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72" r:id="rId4"/>
    <p:sldId id="330" r:id="rId5"/>
    <p:sldId id="331" r:id="rId6"/>
    <p:sldId id="332" r:id="rId7"/>
    <p:sldId id="333" r:id="rId8"/>
    <p:sldId id="334" r:id="rId9"/>
    <p:sldId id="335" r:id="rId10"/>
    <p:sldId id="336" r:id="rId11"/>
    <p:sldId id="337" r:id="rId12"/>
    <p:sldId id="338" r:id="rId13"/>
    <p:sldId id="308" r:id="rId14"/>
    <p:sldId id="310" r:id="rId15"/>
    <p:sldId id="311" r:id="rId16"/>
    <p:sldId id="313" r:id="rId17"/>
    <p:sldId id="314" r:id="rId18"/>
    <p:sldId id="315" r:id="rId19"/>
    <p:sldId id="316" r:id="rId20"/>
    <p:sldId id="317" r:id="rId21"/>
    <p:sldId id="264" r:id="rId22"/>
    <p:sldId id="261" r:id="rId23"/>
    <p:sldId id="266" r:id="rId24"/>
    <p:sldId id="271" r:id="rId25"/>
    <p:sldId id="305" r:id="rId26"/>
    <p:sldId id="306" r:id="rId27"/>
    <p:sldId id="304"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Lst>
  <p:sldSz cx="10693400" cy="7561263"/>
  <p:notesSz cx="6858000" cy="9144000"/>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1D2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20" y="-90"/>
      </p:cViewPr>
      <p:guideLst>
        <p:guide orient="horz" pos="2382"/>
        <p:guide pos="336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53D51-DB58-45ED-B22A-8FA7124EE52D}" type="datetimeFigureOut">
              <a:rPr lang="zh-CN" altLang="en-US" smtClean="0"/>
              <a:pPr/>
              <a:t>2017/12/29</a:t>
            </a:fld>
            <a:endParaRPr lang="zh-CN" altLang="en-US"/>
          </a:p>
        </p:txBody>
      </p:sp>
      <p:sp>
        <p:nvSpPr>
          <p:cNvPr id="4" name="幻灯片图像占位符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BE134-E1D0-4496-9FEB-7B07423725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2005" y="2348893"/>
            <a:ext cx="9089390" cy="162077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ADD901-8F4B-409C-9E06-8E2118AAEDB0}" type="datetime1">
              <a:rPr lang="zh-CN" altLang="en-US" smtClean="0"/>
              <a:pPr/>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D2FFEE-4A91-406E-AFB6-71A48ED9816B}" type="datetime1">
              <a:rPr lang="zh-CN" altLang="en-US" smtClean="0"/>
              <a:pPr/>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02"/>
            <a:ext cx="2406015" cy="64515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02"/>
            <a:ext cx="7039822" cy="64515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634942-A256-4A63-A26B-612F929909AF}" type="datetime1">
              <a:rPr lang="zh-CN" altLang="en-US" smtClean="0"/>
              <a:pPr/>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21D8C-EEC0-45B3-B901-2C14736B4540}" type="datetime1">
              <a:rPr lang="zh-CN" altLang="en-US" smtClean="0"/>
              <a:pPr/>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4858812"/>
            <a:ext cx="9089390" cy="1501751"/>
          </a:xfrm>
        </p:spPr>
        <p:txBody>
          <a:bodyPr anchor="t"/>
          <a:lstStyle>
            <a:lvl1pPr algn="l">
              <a:defRPr sz="4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705" y="3204786"/>
            <a:ext cx="9089390" cy="1654026"/>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8934DD-501D-4EF6-A243-89FA9E94B8EB}" type="datetime1">
              <a:rPr lang="zh-CN" altLang="en-US" smtClean="0"/>
              <a:pPr/>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5812"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A98AB2-4F3C-4DC9-8525-38E2F7314312}" type="datetime1">
              <a:rPr lang="zh-CN" altLang="en-US" smtClean="0"/>
              <a:pPr/>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692533"/>
            <a:ext cx="4724775"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34670" y="2397901"/>
            <a:ext cx="4724775"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32099" y="1692533"/>
            <a:ext cx="4726631"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432099" y="2397901"/>
            <a:ext cx="4726631"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3CF1BD-6FB6-49E2-9740-E3E5E1134B70}" type="datetime1">
              <a:rPr lang="zh-CN" altLang="en-US" smtClean="0"/>
              <a:pPr/>
              <a:t>2017/12/29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47612C-5B0E-4FFF-918B-BA5992A835C0}" type="datetime1">
              <a:rPr lang="zh-CN" altLang="en-US" smtClean="0"/>
              <a:pPr/>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2CC99D-AAA0-42F7-8ABA-81E8CDBFF3D7}" type="datetime1">
              <a:rPr lang="zh-CN" altLang="en-US" smtClean="0"/>
              <a:pPr/>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1" y="301050"/>
            <a:ext cx="3518055" cy="1281214"/>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301051"/>
            <a:ext cx="5977908" cy="6453328"/>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4671" y="1582265"/>
            <a:ext cx="3518055" cy="517211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7B53D44-64DB-4B08-B6AF-2FD88FD0C918}" type="datetime1">
              <a:rPr lang="zh-CN" altLang="en-US" smtClean="0"/>
              <a:pPr/>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675613"/>
            <a:ext cx="6416040" cy="4536758"/>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2095981" y="5917739"/>
            <a:ext cx="6416040" cy="88739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B506F7-9599-41B1-B097-8DDDE095C914}" type="datetime1">
              <a:rPr lang="zh-CN" altLang="en-US" smtClean="0"/>
              <a:pPr/>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670" y="302801"/>
            <a:ext cx="9624060" cy="1260211"/>
          </a:xfrm>
          <a:prstGeom prst="rect">
            <a:avLst/>
          </a:prstGeom>
        </p:spPr>
        <p:txBody>
          <a:bodyPr vert="horz" lIns="104306" tIns="52153" rIns="104306" bIns="5215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764295"/>
            <a:ext cx="9624060" cy="4990084"/>
          </a:xfrm>
          <a:prstGeom prst="rect">
            <a:avLst/>
          </a:prstGeom>
        </p:spPr>
        <p:txBody>
          <a:bodyPr vert="horz" lIns="104306" tIns="52153" rIns="104306" bIns="52153"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34670" y="7008171"/>
            <a:ext cx="2495127" cy="402567"/>
          </a:xfrm>
          <a:prstGeom prst="rect">
            <a:avLst/>
          </a:prstGeom>
        </p:spPr>
        <p:txBody>
          <a:bodyPr vert="horz" lIns="104306" tIns="52153" rIns="104306" bIns="52153" rtlCol="0" anchor="ctr"/>
          <a:lstStyle>
            <a:lvl1pPr algn="l">
              <a:defRPr sz="1400">
                <a:solidFill>
                  <a:schemeClr val="tx1">
                    <a:tint val="75000"/>
                  </a:schemeClr>
                </a:solidFill>
              </a:defRPr>
            </a:lvl1pPr>
          </a:lstStyle>
          <a:p>
            <a:fld id="{A1E8F3E7-DFE7-48BB-A98A-638F9FEFE8FB}" type="datetime1">
              <a:rPr lang="zh-CN" altLang="en-US" smtClean="0"/>
              <a:pPr/>
              <a:t>2017/12/29</a:t>
            </a:fld>
            <a:endParaRPr lang="zh-CN" altLang="en-US"/>
          </a:p>
        </p:txBody>
      </p:sp>
      <p:sp>
        <p:nvSpPr>
          <p:cNvPr id="5" name="页脚占位符 4"/>
          <p:cNvSpPr>
            <a:spLocks noGrp="1"/>
          </p:cNvSpPr>
          <p:nvPr>
            <p:ph type="ftr" sz="quarter" idx="3"/>
          </p:nvPr>
        </p:nvSpPr>
        <p:spPr>
          <a:xfrm>
            <a:off x="3653579" y="7008171"/>
            <a:ext cx="3386243" cy="402567"/>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663603" y="7008171"/>
            <a:ext cx="2495127" cy="402567"/>
          </a:xfrm>
          <a:prstGeom prst="rect">
            <a:avLst/>
          </a:prstGeom>
        </p:spPr>
        <p:txBody>
          <a:bodyPr vert="horz" lIns="104306" tIns="52153" rIns="104306" bIns="52153" rtlCol="0" anchor="ctr"/>
          <a:lstStyle>
            <a:lvl1pPr algn="r">
              <a:defRPr sz="1400">
                <a:solidFill>
                  <a:schemeClr val="tx1">
                    <a:tint val="75000"/>
                  </a:schemeClr>
                </a:solidFill>
              </a:defRPr>
            </a:lvl1pPr>
          </a:lstStyle>
          <a:p>
            <a:fld id="{4A79B515-4A24-4868-9827-5976A68D0E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Administrator\Desktop\财大ppt模板\B9PPT模板（一）-03.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ctrTitle"/>
          </p:nvPr>
        </p:nvSpPr>
        <p:spPr>
          <a:xfrm>
            <a:off x="234132" y="1980431"/>
            <a:ext cx="10297144" cy="1008112"/>
          </a:xfrm>
        </p:spPr>
        <p:txBody>
          <a:bodyPr>
            <a:normAutofit fontScale="90000"/>
          </a:bodyPr>
          <a:lstStyle/>
          <a:p>
            <a:r>
              <a:rPr lang="zh-CN" altLang="en-US" sz="4000" b="1" dirty="0" smtClean="0">
                <a:solidFill>
                  <a:srgbClr val="FF0000"/>
                </a:solidFill>
                <a:latin typeface="微软雅黑" pitchFamily="34" charset="-122"/>
                <a:ea typeface="微软雅黑" pitchFamily="34" charset="-122"/>
              </a:rPr>
              <a:t>信永中和审计登云股份被罚</a:t>
            </a:r>
            <a:r>
              <a:rPr lang="en-US" altLang="zh-CN" sz="4000" b="1" dirty="0" smtClean="0">
                <a:solidFill>
                  <a:srgbClr val="FF0000"/>
                </a:solidFill>
                <a:latin typeface="微软雅黑" pitchFamily="34" charset="-122"/>
                <a:ea typeface="微软雅黑" pitchFamily="34" charset="-122"/>
              </a:rPr>
              <a:t>PK</a:t>
            </a:r>
            <a:r>
              <a:rPr lang="zh-CN" altLang="en-US" sz="4000" b="1" dirty="0" smtClean="0">
                <a:solidFill>
                  <a:srgbClr val="FF0000"/>
                </a:solidFill>
                <a:latin typeface="微软雅黑" pitchFamily="34" charset="-122"/>
                <a:ea typeface="微软雅黑" pitchFamily="34" charset="-122"/>
              </a:rPr>
              <a:t>中国证监会</a:t>
            </a:r>
            <a:r>
              <a:rPr lang="en-US" altLang="zh-CN" sz="4000" b="1" dirty="0" smtClean="0">
                <a:solidFill>
                  <a:srgbClr val="FF0000"/>
                </a:solidFill>
                <a:latin typeface="微软雅黑" pitchFamily="34" charset="-122"/>
                <a:ea typeface="微软雅黑" pitchFamily="34" charset="-122"/>
              </a:rPr>
              <a:t/>
            </a:r>
            <a:br>
              <a:rPr lang="en-US" altLang="zh-CN" sz="4000" b="1" dirty="0" smtClean="0">
                <a:solidFill>
                  <a:srgbClr val="FF0000"/>
                </a:solidFill>
                <a:latin typeface="微软雅黑" pitchFamily="34" charset="-122"/>
                <a:ea typeface="微软雅黑" pitchFamily="34" charset="-122"/>
              </a:rPr>
            </a:br>
            <a:r>
              <a:rPr lang="en-US" altLang="zh-CN" sz="4000" b="1" dirty="0" smtClean="0">
                <a:solidFill>
                  <a:srgbClr val="FF0000"/>
                </a:solidFill>
                <a:latin typeface="微软雅黑" pitchFamily="34" charset="-122"/>
                <a:ea typeface="微软雅黑" pitchFamily="34" charset="-122"/>
              </a:rPr>
              <a:t>          ——</a:t>
            </a:r>
            <a:r>
              <a:rPr lang="zh-CN" altLang="en-US" sz="4000" b="1" dirty="0" smtClean="0">
                <a:solidFill>
                  <a:srgbClr val="FF0000"/>
                </a:solidFill>
                <a:latin typeface="微软雅黑" pitchFamily="34" charset="-122"/>
                <a:ea typeface="微软雅黑" pitchFamily="34" charset="-122"/>
              </a:rPr>
              <a:t>中国审计、财务领域最高水平的辩论</a:t>
            </a:r>
            <a:endParaRPr lang="zh-CN" altLang="en-US" sz="4000" b="1" dirty="0">
              <a:solidFill>
                <a:srgbClr val="FF0000"/>
              </a:solidFill>
              <a:latin typeface="微软雅黑" pitchFamily="34" charset="-122"/>
              <a:ea typeface="微软雅黑" pitchFamily="34" charset="-122"/>
            </a:endParaRPr>
          </a:p>
        </p:txBody>
      </p:sp>
      <p:sp>
        <p:nvSpPr>
          <p:cNvPr id="3" name="副标题 2"/>
          <p:cNvSpPr>
            <a:spLocks noGrp="1"/>
          </p:cNvSpPr>
          <p:nvPr>
            <p:ph type="subTitle" idx="1"/>
          </p:nvPr>
        </p:nvSpPr>
        <p:spPr>
          <a:xfrm>
            <a:off x="882204" y="6012879"/>
            <a:ext cx="8244440" cy="720080"/>
          </a:xfrm>
        </p:spPr>
        <p:txBody>
          <a:bodyPr>
            <a:noAutofit/>
          </a:bodyPr>
          <a:lstStyle/>
          <a:p>
            <a:pPr algn="r"/>
            <a:r>
              <a:rPr lang="zh-CN" altLang="en-US" sz="2800" b="1" dirty="0" smtClean="0">
                <a:solidFill>
                  <a:srgbClr val="7C1D20"/>
                </a:solidFill>
                <a:latin typeface="微软雅黑" pitchFamily="34" charset="-122"/>
                <a:ea typeface="微软雅黑" pitchFamily="34" charset="-122"/>
              </a:rPr>
              <a:t>上海财经大学会计学院    刘华</a:t>
            </a:r>
            <a:endParaRPr lang="zh-CN" altLang="en-US" sz="2800" b="1" dirty="0">
              <a:solidFill>
                <a:srgbClr val="7C1D20"/>
              </a:solidFill>
              <a:latin typeface="微软雅黑" pitchFamily="34" charset="-122"/>
              <a:ea typeface="微软雅黑" pitchFamily="34" charset="-122"/>
            </a:endParaRPr>
          </a:p>
        </p:txBody>
      </p:sp>
      <p:sp>
        <p:nvSpPr>
          <p:cNvPr id="6" name="标题 1"/>
          <p:cNvSpPr txBox="1">
            <a:spLocks/>
          </p:cNvSpPr>
          <p:nvPr/>
        </p:nvSpPr>
        <p:spPr>
          <a:xfrm>
            <a:off x="774668" y="4280697"/>
            <a:ext cx="9089390" cy="714380"/>
          </a:xfrm>
          <a:prstGeom prst="rect">
            <a:avLst/>
          </a:prstGeom>
        </p:spPr>
        <p:txBody>
          <a:bodyPr vert="horz" lIns="104306" tIns="52153" rIns="104306" bIns="52153" rtlCol="0" anchor="ctr">
            <a:normAutofit/>
          </a:bodyPr>
          <a:lstStyle/>
          <a:p>
            <a:pPr marL="0" marR="0" lvl="0" indent="0" algn="ctr" defTabSz="1043056" rtl="0" eaLnBrk="1" fontAlgn="auto" latinLnBrk="0" hangingPunct="1">
              <a:lnSpc>
                <a:spcPct val="100000"/>
              </a:lnSpc>
              <a:spcBef>
                <a:spcPct val="0"/>
              </a:spcBef>
              <a:spcAft>
                <a:spcPts val="0"/>
              </a:spcAft>
              <a:buClrTx/>
              <a:buSzTx/>
              <a:buFontTx/>
              <a:buNone/>
              <a:tabLst/>
              <a:defRPr/>
            </a:pPr>
            <a:endParaRPr kumimoji="0" lang="zh-CN" altLang="en-US" sz="3200" b="1" i="0" u="none" strike="noStrike" kern="1200" cap="none" spc="0" normalizeH="0" baseline="0" noProof="0" dirty="0" smtClean="0">
              <a:ln>
                <a:noFill/>
              </a:ln>
              <a:effectLst/>
              <a:uLnTx/>
              <a:uFillTx/>
              <a:latin typeface="微软雅黑" pitchFamily="34" charset="-122"/>
              <a:ea typeface="微软雅黑" pitchFamily="34" charset="-122"/>
              <a:cs typeface="+mj-cs"/>
            </a:endParaRPr>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72608"/>
          </a:xfrm>
        </p:spPr>
        <p:txBody>
          <a:bodyPr>
            <a:noAutofit/>
          </a:bodyPr>
          <a:lstStyle/>
          <a:p>
            <a:pPr>
              <a:buNone/>
            </a:pPr>
            <a:r>
              <a:rPr lang="zh-CN" altLang="en-US" sz="2800" b="1" dirty="0" smtClean="0"/>
              <a:t>二、登云股份上市后披露的</a:t>
            </a:r>
            <a:r>
              <a:rPr lang="zh-CN" altLang="en-US" sz="2800" b="1" dirty="0" smtClean="0">
                <a:solidFill>
                  <a:srgbClr val="FF0000"/>
                </a:solidFill>
              </a:rPr>
              <a:t>定期报告</a:t>
            </a:r>
            <a:r>
              <a:rPr lang="zh-CN" altLang="en-US" sz="2800" b="1" dirty="0" smtClean="0"/>
              <a:t>中存在虚假记载、重大遗漏</a:t>
            </a:r>
          </a:p>
          <a:p>
            <a:pPr>
              <a:buNone/>
            </a:pPr>
            <a:r>
              <a:rPr lang="zh-CN" altLang="en-US" sz="2800" b="1" dirty="0" smtClean="0"/>
              <a:t>（一）</a:t>
            </a:r>
            <a:r>
              <a:rPr lang="en-US" altLang="zh-CN" sz="2800" b="1" dirty="0" smtClean="0">
                <a:solidFill>
                  <a:srgbClr val="FF0000"/>
                </a:solidFill>
              </a:rPr>
              <a:t>2013</a:t>
            </a:r>
            <a:r>
              <a:rPr lang="zh-CN" altLang="en-US" sz="2800" b="1" dirty="0" smtClean="0">
                <a:solidFill>
                  <a:srgbClr val="FF0000"/>
                </a:solidFill>
              </a:rPr>
              <a:t>年年报</a:t>
            </a:r>
            <a:r>
              <a:rPr lang="zh-CN" altLang="en-US" sz="2800" b="1" dirty="0" smtClean="0"/>
              <a:t>存在虚假记载、重大遗漏</a:t>
            </a:r>
          </a:p>
          <a:p>
            <a:pPr>
              <a:buFont typeface="Wingdings" pitchFamily="2" charset="2"/>
              <a:buChar char="n"/>
            </a:pPr>
            <a:r>
              <a:rPr lang="en-US" altLang="zh-CN" sz="2800" b="1" dirty="0" smtClean="0"/>
              <a:t>2013</a:t>
            </a:r>
            <a:r>
              <a:rPr lang="zh-CN" altLang="en-US" sz="2800" b="1" dirty="0" smtClean="0"/>
              <a:t>年登云股份存在</a:t>
            </a:r>
            <a:r>
              <a:rPr lang="zh-CN" altLang="en-US" sz="2800" b="1" dirty="0" smtClean="0">
                <a:solidFill>
                  <a:srgbClr val="FF0000"/>
                </a:solidFill>
              </a:rPr>
              <a:t>部分三包索赔费不入账、票据贴现费用不入账</a:t>
            </a:r>
            <a:r>
              <a:rPr lang="zh-CN" altLang="en-US" sz="2800" b="1" dirty="0" smtClean="0"/>
              <a:t>等情形，其中三包索赔费未计入当年销售费用</a:t>
            </a:r>
            <a:r>
              <a:rPr lang="en-US" altLang="zh-CN" sz="2800" b="1" dirty="0" smtClean="0"/>
              <a:t>5,020,406.98</a:t>
            </a:r>
            <a:r>
              <a:rPr lang="zh-CN" altLang="en-US" sz="2800" b="1" dirty="0" smtClean="0"/>
              <a:t>元，贴现票据产生的利息未计提费用</a:t>
            </a:r>
            <a:r>
              <a:rPr lang="en-US" altLang="zh-CN" sz="2800" b="1" dirty="0" smtClean="0"/>
              <a:t>2,929,311.2</a:t>
            </a:r>
            <a:r>
              <a:rPr lang="zh-CN" altLang="en-US" sz="2800" b="1" dirty="0" smtClean="0"/>
              <a:t>元。</a:t>
            </a:r>
          </a:p>
          <a:p>
            <a:pPr>
              <a:buFont typeface="Wingdings" pitchFamily="2" charset="2"/>
              <a:buChar char="n"/>
            </a:pPr>
            <a:r>
              <a:rPr lang="en-US" altLang="zh-CN" sz="2800" b="1" dirty="0" smtClean="0"/>
              <a:t>2013</a:t>
            </a:r>
            <a:r>
              <a:rPr lang="zh-CN" altLang="en-US" sz="2800" b="1" dirty="0" smtClean="0"/>
              <a:t>年年报中，登云股份未披露与广州富匡全、肇庆达美、山东富达美、山东旺特、</a:t>
            </a:r>
            <a:r>
              <a:rPr lang="en-US" altLang="zh-CN" sz="2800" b="1" dirty="0" smtClean="0"/>
              <a:t>APC</a:t>
            </a:r>
            <a:r>
              <a:rPr lang="zh-CN" altLang="en-US" sz="2800" b="1" dirty="0" smtClean="0"/>
              <a:t>公司、</a:t>
            </a:r>
            <a:r>
              <a:rPr lang="en-US" altLang="zh-CN" sz="2800" b="1" dirty="0" smtClean="0"/>
              <a:t>Golden Engine</a:t>
            </a:r>
            <a:r>
              <a:rPr lang="zh-CN" altLang="en-US" sz="2800" b="1" dirty="0" smtClean="0"/>
              <a:t>公司的</a:t>
            </a:r>
            <a:r>
              <a:rPr lang="zh-CN" altLang="en-US" sz="2800" b="1" dirty="0" smtClean="0">
                <a:solidFill>
                  <a:srgbClr val="FF0000"/>
                </a:solidFill>
              </a:rPr>
              <a:t>关联关系</a:t>
            </a:r>
            <a:r>
              <a:rPr lang="zh-CN" altLang="en-US" sz="2800" b="1" dirty="0" smtClean="0"/>
              <a:t>；未披露</a:t>
            </a:r>
            <a:r>
              <a:rPr lang="en-US" altLang="zh-CN" sz="2800" b="1" dirty="0" smtClean="0"/>
              <a:t>2013</a:t>
            </a:r>
            <a:r>
              <a:rPr lang="zh-CN" altLang="en-US" sz="2800" b="1" dirty="0" smtClean="0"/>
              <a:t>年登云股份向</a:t>
            </a:r>
            <a:r>
              <a:rPr lang="en-US" altLang="zh-CN" sz="2800" b="1" dirty="0" smtClean="0"/>
              <a:t>Golden Engine</a:t>
            </a:r>
            <a:r>
              <a:rPr lang="zh-CN" altLang="en-US" sz="2800" b="1" dirty="0" smtClean="0"/>
              <a:t>公司销售金额</a:t>
            </a:r>
            <a:r>
              <a:rPr lang="en-US" altLang="zh-CN" sz="2800" b="1" dirty="0" smtClean="0"/>
              <a:t>2,652,716.76</a:t>
            </a:r>
            <a:r>
              <a:rPr lang="zh-CN" altLang="en-US" sz="2800" b="1" dirty="0" smtClean="0"/>
              <a:t>美元。</a:t>
            </a:r>
          </a:p>
          <a:p>
            <a:pPr>
              <a:buFont typeface="Wingdings" pitchFamily="2" charset="2"/>
              <a:buChar char="n"/>
            </a:pPr>
            <a:r>
              <a:rPr lang="en-US" altLang="zh-CN" sz="2800" b="1" dirty="0" smtClean="0"/>
              <a:t>2013</a:t>
            </a:r>
            <a:r>
              <a:rPr lang="zh-CN" altLang="en-US" sz="2800" b="1" dirty="0" smtClean="0"/>
              <a:t>年登云股份未建立完整的、合理的内部控制制度，未在所有重大方面保持与财务报告相关的、有效的内部控制，</a:t>
            </a:r>
            <a:r>
              <a:rPr lang="zh-CN" altLang="en-US" sz="2800" b="1" dirty="0" smtClean="0">
                <a:solidFill>
                  <a:srgbClr val="FF0000"/>
                </a:solidFill>
              </a:rPr>
              <a:t>对外违规借款</a:t>
            </a:r>
            <a:r>
              <a:rPr lang="en-US" altLang="zh-CN" sz="2800" b="1" dirty="0" smtClean="0"/>
              <a:t>2300</a:t>
            </a:r>
            <a:r>
              <a:rPr lang="zh-CN" altLang="en-US" sz="2800" b="1" dirty="0" smtClean="0"/>
              <a:t>万元</a:t>
            </a:r>
            <a:r>
              <a:rPr lang="zh-CN" altLang="en-US" sz="2800" b="1" dirty="0" smtClean="0"/>
              <a:t>。</a:t>
            </a: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None/>
            </a:pPr>
            <a:r>
              <a:rPr lang="zh-CN" altLang="en-US" sz="2800" b="1" dirty="0" smtClean="0"/>
              <a:t>（</a:t>
            </a:r>
            <a:r>
              <a:rPr lang="zh-CN" altLang="en-US" sz="2800" b="1" dirty="0" smtClean="0"/>
              <a:t>二）</a:t>
            </a:r>
            <a:r>
              <a:rPr lang="en-US" altLang="zh-CN" sz="2800" b="1" dirty="0" smtClean="0">
                <a:solidFill>
                  <a:srgbClr val="FF0000"/>
                </a:solidFill>
              </a:rPr>
              <a:t>2014</a:t>
            </a:r>
            <a:r>
              <a:rPr lang="zh-CN" altLang="en-US" sz="2800" b="1" dirty="0" smtClean="0">
                <a:solidFill>
                  <a:srgbClr val="FF0000"/>
                </a:solidFill>
              </a:rPr>
              <a:t>年年报</a:t>
            </a:r>
            <a:r>
              <a:rPr lang="zh-CN" altLang="en-US" sz="2800" b="1" dirty="0" smtClean="0"/>
              <a:t>存在虚假记载、重大遗漏</a:t>
            </a:r>
          </a:p>
          <a:p>
            <a:pPr>
              <a:buFont typeface="Wingdings" pitchFamily="2" charset="2"/>
              <a:buChar char="n"/>
            </a:pPr>
            <a:r>
              <a:rPr lang="en-US" altLang="zh-CN" sz="2800" b="1" dirty="0" smtClean="0"/>
              <a:t>2014</a:t>
            </a:r>
            <a:r>
              <a:rPr lang="zh-CN" altLang="en-US" sz="2800" b="1" dirty="0" smtClean="0"/>
              <a:t>年登云股份存在</a:t>
            </a:r>
            <a:r>
              <a:rPr lang="zh-CN" altLang="en-US" sz="2800" b="1" dirty="0" smtClean="0">
                <a:solidFill>
                  <a:srgbClr val="FF0000"/>
                </a:solidFill>
              </a:rPr>
              <a:t>部分三包索赔费不入账、票据贴现费用不入账</a:t>
            </a:r>
            <a:r>
              <a:rPr lang="zh-CN" altLang="en-US" sz="2800" b="1" dirty="0" smtClean="0"/>
              <a:t>等情形，其中三包索赔费未计入当年销售费用</a:t>
            </a:r>
            <a:r>
              <a:rPr lang="en-US" altLang="zh-CN" sz="2800" b="1" dirty="0" smtClean="0"/>
              <a:t>3,451,964.74</a:t>
            </a:r>
            <a:r>
              <a:rPr lang="zh-CN" altLang="en-US" sz="2800" b="1" dirty="0" smtClean="0"/>
              <a:t>元，贴现票据产生的利息未计提费用</a:t>
            </a:r>
            <a:r>
              <a:rPr lang="en-US" altLang="zh-CN" sz="2800" b="1" dirty="0" smtClean="0"/>
              <a:t>652,500</a:t>
            </a:r>
            <a:r>
              <a:rPr lang="zh-CN" altLang="en-US" sz="2800" b="1" dirty="0" smtClean="0"/>
              <a:t>元。</a:t>
            </a:r>
          </a:p>
          <a:p>
            <a:pPr>
              <a:buFont typeface="Wingdings" pitchFamily="2" charset="2"/>
              <a:buChar char="n"/>
            </a:pPr>
            <a:r>
              <a:rPr lang="en-US" altLang="zh-CN" sz="2800" b="1" dirty="0" smtClean="0"/>
              <a:t>2014</a:t>
            </a:r>
            <a:r>
              <a:rPr lang="zh-CN" altLang="en-US" sz="2800" b="1" dirty="0" smtClean="0"/>
              <a:t>年年报中，登云股份未披露与广州富匡全、肇庆达美、山东富达美、山东旺特、</a:t>
            </a:r>
            <a:r>
              <a:rPr lang="en-US" altLang="zh-CN" sz="2800" b="1" dirty="0" smtClean="0"/>
              <a:t>APC</a:t>
            </a:r>
            <a:r>
              <a:rPr lang="zh-CN" altLang="en-US" sz="2800" b="1" dirty="0" smtClean="0"/>
              <a:t>公司、</a:t>
            </a:r>
            <a:r>
              <a:rPr lang="en-US" altLang="zh-CN" sz="2800" b="1" dirty="0" smtClean="0"/>
              <a:t>Golden Engine</a:t>
            </a:r>
            <a:r>
              <a:rPr lang="zh-CN" altLang="en-US" sz="2800" b="1" dirty="0" smtClean="0"/>
              <a:t>公司的</a:t>
            </a:r>
            <a:r>
              <a:rPr lang="zh-CN" altLang="en-US" sz="2800" b="1" dirty="0" smtClean="0">
                <a:solidFill>
                  <a:srgbClr val="FF0000"/>
                </a:solidFill>
              </a:rPr>
              <a:t>关联关系</a:t>
            </a:r>
            <a:r>
              <a:rPr lang="zh-CN" altLang="en-US" sz="2800" b="1" dirty="0" smtClean="0"/>
              <a:t>；未披露</a:t>
            </a:r>
            <a:r>
              <a:rPr lang="en-US" altLang="zh-CN" sz="2800" b="1" dirty="0" smtClean="0"/>
              <a:t>2014</a:t>
            </a:r>
            <a:r>
              <a:rPr lang="zh-CN" altLang="en-US" sz="2800" b="1" dirty="0" smtClean="0"/>
              <a:t>年登云股份向</a:t>
            </a:r>
            <a:r>
              <a:rPr lang="en-US" altLang="zh-CN" sz="2800" b="1" dirty="0" smtClean="0"/>
              <a:t>Golden Engine</a:t>
            </a:r>
            <a:r>
              <a:rPr lang="zh-CN" altLang="en-US" sz="2800" b="1" dirty="0" smtClean="0"/>
              <a:t>公司销售金额</a:t>
            </a:r>
            <a:r>
              <a:rPr lang="en-US" altLang="zh-CN" sz="2800" b="1" dirty="0" smtClean="0"/>
              <a:t>2,393,828.74</a:t>
            </a:r>
            <a:r>
              <a:rPr lang="zh-CN" altLang="en-US" sz="2800" b="1" dirty="0" smtClean="0"/>
              <a:t>美元。</a:t>
            </a:r>
          </a:p>
          <a:p>
            <a:pPr>
              <a:buFont typeface="Wingdings" pitchFamily="2" charset="2"/>
              <a:buChar char="n"/>
            </a:pPr>
            <a:r>
              <a:rPr lang="en-US" altLang="zh-CN" sz="2800" b="1" dirty="0" smtClean="0"/>
              <a:t>2014</a:t>
            </a:r>
            <a:r>
              <a:rPr lang="zh-CN" altLang="en-US" sz="2800" b="1" dirty="0" smtClean="0"/>
              <a:t>年登云股份未建立完整的、合理的内部控制制度，未在所有重大方面保持与财务报告相关的、有效的内部控制，</a:t>
            </a:r>
            <a:r>
              <a:rPr lang="zh-CN" altLang="en-US" sz="2800" b="1" dirty="0" smtClean="0">
                <a:solidFill>
                  <a:srgbClr val="FF0000"/>
                </a:solidFill>
              </a:rPr>
              <a:t>对外违规借款</a:t>
            </a:r>
            <a:r>
              <a:rPr lang="en-US" altLang="zh-CN" sz="2800" b="1" dirty="0" smtClean="0"/>
              <a:t>1,200</a:t>
            </a:r>
            <a:r>
              <a:rPr lang="zh-CN" altLang="en-US" sz="2800" b="1" dirty="0" smtClean="0"/>
              <a:t>万元</a:t>
            </a:r>
            <a:r>
              <a:rPr lang="zh-CN" altLang="en-US" sz="2800" b="1" dirty="0" smtClean="0"/>
              <a:t>。</a:t>
            </a:r>
            <a:endParaRPr lang="zh-CN" altLang="en-US"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None/>
            </a:pPr>
            <a:r>
              <a:rPr lang="zh-CN" altLang="en-US" sz="3200" b="1" dirty="0" smtClean="0"/>
              <a:t>（三）</a:t>
            </a:r>
            <a:r>
              <a:rPr lang="en-US" altLang="zh-CN" sz="3200" b="1" dirty="0" smtClean="0">
                <a:solidFill>
                  <a:srgbClr val="FF0000"/>
                </a:solidFill>
              </a:rPr>
              <a:t>2015</a:t>
            </a:r>
            <a:r>
              <a:rPr lang="zh-CN" altLang="en-US" sz="3200" b="1" dirty="0" smtClean="0">
                <a:solidFill>
                  <a:srgbClr val="FF0000"/>
                </a:solidFill>
              </a:rPr>
              <a:t>年第一季度报告少确认主营业务成本</a:t>
            </a:r>
            <a:r>
              <a:rPr lang="en-US" altLang="zh-CN" sz="3200" b="1" dirty="0" smtClean="0"/>
              <a:t>4,212,385.54</a:t>
            </a:r>
            <a:r>
              <a:rPr lang="zh-CN" altLang="en-US" sz="3200" b="1" dirty="0" smtClean="0"/>
              <a:t>元，导致第一季度财务报告由亏转盈</a:t>
            </a:r>
          </a:p>
          <a:p>
            <a:pPr>
              <a:buFont typeface="Wingdings" pitchFamily="2" charset="2"/>
              <a:buChar char="n"/>
            </a:pPr>
            <a:r>
              <a:rPr lang="en-US" altLang="zh-CN" sz="3200" b="1" dirty="0" smtClean="0"/>
              <a:t>2015</a:t>
            </a:r>
            <a:r>
              <a:rPr lang="zh-CN" altLang="en-US" sz="3200" b="1" dirty="0" smtClean="0"/>
              <a:t>年</a:t>
            </a:r>
            <a:r>
              <a:rPr lang="en-US" altLang="zh-CN" sz="3200" b="1" dirty="0" smtClean="0"/>
              <a:t>4</a:t>
            </a:r>
            <a:r>
              <a:rPr lang="zh-CN" altLang="en-US" sz="3200" b="1" dirty="0" smtClean="0"/>
              <a:t>月</a:t>
            </a:r>
            <a:r>
              <a:rPr lang="en-US" altLang="zh-CN" sz="3200" b="1" dirty="0" smtClean="0"/>
              <a:t>16</a:t>
            </a:r>
            <a:r>
              <a:rPr lang="zh-CN" altLang="en-US" sz="3200" b="1" dirty="0" smtClean="0"/>
              <a:t>日，登云股份第一季度亏损超过</a:t>
            </a:r>
            <a:r>
              <a:rPr lang="en-US" altLang="zh-CN" sz="3200" b="1" dirty="0" smtClean="0"/>
              <a:t>1,000</a:t>
            </a:r>
            <a:r>
              <a:rPr lang="zh-CN" altLang="en-US" sz="3200" b="1" dirty="0" smtClean="0"/>
              <a:t>万元。登云股份将销售商品的单位成本手工调减了一定的百分比，经调整，主营业务成本减少</a:t>
            </a:r>
            <a:r>
              <a:rPr lang="en-US" altLang="zh-CN" sz="3200" b="1" dirty="0" smtClean="0"/>
              <a:t>4,212,385.54</a:t>
            </a:r>
            <a:r>
              <a:rPr lang="zh-CN" altLang="en-US" sz="3200" b="1" dirty="0" smtClean="0"/>
              <a:t>元，并使</a:t>
            </a:r>
            <a:r>
              <a:rPr lang="zh-CN" altLang="en-US" sz="3200" b="1" dirty="0" smtClean="0">
                <a:solidFill>
                  <a:srgbClr val="FF0000"/>
                </a:solidFill>
              </a:rPr>
              <a:t>第一季度财务报告由亏转盈</a:t>
            </a:r>
            <a:r>
              <a:rPr lang="zh-CN" altLang="en-US" sz="3200" b="1" dirty="0" smtClean="0"/>
              <a:t>。</a:t>
            </a: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r>
              <a:rPr lang="en-US" altLang="zh-CN" sz="4000" b="1" dirty="0" smtClean="0">
                <a:solidFill>
                  <a:srgbClr val="FF0000"/>
                </a:solidFill>
                <a:latin typeface="微软雅黑" pitchFamily="34" charset="-122"/>
                <a:ea typeface="微软雅黑" pitchFamily="34" charset="-122"/>
              </a:rPr>
              <a:t>3.</a:t>
            </a:r>
            <a:r>
              <a:rPr lang="zh-CN" altLang="en-US" sz="4000" b="1" dirty="0" smtClean="0">
                <a:solidFill>
                  <a:srgbClr val="FF0000"/>
                </a:solidFill>
                <a:latin typeface="微软雅黑" pitchFamily="34" charset="-122"/>
                <a:ea typeface="微软雅黑" pitchFamily="34" charset="-122"/>
              </a:rPr>
              <a:t>重点财务数据</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4212679"/>
            <a:ext cx="10369152" cy="3024336"/>
          </a:xfrm>
        </p:spPr>
        <p:txBody>
          <a:bodyPr>
            <a:noAutofit/>
          </a:bodyPr>
          <a:lstStyle/>
          <a:p>
            <a:pPr>
              <a:buFont typeface="Wingdings" pitchFamily="2" charset="2"/>
              <a:buChar char="n"/>
            </a:pPr>
            <a:r>
              <a:rPr lang="en-US" altLang="zh-CN" sz="3200" b="1" dirty="0" smtClean="0"/>
              <a:t>2010-2015</a:t>
            </a:r>
            <a:r>
              <a:rPr lang="zh-CN" altLang="en-US" sz="3200" b="1" dirty="0" smtClean="0"/>
              <a:t>年，登云股份的</a:t>
            </a:r>
            <a:r>
              <a:rPr lang="zh-CN" altLang="en-US" sz="3200" b="1" dirty="0" smtClean="0">
                <a:solidFill>
                  <a:srgbClr val="FF0000"/>
                </a:solidFill>
              </a:rPr>
              <a:t>营收</a:t>
            </a:r>
            <a:r>
              <a:rPr lang="zh-CN" altLang="en-US" sz="3200" b="1" dirty="0" smtClean="0"/>
              <a:t>分别为</a:t>
            </a:r>
            <a:r>
              <a:rPr lang="en-US" altLang="zh-CN" sz="3200" b="1" dirty="0" smtClean="0"/>
              <a:t>27,220.30</a:t>
            </a:r>
            <a:r>
              <a:rPr lang="zh-CN" altLang="en-US" sz="3200" b="1" dirty="0" smtClean="0"/>
              <a:t>万、</a:t>
            </a:r>
            <a:r>
              <a:rPr lang="en-US" altLang="zh-CN" sz="3200" b="1" dirty="0" smtClean="0"/>
              <a:t>31,697.11</a:t>
            </a:r>
            <a:r>
              <a:rPr lang="zh-CN" altLang="en-US" sz="3200" b="1" dirty="0" smtClean="0"/>
              <a:t>万、</a:t>
            </a:r>
            <a:r>
              <a:rPr lang="en-US" altLang="zh-CN" sz="3200" b="1" dirty="0" smtClean="0"/>
              <a:t>30,571.42</a:t>
            </a:r>
            <a:r>
              <a:rPr lang="zh-CN" altLang="en-US" sz="3200" b="1" dirty="0" smtClean="0"/>
              <a:t>万、</a:t>
            </a:r>
            <a:r>
              <a:rPr lang="en-US" altLang="zh-CN" sz="3200" b="1" dirty="0" smtClean="0"/>
              <a:t>30,342.68</a:t>
            </a:r>
            <a:r>
              <a:rPr lang="zh-CN" altLang="en-US" sz="3200" b="1" dirty="0" smtClean="0"/>
              <a:t>万、</a:t>
            </a:r>
            <a:r>
              <a:rPr lang="en-US" altLang="zh-CN" sz="3200" b="1" dirty="0" smtClean="0"/>
              <a:t>29,606.68</a:t>
            </a:r>
            <a:r>
              <a:rPr lang="zh-CN" altLang="en-US" sz="3200" b="1" dirty="0" smtClean="0"/>
              <a:t>万、</a:t>
            </a:r>
            <a:r>
              <a:rPr lang="en-US" altLang="zh-CN" sz="3200" b="1" dirty="0" smtClean="0"/>
              <a:t>23,998.50</a:t>
            </a:r>
            <a:r>
              <a:rPr lang="zh-CN" altLang="en-US" sz="3200" b="1" dirty="0" smtClean="0"/>
              <a:t>万；</a:t>
            </a:r>
            <a:r>
              <a:rPr lang="zh-CN" altLang="en-US" sz="3200" b="1" dirty="0" smtClean="0">
                <a:solidFill>
                  <a:srgbClr val="FF0000"/>
                </a:solidFill>
              </a:rPr>
              <a:t>净利润</a:t>
            </a:r>
            <a:r>
              <a:rPr lang="zh-CN" altLang="en-US" sz="3200" b="1" dirty="0" smtClean="0"/>
              <a:t>分别为</a:t>
            </a:r>
            <a:r>
              <a:rPr lang="en-US" altLang="zh-CN" sz="3200" b="1" dirty="0" smtClean="0"/>
              <a:t>3,407.45</a:t>
            </a:r>
            <a:r>
              <a:rPr lang="zh-CN" altLang="en-US" sz="3200" b="1" dirty="0" smtClean="0"/>
              <a:t>万、</a:t>
            </a:r>
            <a:r>
              <a:rPr lang="en-US" altLang="zh-CN" sz="3200" b="1" dirty="0" smtClean="0"/>
              <a:t>4,344.24</a:t>
            </a:r>
            <a:r>
              <a:rPr lang="zh-CN" altLang="en-US" sz="3200" b="1" dirty="0" smtClean="0"/>
              <a:t>万、</a:t>
            </a:r>
            <a:r>
              <a:rPr lang="en-US" altLang="zh-CN" sz="3200" b="1" dirty="0" smtClean="0"/>
              <a:t>3,945.69</a:t>
            </a:r>
            <a:r>
              <a:rPr lang="zh-CN" altLang="en-US" sz="3200" b="1" dirty="0" smtClean="0"/>
              <a:t>万、</a:t>
            </a:r>
            <a:r>
              <a:rPr lang="en-US" altLang="zh-CN" sz="3200" b="1" dirty="0" smtClean="0"/>
              <a:t>3,385.20</a:t>
            </a:r>
            <a:r>
              <a:rPr lang="zh-CN" altLang="en-US" sz="3200" b="1" dirty="0" smtClean="0"/>
              <a:t>万、</a:t>
            </a:r>
            <a:r>
              <a:rPr lang="en-US" altLang="zh-CN" sz="3200" b="1" dirty="0" smtClean="0"/>
              <a:t>1,862.45</a:t>
            </a:r>
            <a:r>
              <a:rPr lang="zh-CN" altLang="en-US" sz="3200" b="1" dirty="0" smtClean="0"/>
              <a:t>万、</a:t>
            </a:r>
            <a:r>
              <a:rPr lang="en-US" altLang="zh-CN" sz="3200" b="1" dirty="0" smtClean="0"/>
              <a:t>-4,841.43</a:t>
            </a:r>
            <a:r>
              <a:rPr lang="zh-CN" altLang="en-US" sz="3200" b="1" dirty="0" smtClean="0"/>
              <a:t>万；</a:t>
            </a:r>
            <a:r>
              <a:rPr lang="zh-CN" altLang="en-US" sz="3200" b="1" dirty="0" smtClean="0">
                <a:solidFill>
                  <a:srgbClr val="FF0000"/>
                </a:solidFill>
              </a:rPr>
              <a:t>经营活动现金流量净额</a:t>
            </a:r>
            <a:r>
              <a:rPr lang="zh-CN" altLang="en-US" sz="3200" b="1" dirty="0" smtClean="0"/>
              <a:t>分别为</a:t>
            </a:r>
            <a:r>
              <a:rPr lang="en-US" altLang="zh-CN" sz="3200" b="1" dirty="0" smtClean="0"/>
              <a:t>4,635.82</a:t>
            </a:r>
            <a:r>
              <a:rPr lang="zh-CN" altLang="en-US" sz="3200" b="1" dirty="0" smtClean="0"/>
              <a:t>万、</a:t>
            </a:r>
            <a:r>
              <a:rPr lang="en-US" altLang="zh-CN" sz="3200" b="1" dirty="0" smtClean="0"/>
              <a:t>3,719.98</a:t>
            </a:r>
            <a:r>
              <a:rPr lang="zh-CN" altLang="en-US" sz="3200" b="1" dirty="0" smtClean="0"/>
              <a:t>万、</a:t>
            </a:r>
            <a:r>
              <a:rPr lang="en-US" altLang="zh-CN" sz="3200" b="1" dirty="0" smtClean="0"/>
              <a:t>2,936.50</a:t>
            </a:r>
            <a:r>
              <a:rPr lang="zh-CN" altLang="en-US" sz="3200" b="1" dirty="0" smtClean="0"/>
              <a:t>万、</a:t>
            </a:r>
            <a:r>
              <a:rPr lang="en-US" altLang="zh-CN" sz="3200" b="1" dirty="0" smtClean="0"/>
              <a:t>2,521.07</a:t>
            </a:r>
            <a:r>
              <a:rPr lang="zh-CN" altLang="en-US" sz="3200" b="1" dirty="0" smtClean="0"/>
              <a:t>万、</a:t>
            </a:r>
            <a:r>
              <a:rPr lang="en-US" altLang="zh-CN" sz="3200" b="1" dirty="0" smtClean="0"/>
              <a:t>481.65</a:t>
            </a:r>
            <a:r>
              <a:rPr lang="zh-CN" altLang="en-US" sz="3200" b="1" dirty="0" smtClean="0"/>
              <a:t>万、</a:t>
            </a:r>
            <a:r>
              <a:rPr lang="en-US" altLang="zh-CN" sz="3200" b="1" dirty="0" smtClean="0"/>
              <a:t>-749.95</a:t>
            </a:r>
            <a:r>
              <a:rPr lang="zh-CN" altLang="en-US" sz="3200" b="1" dirty="0" smtClean="0"/>
              <a:t>万。</a:t>
            </a:r>
          </a:p>
          <a:p>
            <a:pPr>
              <a:buNone/>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13</a:t>
            </a:fld>
            <a:endParaRPr lang="zh-CN" altLang="en-US"/>
          </a:p>
        </p:txBody>
      </p:sp>
      <p:pic>
        <p:nvPicPr>
          <p:cNvPr id="23554" name="Picture 2" descr="http://5b0988e595225.cdn.sohucs.com/images/20171219/7f3cf12d523d4d5dbfa8501b7215426d.png"/>
          <p:cNvPicPr>
            <a:picLocks noChangeAspect="1" noChangeArrowheads="1"/>
          </p:cNvPicPr>
          <p:nvPr/>
        </p:nvPicPr>
        <p:blipFill>
          <a:blip r:embed="rId3" cstate="print"/>
          <a:srcRect/>
          <a:stretch>
            <a:fillRect/>
          </a:stretch>
        </p:blipFill>
        <p:spPr bwMode="auto">
          <a:xfrm>
            <a:off x="378148" y="1692399"/>
            <a:ext cx="9721080" cy="252028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3" name="内容占位符 2"/>
          <p:cNvSpPr>
            <a:spLocks noGrp="1"/>
          </p:cNvSpPr>
          <p:nvPr>
            <p:ph idx="1"/>
          </p:nvPr>
        </p:nvSpPr>
        <p:spPr>
          <a:xfrm>
            <a:off x="162124" y="4212679"/>
            <a:ext cx="10369152" cy="3024336"/>
          </a:xfrm>
        </p:spPr>
        <p:txBody>
          <a:bodyPr>
            <a:noAutofit/>
          </a:bodyPr>
          <a:lstStyle/>
          <a:p>
            <a:pPr>
              <a:buFont typeface="Wingdings" pitchFamily="2" charset="2"/>
              <a:buChar char="n"/>
            </a:pPr>
            <a:r>
              <a:rPr lang="en-US" altLang="zh-CN" sz="3200" b="1" dirty="0" smtClean="0"/>
              <a:t>2010</a:t>
            </a:r>
            <a:r>
              <a:rPr lang="zh-CN" altLang="en-US" sz="3200" b="1" dirty="0" smtClean="0"/>
              <a:t>年至</a:t>
            </a:r>
            <a:r>
              <a:rPr lang="en-US" altLang="zh-CN" sz="3200" b="1" dirty="0" smtClean="0"/>
              <a:t>2015</a:t>
            </a:r>
            <a:r>
              <a:rPr lang="zh-CN" altLang="en-US" sz="3200" b="1" dirty="0" smtClean="0"/>
              <a:t>年</a:t>
            </a:r>
            <a:r>
              <a:rPr lang="zh-CN" altLang="en-US" sz="3200" b="1" dirty="0" smtClean="0"/>
              <a:t>，销售费用分别为：</a:t>
            </a:r>
            <a:r>
              <a:rPr lang="en-US" altLang="zh-CN" sz="3200" b="1" dirty="0" smtClean="0"/>
              <a:t>1,283.48</a:t>
            </a:r>
            <a:r>
              <a:rPr lang="zh-CN" altLang="en-US" sz="3200" b="1" dirty="0" smtClean="0"/>
              <a:t>万、</a:t>
            </a:r>
            <a:r>
              <a:rPr lang="en-US" altLang="zh-CN" sz="3200" b="1" dirty="0" smtClean="0"/>
              <a:t>1,621.85</a:t>
            </a:r>
            <a:r>
              <a:rPr lang="zh-CN" altLang="en-US" sz="3200" b="1" dirty="0" smtClean="0"/>
              <a:t>万、</a:t>
            </a:r>
            <a:r>
              <a:rPr lang="en-US" altLang="zh-CN" sz="3200" b="1" dirty="0" smtClean="0"/>
              <a:t>1,536.89</a:t>
            </a:r>
            <a:r>
              <a:rPr lang="zh-CN" altLang="en-US" sz="3200" b="1" dirty="0" smtClean="0"/>
              <a:t>万、</a:t>
            </a:r>
            <a:r>
              <a:rPr lang="en-US" altLang="zh-CN" sz="3200" b="1" dirty="0" smtClean="0"/>
              <a:t>1,320.54</a:t>
            </a:r>
            <a:r>
              <a:rPr lang="zh-CN" altLang="en-US" sz="3200" b="1" dirty="0" smtClean="0"/>
              <a:t>万、</a:t>
            </a:r>
            <a:r>
              <a:rPr lang="en-US" altLang="zh-CN" sz="3200" b="1" dirty="0" smtClean="0"/>
              <a:t>1,453.28</a:t>
            </a:r>
            <a:r>
              <a:rPr lang="zh-CN" altLang="en-US" sz="3200" b="1" dirty="0" smtClean="0"/>
              <a:t>万、</a:t>
            </a:r>
            <a:r>
              <a:rPr lang="en-US" altLang="zh-CN" sz="3200" b="1" dirty="0" smtClean="0"/>
              <a:t>2,048.52</a:t>
            </a:r>
            <a:r>
              <a:rPr lang="zh-CN" altLang="en-US" sz="3200" b="1" dirty="0" smtClean="0"/>
              <a:t>万。其中，三包索赔费用分别为</a:t>
            </a:r>
            <a:r>
              <a:rPr lang="en-US" altLang="zh-CN" sz="3200" b="1" dirty="0" smtClean="0"/>
              <a:t>139.20</a:t>
            </a:r>
            <a:r>
              <a:rPr lang="zh-CN" altLang="en-US" sz="3200" b="1" dirty="0" smtClean="0"/>
              <a:t>万、</a:t>
            </a:r>
            <a:r>
              <a:rPr lang="en-US" altLang="zh-CN" sz="3200" b="1" dirty="0" smtClean="0"/>
              <a:t>262.51</a:t>
            </a:r>
            <a:r>
              <a:rPr lang="zh-CN" altLang="en-US" sz="3200" b="1" dirty="0" smtClean="0"/>
              <a:t>万、</a:t>
            </a:r>
            <a:r>
              <a:rPr lang="en-US" altLang="zh-CN" sz="3200" b="1" dirty="0" smtClean="0"/>
              <a:t>194.16</a:t>
            </a:r>
            <a:r>
              <a:rPr lang="zh-CN" altLang="en-US" sz="3200" b="1" dirty="0" smtClean="0"/>
              <a:t>万、</a:t>
            </a:r>
            <a:r>
              <a:rPr lang="en-US" altLang="zh-CN" sz="3200" b="1" dirty="0" smtClean="0">
                <a:solidFill>
                  <a:srgbClr val="FF0000"/>
                </a:solidFill>
              </a:rPr>
              <a:t>10.68</a:t>
            </a:r>
            <a:r>
              <a:rPr lang="zh-CN" altLang="en-US" sz="3200" b="1" dirty="0" smtClean="0">
                <a:solidFill>
                  <a:srgbClr val="FF0000"/>
                </a:solidFill>
              </a:rPr>
              <a:t>万</a:t>
            </a:r>
            <a:r>
              <a:rPr lang="zh-CN" altLang="en-US" sz="3200" b="1" dirty="0" smtClean="0"/>
              <a:t>、</a:t>
            </a:r>
            <a:r>
              <a:rPr lang="en-US" altLang="zh-CN" sz="3200" b="1" dirty="0" smtClean="0"/>
              <a:t>132.73</a:t>
            </a:r>
            <a:r>
              <a:rPr lang="zh-CN" altLang="en-US" sz="3200" b="1" dirty="0" smtClean="0"/>
              <a:t>万、</a:t>
            </a:r>
            <a:r>
              <a:rPr lang="en-US" altLang="zh-CN" sz="3200" b="1" dirty="0" smtClean="0"/>
              <a:t>580.10</a:t>
            </a:r>
            <a:r>
              <a:rPr lang="zh-CN" altLang="en-US" sz="3200" b="1" dirty="0" smtClean="0"/>
              <a:t>万。 </a:t>
            </a:r>
            <a:r>
              <a:rPr lang="en-US" altLang="zh-CN" sz="3200" b="1" dirty="0" smtClean="0">
                <a:solidFill>
                  <a:srgbClr val="FF0000"/>
                </a:solidFill>
              </a:rPr>
              <a:t>2013</a:t>
            </a:r>
            <a:r>
              <a:rPr lang="zh-CN" altLang="en-US" sz="3200" b="1" dirty="0" smtClean="0">
                <a:solidFill>
                  <a:srgbClr val="FF0000"/>
                </a:solidFill>
              </a:rPr>
              <a:t>年三包索赔费出现大幅锐减，只有</a:t>
            </a:r>
            <a:r>
              <a:rPr lang="en-US" altLang="zh-CN" sz="3200" b="1" dirty="0" smtClean="0">
                <a:solidFill>
                  <a:srgbClr val="FF0000"/>
                </a:solidFill>
              </a:rPr>
              <a:t>10</a:t>
            </a:r>
            <a:r>
              <a:rPr lang="zh-CN" altLang="en-US" sz="3200" b="1" dirty="0" smtClean="0">
                <a:solidFill>
                  <a:srgbClr val="FF0000"/>
                </a:solidFill>
              </a:rPr>
              <a:t>万多</a:t>
            </a:r>
            <a:r>
              <a:rPr lang="zh-CN" altLang="en-US" sz="3200" b="1" dirty="0" smtClean="0"/>
              <a:t>，而前后几年都是在百万以上。</a:t>
            </a: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14</a:t>
            </a:fld>
            <a:endParaRPr lang="zh-CN" altLang="en-US" dirty="0"/>
          </a:p>
        </p:txBody>
      </p:sp>
      <p:pic>
        <p:nvPicPr>
          <p:cNvPr id="22530" name="Picture 2" descr="http://5b0988e595225.cdn.sohucs.com/images/20171219/e6b2202064194bf5bc28ba9360ddf20d.png"/>
          <p:cNvPicPr>
            <a:picLocks noChangeAspect="1" noChangeArrowheads="1"/>
          </p:cNvPicPr>
          <p:nvPr/>
        </p:nvPicPr>
        <p:blipFill>
          <a:blip r:embed="rId3" cstate="print"/>
          <a:srcRect/>
          <a:stretch>
            <a:fillRect/>
          </a:stretch>
        </p:blipFill>
        <p:spPr bwMode="auto">
          <a:xfrm>
            <a:off x="1386260" y="468263"/>
            <a:ext cx="6858000" cy="32480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242244" y="684287"/>
            <a:ext cx="7645576" cy="929073"/>
          </a:xfrm>
        </p:spPr>
        <p:txBody>
          <a:bodyPr>
            <a:noAutofit/>
          </a:bodyPr>
          <a:lstStyle/>
          <a:p>
            <a:r>
              <a:rPr lang="zh-CN" altLang="en-US" sz="3600" b="1" dirty="0" smtClean="0">
                <a:solidFill>
                  <a:srgbClr val="FF0000"/>
                </a:solidFill>
              </a:rPr>
              <a:t>二、申诉</a:t>
            </a:r>
            <a:r>
              <a:rPr lang="zh-CN" altLang="en-US" sz="3600" b="1" dirty="0" smtClean="0">
                <a:solidFill>
                  <a:srgbClr val="FF0000"/>
                </a:solidFill>
              </a:rPr>
              <a:t>精彩大戏第一</a:t>
            </a:r>
            <a:r>
              <a:rPr lang="zh-CN" altLang="en-US" sz="3600" b="1" dirty="0" smtClean="0">
                <a:solidFill>
                  <a:srgbClr val="FF0000"/>
                </a:solidFill>
              </a:rPr>
              <a:t>回合：</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客户故意舞弊，审计也要背锅吗？</a:t>
            </a:r>
            <a:endParaRPr lang="zh-CN" altLang="en-US" sz="3600" dirty="0">
              <a:solidFill>
                <a:srgbClr val="FF0000"/>
              </a:solidFill>
            </a:endParaRPr>
          </a:p>
        </p:txBody>
      </p:sp>
      <p:sp>
        <p:nvSpPr>
          <p:cNvPr id="3" name="内容占位符 2"/>
          <p:cNvSpPr>
            <a:spLocks noGrp="1"/>
          </p:cNvSpPr>
          <p:nvPr>
            <p:ph idx="1"/>
          </p:nvPr>
        </p:nvSpPr>
        <p:spPr>
          <a:xfrm>
            <a:off x="162124" y="2556495"/>
            <a:ext cx="10369152" cy="4608512"/>
          </a:xfrm>
        </p:spPr>
        <p:txBody>
          <a:bodyPr>
            <a:noAutofit/>
          </a:bodyPr>
          <a:lstStyle/>
          <a:p>
            <a:pPr>
              <a:buFont typeface="Wingdings" pitchFamily="2" charset="2"/>
              <a:buChar char="n"/>
            </a:pPr>
            <a:r>
              <a:rPr lang="zh-CN" altLang="en-US" sz="3200" b="1" dirty="0" smtClean="0">
                <a:solidFill>
                  <a:srgbClr val="FF0000"/>
                </a:solidFill>
              </a:rPr>
              <a:t>信永中和</a:t>
            </a:r>
            <a:r>
              <a:rPr lang="zh-CN" altLang="en-US" sz="3200" b="1" dirty="0" smtClean="0"/>
              <a:t>及其代理人在听证中申辩</a:t>
            </a:r>
            <a:r>
              <a:rPr lang="en-US" altLang="zh-CN" sz="3200" b="1" dirty="0" smtClean="0"/>
              <a:t>——</a:t>
            </a:r>
            <a:r>
              <a:rPr lang="zh-CN" altLang="en-US" sz="3200" b="1" dirty="0" smtClean="0"/>
              <a:t>信永中和履行了勤勉尽责义务，不违反法律规定或依法制定的业务规则，不应对登云股份的虚假陈述行为承担责任。信永中和已根据审计准则要求执行审计程序，基于</a:t>
            </a:r>
            <a:r>
              <a:rPr lang="zh-CN" altLang="en-US" sz="3200" b="1" dirty="0" smtClean="0">
                <a:solidFill>
                  <a:srgbClr val="FF0000"/>
                </a:solidFill>
              </a:rPr>
              <a:t>审计存在的固有限制</a:t>
            </a:r>
            <a:r>
              <a:rPr lang="zh-CN" altLang="en-US" sz="3200" b="1" dirty="0" smtClean="0"/>
              <a:t>，对于未能发现的故意舞弊行为，信永中和不应承担责任。</a:t>
            </a:r>
          </a:p>
          <a:p>
            <a:pPr>
              <a:buFont typeface="Wingdings" pitchFamily="2" charset="2"/>
              <a:buChar char="n"/>
            </a:pPr>
            <a:endParaRPr lang="zh-CN"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16</a:t>
            </a:fld>
            <a:endParaRPr lang="zh-CN" altLang="en-US"/>
          </a:p>
        </p:txBody>
      </p:sp>
      <p:sp>
        <p:nvSpPr>
          <p:cNvPr id="6" name="矩形 5"/>
          <p:cNvSpPr/>
          <p:nvPr/>
        </p:nvSpPr>
        <p:spPr>
          <a:xfrm>
            <a:off x="306140" y="1764407"/>
            <a:ext cx="10153128" cy="5509200"/>
          </a:xfrm>
          <a:prstGeom prst="rect">
            <a:avLst/>
          </a:prstGeom>
        </p:spPr>
        <p:txBody>
          <a:bodyPr wrap="square">
            <a:spAutoFit/>
          </a:bodyPr>
          <a:lstStyle/>
          <a:p>
            <a:r>
              <a:rPr lang="zh-CN" altLang="en-US" sz="3200" b="1" dirty="0" smtClean="0">
                <a:solidFill>
                  <a:srgbClr val="FF0000"/>
                </a:solidFill>
              </a:rPr>
              <a:t>证监会强势怼回</a:t>
            </a:r>
            <a:r>
              <a:rPr lang="en-US" altLang="zh-CN" sz="3200" b="1" dirty="0" smtClean="0"/>
              <a:t>——</a:t>
            </a:r>
            <a:r>
              <a:rPr lang="zh-CN" altLang="en-US" sz="3200" b="1" dirty="0" smtClean="0"/>
              <a:t>信永中和未对三包索赔费用予以充分关注，未充分追查函证回函差异、执行函证替代程序不充分，未对登云股份与申源特钢资金往来的性质持续保持应有的职业审慎，未对登云股份部分销售收入进行充分核查，在相关公司存在异常关联线索的情况下，未保持应有的职业审慎，未进行充分核查或者追加必要的审计程序。这些行为均属</a:t>
            </a:r>
            <a:r>
              <a:rPr lang="zh-CN" altLang="en-US" sz="3200" b="1" dirty="0" smtClean="0">
                <a:solidFill>
                  <a:srgbClr val="FF0000"/>
                </a:solidFill>
              </a:rPr>
              <a:t>违反审计准则的行为，构成“未勤勉尽责”</a:t>
            </a:r>
            <a:r>
              <a:rPr lang="zh-CN" altLang="en-US" sz="3200" b="1" dirty="0" smtClean="0"/>
              <a:t>。在作出行政处罚决定时，已考虑了审计的固有限制，</a:t>
            </a:r>
            <a:r>
              <a:rPr lang="zh-CN" altLang="en-US" sz="3200" b="1" dirty="0" smtClean="0">
                <a:solidFill>
                  <a:srgbClr val="FF0000"/>
                </a:solidFill>
              </a:rPr>
              <a:t>评判注册会计师工作的标准是注册会计师是否按照审计准则的规定</a:t>
            </a:r>
            <a:r>
              <a:rPr lang="zh-CN" altLang="en-US" sz="3200" b="1" dirty="0" smtClean="0"/>
              <a:t>，恰当地计划和执行了审计工作，而非要求对审计对象的财务报表提供绝对保证。</a:t>
            </a:r>
            <a:endParaRPr lang="zh-CN" alt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450156" y="180231"/>
            <a:ext cx="8437664" cy="1512168"/>
          </a:xfrm>
        </p:spPr>
        <p:txBody>
          <a:bodyPr>
            <a:noAutofit/>
          </a:bodyPr>
          <a:lstStyle/>
          <a:p>
            <a:r>
              <a:rPr lang="zh-CN" altLang="en-US" sz="3600" b="1" dirty="0" smtClean="0">
                <a:solidFill>
                  <a:srgbClr val="FF0000"/>
                </a:solidFill>
              </a:rPr>
              <a:t>三、申诉</a:t>
            </a:r>
            <a:r>
              <a:rPr lang="zh-CN" altLang="en-US" sz="3600" b="1" dirty="0" smtClean="0">
                <a:solidFill>
                  <a:srgbClr val="FF0000"/>
                </a:solidFill>
              </a:rPr>
              <a:t>精彩大戏第二</a:t>
            </a:r>
            <a:r>
              <a:rPr lang="zh-CN" altLang="en-US" sz="3600" b="1" dirty="0" smtClean="0">
                <a:solidFill>
                  <a:srgbClr val="FF0000"/>
                </a:solidFill>
              </a:rPr>
              <a:t>回合：</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审计是合理保证，不需要</a:t>
            </a:r>
            <a:r>
              <a:rPr lang="en-US" altLang="zh-CN" sz="3600" b="1" dirty="0" smtClean="0">
                <a:solidFill>
                  <a:srgbClr val="FF0000"/>
                </a:solidFill>
              </a:rPr>
              <a:t>100%</a:t>
            </a:r>
            <a:r>
              <a:rPr lang="zh-CN" altLang="en-US" sz="3600" b="1" dirty="0" smtClean="0">
                <a:solidFill>
                  <a:srgbClr val="FF0000"/>
                </a:solidFill>
              </a:rPr>
              <a:t>作出保证</a:t>
            </a:r>
            <a:endParaRPr lang="zh-CN" altLang="en-US" sz="3600" dirty="0">
              <a:solidFill>
                <a:srgbClr val="FF0000"/>
              </a:solidFill>
            </a:endParaRPr>
          </a:p>
        </p:txBody>
      </p:sp>
      <p:sp>
        <p:nvSpPr>
          <p:cNvPr id="3" name="内容占位符 2"/>
          <p:cNvSpPr>
            <a:spLocks noGrp="1"/>
          </p:cNvSpPr>
          <p:nvPr>
            <p:ph idx="1"/>
          </p:nvPr>
        </p:nvSpPr>
        <p:spPr>
          <a:xfrm>
            <a:off x="162124" y="2124447"/>
            <a:ext cx="10369152" cy="5112568"/>
          </a:xfrm>
        </p:spPr>
        <p:txBody>
          <a:bodyPr>
            <a:noAutofit/>
          </a:bodyPr>
          <a:lstStyle/>
          <a:p>
            <a:pPr>
              <a:buFont typeface="Wingdings" pitchFamily="2" charset="2"/>
              <a:buChar char="n"/>
            </a:pPr>
            <a:r>
              <a:rPr lang="zh-CN" altLang="en-US" sz="3200" b="1" dirty="0" smtClean="0">
                <a:solidFill>
                  <a:srgbClr val="FF0000"/>
                </a:solidFill>
              </a:rPr>
              <a:t>信永中和</a:t>
            </a:r>
            <a:r>
              <a:rPr lang="zh-CN" altLang="en-US" sz="3200" b="1" dirty="0" smtClean="0"/>
              <a:t>及其代理人在听证中申辩</a:t>
            </a:r>
            <a:r>
              <a:rPr lang="en-US" altLang="zh-CN" sz="3200" b="1" dirty="0" smtClean="0"/>
              <a:t>——</a:t>
            </a:r>
          </a:p>
          <a:p>
            <a:pPr>
              <a:buFont typeface="Wingdings" pitchFamily="2" charset="2"/>
              <a:buChar char="n"/>
            </a:pPr>
            <a:r>
              <a:rPr lang="zh-CN" altLang="en-US" sz="3200" b="1" dirty="0" smtClean="0"/>
              <a:t>会计师事务所的</a:t>
            </a:r>
            <a:r>
              <a:rPr lang="zh-CN" altLang="en-US" sz="3200" b="1" dirty="0" smtClean="0">
                <a:solidFill>
                  <a:srgbClr val="FF0000"/>
                </a:solidFill>
              </a:rPr>
              <a:t>审计责任不同于会计责任</a:t>
            </a:r>
            <a:r>
              <a:rPr lang="zh-CN" altLang="en-US" sz="3200" b="1" dirty="0" smtClean="0"/>
              <a:t>，会计师事务所根据准则要求恰当地运用“重要性概念”，对财务报表整体是否不存在由于舞弊或错误导致的重大错报获取“</a:t>
            </a:r>
            <a:r>
              <a:rPr lang="zh-CN" altLang="en-US" sz="3200" b="1" dirty="0" smtClean="0">
                <a:solidFill>
                  <a:srgbClr val="FF0000"/>
                </a:solidFill>
              </a:rPr>
              <a:t>合理保证</a:t>
            </a:r>
            <a:r>
              <a:rPr lang="zh-CN" altLang="en-US" sz="3200" b="1" dirty="0" smtClean="0"/>
              <a:t>”，即符合审计准则要求，亦应被认为履行了勤勉尽责的义务。</a:t>
            </a:r>
          </a:p>
          <a:p>
            <a:pPr>
              <a:buFont typeface="Wingdings" pitchFamily="2" charset="2"/>
              <a:buChar char="n"/>
            </a:pP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Font typeface="Wingdings" pitchFamily="2" charset="2"/>
              <a:buChar char="n"/>
            </a:pPr>
            <a:r>
              <a:rPr lang="zh-CN" altLang="en-US" sz="3200" b="1" dirty="0" smtClean="0">
                <a:solidFill>
                  <a:srgbClr val="FF0000"/>
                </a:solidFill>
              </a:rPr>
              <a:t>证监会强势怼回</a:t>
            </a:r>
            <a:r>
              <a:rPr lang="en-US" altLang="zh-CN" sz="3200" b="1" dirty="0" smtClean="0">
                <a:solidFill>
                  <a:srgbClr val="FF0000"/>
                </a:solidFill>
              </a:rPr>
              <a:t>——</a:t>
            </a:r>
          </a:p>
          <a:p>
            <a:pPr>
              <a:buFont typeface="Wingdings" pitchFamily="2" charset="2"/>
              <a:buChar char="n"/>
            </a:pPr>
            <a:r>
              <a:rPr lang="zh-CN" altLang="en-US" sz="3200" b="1" dirty="0" smtClean="0"/>
              <a:t>我会严格按照</a:t>
            </a:r>
            <a:r>
              <a:rPr lang="en-US" altLang="zh-CN" sz="3200" b="1" dirty="0" smtClean="0"/>
              <a:t>《</a:t>
            </a:r>
            <a:r>
              <a:rPr lang="zh-CN" altLang="en-US" sz="3200" b="1" dirty="0" smtClean="0"/>
              <a:t>证券法</a:t>
            </a:r>
            <a:r>
              <a:rPr lang="en-US" altLang="zh-CN" sz="3200" b="1" dirty="0" smtClean="0"/>
              <a:t>》</a:t>
            </a:r>
            <a:r>
              <a:rPr lang="zh-CN" altLang="en-US" sz="3200" b="1" dirty="0" smtClean="0"/>
              <a:t>等法律法规及中国注册会计师执业准则、规则等相关规定，认定会计师事务所及其签字注册会计师的违法责任，并</a:t>
            </a:r>
            <a:r>
              <a:rPr lang="zh-CN" altLang="en-US" sz="3200" b="1" dirty="0" smtClean="0">
                <a:solidFill>
                  <a:srgbClr val="FF0000"/>
                </a:solidFill>
              </a:rPr>
              <a:t>区分上市公司的会计责任与注册会计师的审计责任</a:t>
            </a:r>
            <a:r>
              <a:rPr lang="zh-CN" altLang="en-US" sz="3200" b="1" dirty="0" smtClean="0"/>
              <a:t>。</a:t>
            </a:r>
            <a:endParaRPr lang="en-US" altLang="zh-CN" sz="3200" b="1" dirty="0" smtClean="0"/>
          </a:p>
          <a:p>
            <a:pPr>
              <a:buFont typeface="Wingdings" pitchFamily="2" charset="2"/>
              <a:buChar char="n"/>
            </a:pPr>
            <a:r>
              <a:rPr lang="zh-CN" altLang="en-US" sz="3200" b="1" dirty="0" smtClean="0"/>
              <a:t>登云股份财务造假的会计责任与注册会计师的审计责任是相互独立的，我会</a:t>
            </a:r>
            <a:r>
              <a:rPr lang="zh-CN" altLang="en-US" sz="3200" b="1" dirty="0" smtClean="0">
                <a:solidFill>
                  <a:srgbClr val="FF0000"/>
                </a:solidFill>
              </a:rPr>
              <a:t>追究注册会计师行政责任的依据并非登云股份的财务造假行为，而是注册会计师自身在执业过程中违反业务规则、未勤勉尽责、出具的文件存在虚假记载</a:t>
            </a:r>
            <a:r>
              <a:rPr lang="zh-CN" altLang="en-US" sz="3200" b="1" dirty="0" smtClean="0"/>
              <a:t>的行为。</a:t>
            </a:r>
          </a:p>
          <a:p>
            <a:pPr>
              <a:buFont typeface="Wingdings" pitchFamily="2" charset="2"/>
              <a:buChar char="n"/>
            </a:pPr>
            <a:endParaRPr lang="zh-CN" altLang="zh-CN" sz="3200" b="1" dirty="0" smtClean="0"/>
          </a:p>
          <a:p>
            <a:pPr>
              <a:buFont typeface="Wingdings" pitchFamily="2" charset="2"/>
              <a:buChar char="n"/>
            </a:pPr>
            <a:endParaRPr lang="zh-CN" altLang="zh-CN" sz="3200" b="1" dirty="0" smtClean="0"/>
          </a:p>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378148" y="468263"/>
            <a:ext cx="8509672" cy="1152128"/>
          </a:xfrm>
        </p:spPr>
        <p:txBody>
          <a:bodyPr>
            <a:noAutofit/>
          </a:bodyPr>
          <a:lstStyle/>
          <a:p>
            <a:r>
              <a:rPr lang="zh-CN" altLang="en-US" sz="3600" b="1" dirty="0" smtClean="0">
                <a:solidFill>
                  <a:srgbClr val="FF0000"/>
                </a:solidFill>
              </a:rPr>
              <a:t>四、申诉</a:t>
            </a:r>
            <a:r>
              <a:rPr lang="zh-CN" altLang="en-US" sz="3600" b="1" dirty="0" smtClean="0">
                <a:solidFill>
                  <a:srgbClr val="FF0000"/>
                </a:solidFill>
              </a:rPr>
              <a:t>精彩大戏第三</a:t>
            </a:r>
            <a:r>
              <a:rPr lang="zh-CN" altLang="en-US" sz="3600" b="1" dirty="0" smtClean="0">
                <a:solidFill>
                  <a:srgbClr val="FF0000"/>
                </a:solidFill>
              </a:rPr>
              <a:t>回合：</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三包索赔费用异常波动，有没有必要深究？</a:t>
            </a:r>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544616"/>
          </a:xfrm>
        </p:spPr>
        <p:txBody>
          <a:bodyPr>
            <a:noAutofit/>
          </a:bodyPr>
          <a:lstStyle/>
          <a:p>
            <a:pPr>
              <a:buFont typeface="Wingdings" pitchFamily="2" charset="2"/>
              <a:buChar char="n"/>
            </a:pPr>
            <a:r>
              <a:rPr lang="zh-CN" altLang="en-US" sz="2800" b="1" dirty="0" smtClean="0">
                <a:solidFill>
                  <a:srgbClr val="FF0000"/>
                </a:solidFill>
              </a:rPr>
              <a:t>信永中和</a:t>
            </a:r>
            <a:r>
              <a:rPr lang="zh-CN" altLang="en-US" sz="2800" b="1" dirty="0" smtClean="0"/>
              <a:t>及其代理人在听证中申辩</a:t>
            </a:r>
            <a:r>
              <a:rPr lang="en-US" altLang="zh-CN" sz="2800" b="1" dirty="0" smtClean="0"/>
              <a:t>——</a:t>
            </a:r>
          </a:p>
          <a:p>
            <a:pPr>
              <a:buNone/>
            </a:pPr>
            <a:r>
              <a:rPr lang="zh-CN" altLang="en-US" sz="2800" b="1" dirty="0" smtClean="0"/>
              <a:t>（</a:t>
            </a:r>
            <a:r>
              <a:rPr lang="en-US" altLang="zh-CN" sz="2800" b="1" dirty="0" smtClean="0"/>
              <a:t>1</a:t>
            </a:r>
            <a:r>
              <a:rPr lang="zh-CN" altLang="en-US" sz="2800" b="1" dirty="0" smtClean="0"/>
              <a:t>）对三包索赔费用进行了审慎核查，</a:t>
            </a:r>
            <a:r>
              <a:rPr lang="zh-CN" altLang="en-US" sz="2800" b="1" dirty="0" smtClean="0">
                <a:solidFill>
                  <a:srgbClr val="FF0000"/>
                </a:solidFill>
              </a:rPr>
              <a:t>充分关注了三包索赔费用的波动情况</a:t>
            </a:r>
            <a:r>
              <a:rPr lang="zh-CN" altLang="en-US" sz="2800" b="1" dirty="0" smtClean="0"/>
              <a:t>；</a:t>
            </a:r>
            <a:endParaRPr lang="en-US" altLang="zh-CN" sz="2800" b="1" dirty="0" smtClean="0"/>
          </a:p>
          <a:p>
            <a:pPr>
              <a:buNone/>
            </a:pPr>
            <a:r>
              <a:rPr lang="zh-CN" altLang="en-US" sz="2800" b="1" dirty="0" smtClean="0"/>
              <a:t>（</a:t>
            </a:r>
            <a:r>
              <a:rPr lang="en-US" altLang="zh-CN" sz="2800" b="1" dirty="0" smtClean="0"/>
              <a:t>2</a:t>
            </a:r>
            <a:r>
              <a:rPr lang="zh-CN" altLang="en-US" sz="2800" b="1" dirty="0" smtClean="0"/>
              <a:t>）对潍柴备品、广西玉柴、东风康明斯、东风朝柴等四家主机厂执行的</a:t>
            </a:r>
            <a:r>
              <a:rPr lang="zh-CN" altLang="en-US" sz="2800" b="1" dirty="0" smtClean="0">
                <a:solidFill>
                  <a:srgbClr val="FF0000"/>
                </a:solidFill>
              </a:rPr>
              <a:t>函证程序</a:t>
            </a:r>
            <a:r>
              <a:rPr lang="zh-CN" altLang="en-US" sz="2800" b="1" dirty="0" smtClean="0"/>
              <a:t>符合审计准则规定；</a:t>
            </a:r>
            <a:endParaRPr lang="en-US" altLang="zh-CN" sz="2800" b="1" dirty="0" smtClean="0"/>
          </a:p>
          <a:p>
            <a:pPr>
              <a:buNone/>
            </a:pPr>
            <a:r>
              <a:rPr lang="zh-CN" altLang="en-US" sz="2800" b="1" dirty="0" smtClean="0"/>
              <a:t>（</a:t>
            </a:r>
            <a:r>
              <a:rPr lang="en-US" altLang="zh-CN" sz="2800" b="1" dirty="0" smtClean="0"/>
              <a:t>3</a:t>
            </a:r>
            <a:r>
              <a:rPr lang="zh-CN" altLang="en-US" sz="2800" b="1" dirty="0" smtClean="0"/>
              <a:t>）告知书对</a:t>
            </a:r>
            <a:r>
              <a:rPr lang="en-US" altLang="zh-CN" sz="2800" b="1" dirty="0" smtClean="0"/>
              <a:t>2013</a:t>
            </a:r>
            <a:r>
              <a:rPr lang="zh-CN" altLang="en-US" sz="2800" b="1" dirty="0" smtClean="0"/>
              <a:t>年未入账三包索赔费用</a:t>
            </a:r>
            <a:r>
              <a:rPr lang="en-US" altLang="zh-CN" sz="2800" b="1" dirty="0" smtClean="0"/>
              <a:t>502</a:t>
            </a:r>
            <a:r>
              <a:rPr lang="zh-CN" altLang="en-US" sz="2800" b="1" dirty="0" smtClean="0"/>
              <a:t>万元认定错误；</a:t>
            </a:r>
            <a:endParaRPr lang="en-US" altLang="zh-CN" sz="2800" b="1" dirty="0" smtClean="0"/>
          </a:p>
          <a:p>
            <a:pPr>
              <a:buNone/>
            </a:pPr>
            <a:r>
              <a:rPr lang="zh-CN" altLang="en-US" sz="2800" b="1" dirty="0" smtClean="0"/>
              <a:t>（</a:t>
            </a:r>
            <a:r>
              <a:rPr lang="en-US" altLang="zh-CN" sz="2800" b="1" dirty="0" smtClean="0"/>
              <a:t>4</a:t>
            </a:r>
            <a:r>
              <a:rPr lang="zh-CN" altLang="en-US" sz="2800" b="1" dirty="0" smtClean="0"/>
              <a:t>）</a:t>
            </a:r>
            <a:r>
              <a:rPr lang="zh-CN" altLang="en-US" sz="2800" b="1" dirty="0" smtClean="0">
                <a:solidFill>
                  <a:srgbClr val="FF0000"/>
                </a:solidFill>
              </a:rPr>
              <a:t>账外存在的三包索赔费用属于未决争议</a:t>
            </a:r>
            <a:r>
              <a:rPr lang="zh-CN" altLang="en-US" sz="2800" b="1" dirty="0" smtClean="0"/>
              <a:t>，告知书直接将未入账发票金额认定为应入账而未入账的金额，没有事实和法律依据；</a:t>
            </a:r>
            <a:endParaRPr lang="en-US" altLang="zh-CN" sz="2800" b="1" dirty="0" smtClean="0"/>
          </a:p>
          <a:p>
            <a:pPr>
              <a:buNone/>
            </a:pPr>
            <a:r>
              <a:rPr lang="zh-CN" altLang="en-US" sz="2800" b="1" dirty="0" smtClean="0"/>
              <a:t>（</a:t>
            </a:r>
            <a:r>
              <a:rPr lang="en-US" altLang="zh-CN" sz="2800" b="1" dirty="0" smtClean="0"/>
              <a:t>5</a:t>
            </a:r>
            <a:r>
              <a:rPr lang="zh-CN" altLang="en-US" sz="2800" b="1" dirty="0" smtClean="0"/>
              <a:t>）刻意隐瞒存在争议的三包索赔事项，</a:t>
            </a:r>
            <a:r>
              <a:rPr lang="zh-CN" altLang="en-US" sz="2800" b="1" dirty="0" smtClean="0">
                <a:solidFill>
                  <a:srgbClr val="FF0000"/>
                </a:solidFill>
              </a:rPr>
              <a:t>调查人员通过行政执法手段予以发现</a:t>
            </a:r>
            <a:r>
              <a:rPr lang="zh-CN" altLang="en-US" sz="2800" b="1" dirty="0" smtClean="0"/>
              <a:t>，而注册会计师即使穷尽所有手段也难以查出；</a:t>
            </a:r>
            <a:endParaRPr lang="en-US" altLang="zh-CN" sz="2800" b="1" dirty="0" smtClean="0"/>
          </a:p>
          <a:p>
            <a:pPr>
              <a:buNone/>
            </a:pPr>
            <a:r>
              <a:rPr lang="zh-CN" altLang="en-US" sz="2800" b="1" dirty="0" smtClean="0"/>
              <a:t>（</a:t>
            </a:r>
            <a:r>
              <a:rPr lang="en-US" altLang="zh-CN" sz="2800" b="1" dirty="0" smtClean="0"/>
              <a:t>6</a:t>
            </a:r>
            <a:r>
              <a:rPr lang="zh-CN" altLang="en-US" sz="2800" b="1" dirty="0" smtClean="0"/>
              <a:t>）调查人员在工作中存在不恰当行为。</a:t>
            </a:r>
          </a:p>
          <a:p>
            <a:pPr>
              <a:buFont typeface="Wingdings" pitchFamily="2" charset="2"/>
              <a:buChar char="n"/>
            </a:pPr>
            <a:endParaRPr lang="zh-CN" altLang="zh-CN" sz="2800" b="1" dirty="0" smtClean="0"/>
          </a:p>
          <a:p>
            <a:pPr>
              <a:buFont typeface="Wingdings" pitchFamily="2" charset="2"/>
              <a:buChar char="n"/>
            </a:pPr>
            <a:endParaRPr lang="zh-CN" altLang="zh-CN" sz="2800" b="1" dirty="0" smtClean="0"/>
          </a:p>
          <a:p>
            <a:pPr>
              <a:buFont typeface="Wingdings" pitchFamily="2" charset="2"/>
              <a:buChar char="n"/>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a:p>
            <a:pPr>
              <a:buFont typeface="Wingdings" pitchFamily="2" charset="2"/>
              <a:buChar char="n"/>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684287"/>
            <a:ext cx="7429552" cy="857065"/>
          </a:xfrm>
        </p:spPr>
        <p:txBody>
          <a:bodyPr>
            <a:noAutofit/>
          </a:bodyPr>
          <a:lstStyle/>
          <a:p>
            <a:r>
              <a:rPr lang="zh-CN" altLang="en-US" sz="4000" b="1" dirty="0" smtClean="0">
                <a:solidFill>
                  <a:srgbClr val="FF0000"/>
                </a:solidFill>
                <a:latin typeface="微软雅黑" pitchFamily="34" charset="-122"/>
                <a:ea typeface="微软雅黑" pitchFamily="34" charset="-122"/>
              </a:rPr>
              <a:t>一、处罚情况及违规认定</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594172" y="1764407"/>
            <a:ext cx="9649072" cy="5328592"/>
          </a:xfrm>
        </p:spPr>
        <p:txBody>
          <a:bodyPr>
            <a:noAutofit/>
          </a:bodyPr>
          <a:lstStyle/>
          <a:p>
            <a:pPr>
              <a:buFont typeface="Wingdings" pitchFamily="2" charset="2"/>
              <a:buChar char="n"/>
            </a:pPr>
            <a:r>
              <a:rPr lang="zh-CN" altLang="en-US" sz="3200" b="1" dirty="0" smtClean="0"/>
              <a:t>信</a:t>
            </a:r>
            <a:r>
              <a:rPr lang="zh-CN" altLang="en-US" sz="3200" b="1" dirty="0" smtClean="0"/>
              <a:t>永中和对登云股份（</a:t>
            </a:r>
            <a:r>
              <a:rPr lang="en-US" altLang="zh-CN" sz="3200" b="1" dirty="0" smtClean="0"/>
              <a:t>002715</a:t>
            </a:r>
            <a:r>
              <a:rPr lang="zh-CN" altLang="en-US" sz="3200" b="1" dirty="0" smtClean="0"/>
              <a:t>） </a:t>
            </a:r>
            <a:r>
              <a:rPr lang="en-US" altLang="zh-CN" sz="3200" b="1" dirty="0" smtClean="0">
                <a:solidFill>
                  <a:srgbClr val="FF0000"/>
                </a:solidFill>
              </a:rPr>
              <a:t>2010</a:t>
            </a:r>
            <a:r>
              <a:rPr lang="zh-CN" altLang="en-US" sz="3200" b="1" dirty="0" smtClean="0">
                <a:solidFill>
                  <a:srgbClr val="FF0000"/>
                </a:solidFill>
              </a:rPr>
              <a:t>年年报、</a:t>
            </a:r>
            <a:r>
              <a:rPr lang="en-US" altLang="zh-CN" sz="3200" b="1" dirty="0" smtClean="0">
                <a:solidFill>
                  <a:srgbClr val="FF0000"/>
                </a:solidFill>
              </a:rPr>
              <a:t>2011</a:t>
            </a:r>
            <a:r>
              <a:rPr lang="zh-CN" altLang="en-US" sz="3200" b="1" dirty="0" smtClean="0">
                <a:solidFill>
                  <a:srgbClr val="FF0000"/>
                </a:solidFill>
              </a:rPr>
              <a:t>年年报、</a:t>
            </a:r>
            <a:r>
              <a:rPr lang="en-US" altLang="zh-CN" sz="3200" b="1" dirty="0" smtClean="0">
                <a:solidFill>
                  <a:srgbClr val="FF0000"/>
                </a:solidFill>
              </a:rPr>
              <a:t>2012</a:t>
            </a:r>
            <a:r>
              <a:rPr lang="zh-CN" altLang="en-US" sz="3200" b="1" dirty="0" smtClean="0">
                <a:solidFill>
                  <a:srgbClr val="FF0000"/>
                </a:solidFill>
              </a:rPr>
              <a:t>年年报、</a:t>
            </a:r>
            <a:r>
              <a:rPr lang="en-US" altLang="zh-CN" sz="3200" b="1" dirty="0" smtClean="0">
                <a:solidFill>
                  <a:srgbClr val="FF0000"/>
                </a:solidFill>
              </a:rPr>
              <a:t>2013</a:t>
            </a:r>
            <a:r>
              <a:rPr lang="zh-CN" altLang="en-US" sz="3200" b="1" dirty="0" smtClean="0">
                <a:solidFill>
                  <a:srgbClr val="FF0000"/>
                </a:solidFill>
              </a:rPr>
              <a:t>年半年报、</a:t>
            </a:r>
            <a:r>
              <a:rPr lang="en-US" altLang="zh-CN" sz="3200" b="1" dirty="0" smtClean="0">
                <a:solidFill>
                  <a:srgbClr val="FF0000"/>
                </a:solidFill>
              </a:rPr>
              <a:t>2013</a:t>
            </a:r>
            <a:r>
              <a:rPr lang="zh-CN" altLang="en-US" sz="3200" b="1" dirty="0" smtClean="0">
                <a:solidFill>
                  <a:srgbClr val="FF0000"/>
                </a:solidFill>
              </a:rPr>
              <a:t>年年报、</a:t>
            </a:r>
            <a:r>
              <a:rPr lang="en-US" altLang="zh-CN" sz="3200" b="1" dirty="0" smtClean="0">
                <a:solidFill>
                  <a:srgbClr val="FF0000"/>
                </a:solidFill>
              </a:rPr>
              <a:t>2014</a:t>
            </a:r>
            <a:r>
              <a:rPr lang="zh-CN" altLang="en-US" sz="3200" b="1" dirty="0" smtClean="0">
                <a:solidFill>
                  <a:srgbClr val="FF0000"/>
                </a:solidFill>
              </a:rPr>
              <a:t>年年报</a:t>
            </a:r>
            <a:r>
              <a:rPr lang="zh-CN" altLang="en-US" sz="3200" b="1" dirty="0" smtClean="0"/>
              <a:t>出具了</a:t>
            </a:r>
            <a:r>
              <a:rPr lang="zh-CN" altLang="en-US" sz="3200" b="1" dirty="0" smtClean="0">
                <a:solidFill>
                  <a:srgbClr val="FF0000"/>
                </a:solidFill>
              </a:rPr>
              <a:t>无保留意见</a:t>
            </a:r>
            <a:r>
              <a:rPr lang="zh-CN" altLang="en-US" sz="3200" b="1" dirty="0" smtClean="0"/>
              <a:t>的审计报告，签字注册会计师为郭晋龙和夏斌。</a:t>
            </a: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a:t>
            </a:fld>
            <a:endParaRPr lang="zh-CN" altLang="en-US"/>
          </a:p>
        </p:txBody>
      </p:sp>
      <p:pic>
        <p:nvPicPr>
          <p:cNvPr id="25602" name="Picture 2" descr="http://5b0988e595225.cdn.sohucs.com/images/20171216/3e88eddf754a4641975dc32869d9f32c.jpeg"/>
          <p:cNvPicPr>
            <a:picLocks noChangeAspect="1" noChangeArrowheads="1"/>
          </p:cNvPicPr>
          <p:nvPr/>
        </p:nvPicPr>
        <p:blipFill>
          <a:blip r:embed="rId3" cstate="print"/>
          <a:srcRect/>
          <a:stretch>
            <a:fillRect/>
          </a:stretch>
        </p:blipFill>
        <p:spPr bwMode="auto">
          <a:xfrm>
            <a:off x="1890316" y="3996655"/>
            <a:ext cx="7272808" cy="266429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Font typeface="Wingdings" pitchFamily="2" charset="2"/>
              <a:buChar char="n"/>
            </a:pPr>
            <a:r>
              <a:rPr lang="zh-CN" altLang="en-US" sz="3200" b="1" dirty="0" smtClean="0">
                <a:solidFill>
                  <a:srgbClr val="FF0000"/>
                </a:solidFill>
              </a:rPr>
              <a:t>证监会</a:t>
            </a:r>
            <a:r>
              <a:rPr lang="zh-CN" altLang="en-US" sz="3200" b="1" dirty="0" smtClean="0"/>
              <a:t>针对上述每一个细节做了详细解释和回复，并无情怼回：</a:t>
            </a:r>
            <a:endParaRPr lang="en-US" altLang="zh-CN" sz="3200" b="1" dirty="0" smtClean="0"/>
          </a:p>
          <a:p>
            <a:pPr>
              <a:buNone/>
            </a:pPr>
            <a:r>
              <a:rPr lang="zh-CN" altLang="en-US" sz="3200" b="1" dirty="0" smtClean="0"/>
              <a:t>（</a:t>
            </a:r>
            <a:r>
              <a:rPr lang="en-US" altLang="zh-CN" sz="3200" b="1" dirty="0" smtClean="0"/>
              <a:t>1</a:t>
            </a:r>
            <a:r>
              <a:rPr lang="zh-CN" altLang="en-US" sz="3200" b="1" dirty="0" smtClean="0"/>
              <a:t>）三包索赔费用问题，涉及到登云股份的销售及回款，直接关系到登云股份的应收账款金额及利润，信永中和虽然对三包索赔费用的波动情况进行了关注，但</a:t>
            </a:r>
            <a:r>
              <a:rPr lang="zh-CN" altLang="en-US" sz="3200" b="1" dirty="0" smtClean="0">
                <a:solidFill>
                  <a:srgbClr val="FF0000"/>
                </a:solidFill>
              </a:rPr>
              <a:t>分析性程序对三包索赔费用</a:t>
            </a:r>
            <a:r>
              <a:rPr lang="en-US" altLang="zh-CN" sz="3200" b="1" dirty="0" smtClean="0">
                <a:solidFill>
                  <a:srgbClr val="FF0000"/>
                </a:solidFill>
              </a:rPr>
              <a:t>2011</a:t>
            </a:r>
            <a:r>
              <a:rPr lang="zh-CN" altLang="en-US" sz="3200" b="1" dirty="0" smtClean="0">
                <a:solidFill>
                  <a:srgbClr val="FF0000"/>
                </a:solidFill>
              </a:rPr>
              <a:t>年大幅增长、</a:t>
            </a:r>
            <a:r>
              <a:rPr lang="en-US" altLang="zh-CN" sz="3200" b="1" dirty="0" smtClean="0">
                <a:solidFill>
                  <a:srgbClr val="FF0000"/>
                </a:solidFill>
              </a:rPr>
              <a:t>2012</a:t>
            </a:r>
            <a:r>
              <a:rPr lang="zh-CN" altLang="en-US" sz="3200" b="1" dirty="0" smtClean="0">
                <a:solidFill>
                  <a:srgbClr val="FF0000"/>
                </a:solidFill>
              </a:rPr>
              <a:t>年至</a:t>
            </a:r>
            <a:r>
              <a:rPr lang="en-US" altLang="zh-CN" sz="3200" b="1" dirty="0" smtClean="0">
                <a:solidFill>
                  <a:srgbClr val="FF0000"/>
                </a:solidFill>
              </a:rPr>
              <a:t>2013</a:t>
            </a:r>
            <a:r>
              <a:rPr lang="zh-CN" altLang="en-US" sz="3200" b="1" dirty="0" smtClean="0">
                <a:solidFill>
                  <a:srgbClr val="FF0000"/>
                </a:solidFill>
              </a:rPr>
              <a:t>年</a:t>
            </a:r>
            <a:r>
              <a:rPr lang="en-US" altLang="zh-CN" sz="3200" b="1" dirty="0" smtClean="0">
                <a:solidFill>
                  <a:srgbClr val="FF0000"/>
                </a:solidFill>
              </a:rPr>
              <a:t>6</a:t>
            </a:r>
            <a:r>
              <a:rPr lang="zh-CN" altLang="en-US" sz="3200" b="1" dirty="0" smtClean="0">
                <a:solidFill>
                  <a:srgbClr val="FF0000"/>
                </a:solidFill>
              </a:rPr>
              <a:t>月末又大幅下降的分析性描述没有提供相应的客观证据支持</a:t>
            </a:r>
            <a:r>
              <a:rPr lang="zh-CN" altLang="en-US" sz="3200" b="1" dirty="0" smtClean="0"/>
              <a:t>，也没有采取进一步审计程序。</a:t>
            </a:r>
          </a:p>
          <a:p>
            <a:pPr>
              <a:buFont typeface="Wingdings" pitchFamily="2" charset="2"/>
              <a:buChar char="n"/>
            </a:pPr>
            <a:endParaRPr lang="zh-CN" altLang="zh-CN" sz="3200" b="1" dirty="0" smtClean="0"/>
          </a:p>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14252" y="684287"/>
            <a:ext cx="7429552" cy="576064"/>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620391"/>
            <a:ext cx="9793088" cy="5544616"/>
          </a:xfrm>
        </p:spPr>
        <p:txBody>
          <a:bodyPr>
            <a:noAutofit/>
          </a:bodyPr>
          <a:lstStyle/>
          <a:p>
            <a:pPr>
              <a:buNone/>
            </a:pPr>
            <a:r>
              <a:rPr lang="zh-CN" altLang="en-US" sz="3200" b="1" dirty="0" smtClean="0"/>
              <a:t>（</a:t>
            </a:r>
            <a:r>
              <a:rPr lang="en-US" altLang="zh-CN" sz="3200" b="1" dirty="0" smtClean="0"/>
              <a:t>2</a:t>
            </a:r>
            <a:r>
              <a:rPr lang="zh-CN" altLang="en-US" sz="3200" b="1" dirty="0" smtClean="0"/>
              <a:t>）关于潍柴备品、广西玉柴、东风康明斯、东风朝柴等四家主机厂</a:t>
            </a:r>
            <a:r>
              <a:rPr lang="zh-CN" altLang="en-US" sz="3200" b="1" dirty="0" smtClean="0">
                <a:solidFill>
                  <a:srgbClr val="FF0000"/>
                </a:solidFill>
              </a:rPr>
              <a:t>函证的情况</a:t>
            </a:r>
          </a:p>
          <a:p>
            <a:pPr>
              <a:buFont typeface="Wingdings" pitchFamily="2" charset="2"/>
              <a:buChar char="n"/>
            </a:pPr>
            <a:r>
              <a:rPr lang="zh-CN" altLang="en-US" sz="3200" b="1" dirty="0" smtClean="0"/>
              <a:t>潍柴备品的询证函由潍柴动力（潍坊）集约配送有限公司（以下简称潍柴配送）盖章后寄回。根据潍柴配送</a:t>
            </a:r>
            <a:r>
              <a:rPr lang="en-US" altLang="zh-CN" sz="3200" b="1" dirty="0" smtClean="0"/>
              <a:t>《</a:t>
            </a:r>
            <a:r>
              <a:rPr lang="zh-CN" altLang="en-US" sz="3200" b="1" dirty="0" smtClean="0"/>
              <a:t>集约配送关于登云股份的资料说明</a:t>
            </a:r>
            <a:r>
              <a:rPr lang="en-US" altLang="zh-CN" sz="3200" b="1" dirty="0" smtClean="0"/>
              <a:t>》</a:t>
            </a:r>
            <a:r>
              <a:rPr lang="zh-CN" altLang="en-US" sz="3200" b="1" dirty="0" smtClean="0"/>
              <a:t>，</a:t>
            </a:r>
            <a:r>
              <a:rPr lang="zh-CN" altLang="en-US" sz="3200" b="1" dirty="0" smtClean="0">
                <a:solidFill>
                  <a:srgbClr val="FF0000"/>
                </a:solidFill>
              </a:rPr>
              <a:t>潍柴配送知悉潍柴备品各年采购的产品详细型号、数量，不知悉潍柴备品各年采购的准确金额、各年准确的销售退回金额、各年准确的三包索赔金额、潍柴备品各年年末与登云股份准确的往来余额。</a:t>
            </a:r>
            <a:r>
              <a:rPr lang="zh-CN" altLang="en-US" sz="3200" b="1" dirty="0" smtClean="0"/>
              <a:t>因此，当事人关于</a:t>
            </a:r>
            <a:r>
              <a:rPr lang="zh-CN" altLang="en-US" sz="3200" b="1" dirty="0" smtClean="0">
                <a:solidFill>
                  <a:srgbClr val="FF0000"/>
                </a:solidFill>
              </a:rPr>
              <a:t>潍柴备品的询证函可以由潍柴配送盖章后寄回的解释，不具有合理性</a:t>
            </a:r>
            <a:r>
              <a:rPr lang="zh-CN" altLang="en-US" sz="3200" b="1" dirty="0" smtClean="0"/>
              <a:t>，也没有证据支持。</a:t>
            </a: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3" name="内容占位符 2"/>
          <p:cNvSpPr>
            <a:spLocks noGrp="1"/>
          </p:cNvSpPr>
          <p:nvPr>
            <p:ph idx="1"/>
          </p:nvPr>
        </p:nvSpPr>
        <p:spPr>
          <a:xfrm>
            <a:off x="162124" y="324247"/>
            <a:ext cx="9001000" cy="6984776"/>
          </a:xfrm>
        </p:spPr>
        <p:txBody>
          <a:bodyPr>
            <a:noAutofit/>
          </a:bodyPr>
          <a:lstStyle/>
          <a:p>
            <a:pPr>
              <a:buFont typeface="Wingdings" pitchFamily="2" charset="2"/>
              <a:buChar char="n"/>
            </a:pPr>
            <a:r>
              <a:rPr lang="en-US" altLang="zh-CN" sz="2800" b="1" dirty="0" smtClean="0"/>
              <a:t>2013</a:t>
            </a:r>
            <a:r>
              <a:rPr lang="zh-CN" altLang="en-US" sz="2800" b="1" dirty="0" smtClean="0"/>
              <a:t>年广西玉柴的询证函回函差异</a:t>
            </a:r>
            <a:r>
              <a:rPr lang="en-US" altLang="zh-CN" sz="2800" b="1" dirty="0" smtClean="0"/>
              <a:t>1,370,770.53</a:t>
            </a:r>
            <a:r>
              <a:rPr lang="zh-CN" altLang="en-US" sz="2800" b="1" dirty="0" smtClean="0"/>
              <a:t>元，登云股份向信永中和提供了</a:t>
            </a:r>
            <a:r>
              <a:rPr lang="en-US" altLang="zh-CN" sz="2800" b="1" dirty="0" smtClean="0"/>
              <a:t>8</a:t>
            </a:r>
            <a:r>
              <a:rPr lang="zh-CN" altLang="en-US" sz="2800" b="1" dirty="0" smtClean="0"/>
              <a:t>张</a:t>
            </a:r>
            <a:r>
              <a:rPr lang="zh-CN" altLang="en-US" sz="2800" b="1" dirty="0" smtClean="0">
                <a:solidFill>
                  <a:srgbClr val="FF0000"/>
                </a:solidFill>
              </a:rPr>
              <a:t>金额相似的发票，解释差异原因为双方入账时间不一致造成的，但是信永中和收到发票后并没有对发票内容和差额进行核实</a:t>
            </a:r>
            <a:r>
              <a:rPr lang="zh-CN" altLang="en-US" sz="2800" b="1" dirty="0" smtClean="0"/>
              <a:t>，对造成函证差异的真实原因没有实施进一步的审计程序。</a:t>
            </a:r>
            <a:endParaRPr lang="en-US" altLang="zh-CN" sz="2800" b="1" dirty="0" smtClean="0"/>
          </a:p>
          <a:p>
            <a:pPr>
              <a:buFont typeface="Wingdings" pitchFamily="2" charset="2"/>
              <a:buChar char="n"/>
            </a:pPr>
            <a:r>
              <a:rPr lang="zh-CN" altLang="en-US" sz="2800" b="1" dirty="0" smtClean="0"/>
              <a:t>对东风康明斯回函应收账款中未查明差异原因的金额，注册会计师以占应收账款回函金额的比例较小，且低于重要性水平为由，未做进一步追查。</a:t>
            </a:r>
            <a:r>
              <a:rPr lang="zh-CN" altLang="en-US" sz="2800" b="1" dirty="0" smtClean="0">
                <a:solidFill>
                  <a:srgbClr val="FF0000"/>
                </a:solidFill>
              </a:rPr>
              <a:t>三包索赔费用问题直接关系到登云股份的应收账款金额及利润</a:t>
            </a:r>
            <a:r>
              <a:rPr lang="zh-CN" altLang="en-US" sz="2800" b="1" dirty="0" smtClean="0"/>
              <a:t>，注册会计师应当考虑其性质对利润的影响，</a:t>
            </a:r>
            <a:r>
              <a:rPr lang="zh-CN" altLang="en-US" sz="2800" b="1" dirty="0" smtClean="0">
                <a:solidFill>
                  <a:srgbClr val="FF0000"/>
                </a:solidFill>
              </a:rPr>
              <a:t>仅以回函差异金额低于重要性水平金额而未做进一步追查的解释不能成立</a:t>
            </a:r>
            <a:r>
              <a:rPr lang="zh-CN" altLang="en-US" sz="2800" b="1" dirty="0" smtClean="0"/>
              <a:t>。</a:t>
            </a:r>
            <a:endParaRPr lang="en-US" altLang="zh-CN" sz="2800" b="1" dirty="0" smtClean="0"/>
          </a:p>
          <a:p>
            <a:pPr>
              <a:buFont typeface="Wingdings" pitchFamily="2" charset="2"/>
              <a:buChar char="n"/>
            </a:pPr>
            <a:r>
              <a:rPr lang="zh-CN" altLang="en-US" sz="2800" b="1" dirty="0" smtClean="0">
                <a:solidFill>
                  <a:srgbClr val="FF0000"/>
                </a:solidFill>
              </a:rPr>
              <a:t>抽查发票等替代程序只能验证已经入账部分财务事项的真实性，并不能发现未入账的财务费用</a:t>
            </a:r>
            <a:r>
              <a:rPr lang="zh-CN" altLang="en-US" sz="2800" b="1" dirty="0" smtClean="0"/>
              <a:t>，信永中和在未收到东风朝柴</a:t>
            </a:r>
            <a:r>
              <a:rPr lang="en-US" altLang="zh-CN" sz="2800" b="1" dirty="0" smtClean="0"/>
              <a:t>2012</a:t>
            </a:r>
            <a:r>
              <a:rPr lang="zh-CN" altLang="en-US" sz="2800" b="1" dirty="0" smtClean="0"/>
              <a:t>年、</a:t>
            </a:r>
            <a:r>
              <a:rPr lang="en-US" altLang="zh-CN" sz="2800" b="1" dirty="0" smtClean="0"/>
              <a:t>2013</a:t>
            </a:r>
            <a:r>
              <a:rPr lang="zh-CN" altLang="en-US" sz="2800" b="1" dirty="0" smtClean="0"/>
              <a:t>年半年度回函的情况下，执行的函证替代程序不充分。</a:t>
            </a:r>
          </a:p>
          <a:p>
            <a:pPr>
              <a:buNone/>
            </a:pPr>
            <a:endParaRPr lang="zh-CN" altLang="en-US" sz="28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540271"/>
            <a:ext cx="7429552" cy="576064"/>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9937104" cy="5472608"/>
          </a:xfrm>
        </p:spPr>
        <p:txBody>
          <a:bodyPr>
            <a:noAutofit/>
          </a:bodyPr>
          <a:lstStyle/>
          <a:p>
            <a:pPr>
              <a:buNone/>
            </a:pPr>
            <a:r>
              <a:rPr lang="zh-CN" altLang="en-US" sz="2800" b="1" dirty="0" smtClean="0"/>
              <a:t>（</a:t>
            </a:r>
            <a:r>
              <a:rPr lang="en-US" altLang="zh-CN" sz="2800" b="1" dirty="0" smtClean="0"/>
              <a:t>3</a:t>
            </a:r>
            <a:r>
              <a:rPr lang="zh-CN" altLang="en-US" sz="2800" b="1" dirty="0" smtClean="0"/>
              <a:t>）告知书中表述的“登云股份</a:t>
            </a:r>
            <a:r>
              <a:rPr lang="en-US" altLang="zh-CN" sz="2800" b="1" dirty="0" smtClean="0">
                <a:solidFill>
                  <a:srgbClr val="FF0000"/>
                </a:solidFill>
              </a:rPr>
              <a:t>2013</a:t>
            </a:r>
            <a:r>
              <a:rPr lang="zh-CN" altLang="en-US" sz="2800" b="1" dirty="0" smtClean="0">
                <a:solidFill>
                  <a:srgbClr val="FF0000"/>
                </a:solidFill>
              </a:rPr>
              <a:t>年三包索赔费未计入当年销售费用</a:t>
            </a:r>
            <a:r>
              <a:rPr lang="en-US" altLang="zh-CN" sz="2800" b="1" dirty="0" smtClean="0">
                <a:solidFill>
                  <a:srgbClr val="FF0000"/>
                </a:solidFill>
              </a:rPr>
              <a:t>5,020,406.98</a:t>
            </a:r>
            <a:r>
              <a:rPr lang="zh-CN" altLang="en-US" sz="2800" b="1" dirty="0" smtClean="0">
                <a:solidFill>
                  <a:srgbClr val="FF0000"/>
                </a:solidFill>
              </a:rPr>
              <a:t>元</a:t>
            </a:r>
            <a:r>
              <a:rPr lang="zh-CN" altLang="en-US" sz="2800" b="1" dirty="0" smtClean="0"/>
              <a:t>”事实准确，</a:t>
            </a:r>
            <a:r>
              <a:rPr lang="en-US" altLang="zh-CN" sz="2800" b="1" dirty="0" smtClean="0"/>
              <a:t>5,020,406.98</a:t>
            </a:r>
            <a:r>
              <a:rPr lang="zh-CN" altLang="en-US" sz="2800" b="1" dirty="0" smtClean="0"/>
              <a:t>元是</a:t>
            </a:r>
            <a:r>
              <a:rPr lang="en-US" altLang="zh-CN" sz="2800" b="1" dirty="0" smtClean="0"/>
              <a:t>2013</a:t>
            </a:r>
            <a:r>
              <a:rPr lang="zh-CN" altLang="en-US" sz="2800" b="1" dirty="0" smtClean="0"/>
              <a:t>年登云股份未计入销售费用的三包索赔费金额，其中当年</a:t>
            </a:r>
            <a:r>
              <a:rPr lang="zh-CN" altLang="en-US" sz="2800" b="1" dirty="0" smtClean="0">
                <a:solidFill>
                  <a:srgbClr val="FF0000"/>
                </a:solidFill>
              </a:rPr>
              <a:t>注册会计师审计中因未勤勉尽责而未能发现的三包索赔费用为</a:t>
            </a:r>
            <a:r>
              <a:rPr lang="en-US" altLang="zh-CN" sz="2800" b="1" dirty="0" smtClean="0">
                <a:solidFill>
                  <a:srgbClr val="FF0000"/>
                </a:solidFill>
              </a:rPr>
              <a:t>2,422,328.73</a:t>
            </a:r>
            <a:r>
              <a:rPr lang="zh-CN" altLang="en-US" sz="2800" b="1" dirty="0" smtClean="0">
                <a:solidFill>
                  <a:srgbClr val="FF0000"/>
                </a:solidFill>
              </a:rPr>
              <a:t>元</a:t>
            </a:r>
            <a:r>
              <a:rPr lang="zh-CN" altLang="en-US" sz="2800" b="1" dirty="0" smtClean="0"/>
              <a:t>。</a:t>
            </a:r>
          </a:p>
          <a:p>
            <a:pPr>
              <a:buNone/>
            </a:pPr>
            <a:r>
              <a:rPr lang="zh-CN" altLang="en-US" sz="2800" b="1" dirty="0" smtClean="0"/>
              <a:t>（</a:t>
            </a:r>
            <a:r>
              <a:rPr lang="en-US" altLang="zh-CN" sz="2800" b="1" dirty="0" smtClean="0"/>
              <a:t>4</a:t>
            </a:r>
            <a:r>
              <a:rPr lang="zh-CN" altLang="en-US" sz="2800" b="1" dirty="0" smtClean="0"/>
              <a:t>）登云股份于</a:t>
            </a:r>
            <a:r>
              <a:rPr lang="en-US" altLang="zh-CN" sz="2800" b="1" dirty="0" smtClean="0"/>
              <a:t>2016</a:t>
            </a:r>
            <a:r>
              <a:rPr lang="zh-CN" altLang="en-US" sz="2800" b="1" dirty="0" smtClean="0"/>
              <a:t>年</a:t>
            </a:r>
            <a:r>
              <a:rPr lang="en-US" altLang="zh-CN" sz="2800" b="1" dirty="0" smtClean="0"/>
              <a:t>6</a:t>
            </a:r>
            <a:r>
              <a:rPr lang="zh-CN" altLang="en-US" sz="2800" b="1" dirty="0" smtClean="0"/>
              <a:t>月向法院对某客户争议金额较大的三包索赔费提起诉讼，</a:t>
            </a:r>
            <a:r>
              <a:rPr lang="en-US" altLang="zh-CN" sz="2800" b="1" dirty="0" smtClean="0"/>
              <a:t>2016</a:t>
            </a:r>
            <a:r>
              <a:rPr lang="zh-CN" altLang="en-US" sz="2800" b="1" dirty="0" smtClean="0"/>
              <a:t>年</a:t>
            </a:r>
            <a:r>
              <a:rPr lang="en-US" altLang="zh-CN" sz="2800" b="1" dirty="0" smtClean="0"/>
              <a:t>11</a:t>
            </a:r>
            <a:r>
              <a:rPr lang="zh-CN" altLang="en-US" sz="2800" b="1" dirty="0" smtClean="0"/>
              <a:t>月法院下发</a:t>
            </a:r>
            <a:r>
              <a:rPr lang="en-US" altLang="zh-CN" sz="2800" b="1" dirty="0" smtClean="0"/>
              <a:t>《</a:t>
            </a:r>
            <a:r>
              <a:rPr lang="zh-CN" altLang="en-US" sz="2800" b="1" dirty="0" smtClean="0"/>
              <a:t>民事调解书</a:t>
            </a:r>
            <a:r>
              <a:rPr lang="en-US" altLang="zh-CN" sz="2800" b="1" dirty="0" smtClean="0"/>
              <a:t>》</a:t>
            </a:r>
            <a:r>
              <a:rPr lang="zh-CN" altLang="en-US" sz="2800" b="1" dirty="0" smtClean="0"/>
              <a:t>。</a:t>
            </a:r>
            <a:r>
              <a:rPr lang="zh-CN" altLang="en-US" sz="2800" b="1" dirty="0" smtClean="0">
                <a:solidFill>
                  <a:srgbClr val="FF0000"/>
                </a:solidFill>
              </a:rPr>
              <a:t>诉讼时间明显晚于信永中和实施审计行为、为登云股份出具审计报告的时间，民事调解是双方事后对债权债务达成新的认识</a:t>
            </a:r>
            <a:r>
              <a:rPr lang="zh-CN" altLang="en-US" sz="2800" b="1" dirty="0" smtClean="0"/>
              <a:t>，对认定信永中和在执业当时是否违反业务规则、是否勤勉尽责、出具的文件是否存在虚假记载、是否应承担审计责任没有影响。</a:t>
            </a:r>
          </a:p>
          <a:p>
            <a:pPr>
              <a:buFont typeface="Wingdings" pitchFamily="2" charset="2"/>
              <a:buChar char="ü"/>
            </a:pPr>
            <a:endParaRPr lang="en-US"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684287"/>
            <a:ext cx="7429552" cy="713049"/>
          </a:xfrm>
        </p:spPr>
        <p:txBody>
          <a:bodyPr>
            <a:noAutofit/>
          </a:bodyPr>
          <a:lstStyle/>
          <a:p>
            <a:endParaRPr lang="zh-CN" altLang="en-US" sz="3600" b="1" dirty="0">
              <a:solidFill>
                <a:srgbClr val="7C1D2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None/>
            </a:pPr>
            <a:r>
              <a:rPr lang="zh-CN" altLang="en-US" sz="3200" b="1" dirty="0" smtClean="0"/>
              <a:t>（</a:t>
            </a:r>
            <a:r>
              <a:rPr lang="en-US" altLang="zh-CN" sz="3200" b="1" dirty="0" smtClean="0"/>
              <a:t>5</a:t>
            </a:r>
            <a:r>
              <a:rPr lang="zh-CN" altLang="en-US" sz="3200" b="1" dirty="0" smtClean="0"/>
              <a:t>）信永中和辩称登云股份故意隐瞒三包索赔费用未入账的事实，通过正常审计程序无法发现，只有通过行政执法手段才得以发现。证监会认为，登云股份确有隐瞒三包索赔费用的情节，我们在对中介机构处罚时已充分考虑到该情节，但信永中和在审计过程中确实存在</a:t>
            </a:r>
            <a:r>
              <a:rPr lang="zh-CN" altLang="en-US" sz="3200" b="1" dirty="0" smtClean="0">
                <a:solidFill>
                  <a:srgbClr val="FF0000"/>
                </a:solidFill>
              </a:rPr>
              <a:t>未对三包索赔费用予以充分关注、未充分追查函证回函差异、执行函证替代程序不充分</a:t>
            </a:r>
            <a:r>
              <a:rPr lang="zh-CN" altLang="en-US" sz="3200" b="1" dirty="0" smtClean="0"/>
              <a:t>等违反业务规则、未勤勉尽责的问题。</a:t>
            </a:r>
            <a:r>
              <a:rPr lang="zh-CN" altLang="en-US" sz="3200" b="1" dirty="0" smtClean="0">
                <a:solidFill>
                  <a:srgbClr val="FF0000"/>
                </a:solidFill>
              </a:rPr>
              <a:t>证监会并非苛求信永中和在审计过程中发现登云股份财务报表的全部问题</a:t>
            </a:r>
            <a:r>
              <a:rPr lang="zh-CN" altLang="en-US" sz="3200" b="1" dirty="0" smtClean="0"/>
              <a:t>，而是要求其在审计过程中遵守相关业务规则，审计程序到位，勤勉尽责，出具的文件不存在虚假记载。</a:t>
            </a: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378148" y="324247"/>
            <a:ext cx="8437664" cy="1152128"/>
          </a:xfrm>
        </p:spPr>
        <p:txBody>
          <a:bodyPr>
            <a:noAutofit/>
          </a:bodyPr>
          <a:lstStyle/>
          <a:p>
            <a:endParaRPr lang="zh-CN" altLang="en-US" sz="2800" b="1" dirty="0">
              <a:solidFill>
                <a:srgbClr val="7C1D20"/>
              </a:solidFill>
              <a:latin typeface="微软雅黑" pitchFamily="34" charset="-122"/>
              <a:ea typeface="微软雅黑" pitchFamily="34" charset="-122"/>
            </a:endParaRPr>
          </a:p>
        </p:txBody>
      </p:sp>
      <p:sp>
        <p:nvSpPr>
          <p:cNvPr id="3" name="内容占位符 2"/>
          <p:cNvSpPr>
            <a:spLocks noGrp="1"/>
          </p:cNvSpPr>
          <p:nvPr>
            <p:ph idx="1"/>
          </p:nvPr>
        </p:nvSpPr>
        <p:spPr>
          <a:xfrm>
            <a:off x="306140" y="1836415"/>
            <a:ext cx="10081120" cy="5400600"/>
          </a:xfrm>
        </p:spPr>
        <p:txBody>
          <a:bodyPr>
            <a:noAutofit/>
          </a:bodyPr>
          <a:lstStyle/>
          <a:p>
            <a:pPr>
              <a:buNone/>
            </a:pPr>
            <a:r>
              <a:rPr lang="zh-CN" altLang="en-US" sz="2800" b="1" dirty="0" smtClean="0"/>
              <a:t>（</a:t>
            </a:r>
            <a:r>
              <a:rPr lang="en-US" altLang="zh-CN" sz="2800" b="1" dirty="0" smtClean="0"/>
              <a:t>6</a:t>
            </a:r>
            <a:r>
              <a:rPr lang="zh-CN" altLang="en-US" sz="2800" b="1" dirty="0" smtClean="0"/>
              <a:t>）</a:t>
            </a:r>
            <a:r>
              <a:rPr lang="zh-CN" altLang="en-US" sz="2800" b="1" dirty="0" smtClean="0">
                <a:solidFill>
                  <a:srgbClr val="FF0000"/>
                </a:solidFill>
              </a:rPr>
              <a:t>调查人员给潍柴动力打电话问询问题核实情况是调查人员的调查方式之一</a:t>
            </a:r>
            <a:r>
              <a:rPr lang="zh-CN" altLang="en-US" sz="2800" b="1" dirty="0" smtClean="0"/>
              <a:t>，现有证据未发现调查人员存在不当行为，信永中和也未提出相关证据。</a:t>
            </a:r>
          </a:p>
          <a:p>
            <a:pPr>
              <a:buFont typeface="Wingdings" pitchFamily="2" charset="2"/>
              <a:buChar char="n"/>
            </a:pPr>
            <a:r>
              <a:rPr lang="zh-CN" altLang="en-US" sz="2800" b="1" dirty="0" smtClean="0"/>
              <a:t>值得注意的是，证监会并没有完全反驳信永中和的申诉，而是接纳了信永中和提出的几点申诉，并</a:t>
            </a:r>
            <a:r>
              <a:rPr lang="zh-CN" altLang="en-US" sz="2800" b="1" dirty="0" smtClean="0">
                <a:solidFill>
                  <a:srgbClr val="FF0000"/>
                </a:solidFill>
              </a:rPr>
              <a:t>在处罚金额中扣减</a:t>
            </a:r>
            <a:r>
              <a:rPr lang="en-US" altLang="zh-CN" sz="2800" b="1" dirty="0" smtClean="0">
                <a:solidFill>
                  <a:srgbClr val="FF0000"/>
                </a:solidFill>
              </a:rPr>
              <a:t>2010</a:t>
            </a:r>
            <a:r>
              <a:rPr lang="zh-CN" altLang="en-US" sz="2800" b="1" dirty="0" smtClean="0">
                <a:solidFill>
                  <a:srgbClr val="FF0000"/>
                </a:solidFill>
              </a:rPr>
              <a:t>年审计费用</a:t>
            </a:r>
            <a:r>
              <a:rPr lang="en-US" altLang="zh-CN" sz="2800" b="1" dirty="0" smtClean="0">
                <a:solidFill>
                  <a:srgbClr val="FF0000"/>
                </a:solidFill>
              </a:rPr>
              <a:t>26</a:t>
            </a:r>
            <a:r>
              <a:rPr lang="zh-CN" altLang="en-US" sz="2800" b="1" dirty="0" smtClean="0">
                <a:solidFill>
                  <a:srgbClr val="FF0000"/>
                </a:solidFill>
              </a:rPr>
              <a:t>万元，</a:t>
            </a:r>
            <a:r>
              <a:rPr lang="en-US" altLang="zh-CN" sz="2800" b="1" dirty="0" smtClean="0">
                <a:solidFill>
                  <a:srgbClr val="FF0000"/>
                </a:solidFill>
              </a:rPr>
              <a:t>2011</a:t>
            </a:r>
            <a:r>
              <a:rPr lang="zh-CN" altLang="en-US" sz="2800" b="1" dirty="0" smtClean="0">
                <a:solidFill>
                  <a:srgbClr val="FF0000"/>
                </a:solidFill>
              </a:rPr>
              <a:t>年审计费用</a:t>
            </a:r>
            <a:r>
              <a:rPr lang="en-US" altLang="zh-CN" sz="2800" b="1" dirty="0" smtClean="0">
                <a:solidFill>
                  <a:srgbClr val="FF0000"/>
                </a:solidFill>
              </a:rPr>
              <a:t>48</a:t>
            </a:r>
            <a:r>
              <a:rPr lang="zh-CN" altLang="en-US" sz="2800" b="1" dirty="0" smtClean="0">
                <a:solidFill>
                  <a:srgbClr val="FF0000"/>
                </a:solidFill>
              </a:rPr>
              <a:t>万元</a:t>
            </a:r>
            <a:r>
              <a:rPr lang="zh-CN" altLang="en-US" sz="2800" b="1" dirty="0" smtClean="0"/>
              <a:t>。包括：登云股份</a:t>
            </a:r>
            <a:r>
              <a:rPr lang="en-US" altLang="zh-CN" sz="2800" b="1" dirty="0" smtClean="0">
                <a:solidFill>
                  <a:srgbClr val="FF0000"/>
                </a:solidFill>
              </a:rPr>
              <a:t>2010</a:t>
            </a:r>
            <a:r>
              <a:rPr lang="zh-CN" altLang="en-US" sz="2800" b="1" dirty="0" smtClean="0">
                <a:solidFill>
                  <a:srgbClr val="FF0000"/>
                </a:solidFill>
              </a:rPr>
              <a:t>年年报本身不存在错报问题</a:t>
            </a:r>
            <a:r>
              <a:rPr lang="zh-CN" altLang="en-US" sz="2800" b="1" dirty="0" smtClean="0"/>
              <a:t>，信永中和不应承担审计责任；登云股份</a:t>
            </a:r>
            <a:r>
              <a:rPr lang="en-US" altLang="zh-CN" sz="2800" b="1" dirty="0" smtClean="0">
                <a:solidFill>
                  <a:srgbClr val="FF0000"/>
                </a:solidFill>
              </a:rPr>
              <a:t>2011</a:t>
            </a:r>
            <a:r>
              <a:rPr lang="zh-CN" altLang="en-US" sz="2800" b="1" dirty="0" smtClean="0">
                <a:solidFill>
                  <a:srgbClr val="FF0000"/>
                </a:solidFill>
              </a:rPr>
              <a:t>年年报的错报问题仅涉及一汽解放汽车有限公司无锡柴油机厂的未入账三包索赔费用</a:t>
            </a:r>
            <a:r>
              <a:rPr lang="zh-CN" altLang="en-US" sz="2800" b="1" dirty="0" smtClean="0"/>
              <a:t>，信永中和</a:t>
            </a:r>
            <a:r>
              <a:rPr lang="zh-CN" altLang="en-US" sz="2800" b="1" dirty="0" smtClean="0">
                <a:solidFill>
                  <a:srgbClr val="FF0000"/>
                </a:solidFill>
              </a:rPr>
              <a:t>对此客户的函证程序不存在违反业务规则的情况</a:t>
            </a:r>
            <a:r>
              <a:rPr lang="zh-CN" altLang="en-US" sz="2800" b="1" dirty="0" smtClean="0"/>
              <a:t>，不应承担审计责任。</a:t>
            </a:r>
            <a:endParaRPr lang="zh-CN" altLang="en-US" sz="28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594172" y="324247"/>
            <a:ext cx="8149632" cy="1512168"/>
          </a:xfrm>
        </p:spPr>
        <p:txBody>
          <a:bodyPr>
            <a:noAutofit/>
          </a:bodyPr>
          <a:lstStyle/>
          <a:p>
            <a:r>
              <a:rPr lang="zh-CN" altLang="en-US" sz="3600" b="1" dirty="0" smtClean="0">
                <a:solidFill>
                  <a:srgbClr val="FF0000"/>
                </a:solidFill>
              </a:rPr>
              <a:t>五、申诉</a:t>
            </a:r>
            <a:r>
              <a:rPr lang="zh-CN" altLang="en-US" sz="3600" b="1" dirty="0" smtClean="0">
                <a:solidFill>
                  <a:srgbClr val="FF0000"/>
                </a:solidFill>
              </a:rPr>
              <a:t>精彩大戏第四</a:t>
            </a:r>
            <a:r>
              <a:rPr lang="zh-CN" altLang="en-US" sz="3600" b="1" dirty="0" smtClean="0">
                <a:solidFill>
                  <a:srgbClr val="FF0000"/>
                </a:solidFill>
              </a:rPr>
              <a:t>回合：</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票据支付金额超过合同约定范畴，</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变相的贴现费用谁来承担？</a:t>
            </a:r>
            <a:endParaRPr lang="zh-CN" altLang="en-US" sz="3600" dirty="0">
              <a:solidFill>
                <a:srgbClr val="FF0000"/>
              </a:solidFill>
            </a:endParaRPr>
          </a:p>
        </p:txBody>
      </p:sp>
      <p:sp>
        <p:nvSpPr>
          <p:cNvPr id="3" name="内容占位符 2"/>
          <p:cNvSpPr>
            <a:spLocks noGrp="1"/>
          </p:cNvSpPr>
          <p:nvPr>
            <p:ph idx="1"/>
          </p:nvPr>
        </p:nvSpPr>
        <p:spPr>
          <a:xfrm>
            <a:off x="306140" y="2268463"/>
            <a:ext cx="10081120" cy="4968552"/>
          </a:xfrm>
        </p:spPr>
        <p:txBody>
          <a:bodyPr>
            <a:noAutofit/>
          </a:bodyPr>
          <a:lstStyle/>
          <a:p>
            <a:pPr>
              <a:buFont typeface="Wingdings" pitchFamily="2" charset="2"/>
              <a:buChar char="n"/>
            </a:pPr>
            <a:r>
              <a:rPr lang="zh-CN" altLang="en-US" sz="3200" b="1" dirty="0" smtClean="0">
                <a:solidFill>
                  <a:srgbClr val="FF0000"/>
                </a:solidFill>
              </a:rPr>
              <a:t>信永中和</a:t>
            </a:r>
            <a:r>
              <a:rPr lang="zh-CN" altLang="en-US" sz="3200" b="1" dirty="0" smtClean="0"/>
              <a:t>及其代理人在听证中申辩</a:t>
            </a:r>
            <a:r>
              <a:rPr lang="en-US" altLang="zh-CN" sz="3200" b="1" dirty="0" smtClean="0"/>
              <a:t>——</a:t>
            </a:r>
          </a:p>
          <a:p>
            <a:pPr>
              <a:buFont typeface="Wingdings" pitchFamily="2" charset="2"/>
              <a:buChar char="n"/>
            </a:pPr>
            <a:r>
              <a:rPr lang="zh-CN" altLang="en-US" sz="3200" b="1" dirty="0" smtClean="0"/>
              <a:t>关于登云股份少确认贴现费用事宜。信永中和对申源特钢执行了有效的审计程序，保持了应有的职业怀疑，已履行勤勉尽责义务。</a:t>
            </a:r>
            <a:r>
              <a:rPr lang="zh-CN" altLang="en-US" sz="3200" b="1" dirty="0" smtClean="0">
                <a:solidFill>
                  <a:srgbClr val="FF0000"/>
                </a:solidFill>
              </a:rPr>
              <a:t>票据贴现费用实际由申源特钢承担</a:t>
            </a:r>
            <a:r>
              <a:rPr lang="zh-CN" altLang="en-US" sz="3200" b="1" dirty="0" smtClean="0"/>
              <a:t>，告知书认定登云股份少确认贴现费用没有事实和法律依据。</a:t>
            </a:r>
            <a:endParaRPr lang="zh-CN" altLang="en-US" sz="32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828303"/>
            <a:ext cx="7429552" cy="49702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692399"/>
            <a:ext cx="10369152" cy="5544616"/>
          </a:xfrm>
        </p:spPr>
        <p:txBody>
          <a:bodyPr>
            <a:noAutofit/>
          </a:bodyPr>
          <a:lstStyle/>
          <a:p>
            <a:pPr>
              <a:buFont typeface="Wingdings" pitchFamily="2" charset="2"/>
              <a:buChar char="n"/>
            </a:pPr>
            <a:r>
              <a:rPr lang="zh-CN" altLang="en-US" sz="3200" b="1" dirty="0" smtClean="0">
                <a:solidFill>
                  <a:srgbClr val="FF0000"/>
                </a:solidFill>
              </a:rPr>
              <a:t>证监会</a:t>
            </a:r>
            <a:r>
              <a:rPr lang="zh-CN" altLang="en-US" sz="3200" b="1" dirty="0" smtClean="0"/>
              <a:t>怼回</a:t>
            </a:r>
            <a:r>
              <a:rPr lang="en-US" altLang="zh-CN" sz="3200" b="1" dirty="0" smtClean="0"/>
              <a:t>——</a:t>
            </a:r>
          </a:p>
          <a:p>
            <a:pPr>
              <a:buFont typeface="Wingdings" pitchFamily="2" charset="2"/>
              <a:buChar char="n"/>
            </a:pPr>
            <a:r>
              <a:rPr lang="zh-CN" altLang="en-US" sz="3200" b="1" dirty="0" smtClean="0">
                <a:solidFill>
                  <a:srgbClr val="FF0000"/>
                </a:solidFill>
              </a:rPr>
              <a:t>按照合同约定，登云股份向申源特钢以承兑汇票方式支付货款的金额不得超过总采购金额的</a:t>
            </a:r>
            <a:r>
              <a:rPr lang="en-US" altLang="zh-CN" sz="3200" b="1" dirty="0" smtClean="0">
                <a:solidFill>
                  <a:srgbClr val="FF0000"/>
                </a:solidFill>
              </a:rPr>
              <a:t>70%</a:t>
            </a:r>
            <a:r>
              <a:rPr lang="zh-CN" altLang="en-US" sz="3200" b="1" dirty="0" smtClean="0">
                <a:solidFill>
                  <a:srgbClr val="FF0000"/>
                </a:solidFill>
              </a:rPr>
              <a:t>，而登云股份</a:t>
            </a:r>
            <a:r>
              <a:rPr lang="en-US" altLang="zh-CN" sz="3200" b="1" dirty="0" smtClean="0">
                <a:solidFill>
                  <a:srgbClr val="FF0000"/>
                </a:solidFill>
              </a:rPr>
              <a:t>2013</a:t>
            </a:r>
            <a:r>
              <a:rPr lang="zh-CN" altLang="en-US" sz="3200" b="1" dirty="0" smtClean="0">
                <a:solidFill>
                  <a:srgbClr val="FF0000"/>
                </a:solidFill>
              </a:rPr>
              <a:t>年</a:t>
            </a:r>
            <a:r>
              <a:rPr lang="en-US" altLang="zh-CN" sz="3200" b="1" dirty="0" smtClean="0">
                <a:solidFill>
                  <a:srgbClr val="FF0000"/>
                </a:solidFill>
              </a:rPr>
              <a:t>1</a:t>
            </a:r>
            <a:r>
              <a:rPr lang="zh-CN" altLang="en-US" sz="3200" b="1" dirty="0" smtClean="0">
                <a:solidFill>
                  <a:srgbClr val="FF0000"/>
                </a:solidFill>
              </a:rPr>
              <a:t>月至</a:t>
            </a:r>
            <a:r>
              <a:rPr lang="en-US" altLang="zh-CN" sz="3200" b="1" dirty="0" smtClean="0">
                <a:solidFill>
                  <a:srgbClr val="FF0000"/>
                </a:solidFill>
              </a:rPr>
              <a:t>6</a:t>
            </a:r>
            <a:r>
              <a:rPr lang="zh-CN" altLang="en-US" sz="3200" b="1" dirty="0" smtClean="0">
                <a:solidFill>
                  <a:srgbClr val="FF0000"/>
                </a:solidFill>
              </a:rPr>
              <a:t>月及</a:t>
            </a:r>
            <a:r>
              <a:rPr lang="en-US" altLang="zh-CN" sz="3200" b="1" dirty="0" smtClean="0">
                <a:solidFill>
                  <a:srgbClr val="FF0000"/>
                </a:solidFill>
              </a:rPr>
              <a:t>2014</a:t>
            </a:r>
            <a:r>
              <a:rPr lang="zh-CN" altLang="en-US" sz="3200" b="1" dirty="0" smtClean="0">
                <a:solidFill>
                  <a:srgbClr val="FF0000"/>
                </a:solidFill>
              </a:rPr>
              <a:t>年向申源特钢支付的承兑汇票均超过采购金额的</a:t>
            </a:r>
            <a:r>
              <a:rPr lang="en-US" altLang="zh-CN" sz="3200" b="1" dirty="0" smtClean="0">
                <a:solidFill>
                  <a:srgbClr val="FF0000"/>
                </a:solidFill>
              </a:rPr>
              <a:t>100%</a:t>
            </a:r>
            <a:r>
              <a:rPr lang="zh-CN" altLang="en-US" sz="3200" b="1" dirty="0" smtClean="0"/>
              <a:t>，注册会计师对该异常情况未充分关注。注册会计师对登云股份与申源特钢的采购业务真实性进行了核查，函证往来余额无误，但注册会计师</a:t>
            </a:r>
            <a:r>
              <a:rPr lang="zh-CN" altLang="en-US" sz="3200" b="1" dirty="0" smtClean="0">
                <a:solidFill>
                  <a:srgbClr val="FF0000"/>
                </a:solidFill>
              </a:rPr>
              <a:t>未对登云股份支付给申源特钢的非采购款的性质、背景等予以充分关注，登云股份与申源特钢之间的业务有融资性质</a:t>
            </a:r>
            <a:r>
              <a:rPr lang="zh-CN" altLang="en-US" sz="3200" b="1" dirty="0" smtClean="0"/>
              <a:t>，而注册会计师对贴现费用的承担主体问题没有进行充分关注。</a:t>
            </a:r>
            <a:endParaRPr lang="en-US"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908423"/>
            <a:ext cx="10081120" cy="5328592"/>
          </a:xfrm>
        </p:spPr>
        <p:txBody>
          <a:bodyPr>
            <a:noAutofit/>
          </a:bodyPr>
          <a:lstStyle/>
          <a:p>
            <a:pPr>
              <a:buFont typeface="Wingdings" pitchFamily="2" charset="2"/>
              <a:buChar char="n"/>
            </a:pPr>
            <a:r>
              <a:rPr lang="zh-CN" altLang="en-US" sz="3200" b="1" dirty="0" smtClean="0"/>
              <a:t>登云股份与申源特钢于</a:t>
            </a:r>
            <a:r>
              <a:rPr lang="en-US" altLang="zh-CN" sz="3200" b="1" dirty="0" smtClean="0"/>
              <a:t>2016</a:t>
            </a:r>
            <a:r>
              <a:rPr lang="zh-CN" altLang="en-US" sz="3200" b="1" dirty="0" smtClean="0"/>
              <a:t>年</a:t>
            </a:r>
            <a:r>
              <a:rPr lang="en-US" altLang="zh-CN" sz="3200" b="1" dirty="0" smtClean="0"/>
              <a:t>5</a:t>
            </a:r>
            <a:r>
              <a:rPr lang="zh-CN" altLang="en-US" sz="3200" b="1" dirty="0" smtClean="0"/>
              <a:t>月</a:t>
            </a:r>
            <a:r>
              <a:rPr lang="en-US" altLang="zh-CN" sz="3200" b="1" dirty="0" smtClean="0"/>
              <a:t>28</a:t>
            </a:r>
            <a:r>
              <a:rPr lang="zh-CN" altLang="en-US" sz="3200" b="1" dirty="0" smtClean="0"/>
              <a:t>日签署了</a:t>
            </a:r>
            <a:r>
              <a:rPr lang="en-US" altLang="zh-CN" sz="3200" b="1" dirty="0" smtClean="0"/>
              <a:t>《</a:t>
            </a:r>
            <a:r>
              <a:rPr lang="zh-CN" altLang="en-US" sz="3200" b="1" dirty="0" smtClean="0"/>
              <a:t>承兑汇票贴现利息承担协议</a:t>
            </a:r>
            <a:r>
              <a:rPr lang="en-US" altLang="zh-CN" sz="3200" b="1" dirty="0" smtClean="0"/>
              <a:t>》</a:t>
            </a:r>
            <a:r>
              <a:rPr lang="zh-CN" altLang="en-US" sz="3200" b="1" dirty="0" smtClean="0"/>
              <a:t>，</a:t>
            </a:r>
            <a:r>
              <a:rPr lang="zh-CN" altLang="en-US" sz="3200" b="1" dirty="0" smtClean="0">
                <a:solidFill>
                  <a:srgbClr val="FF0000"/>
                </a:solidFill>
              </a:rPr>
              <a:t>最终由申源特钢承担了涉及双方</a:t>
            </a:r>
            <a:r>
              <a:rPr lang="en-US" altLang="zh-CN" sz="3200" b="1" dirty="0" smtClean="0">
                <a:solidFill>
                  <a:srgbClr val="FF0000"/>
                </a:solidFill>
              </a:rPr>
              <a:t>2013</a:t>
            </a:r>
            <a:r>
              <a:rPr lang="zh-CN" altLang="en-US" sz="3200" b="1" dirty="0" smtClean="0">
                <a:solidFill>
                  <a:srgbClr val="FF0000"/>
                </a:solidFill>
              </a:rPr>
              <a:t>年至</a:t>
            </a:r>
            <a:r>
              <a:rPr lang="en-US" altLang="zh-CN" sz="3200" b="1" dirty="0" smtClean="0">
                <a:solidFill>
                  <a:srgbClr val="FF0000"/>
                </a:solidFill>
              </a:rPr>
              <a:t>2014</a:t>
            </a:r>
            <a:r>
              <a:rPr lang="zh-CN" altLang="en-US" sz="3200" b="1" dirty="0" smtClean="0">
                <a:solidFill>
                  <a:srgbClr val="FF0000"/>
                </a:solidFill>
              </a:rPr>
              <a:t>年期间业务的全部票据贴现费用，协议签署时间明显晚于信永中和履行审计责任、为登云股份出具审计报告的时间，是双方事后对债权债务达成新的认识</a:t>
            </a:r>
            <a:r>
              <a:rPr lang="zh-CN" altLang="en-US" sz="3200" b="1" dirty="0" smtClean="0"/>
              <a:t>，对认定信永中和在执业当时是否违反业务规则、是否勤勉尽责、出具的文件是否存在虚假记载、是否应承担审计责任没有影响。</a:t>
            </a: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594172" y="324247"/>
            <a:ext cx="8221640" cy="1296144"/>
          </a:xfrm>
        </p:spPr>
        <p:txBody>
          <a:bodyPr>
            <a:noAutofit/>
          </a:bodyPr>
          <a:lstStyle/>
          <a:p>
            <a:r>
              <a:rPr lang="zh-CN" altLang="en-US" sz="3600" b="1" dirty="0" smtClean="0">
                <a:solidFill>
                  <a:srgbClr val="FF0000"/>
                </a:solidFill>
              </a:rPr>
              <a:t>六、申诉</a:t>
            </a:r>
            <a:r>
              <a:rPr lang="zh-CN" altLang="en-US" sz="3600" b="1" dirty="0" smtClean="0">
                <a:solidFill>
                  <a:srgbClr val="FF0000"/>
                </a:solidFill>
              </a:rPr>
              <a:t>精彩大戏第五</a:t>
            </a:r>
            <a:r>
              <a:rPr lang="zh-CN" altLang="en-US" sz="3600" b="1" dirty="0" smtClean="0">
                <a:solidFill>
                  <a:srgbClr val="FF0000"/>
                </a:solidFill>
              </a:rPr>
              <a:t>回合：</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关联方认定核查到什么程度才算到位？</a:t>
            </a:r>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en-US" sz="2800" b="1" dirty="0" smtClean="0">
                <a:solidFill>
                  <a:srgbClr val="FF0000"/>
                </a:solidFill>
              </a:rPr>
              <a:t>信永中和</a:t>
            </a:r>
            <a:r>
              <a:rPr lang="zh-CN" altLang="en-US" sz="2800" b="1" dirty="0" smtClean="0"/>
              <a:t>及其代理人在听证中申辩</a:t>
            </a:r>
            <a:r>
              <a:rPr lang="en-US" altLang="zh-CN" sz="2800" b="1" dirty="0" smtClean="0"/>
              <a:t>——</a:t>
            </a:r>
          </a:p>
          <a:p>
            <a:pPr>
              <a:buNone/>
            </a:pPr>
            <a:r>
              <a:rPr lang="zh-CN" altLang="en-US" sz="2800" b="1" dirty="0" smtClean="0"/>
              <a:t>（</a:t>
            </a:r>
            <a:r>
              <a:rPr lang="en-US" altLang="zh-CN" sz="2800" b="1" dirty="0" smtClean="0"/>
              <a:t>1</a:t>
            </a:r>
            <a:r>
              <a:rPr lang="zh-CN" altLang="en-US" sz="2800" b="1" dirty="0" smtClean="0"/>
              <a:t>）登云股份的时任</a:t>
            </a:r>
            <a:r>
              <a:rPr lang="zh-CN" altLang="en-US" sz="2800" b="1" dirty="0" smtClean="0">
                <a:solidFill>
                  <a:srgbClr val="FF0000"/>
                </a:solidFill>
              </a:rPr>
              <a:t>董事兼总经理</a:t>
            </a:r>
            <a:r>
              <a:rPr lang="zh-CN" altLang="en-US" sz="2800" b="1" dirty="0" smtClean="0"/>
              <a:t>欧某先</a:t>
            </a:r>
            <a:r>
              <a:rPr lang="zh-CN" altLang="en-US" sz="2800" b="1" dirty="0" smtClean="0">
                <a:solidFill>
                  <a:srgbClr val="FF0000"/>
                </a:solidFill>
              </a:rPr>
              <a:t>未参与</a:t>
            </a:r>
            <a:r>
              <a:rPr lang="zh-CN" altLang="en-US" sz="2800" b="1" dirty="0" smtClean="0"/>
              <a:t>广州富匡全、肇庆达美、山东富达美、山东旺特的</a:t>
            </a:r>
            <a:r>
              <a:rPr lang="zh-CN" altLang="en-US" sz="2800" b="1" dirty="0" smtClean="0">
                <a:solidFill>
                  <a:srgbClr val="FF0000"/>
                </a:solidFill>
              </a:rPr>
              <a:t>实际经营，未</a:t>
            </a:r>
            <a:r>
              <a:rPr lang="zh-CN" altLang="en-US" sz="2800" b="1" dirty="0" smtClean="0"/>
              <a:t>对上述四家公司</a:t>
            </a:r>
            <a:r>
              <a:rPr lang="zh-CN" altLang="en-US" sz="2800" b="1" dirty="0" smtClean="0">
                <a:solidFill>
                  <a:srgbClr val="FF0000"/>
                </a:solidFill>
              </a:rPr>
              <a:t>形成实际控制</a:t>
            </a:r>
            <a:r>
              <a:rPr lang="zh-CN" altLang="en-US" sz="2800" b="1" dirty="0" smtClean="0"/>
              <a:t>，根据实质重于形式原则，应当认定登云股份与上述四家公司不存在关联关系。</a:t>
            </a:r>
          </a:p>
          <a:p>
            <a:pPr>
              <a:buNone/>
            </a:pPr>
            <a:r>
              <a:rPr lang="zh-CN" altLang="en-US" sz="2800" b="1" dirty="0" smtClean="0"/>
              <a:t>（</a:t>
            </a:r>
            <a:r>
              <a:rPr lang="en-US" altLang="zh-CN" sz="2800" b="1" dirty="0" smtClean="0"/>
              <a:t>2</a:t>
            </a:r>
            <a:r>
              <a:rPr lang="zh-CN" altLang="en-US" sz="2800" b="1" dirty="0" smtClean="0"/>
              <a:t>）信永中和在审计过程中已经注意到</a:t>
            </a:r>
            <a:r>
              <a:rPr lang="zh-CN" altLang="en-US" sz="2800" b="1" dirty="0" smtClean="0">
                <a:solidFill>
                  <a:srgbClr val="FF0000"/>
                </a:solidFill>
              </a:rPr>
              <a:t>山东旺特曾用名为“山东登云汽配销售有限公司”</a:t>
            </a:r>
            <a:r>
              <a:rPr lang="zh-CN" altLang="en-US" sz="2800" b="1" dirty="0" smtClean="0"/>
              <a:t>，并就此向公司财务总监进行询问、核查了登云股份与山东旺特签署的代理协议、对山东旺特进行了实地走访，此外还通过查询山东旺特的工商档案发现其股东为山东富达美，但即使对山东富达美的股权情况再进行核查，也只能获悉其股东为肇庆达美、段某魁和景某东，</a:t>
            </a:r>
            <a:r>
              <a:rPr lang="zh-CN" altLang="en-US" sz="2800" b="1" dirty="0" smtClean="0">
                <a:solidFill>
                  <a:srgbClr val="FF0000"/>
                </a:solidFill>
              </a:rPr>
              <a:t>无法发现其与登云股份的关系</a:t>
            </a:r>
            <a:r>
              <a:rPr lang="zh-CN" altLang="en-US" sz="2800" b="1" dirty="0" smtClean="0"/>
              <a:t>。</a:t>
            </a: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r>
              <a:rPr lang="en-US" altLang="zh-CN" sz="4000" b="1" dirty="0" smtClean="0">
                <a:solidFill>
                  <a:srgbClr val="FF0000"/>
                </a:solidFill>
                <a:latin typeface="微软雅黑" pitchFamily="34" charset="-122"/>
                <a:ea typeface="微软雅黑" pitchFamily="34" charset="-122"/>
              </a:rPr>
              <a:t>1.</a:t>
            </a:r>
            <a:r>
              <a:rPr lang="zh-CN" altLang="en-US" sz="4000" b="1" dirty="0" smtClean="0">
                <a:solidFill>
                  <a:srgbClr val="FF0000"/>
                </a:solidFill>
                <a:latin typeface="微软雅黑" pitchFamily="34" charset="-122"/>
                <a:ea typeface="微软雅黑" pitchFamily="34" charset="-122"/>
              </a:rPr>
              <a:t>证监会对事务所的处罚</a:t>
            </a:r>
            <a:r>
              <a:rPr lang="zh-CN" altLang="en-US" sz="4000" b="1" dirty="0" smtClean="0">
                <a:solidFill>
                  <a:srgbClr val="FF0000"/>
                </a:solidFill>
                <a:latin typeface="微软雅黑" pitchFamily="34" charset="-122"/>
                <a:ea typeface="微软雅黑" pitchFamily="34" charset="-122"/>
              </a:rPr>
              <a:t>决定</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Font typeface="Wingdings" pitchFamily="2" charset="2"/>
              <a:buChar char="n"/>
            </a:pPr>
            <a:r>
              <a:rPr lang="zh-CN" altLang="en-US" sz="3200" b="1" dirty="0" smtClean="0"/>
              <a:t>中国证监会认定，</a:t>
            </a:r>
            <a:r>
              <a:rPr lang="zh-CN" altLang="en-US" sz="3200" b="1" dirty="0" smtClean="0">
                <a:solidFill>
                  <a:srgbClr val="FF0000"/>
                </a:solidFill>
              </a:rPr>
              <a:t>信永中和为登云股份</a:t>
            </a:r>
            <a:r>
              <a:rPr lang="en-US" altLang="zh-CN" sz="3200" b="1" dirty="0" smtClean="0">
                <a:solidFill>
                  <a:srgbClr val="FF0000"/>
                </a:solidFill>
              </a:rPr>
              <a:t>IPO</a:t>
            </a:r>
            <a:r>
              <a:rPr lang="zh-CN" altLang="en-US" sz="3200" b="1" dirty="0" smtClean="0">
                <a:solidFill>
                  <a:srgbClr val="FF0000"/>
                </a:solidFill>
              </a:rPr>
              <a:t>及</a:t>
            </a:r>
            <a:r>
              <a:rPr lang="en-US" altLang="zh-CN" sz="3200" b="1" dirty="0" smtClean="0">
                <a:solidFill>
                  <a:srgbClr val="FF0000"/>
                </a:solidFill>
              </a:rPr>
              <a:t>2014</a:t>
            </a:r>
            <a:r>
              <a:rPr lang="zh-CN" altLang="en-US" sz="3200" b="1" dirty="0" smtClean="0">
                <a:solidFill>
                  <a:srgbClr val="FF0000"/>
                </a:solidFill>
              </a:rPr>
              <a:t>年年报</a:t>
            </a:r>
            <a:r>
              <a:rPr lang="zh-CN" altLang="en-US" sz="3200" b="1" dirty="0" smtClean="0"/>
              <a:t>提供审计服务的过程中</a:t>
            </a:r>
            <a:r>
              <a:rPr lang="zh-CN" altLang="en-US" sz="3200" b="1" dirty="0" smtClean="0">
                <a:solidFill>
                  <a:srgbClr val="FF0000"/>
                </a:solidFill>
              </a:rPr>
              <a:t>违反依法制定的业务规则</a:t>
            </a:r>
            <a:r>
              <a:rPr lang="zh-CN" altLang="en-US" sz="3200" b="1" dirty="0" smtClean="0"/>
              <a:t>，责令信永中和改正，</a:t>
            </a:r>
            <a:r>
              <a:rPr lang="zh-CN" altLang="en-US" sz="3200" b="1" dirty="0" smtClean="0">
                <a:solidFill>
                  <a:srgbClr val="FF0000"/>
                </a:solidFill>
              </a:rPr>
              <a:t>没收违法所得</a:t>
            </a:r>
            <a:r>
              <a:rPr lang="en-US" altLang="zh-CN" sz="3200" b="1" dirty="0" smtClean="0">
                <a:solidFill>
                  <a:srgbClr val="FF0000"/>
                </a:solidFill>
              </a:rPr>
              <a:t>188</a:t>
            </a:r>
            <a:r>
              <a:rPr lang="zh-CN" altLang="en-US" sz="3200" b="1" dirty="0" smtClean="0">
                <a:solidFill>
                  <a:srgbClr val="FF0000"/>
                </a:solidFill>
              </a:rPr>
              <a:t>万元，并处以</a:t>
            </a:r>
            <a:r>
              <a:rPr lang="en-US" altLang="zh-CN" sz="3200" b="1" dirty="0" smtClean="0">
                <a:solidFill>
                  <a:srgbClr val="FF0000"/>
                </a:solidFill>
              </a:rPr>
              <a:t>188</a:t>
            </a:r>
            <a:r>
              <a:rPr lang="zh-CN" altLang="en-US" sz="3200" b="1" dirty="0" smtClean="0">
                <a:solidFill>
                  <a:srgbClr val="FF0000"/>
                </a:solidFill>
              </a:rPr>
              <a:t>万元罚款</a:t>
            </a:r>
            <a:r>
              <a:rPr lang="zh-CN" altLang="en-US" sz="3200" b="1" dirty="0" smtClean="0"/>
              <a:t>。</a:t>
            </a:r>
            <a:endParaRPr lang="en-US" altLang="zh-CN" sz="3200" b="1" dirty="0" smtClean="0"/>
          </a:p>
          <a:p>
            <a:pPr>
              <a:buFont typeface="Wingdings" pitchFamily="2" charset="2"/>
              <a:buChar char="n"/>
            </a:pPr>
            <a:r>
              <a:rPr lang="zh-CN" altLang="en-US" sz="3200" b="1" dirty="0" smtClean="0"/>
              <a:t>此外，信永中和</a:t>
            </a:r>
            <a:r>
              <a:rPr lang="zh-CN" altLang="en-US" sz="3200" b="1" dirty="0" smtClean="0">
                <a:solidFill>
                  <a:srgbClr val="FF0000"/>
                </a:solidFill>
              </a:rPr>
              <a:t>未勤勉尽责</a:t>
            </a:r>
            <a:r>
              <a:rPr lang="zh-CN" altLang="en-US" sz="3200" b="1" dirty="0" smtClean="0"/>
              <a:t>，出具的登云股份</a:t>
            </a:r>
            <a:r>
              <a:rPr lang="en-US" altLang="zh-CN" sz="3200" b="1" dirty="0" smtClean="0">
                <a:solidFill>
                  <a:srgbClr val="FF0000"/>
                </a:solidFill>
              </a:rPr>
              <a:t>2013</a:t>
            </a:r>
            <a:r>
              <a:rPr lang="zh-CN" altLang="en-US" sz="3200" b="1" dirty="0" smtClean="0">
                <a:solidFill>
                  <a:srgbClr val="FF0000"/>
                </a:solidFill>
              </a:rPr>
              <a:t>年审计报告存在虚假记载</a:t>
            </a:r>
            <a:r>
              <a:rPr lang="zh-CN" altLang="en-US" sz="3200" b="1" dirty="0" smtClean="0"/>
              <a:t>，责令信永中和改正，没收业务收入</a:t>
            </a:r>
            <a:r>
              <a:rPr lang="en-US" altLang="zh-CN" sz="3200" b="1" dirty="0" smtClean="0"/>
              <a:t>32</a:t>
            </a:r>
            <a:r>
              <a:rPr lang="zh-CN" altLang="en-US" sz="3200" b="1" dirty="0" smtClean="0"/>
              <a:t>万元，并处以</a:t>
            </a:r>
            <a:r>
              <a:rPr lang="en-US" altLang="zh-CN" sz="3200" b="1" dirty="0" smtClean="0"/>
              <a:t>32</a:t>
            </a:r>
            <a:r>
              <a:rPr lang="zh-CN" altLang="en-US" sz="3200" b="1" dirty="0" smtClean="0"/>
              <a:t>万元罚款；对郭晋龙、夏斌给予警告，并分别处以</a:t>
            </a:r>
            <a:r>
              <a:rPr lang="en-US" altLang="zh-CN" sz="3200" b="1" dirty="0" smtClean="0"/>
              <a:t>5</a:t>
            </a:r>
            <a:r>
              <a:rPr lang="zh-CN" altLang="en-US" sz="3200" b="1" dirty="0" smtClean="0"/>
              <a:t>万元罚款。</a:t>
            </a:r>
          </a:p>
          <a:p>
            <a:r>
              <a:rPr lang="zh-CN" altLang="en-US" sz="3200" b="1" dirty="0" smtClean="0"/>
              <a:t>综上，责令信永中和改正，</a:t>
            </a:r>
            <a:r>
              <a:rPr lang="zh-CN" altLang="en-US" sz="3200" b="1" dirty="0" smtClean="0">
                <a:solidFill>
                  <a:srgbClr val="FF0000"/>
                </a:solidFill>
              </a:rPr>
              <a:t>没收业务收入</a:t>
            </a:r>
            <a:r>
              <a:rPr lang="en-US" altLang="zh-CN" sz="3200" b="1" dirty="0" smtClean="0">
                <a:solidFill>
                  <a:srgbClr val="FF0000"/>
                </a:solidFill>
              </a:rPr>
              <a:t>32</a:t>
            </a:r>
            <a:r>
              <a:rPr lang="zh-CN" altLang="en-US" sz="3200" b="1" dirty="0" smtClean="0">
                <a:solidFill>
                  <a:srgbClr val="FF0000"/>
                </a:solidFill>
              </a:rPr>
              <a:t>万元，没收违法所得</a:t>
            </a:r>
            <a:r>
              <a:rPr lang="en-US" altLang="zh-CN" sz="3200" b="1" dirty="0" smtClean="0">
                <a:solidFill>
                  <a:srgbClr val="FF0000"/>
                </a:solidFill>
              </a:rPr>
              <a:t>188</a:t>
            </a:r>
            <a:r>
              <a:rPr lang="zh-CN" altLang="en-US" sz="3200" b="1" dirty="0" smtClean="0">
                <a:solidFill>
                  <a:srgbClr val="FF0000"/>
                </a:solidFill>
              </a:rPr>
              <a:t>万元，并处以</a:t>
            </a:r>
            <a:r>
              <a:rPr lang="en-US" altLang="zh-CN" sz="3200" b="1" dirty="0" smtClean="0">
                <a:solidFill>
                  <a:srgbClr val="FF0000"/>
                </a:solidFill>
              </a:rPr>
              <a:t>220</a:t>
            </a:r>
            <a:r>
              <a:rPr lang="zh-CN" altLang="en-US" sz="3200" b="1" dirty="0" smtClean="0">
                <a:solidFill>
                  <a:srgbClr val="FF0000"/>
                </a:solidFill>
              </a:rPr>
              <a:t>万元罚款</a:t>
            </a:r>
            <a:r>
              <a:rPr lang="zh-CN" altLang="en-US" sz="3200" b="1" dirty="0" smtClean="0"/>
              <a:t>；对郭晋龙、夏斌给予警告，并分别处以</a:t>
            </a:r>
            <a:r>
              <a:rPr lang="en-US" altLang="zh-CN" sz="3200" b="1" dirty="0" smtClean="0"/>
              <a:t>5</a:t>
            </a:r>
            <a:r>
              <a:rPr lang="zh-CN" altLang="en-US" sz="3200" b="1" dirty="0" smtClean="0"/>
              <a:t>万元罚款。</a:t>
            </a:r>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620391"/>
            <a:ext cx="10081120" cy="5616624"/>
          </a:xfrm>
        </p:spPr>
        <p:txBody>
          <a:bodyPr>
            <a:noAutofit/>
          </a:bodyPr>
          <a:lstStyle/>
          <a:p>
            <a:pPr>
              <a:buNone/>
            </a:pPr>
            <a:r>
              <a:rPr lang="zh-CN" altLang="en-US" sz="2800" b="1" dirty="0" smtClean="0"/>
              <a:t>（</a:t>
            </a:r>
            <a:r>
              <a:rPr lang="en-US" altLang="zh-CN" sz="2800" b="1" dirty="0" smtClean="0"/>
              <a:t>3</a:t>
            </a:r>
            <a:r>
              <a:rPr lang="zh-CN" altLang="en-US" sz="2800" b="1" dirty="0" smtClean="0"/>
              <a:t>）美国登云</a:t>
            </a:r>
            <a:r>
              <a:rPr lang="zh-CN" altLang="en-US" sz="2800" b="1" dirty="0" smtClean="0">
                <a:solidFill>
                  <a:srgbClr val="FF0000"/>
                </a:solidFill>
              </a:rPr>
              <a:t>通过</a:t>
            </a:r>
            <a:r>
              <a:rPr lang="en-US" altLang="zh-CN" sz="2800" b="1" dirty="0" smtClean="0">
                <a:solidFill>
                  <a:srgbClr val="FF0000"/>
                </a:solidFill>
              </a:rPr>
              <a:t>APC</a:t>
            </a:r>
            <a:r>
              <a:rPr lang="zh-CN" altLang="en-US" sz="2800" b="1" dirty="0" smtClean="0">
                <a:solidFill>
                  <a:srgbClr val="FF0000"/>
                </a:solidFill>
              </a:rPr>
              <a:t>公司向客户</a:t>
            </a:r>
            <a:r>
              <a:rPr lang="en-US" altLang="zh-CN" sz="2800" b="1" dirty="0" smtClean="0">
                <a:solidFill>
                  <a:srgbClr val="FF0000"/>
                </a:solidFill>
              </a:rPr>
              <a:t>Jasper</a:t>
            </a:r>
            <a:r>
              <a:rPr lang="zh-CN" altLang="en-US" sz="2800" b="1" dirty="0" smtClean="0">
                <a:solidFill>
                  <a:srgbClr val="FF0000"/>
                </a:solidFill>
              </a:rPr>
              <a:t>公司销售产品</a:t>
            </a:r>
            <a:r>
              <a:rPr lang="zh-CN" altLang="en-US" sz="2800" b="1" dirty="0" smtClean="0"/>
              <a:t>，是为了满足</a:t>
            </a:r>
            <a:r>
              <a:rPr lang="en-US" altLang="zh-CN" sz="2800" b="1" dirty="0" smtClean="0"/>
              <a:t>Jasper</a:t>
            </a:r>
            <a:r>
              <a:rPr lang="zh-CN" altLang="en-US" sz="2800" b="1" dirty="0" smtClean="0"/>
              <a:t>公司对少数族裔采购以享受税收优惠的要求，不能认定</a:t>
            </a:r>
            <a:r>
              <a:rPr lang="en-US" altLang="zh-CN" sz="2800" b="1" dirty="0" smtClean="0"/>
              <a:t>APC</a:t>
            </a:r>
            <a:r>
              <a:rPr lang="zh-CN" altLang="en-US" sz="2800" b="1" dirty="0" smtClean="0"/>
              <a:t>公司是登云股份的关联方。</a:t>
            </a:r>
          </a:p>
          <a:p>
            <a:pPr>
              <a:buFont typeface="Wingdings" pitchFamily="2" charset="2"/>
              <a:buChar char="n"/>
            </a:pPr>
            <a:r>
              <a:rPr lang="zh-CN" altLang="en-US" sz="2800" b="1" dirty="0" smtClean="0"/>
              <a:t>信永中和的行为并不违反</a:t>
            </a:r>
            <a:r>
              <a:rPr lang="en-US" altLang="zh-CN" sz="2800" b="1" dirty="0" smtClean="0"/>
              <a:t>《</a:t>
            </a:r>
            <a:r>
              <a:rPr lang="zh-CN" altLang="en-US" sz="2800" b="1" dirty="0" smtClean="0"/>
              <a:t>中国注册会计师审计准则第</a:t>
            </a:r>
            <a:r>
              <a:rPr lang="en-US" altLang="zh-CN" sz="2800" b="1" dirty="0" smtClean="0"/>
              <a:t>1323</a:t>
            </a:r>
            <a:r>
              <a:rPr lang="zh-CN" altLang="en-US" sz="2800" b="1" dirty="0" smtClean="0"/>
              <a:t>号</a:t>
            </a:r>
            <a:r>
              <a:rPr lang="en-US" altLang="zh-CN" sz="2800" b="1" dirty="0" smtClean="0"/>
              <a:t>——</a:t>
            </a:r>
            <a:r>
              <a:rPr lang="zh-CN" altLang="en-US" sz="2800" b="1" dirty="0" smtClean="0"/>
              <a:t>关联方</a:t>
            </a:r>
            <a:r>
              <a:rPr lang="en-US" altLang="zh-CN" sz="2800" b="1" dirty="0" smtClean="0"/>
              <a:t>》</a:t>
            </a:r>
            <a:r>
              <a:rPr lang="zh-CN" altLang="en-US" sz="2800" b="1" dirty="0" smtClean="0"/>
              <a:t>第十条的规定。即使信永中和未识别出上述公司构成登云股份关联方，所导致的</a:t>
            </a:r>
            <a:r>
              <a:rPr lang="zh-CN" altLang="en-US" sz="2800" b="1" dirty="0" smtClean="0">
                <a:solidFill>
                  <a:srgbClr val="FF0000"/>
                </a:solidFill>
              </a:rPr>
              <a:t>未能发现的关联交易金额在历年收入中的占比也极低，不影响财务报表的可信赖程度</a:t>
            </a:r>
            <a:r>
              <a:rPr lang="zh-CN" altLang="en-US" sz="2800" b="1" dirty="0" smtClean="0"/>
              <a:t>，注册会计师未能发现，并不违反审计准则，不构成未勤勉尽责。</a:t>
            </a:r>
          </a:p>
          <a:p>
            <a:pPr>
              <a:buNone/>
            </a:pPr>
            <a:r>
              <a:rPr lang="zh-CN" altLang="en-US" sz="2800" b="1" dirty="0" smtClean="0"/>
              <a:t>（</a:t>
            </a:r>
            <a:r>
              <a:rPr lang="en-US" altLang="zh-CN" sz="2800" b="1" dirty="0" smtClean="0"/>
              <a:t>4</a:t>
            </a:r>
            <a:r>
              <a:rPr lang="zh-CN" altLang="en-US" sz="2800" b="1" dirty="0" smtClean="0"/>
              <a:t>）即使认为信永中和对登云股份的</a:t>
            </a:r>
            <a:r>
              <a:rPr lang="en-US" altLang="zh-CN" sz="2800" b="1" dirty="0" smtClean="0"/>
              <a:t>IPO</a:t>
            </a:r>
            <a:r>
              <a:rPr lang="zh-CN" altLang="en-US" sz="2800" b="1" dirty="0" smtClean="0"/>
              <a:t>审计程序存在瑕疵，所导致的</a:t>
            </a:r>
            <a:r>
              <a:rPr lang="zh-CN" altLang="en-US" sz="2800" b="1" dirty="0" smtClean="0">
                <a:solidFill>
                  <a:srgbClr val="FF0000"/>
                </a:solidFill>
              </a:rPr>
              <a:t>未能发现的累计错报也极小，远未达到重要性水平，不构成重大错报。</a:t>
            </a:r>
            <a:r>
              <a:rPr lang="zh-CN" altLang="en-US" sz="2800" b="1" dirty="0" smtClean="0"/>
              <a:t>会计师事务所即使未能发现，也不违反审计准则，不构成未勤勉尽责。</a:t>
            </a:r>
          </a:p>
          <a:p>
            <a:pPr>
              <a:buNone/>
            </a:pPr>
            <a:endParaRPr lang="zh-CN" altLang="en-US" sz="2800" b="1" dirty="0" smtClean="0">
              <a:latin typeface="微软雅黑" pitchFamily="34" charset="-122"/>
              <a:ea typeface="微软雅黑" pitchFamily="34" charset="-122"/>
            </a:endParaRPr>
          </a:p>
          <a:p>
            <a:pPr>
              <a:buNone/>
            </a:pPr>
            <a:endParaRPr lang="zh-CN" altLang="en-US" sz="28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188343"/>
            <a:ext cx="10081120" cy="6048672"/>
          </a:xfrm>
        </p:spPr>
        <p:txBody>
          <a:bodyPr>
            <a:noAutofit/>
          </a:bodyPr>
          <a:lstStyle/>
          <a:p>
            <a:pPr>
              <a:buFont typeface="Wingdings" pitchFamily="2" charset="2"/>
              <a:buChar char="n"/>
            </a:pPr>
            <a:r>
              <a:rPr lang="zh-CN" altLang="en-US" sz="2800" b="1" dirty="0" smtClean="0">
                <a:solidFill>
                  <a:srgbClr val="FF0000"/>
                </a:solidFill>
              </a:rPr>
              <a:t>证监会怼回</a:t>
            </a:r>
            <a:r>
              <a:rPr lang="en-US" altLang="zh-CN" sz="2800" b="1" dirty="0" smtClean="0">
                <a:solidFill>
                  <a:srgbClr val="FF0000"/>
                </a:solidFill>
              </a:rPr>
              <a:t>——</a:t>
            </a:r>
          </a:p>
          <a:p>
            <a:pPr>
              <a:buFont typeface="Wingdings" pitchFamily="2" charset="2"/>
              <a:buChar char="n"/>
            </a:pPr>
            <a:r>
              <a:rPr lang="zh-CN" altLang="en-US" sz="2800" b="1" dirty="0" smtClean="0">
                <a:solidFill>
                  <a:srgbClr val="FF0000"/>
                </a:solidFill>
              </a:rPr>
              <a:t>对于关联关系的审计，首先是要重点关注和识别有关主体是否构成关联关系。</a:t>
            </a:r>
            <a:r>
              <a:rPr lang="zh-CN" altLang="en-US" sz="2800" b="1" dirty="0" smtClean="0"/>
              <a:t>对关联方的界定，根据</a:t>
            </a:r>
            <a:r>
              <a:rPr lang="en-US" altLang="zh-CN" sz="2800" b="1" dirty="0" smtClean="0"/>
              <a:t>《</a:t>
            </a:r>
            <a:r>
              <a:rPr lang="zh-CN" altLang="en-US" sz="2800" b="1" dirty="0" smtClean="0"/>
              <a:t>中国注册会计师</a:t>
            </a:r>
            <a:r>
              <a:rPr lang="zh-CN" altLang="en-US" sz="2800" b="1" dirty="0" smtClean="0">
                <a:solidFill>
                  <a:srgbClr val="FF0000"/>
                </a:solidFill>
              </a:rPr>
              <a:t>审计准则第</a:t>
            </a:r>
            <a:r>
              <a:rPr lang="en-US" altLang="zh-CN" sz="2800" b="1" dirty="0" smtClean="0">
                <a:solidFill>
                  <a:srgbClr val="FF0000"/>
                </a:solidFill>
              </a:rPr>
              <a:t>1323</a:t>
            </a:r>
            <a:r>
              <a:rPr lang="zh-CN" altLang="en-US" sz="2800" b="1" dirty="0" smtClean="0">
                <a:solidFill>
                  <a:srgbClr val="FF0000"/>
                </a:solidFill>
              </a:rPr>
              <a:t>号</a:t>
            </a:r>
            <a:r>
              <a:rPr lang="en-US" altLang="zh-CN" sz="2800" b="1" dirty="0" smtClean="0">
                <a:solidFill>
                  <a:srgbClr val="FF0000"/>
                </a:solidFill>
              </a:rPr>
              <a:t>——</a:t>
            </a:r>
            <a:r>
              <a:rPr lang="zh-CN" altLang="en-US" sz="2800" b="1" dirty="0" smtClean="0">
                <a:solidFill>
                  <a:srgbClr val="FF0000"/>
                </a:solidFill>
              </a:rPr>
              <a:t>关联方</a:t>
            </a:r>
            <a:r>
              <a:rPr lang="en-US" altLang="zh-CN" sz="2800" b="1" dirty="0" smtClean="0"/>
              <a:t>》</a:t>
            </a:r>
            <a:r>
              <a:rPr lang="zh-CN" altLang="en-US" sz="2800" b="1" dirty="0" smtClean="0"/>
              <a:t>第九条、第二十九条以及</a:t>
            </a:r>
            <a:r>
              <a:rPr lang="en-US" altLang="zh-CN" sz="2800" b="1" dirty="0" smtClean="0"/>
              <a:t>《</a:t>
            </a:r>
            <a:r>
              <a:rPr lang="zh-CN" altLang="en-US" sz="2800" b="1" dirty="0" smtClean="0">
                <a:solidFill>
                  <a:srgbClr val="FF0000"/>
                </a:solidFill>
              </a:rPr>
              <a:t>公开发行证券的公司信息披露编报规则第</a:t>
            </a:r>
            <a:r>
              <a:rPr lang="en-US" altLang="zh-CN" sz="2800" b="1" dirty="0" smtClean="0">
                <a:solidFill>
                  <a:srgbClr val="FF0000"/>
                </a:solidFill>
              </a:rPr>
              <a:t>15</a:t>
            </a:r>
            <a:r>
              <a:rPr lang="zh-CN" altLang="en-US" sz="2800" b="1" dirty="0" smtClean="0">
                <a:solidFill>
                  <a:srgbClr val="FF0000"/>
                </a:solidFill>
              </a:rPr>
              <a:t>号</a:t>
            </a:r>
            <a:r>
              <a:rPr lang="en-US" altLang="zh-CN" sz="2800" b="1" dirty="0" smtClean="0">
                <a:solidFill>
                  <a:srgbClr val="FF0000"/>
                </a:solidFill>
              </a:rPr>
              <a:t>——</a:t>
            </a:r>
            <a:r>
              <a:rPr lang="zh-CN" altLang="en-US" sz="2800" b="1" dirty="0" smtClean="0">
                <a:solidFill>
                  <a:srgbClr val="FF0000"/>
                </a:solidFill>
              </a:rPr>
              <a:t>财务报告的一般规定</a:t>
            </a:r>
            <a:r>
              <a:rPr lang="en-US" altLang="zh-CN" sz="2800" b="1" dirty="0" smtClean="0"/>
              <a:t>》</a:t>
            </a:r>
            <a:r>
              <a:rPr lang="zh-CN" altLang="en-US" sz="2800" b="1" dirty="0" smtClean="0"/>
              <a:t>第二条、第五十一条、第五十二条和</a:t>
            </a:r>
            <a:r>
              <a:rPr lang="en-US" altLang="zh-CN" sz="2800" b="1" dirty="0" smtClean="0"/>
              <a:t>《</a:t>
            </a:r>
            <a:r>
              <a:rPr lang="zh-CN" altLang="en-US" sz="2800" b="1" dirty="0" smtClean="0">
                <a:solidFill>
                  <a:srgbClr val="FF0000"/>
                </a:solidFill>
              </a:rPr>
              <a:t>企业会计准则第</a:t>
            </a:r>
            <a:r>
              <a:rPr lang="en-US" altLang="zh-CN" sz="2800" b="1" dirty="0" smtClean="0">
                <a:solidFill>
                  <a:srgbClr val="FF0000"/>
                </a:solidFill>
              </a:rPr>
              <a:t>36</a:t>
            </a:r>
            <a:r>
              <a:rPr lang="zh-CN" altLang="en-US" sz="2800" b="1" dirty="0" smtClean="0">
                <a:solidFill>
                  <a:srgbClr val="FF0000"/>
                </a:solidFill>
              </a:rPr>
              <a:t>号</a:t>
            </a:r>
            <a:r>
              <a:rPr lang="en-US" altLang="zh-CN" sz="2800" b="1" dirty="0" smtClean="0">
                <a:solidFill>
                  <a:srgbClr val="FF0000"/>
                </a:solidFill>
              </a:rPr>
              <a:t>——</a:t>
            </a:r>
            <a:r>
              <a:rPr lang="zh-CN" altLang="en-US" sz="2800" b="1" dirty="0" smtClean="0">
                <a:solidFill>
                  <a:srgbClr val="FF0000"/>
                </a:solidFill>
              </a:rPr>
              <a:t>关联方披露</a:t>
            </a:r>
            <a:r>
              <a:rPr lang="en-US" altLang="zh-CN" sz="2800" b="1" dirty="0" smtClean="0"/>
              <a:t>》</a:t>
            </a:r>
            <a:r>
              <a:rPr lang="zh-CN" altLang="en-US" sz="2800" b="1" dirty="0" smtClean="0"/>
              <a:t>第三条、第四条第（十）项的规定进行判断。</a:t>
            </a:r>
          </a:p>
          <a:p>
            <a:pPr>
              <a:buNone/>
            </a:pPr>
            <a:r>
              <a:rPr lang="zh-CN" altLang="en-US" sz="2800" b="1" dirty="0" smtClean="0"/>
              <a:t>（</a:t>
            </a:r>
            <a:r>
              <a:rPr lang="en-US" altLang="zh-CN" sz="2800" b="1" dirty="0" smtClean="0"/>
              <a:t>1</a:t>
            </a:r>
            <a:r>
              <a:rPr lang="zh-CN" altLang="en-US" sz="2800" b="1" dirty="0" smtClean="0"/>
              <a:t>）从相关企业的股权结构上看，</a:t>
            </a:r>
            <a:r>
              <a:rPr lang="en-US" altLang="zh-CN" sz="2800" b="1" dirty="0" smtClean="0"/>
              <a:t>2010</a:t>
            </a:r>
            <a:r>
              <a:rPr lang="zh-CN" altLang="en-US" sz="2800" b="1" dirty="0" smtClean="0"/>
              <a:t>年</a:t>
            </a:r>
            <a:r>
              <a:rPr lang="en-US" altLang="zh-CN" sz="2800" b="1" dirty="0" smtClean="0"/>
              <a:t>8</a:t>
            </a:r>
            <a:r>
              <a:rPr lang="zh-CN" altLang="en-US" sz="2800" b="1" dirty="0" smtClean="0"/>
              <a:t>月至</a:t>
            </a:r>
            <a:r>
              <a:rPr lang="en-US" altLang="zh-CN" sz="2800" b="1" dirty="0" smtClean="0"/>
              <a:t>2013</a:t>
            </a:r>
            <a:r>
              <a:rPr lang="zh-CN" altLang="en-US" sz="2800" b="1" dirty="0" smtClean="0"/>
              <a:t>年</a:t>
            </a:r>
            <a:r>
              <a:rPr lang="en-US" altLang="zh-CN" sz="2800" b="1" dirty="0" smtClean="0"/>
              <a:t>2</a:t>
            </a:r>
            <a:r>
              <a:rPr lang="zh-CN" altLang="en-US" sz="2800" b="1" dirty="0" smtClean="0"/>
              <a:t>月（处于登云股份</a:t>
            </a:r>
            <a:r>
              <a:rPr lang="en-US" altLang="zh-CN" sz="2800" b="1" dirty="0" smtClean="0"/>
              <a:t>IPO</a:t>
            </a:r>
            <a:r>
              <a:rPr lang="zh-CN" altLang="en-US" sz="2800" b="1" dirty="0" smtClean="0"/>
              <a:t>报告期内），登云股份时任董事兼总经理欧某先，客观上对告知书认定的广州富匡全、肇庆达美、山东富达美、山东旺特能够直接或间接控制。欧某先的</a:t>
            </a:r>
            <a:r>
              <a:rPr lang="zh-CN" altLang="en-US" sz="2800" b="1" dirty="0" smtClean="0">
                <a:solidFill>
                  <a:srgbClr val="FF0000"/>
                </a:solidFill>
              </a:rPr>
              <a:t>持股事实足以能够客观、直观地反映其对上述公司的实际控制</a:t>
            </a:r>
            <a:r>
              <a:rPr lang="zh-CN" altLang="en-US" sz="2800" b="1" dirty="0" smtClean="0"/>
              <a:t>，当事人辩称的“未参与实际经营”没有客观证据支持。</a:t>
            </a:r>
            <a:endParaRPr lang="zh-CN" altLang="en-US" sz="28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None/>
            </a:pPr>
            <a:r>
              <a:rPr lang="zh-CN" altLang="en-US" sz="3200" b="1" dirty="0" smtClean="0"/>
              <a:t>（</a:t>
            </a:r>
            <a:r>
              <a:rPr lang="en-US" altLang="zh-CN" sz="3200" b="1" dirty="0" smtClean="0"/>
              <a:t>2</a:t>
            </a:r>
            <a:r>
              <a:rPr lang="zh-CN" altLang="en-US" sz="3200" b="1" dirty="0" smtClean="0"/>
              <a:t>）只有通过全面了解股权结构，才能够直接、客观地识别出关联关系，</a:t>
            </a:r>
            <a:r>
              <a:rPr lang="zh-CN" altLang="en-US" sz="3200" b="1" dirty="0" smtClean="0">
                <a:solidFill>
                  <a:srgbClr val="FF0000"/>
                </a:solidFill>
              </a:rPr>
              <a:t>访谈和走访等方式可以作为协助的调查方式，但只有全面调查和描绘出完整的股权结构，才足以作出排除关联关系的判断。</a:t>
            </a:r>
            <a:r>
              <a:rPr lang="zh-CN" altLang="en-US" sz="3200" b="1" dirty="0" smtClean="0"/>
              <a:t>而在股权结构图的描绘过程中，</a:t>
            </a:r>
            <a:r>
              <a:rPr lang="zh-CN" altLang="en-US" sz="3200" b="1" dirty="0" smtClean="0">
                <a:solidFill>
                  <a:srgbClr val="FF0000"/>
                </a:solidFill>
              </a:rPr>
              <a:t>逐级向上追溯到最终实际控制人（多数情况下应追溯到自然人以获取足够合理保障）是普通人都能理解的、调查应进行到的程度。</a:t>
            </a:r>
            <a:r>
              <a:rPr lang="zh-CN" altLang="en-US" sz="3200" b="1" dirty="0" smtClean="0"/>
              <a:t>当事人查询到山东旺特的股东为山东富达美即止，并认为即便再对山东富达美的股东进行核查也发现不了与登云股份的关联关系，显然该关联方核查程序不够充分到位。</a:t>
            </a:r>
          </a:p>
          <a:p>
            <a:pPr>
              <a:buNone/>
            </a:pP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None/>
            </a:pPr>
            <a:r>
              <a:rPr lang="zh-CN" altLang="en-US" sz="3200" b="1" dirty="0" smtClean="0"/>
              <a:t>（</a:t>
            </a:r>
            <a:r>
              <a:rPr lang="en-US" altLang="zh-CN" sz="3200" b="1" dirty="0" smtClean="0"/>
              <a:t>3</a:t>
            </a:r>
            <a:r>
              <a:rPr lang="zh-CN" altLang="en-US" sz="3200" b="1" dirty="0" smtClean="0"/>
              <a:t>）信永中和收集的</a:t>
            </a:r>
            <a:r>
              <a:rPr lang="en-US" altLang="zh-CN" sz="3200" b="1" dirty="0" smtClean="0"/>
              <a:t>APC</a:t>
            </a:r>
            <a:r>
              <a:rPr lang="zh-CN" altLang="en-US" sz="3200" b="1" dirty="0" smtClean="0"/>
              <a:t>公司相关单据显示该公司与登云股份存在多项异常联系，如</a:t>
            </a:r>
            <a:r>
              <a:rPr lang="en-US" altLang="zh-CN" sz="3200" b="1" dirty="0" smtClean="0">
                <a:solidFill>
                  <a:srgbClr val="FF0000"/>
                </a:solidFill>
              </a:rPr>
              <a:t>APC</a:t>
            </a:r>
            <a:r>
              <a:rPr lang="zh-CN" altLang="en-US" sz="3200" b="1" dirty="0" smtClean="0">
                <a:solidFill>
                  <a:srgbClr val="FF0000"/>
                </a:solidFill>
              </a:rPr>
              <a:t>公司装箱单的制作人与美国登云仓库的装箱单制作人相同，</a:t>
            </a:r>
            <a:r>
              <a:rPr lang="en-US" altLang="zh-CN" sz="3200" b="1" dirty="0" smtClean="0">
                <a:solidFill>
                  <a:srgbClr val="FF0000"/>
                </a:solidFill>
              </a:rPr>
              <a:t>APC</a:t>
            </a:r>
            <a:r>
              <a:rPr lang="zh-CN" altLang="en-US" sz="3200" b="1" dirty="0" smtClean="0">
                <a:solidFill>
                  <a:srgbClr val="FF0000"/>
                </a:solidFill>
              </a:rPr>
              <a:t>公司装箱单上的联系地址、联系方式与美国登云相同</a:t>
            </a:r>
            <a:r>
              <a:rPr lang="zh-CN" altLang="en-US" sz="3200" b="1" dirty="0" smtClean="0"/>
              <a:t>，美国登云副总经理王某枢</a:t>
            </a:r>
            <a:r>
              <a:rPr lang="en-US" altLang="zh-CN" sz="3200" b="1" dirty="0" smtClean="0"/>
              <a:t>2010</a:t>
            </a:r>
            <a:r>
              <a:rPr lang="zh-CN" altLang="en-US" sz="3200" b="1" dirty="0" smtClean="0"/>
              <a:t>年之前持有</a:t>
            </a:r>
            <a:r>
              <a:rPr lang="en-US" altLang="zh-CN" sz="3200" b="1" dirty="0" smtClean="0"/>
              <a:t>APC</a:t>
            </a:r>
            <a:r>
              <a:rPr lang="zh-CN" altLang="en-US" sz="3200" b="1" dirty="0" smtClean="0"/>
              <a:t>公司</a:t>
            </a:r>
            <a:r>
              <a:rPr lang="en-US" altLang="zh-CN" sz="3200" b="1" dirty="0" smtClean="0"/>
              <a:t>40%</a:t>
            </a:r>
            <a:r>
              <a:rPr lang="zh-CN" altLang="en-US" sz="3200" b="1" dirty="0" smtClean="0"/>
              <a:t>股权等，足以证明</a:t>
            </a:r>
            <a:r>
              <a:rPr lang="en-US" altLang="zh-CN" sz="3200" b="1" dirty="0" smtClean="0"/>
              <a:t>APC</a:t>
            </a:r>
            <a:r>
              <a:rPr lang="zh-CN" altLang="en-US" sz="3200" b="1" dirty="0" smtClean="0"/>
              <a:t>公司与登云股份之间存在异常联系，注册会计师应进一步核查</a:t>
            </a:r>
            <a:r>
              <a:rPr lang="en-US" altLang="zh-CN" sz="3200" b="1" dirty="0" smtClean="0"/>
              <a:t>APC</a:t>
            </a:r>
            <a:r>
              <a:rPr lang="zh-CN" altLang="en-US" sz="3200" b="1" dirty="0" smtClean="0"/>
              <a:t>公司与登云股份之间的关系。</a:t>
            </a:r>
            <a:endParaRPr lang="en-US" altLang="zh-CN" sz="3200" b="1" dirty="0" smtClean="0"/>
          </a:p>
          <a:p>
            <a:pPr>
              <a:buFont typeface="Wingdings" pitchFamily="2" charset="2"/>
              <a:buChar char="n"/>
            </a:pPr>
            <a:r>
              <a:rPr lang="zh-CN" altLang="en-US" sz="3200" b="1" dirty="0" smtClean="0"/>
              <a:t>综上，注册会计师未保持应有的职业审慎，未对相关公司进行充分核查或者追加必要的审计程序，在关联方审计程序中未勤勉尽责。</a:t>
            </a:r>
          </a:p>
          <a:p>
            <a:pPr>
              <a:buNone/>
            </a:pP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836415"/>
            <a:ext cx="10081120" cy="5400600"/>
          </a:xfrm>
        </p:spPr>
        <p:txBody>
          <a:bodyPr>
            <a:noAutofit/>
          </a:bodyPr>
          <a:lstStyle/>
          <a:p>
            <a:pPr>
              <a:buNone/>
            </a:pPr>
            <a:r>
              <a:rPr lang="zh-CN" altLang="en-US" sz="2800" b="1" dirty="0" smtClean="0"/>
              <a:t>（</a:t>
            </a:r>
            <a:r>
              <a:rPr lang="en-US" altLang="zh-CN" sz="2800" b="1" dirty="0" smtClean="0"/>
              <a:t>4</a:t>
            </a:r>
            <a:r>
              <a:rPr lang="zh-CN" altLang="en-US" sz="2800" b="1" dirty="0" smtClean="0"/>
              <a:t>）信永中和未充分核查的行为不违反</a:t>
            </a:r>
            <a:r>
              <a:rPr lang="en-US" altLang="zh-CN" sz="2800" b="1" dirty="0" smtClean="0"/>
              <a:t>《</a:t>
            </a:r>
            <a:r>
              <a:rPr lang="zh-CN" altLang="en-US" sz="2800" b="1" dirty="0" smtClean="0"/>
              <a:t>中国注册会计师审计准则第</a:t>
            </a:r>
            <a:r>
              <a:rPr lang="en-US" altLang="zh-CN" sz="2800" b="1" dirty="0" smtClean="0"/>
              <a:t>1323</a:t>
            </a:r>
            <a:r>
              <a:rPr lang="zh-CN" altLang="en-US" sz="2800" b="1" dirty="0" smtClean="0"/>
              <a:t>号</a:t>
            </a:r>
            <a:r>
              <a:rPr lang="en-US" altLang="zh-CN" sz="2800" b="1" dirty="0" smtClean="0"/>
              <a:t>——</a:t>
            </a:r>
            <a:r>
              <a:rPr lang="zh-CN" altLang="en-US" sz="2800" b="1" dirty="0" smtClean="0"/>
              <a:t>关联方</a:t>
            </a:r>
            <a:r>
              <a:rPr lang="en-US" altLang="zh-CN" sz="2800" b="1" dirty="0" smtClean="0"/>
              <a:t>》</a:t>
            </a:r>
            <a:r>
              <a:rPr lang="zh-CN" altLang="en-US" sz="2800" b="1" dirty="0" smtClean="0"/>
              <a:t>第十条的规定，而是违反第十六条“</a:t>
            </a:r>
            <a:r>
              <a:rPr lang="zh-CN" altLang="en-US" sz="2800" b="1" dirty="0" smtClean="0">
                <a:solidFill>
                  <a:srgbClr val="FF0000"/>
                </a:solidFill>
              </a:rPr>
              <a:t>某些安排或其他信息可能显示管理层以前未识别或未向注册会计师披露的关联方关系或关联方交易，在审计过程中检查记录或文件时，注册会计师应当对这些安排或其他信息保持警觉</a:t>
            </a:r>
            <a:r>
              <a:rPr lang="zh-CN" altLang="en-US" sz="2800" b="1" dirty="0" smtClean="0"/>
              <a:t>”的规定，我会对此申辩意见采纳并予以更正。</a:t>
            </a:r>
          </a:p>
          <a:p>
            <a:pPr>
              <a:buNone/>
            </a:pPr>
            <a:r>
              <a:rPr lang="zh-CN" altLang="en-US" sz="2800" b="1" dirty="0" smtClean="0"/>
              <a:t>（</a:t>
            </a:r>
            <a:r>
              <a:rPr lang="en-US" altLang="zh-CN" sz="2800" b="1" dirty="0" smtClean="0"/>
              <a:t>5</a:t>
            </a:r>
            <a:r>
              <a:rPr lang="zh-CN" altLang="en-US" sz="2800" b="1" dirty="0" smtClean="0"/>
              <a:t>）证监会在作出行政处罚时，对当事人提出的重要性水平给予了关注。</a:t>
            </a:r>
            <a:r>
              <a:rPr lang="en-US" altLang="zh-CN" sz="2800" b="1" dirty="0" smtClean="0">
                <a:solidFill>
                  <a:srgbClr val="FF0000"/>
                </a:solidFill>
              </a:rPr>
              <a:t>2013</a:t>
            </a:r>
            <a:r>
              <a:rPr lang="zh-CN" altLang="en-US" sz="2800" b="1" dirty="0" smtClean="0">
                <a:solidFill>
                  <a:srgbClr val="FF0000"/>
                </a:solidFill>
              </a:rPr>
              <a:t>年信永中和未能发现的累计错报共计</a:t>
            </a:r>
            <a:r>
              <a:rPr lang="en-US" altLang="zh-CN" sz="2800" b="1" dirty="0" smtClean="0">
                <a:solidFill>
                  <a:srgbClr val="FF0000"/>
                </a:solidFill>
              </a:rPr>
              <a:t>5,351,639.93</a:t>
            </a:r>
            <a:r>
              <a:rPr lang="zh-CN" altLang="en-US" sz="2800" b="1" dirty="0" smtClean="0">
                <a:solidFill>
                  <a:srgbClr val="FF0000"/>
                </a:solidFill>
              </a:rPr>
              <a:t>元（包括三包索赔费用</a:t>
            </a:r>
            <a:r>
              <a:rPr lang="en-US" altLang="zh-CN" sz="2800" b="1" dirty="0" smtClean="0">
                <a:solidFill>
                  <a:srgbClr val="FF0000"/>
                </a:solidFill>
              </a:rPr>
              <a:t>2,422,328.73</a:t>
            </a:r>
            <a:r>
              <a:rPr lang="zh-CN" altLang="en-US" sz="2800" b="1" dirty="0" smtClean="0">
                <a:solidFill>
                  <a:srgbClr val="FF0000"/>
                </a:solidFill>
              </a:rPr>
              <a:t>元及贴现费用</a:t>
            </a:r>
            <a:r>
              <a:rPr lang="en-US" altLang="zh-CN" sz="2800" b="1" dirty="0" smtClean="0">
                <a:solidFill>
                  <a:srgbClr val="FF0000"/>
                </a:solidFill>
              </a:rPr>
              <a:t>2,929,311.20</a:t>
            </a:r>
            <a:r>
              <a:rPr lang="zh-CN" altLang="en-US" sz="2800" b="1" dirty="0" smtClean="0">
                <a:solidFill>
                  <a:srgbClr val="FF0000"/>
                </a:solidFill>
              </a:rPr>
              <a:t>元），超过其</a:t>
            </a:r>
            <a:r>
              <a:rPr lang="en-US" altLang="zh-CN" sz="2800" b="1" dirty="0" smtClean="0">
                <a:solidFill>
                  <a:srgbClr val="FF0000"/>
                </a:solidFill>
              </a:rPr>
              <a:t>2013</a:t>
            </a:r>
            <a:r>
              <a:rPr lang="zh-CN" altLang="en-US" sz="2800" b="1" dirty="0" smtClean="0">
                <a:solidFill>
                  <a:srgbClr val="FF0000"/>
                </a:solidFill>
              </a:rPr>
              <a:t>年确定的重要性水平（</a:t>
            </a:r>
            <a:r>
              <a:rPr lang="en-US" altLang="zh-CN" sz="2800" b="1" dirty="0" smtClean="0">
                <a:solidFill>
                  <a:srgbClr val="FF0000"/>
                </a:solidFill>
              </a:rPr>
              <a:t>4,049,763.54</a:t>
            </a:r>
            <a:r>
              <a:rPr lang="zh-CN" altLang="en-US" sz="2800" b="1" dirty="0" smtClean="0">
                <a:solidFill>
                  <a:srgbClr val="FF0000"/>
                </a:solidFill>
              </a:rPr>
              <a:t>元）</a:t>
            </a:r>
            <a:r>
              <a:rPr lang="zh-CN" altLang="en-US" sz="2800" b="1" dirty="0" smtClean="0"/>
              <a:t>。</a:t>
            </a:r>
            <a:endParaRPr lang="zh-CN" altLang="en-US" sz="28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594172" y="396255"/>
            <a:ext cx="8221640" cy="1224136"/>
          </a:xfrm>
        </p:spPr>
        <p:txBody>
          <a:bodyPr>
            <a:noAutofit/>
          </a:bodyPr>
          <a:lstStyle/>
          <a:p>
            <a:r>
              <a:rPr lang="zh-CN" altLang="en-US" sz="3600" b="1" dirty="0" smtClean="0">
                <a:solidFill>
                  <a:srgbClr val="FF0000"/>
                </a:solidFill>
              </a:rPr>
              <a:t>七、申诉</a:t>
            </a:r>
            <a:r>
              <a:rPr lang="zh-CN" altLang="en-US" sz="3600" b="1" dirty="0" smtClean="0">
                <a:solidFill>
                  <a:srgbClr val="FF0000"/>
                </a:solidFill>
              </a:rPr>
              <a:t>精彩大戏第六</a:t>
            </a:r>
            <a:r>
              <a:rPr lang="zh-CN" altLang="en-US" sz="3600" b="1" dirty="0" smtClean="0">
                <a:solidFill>
                  <a:srgbClr val="FF0000"/>
                </a:solidFill>
              </a:rPr>
              <a:t>回合：</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行政处罚时效能成为躲避处罚的借口吗？</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2268463"/>
            <a:ext cx="10225136" cy="4968552"/>
          </a:xfrm>
        </p:spPr>
        <p:txBody>
          <a:bodyPr>
            <a:noAutofit/>
          </a:bodyPr>
          <a:lstStyle/>
          <a:p>
            <a:pPr>
              <a:buFont typeface="Wingdings" pitchFamily="2" charset="2"/>
              <a:buChar char="n"/>
            </a:pPr>
            <a:r>
              <a:rPr lang="zh-CN" altLang="en-US" sz="3200" b="1" dirty="0" smtClean="0">
                <a:solidFill>
                  <a:srgbClr val="FF0000"/>
                </a:solidFill>
              </a:rPr>
              <a:t>信永中和</a:t>
            </a:r>
            <a:r>
              <a:rPr lang="zh-CN" altLang="en-US" sz="3200" b="1" dirty="0" smtClean="0"/>
              <a:t>及其代理人在听证中申辩</a:t>
            </a:r>
            <a:r>
              <a:rPr lang="en-US" altLang="zh-CN" sz="3200" b="1" dirty="0" smtClean="0"/>
              <a:t>——</a:t>
            </a:r>
          </a:p>
          <a:p>
            <a:pPr>
              <a:buFont typeface="Wingdings" pitchFamily="2" charset="2"/>
              <a:buChar char="n"/>
            </a:pPr>
            <a:r>
              <a:rPr lang="en-US" altLang="zh-CN" sz="3200" b="1" dirty="0" smtClean="0"/>
              <a:t>《</a:t>
            </a:r>
            <a:r>
              <a:rPr lang="zh-CN" altLang="en-US" sz="3200" b="1" dirty="0" smtClean="0"/>
              <a:t>中华人民共和国行政处罚法</a:t>
            </a:r>
            <a:r>
              <a:rPr lang="en-US" altLang="zh-CN" sz="3200" b="1" dirty="0" smtClean="0"/>
              <a:t>》</a:t>
            </a:r>
            <a:r>
              <a:rPr lang="zh-CN" altLang="en-US" sz="3200" b="1" dirty="0" smtClean="0"/>
              <a:t>第二十九条规定：“</a:t>
            </a:r>
            <a:r>
              <a:rPr lang="zh-CN" altLang="en-US" sz="3200" b="1" dirty="0" smtClean="0">
                <a:solidFill>
                  <a:srgbClr val="FF0000"/>
                </a:solidFill>
              </a:rPr>
              <a:t>违法行为在二年内未被发现的，不再给予行政处罚。</a:t>
            </a:r>
            <a:r>
              <a:rPr lang="zh-CN" altLang="en-US" sz="3200" b="1" dirty="0" smtClean="0"/>
              <a:t>法律另有规定的除外。前款规定的期限，</a:t>
            </a:r>
            <a:r>
              <a:rPr lang="zh-CN" altLang="en-US" sz="3200" b="1" dirty="0" smtClean="0">
                <a:solidFill>
                  <a:srgbClr val="FF0000"/>
                </a:solidFill>
              </a:rPr>
              <a:t>从违法行为发生之日起计算</a:t>
            </a:r>
            <a:r>
              <a:rPr lang="zh-CN" altLang="en-US" sz="3200" b="1" dirty="0" smtClean="0"/>
              <a:t>；违法行为有连续或者继续状态的，从行为终了之日起计算。”</a:t>
            </a:r>
            <a:endParaRPr lang="en-US" altLang="zh-CN" sz="3200" b="1" dirty="0" smtClean="0"/>
          </a:p>
          <a:p>
            <a:pPr>
              <a:buFont typeface="Wingdings" pitchFamily="2" charset="2"/>
              <a:buChar char="n"/>
            </a:pPr>
            <a:r>
              <a:rPr lang="zh-CN" altLang="en-US" sz="3200" b="1" dirty="0" smtClean="0"/>
              <a:t>针对信永中和对登云股份</a:t>
            </a:r>
            <a:r>
              <a:rPr lang="en-US" altLang="zh-CN" sz="3200" b="1" dirty="0" smtClean="0"/>
              <a:t>IPO</a:t>
            </a:r>
            <a:r>
              <a:rPr lang="zh-CN" altLang="en-US" sz="3200" b="1" dirty="0" smtClean="0"/>
              <a:t>申请文件、</a:t>
            </a:r>
            <a:r>
              <a:rPr lang="en-US" altLang="zh-CN" sz="3200" b="1" dirty="0" smtClean="0"/>
              <a:t>2013</a:t>
            </a:r>
            <a:r>
              <a:rPr lang="zh-CN" altLang="en-US" sz="3200" b="1" dirty="0" smtClean="0"/>
              <a:t>年年报的审计工作涉嫌未勤勉尽责的问题，</a:t>
            </a:r>
            <a:r>
              <a:rPr lang="zh-CN" altLang="en-US" sz="3200" b="1" dirty="0" smtClean="0">
                <a:solidFill>
                  <a:srgbClr val="FF0000"/>
                </a:solidFill>
              </a:rPr>
              <a:t>证监会于</a:t>
            </a:r>
            <a:r>
              <a:rPr lang="en-US" altLang="zh-CN" sz="3200" b="1" dirty="0" smtClean="0">
                <a:solidFill>
                  <a:srgbClr val="FF0000"/>
                </a:solidFill>
              </a:rPr>
              <a:t>2016</a:t>
            </a:r>
            <a:r>
              <a:rPr lang="zh-CN" altLang="en-US" sz="3200" b="1" dirty="0" smtClean="0">
                <a:solidFill>
                  <a:srgbClr val="FF0000"/>
                </a:solidFill>
              </a:rPr>
              <a:t>年</a:t>
            </a:r>
            <a:r>
              <a:rPr lang="en-US" altLang="zh-CN" sz="3200" b="1" dirty="0" smtClean="0">
                <a:solidFill>
                  <a:srgbClr val="FF0000"/>
                </a:solidFill>
              </a:rPr>
              <a:t>12</a:t>
            </a:r>
            <a:r>
              <a:rPr lang="zh-CN" altLang="en-US" sz="3200" b="1" dirty="0" smtClean="0">
                <a:solidFill>
                  <a:srgbClr val="FF0000"/>
                </a:solidFill>
              </a:rPr>
              <a:t>月向信永中和下发</a:t>
            </a:r>
            <a:r>
              <a:rPr lang="en-US" altLang="zh-CN" sz="3200" b="1" dirty="0" smtClean="0">
                <a:solidFill>
                  <a:srgbClr val="FF0000"/>
                </a:solidFill>
              </a:rPr>
              <a:t>《</a:t>
            </a:r>
            <a:r>
              <a:rPr lang="zh-CN" altLang="en-US" sz="3200" b="1" dirty="0" smtClean="0">
                <a:solidFill>
                  <a:srgbClr val="FF0000"/>
                </a:solidFill>
              </a:rPr>
              <a:t>调查通知书</a:t>
            </a:r>
            <a:r>
              <a:rPr lang="en-US" altLang="zh-CN" sz="3200" b="1" dirty="0" smtClean="0">
                <a:solidFill>
                  <a:srgbClr val="FF0000"/>
                </a:solidFill>
              </a:rPr>
              <a:t>》</a:t>
            </a:r>
            <a:r>
              <a:rPr lang="zh-CN" altLang="en-US" sz="3200" b="1" dirty="0" smtClean="0">
                <a:solidFill>
                  <a:srgbClr val="FF0000"/>
                </a:solidFill>
              </a:rPr>
              <a:t>，已过两年追诉时效</a:t>
            </a:r>
            <a:r>
              <a:rPr lang="zh-CN" altLang="en-US" sz="3200" b="1" dirty="0" smtClean="0"/>
              <a:t>，依法不应给予行政处罚。</a:t>
            </a:r>
            <a:endParaRPr lang="zh-CN" altLang="en-US" sz="32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35</a:t>
            </a:fld>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836415"/>
            <a:ext cx="10081120" cy="5400600"/>
          </a:xfrm>
        </p:spPr>
        <p:txBody>
          <a:bodyPr>
            <a:noAutofit/>
          </a:bodyPr>
          <a:lstStyle/>
          <a:p>
            <a:pPr>
              <a:buFont typeface="Wingdings" pitchFamily="2" charset="2"/>
              <a:buChar char="n"/>
            </a:pPr>
            <a:r>
              <a:rPr lang="zh-CN" altLang="en-US" sz="3200" b="1" dirty="0" smtClean="0"/>
              <a:t>证监会随即怼回</a:t>
            </a:r>
            <a:r>
              <a:rPr lang="en-US" altLang="zh-CN" sz="3200" b="1" dirty="0" smtClean="0"/>
              <a:t>——</a:t>
            </a:r>
          </a:p>
          <a:p>
            <a:pPr>
              <a:buFont typeface="Wingdings" pitchFamily="2" charset="2"/>
              <a:buChar char="n"/>
            </a:pPr>
            <a:r>
              <a:rPr lang="zh-CN" altLang="en-US" sz="3200" b="1" dirty="0" smtClean="0">
                <a:solidFill>
                  <a:srgbClr val="FF0000"/>
                </a:solidFill>
              </a:rPr>
              <a:t>证监会于</a:t>
            </a:r>
            <a:r>
              <a:rPr lang="en-US" altLang="zh-CN" sz="3200" b="1" dirty="0" smtClean="0">
                <a:solidFill>
                  <a:srgbClr val="FF0000"/>
                </a:solidFill>
              </a:rPr>
              <a:t>2015</a:t>
            </a:r>
            <a:r>
              <a:rPr lang="zh-CN" altLang="en-US" sz="3200" b="1" dirty="0" smtClean="0">
                <a:solidFill>
                  <a:srgbClr val="FF0000"/>
                </a:solidFill>
              </a:rPr>
              <a:t>年</a:t>
            </a:r>
            <a:r>
              <a:rPr lang="en-US" altLang="zh-CN" sz="3200" b="1" dirty="0" smtClean="0">
                <a:solidFill>
                  <a:srgbClr val="FF0000"/>
                </a:solidFill>
              </a:rPr>
              <a:t>4</a:t>
            </a:r>
            <a:r>
              <a:rPr lang="zh-CN" altLang="en-US" sz="3200" b="1" dirty="0" smtClean="0">
                <a:solidFill>
                  <a:srgbClr val="FF0000"/>
                </a:solidFill>
              </a:rPr>
              <a:t>月</a:t>
            </a:r>
            <a:r>
              <a:rPr lang="en-US" altLang="zh-CN" sz="3200" b="1" dirty="0" smtClean="0">
                <a:solidFill>
                  <a:srgbClr val="FF0000"/>
                </a:solidFill>
              </a:rPr>
              <a:t>27</a:t>
            </a:r>
            <a:r>
              <a:rPr lang="zh-CN" altLang="en-US" sz="3200" b="1" dirty="0" smtClean="0">
                <a:solidFill>
                  <a:srgbClr val="FF0000"/>
                </a:solidFill>
              </a:rPr>
              <a:t>日向信永中和发出</a:t>
            </a:r>
            <a:r>
              <a:rPr lang="en-US" altLang="zh-CN" sz="3200" b="1" dirty="0" smtClean="0">
                <a:solidFill>
                  <a:srgbClr val="FF0000"/>
                </a:solidFill>
              </a:rPr>
              <a:t>《</a:t>
            </a:r>
            <a:r>
              <a:rPr lang="zh-CN" altLang="en-US" sz="3200" b="1" dirty="0" smtClean="0">
                <a:solidFill>
                  <a:srgbClr val="FF0000"/>
                </a:solidFill>
              </a:rPr>
              <a:t>调查通知书</a:t>
            </a:r>
            <a:r>
              <a:rPr lang="en-US" altLang="zh-CN" sz="3200" b="1" dirty="0" smtClean="0">
                <a:solidFill>
                  <a:srgbClr val="FF0000"/>
                </a:solidFill>
              </a:rPr>
              <a:t>》</a:t>
            </a:r>
            <a:r>
              <a:rPr lang="zh-CN" altLang="en-US" sz="3200" b="1" dirty="0" smtClean="0">
                <a:solidFill>
                  <a:srgbClr val="FF0000"/>
                </a:solidFill>
              </a:rPr>
              <a:t>（编号：调查通字</a:t>
            </a:r>
            <a:r>
              <a:rPr lang="en-US" altLang="zh-CN" sz="3200" b="1" dirty="0" smtClean="0">
                <a:solidFill>
                  <a:srgbClr val="FF0000"/>
                </a:solidFill>
              </a:rPr>
              <a:t>151330</a:t>
            </a:r>
            <a:r>
              <a:rPr lang="zh-CN" altLang="en-US" sz="3200" b="1" dirty="0" smtClean="0">
                <a:solidFill>
                  <a:srgbClr val="FF0000"/>
                </a:solidFill>
              </a:rPr>
              <a:t>号）</a:t>
            </a:r>
            <a:r>
              <a:rPr lang="zh-CN" altLang="en-US" sz="3200" b="1" dirty="0" smtClean="0"/>
              <a:t>，说明</a:t>
            </a:r>
            <a:r>
              <a:rPr lang="zh-CN" altLang="en-US" sz="3200" b="1" dirty="0" smtClean="0">
                <a:solidFill>
                  <a:srgbClr val="FF0000"/>
                </a:solidFill>
              </a:rPr>
              <a:t>“发现违法行为”的时间明显不晚于</a:t>
            </a:r>
            <a:r>
              <a:rPr lang="en-US" altLang="zh-CN" sz="3200" b="1" dirty="0" smtClean="0">
                <a:solidFill>
                  <a:srgbClr val="FF0000"/>
                </a:solidFill>
              </a:rPr>
              <a:t>2015</a:t>
            </a:r>
            <a:r>
              <a:rPr lang="zh-CN" altLang="en-US" sz="3200" b="1" dirty="0" smtClean="0">
                <a:solidFill>
                  <a:srgbClr val="FF0000"/>
                </a:solidFill>
              </a:rPr>
              <a:t>年</a:t>
            </a:r>
            <a:r>
              <a:rPr lang="en-US" altLang="zh-CN" sz="3200" b="1" dirty="0" smtClean="0">
                <a:solidFill>
                  <a:srgbClr val="FF0000"/>
                </a:solidFill>
              </a:rPr>
              <a:t>4</a:t>
            </a:r>
            <a:r>
              <a:rPr lang="zh-CN" altLang="en-US" sz="3200" b="1" dirty="0" smtClean="0">
                <a:solidFill>
                  <a:srgbClr val="FF0000"/>
                </a:solidFill>
              </a:rPr>
              <a:t>月</a:t>
            </a:r>
            <a:r>
              <a:rPr lang="en-US" altLang="zh-CN" sz="3200" b="1" dirty="0" smtClean="0">
                <a:solidFill>
                  <a:srgbClr val="FF0000"/>
                </a:solidFill>
              </a:rPr>
              <a:t>27</a:t>
            </a:r>
            <a:r>
              <a:rPr lang="zh-CN" altLang="en-US" sz="3200" b="1" dirty="0" smtClean="0">
                <a:solidFill>
                  <a:srgbClr val="FF0000"/>
                </a:solidFill>
              </a:rPr>
              <a:t>日</a:t>
            </a:r>
            <a:r>
              <a:rPr lang="zh-CN" altLang="en-US" sz="3200" b="1" dirty="0" smtClean="0"/>
              <a:t>，发现违法行为的时</a:t>
            </a:r>
            <a:r>
              <a:rPr lang="zh-CN" altLang="en-US" sz="3200" b="1" dirty="0" smtClean="0">
                <a:solidFill>
                  <a:srgbClr val="FF0000"/>
                </a:solidFill>
              </a:rPr>
              <a:t>间距信永中和为登云股份</a:t>
            </a:r>
            <a:r>
              <a:rPr lang="en-US" altLang="zh-CN" sz="3200" b="1" dirty="0" smtClean="0">
                <a:solidFill>
                  <a:srgbClr val="FF0000"/>
                </a:solidFill>
              </a:rPr>
              <a:t>IPO</a:t>
            </a:r>
            <a:r>
              <a:rPr lang="zh-CN" altLang="en-US" sz="3200" b="1" dirty="0" smtClean="0">
                <a:solidFill>
                  <a:srgbClr val="FF0000"/>
                </a:solidFill>
              </a:rPr>
              <a:t>项目出具审计报告之日（</a:t>
            </a:r>
            <a:r>
              <a:rPr lang="en-US" altLang="zh-CN" sz="3200" b="1" dirty="0" smtClean="0">
                <a:solidFill>
                  <a:srgbClr val="FF0000"/>
                </a:solidFill>
              </a:rPr>
              <a:t>2013</a:t>
            </a:r>
            <a:r>
              <a:rPr lang="zh-CN" altLang="en-US" sz="3200" b="1" dirty="0" smtClean="0">
                <a:solidFill>
                  <a:srgbClr val="FF0000"/>
                </a:solidFill>
              </a:rPr>
              <a:t>年</a:t>
            </a:r>
            <a:r>
              <a:rPr lang="en-US" altLang="zh-CN" sz="3200" b="1" dirty="0" smtClean="0">
                <a:solidFill>
                  <a:srgbClr val="FF0000"/>
                </a:solidFill>
              </a:rPr>
              <a:t>12</a:t>
            </a:r>
            <a:r>
              <a:rPr lang="zh-CN" altLang="en-US" sz="3200" b="1" dirty="0" smtClean="0">
                <a:solidFill>
                  <a:srgbClr val="FF0000"/>
                </a:solidFill>
              </a:rPr>
              <a:t>月</a:t>
            </a:r>
            <a:r>
              <a:rPr lang="en-US" altLang="zh-CN" sz="3200" b="1" dirty="0" smtClean="0">
                <a:solidFill>
                  <a:srgbClr val="FF0000"/>
                </a:solidFill>
              </a:rPr>
              <a:t>4</a:t>
            </a:r>
            <a:r>
              <a:rPr lang="zh-CN" altLang="en-US" sz="3200" b="1" dirty="0" smtClean="0">
                <a:solidFill>
                  <a:srgbClr val="FF0000"/>
                </a:solidFill>
              </a:rPr>
              <a:t>日）未超过两年时效</a:t>
            </a:r>
            <a:r>
              <a:rPr lang="zh-CN" altLang="en-US" sz="3200" b="1" dirty="0" smtClean="0"/>
              <a:t>。</a:t>
            </a:r>
            <a:endParaRPr lang="en-US" altLang="zh-CN" sz="3200" b="1" dirty="0" smtClean="0"/>
          </a:p>
          <a:p>
            <a:pPr>
              <a:buFont typeface="Wingdings" pitchFamily="2" charset="2"/>
              <a:buChar char="n"/>
            </a:pPr>
            <a:r>
              <a:rPr lang="zh-CN" altLang="en-US" sz="3200" b="1" dirty="0" smtClean="0"/>
              <a:t>其实，</a:t>
            </a:r>
            <a:r>
              <a:rPr lang="zh-CN" altLang="en-US" sz="3200" b="1" dirty="0" smtClean="0">
                <a:solidFill>
                  <a:srgbClr val="FF0000"/>
                </a:solidFill>
              </a:rPr>
              <a:t>这种申辩理由很少会被用，多是个人违法时的申诉手法</a:t>
            </a:r>
            <a:r>
              <a:rPr lang="zh-CN" altLang="en-US" sz="3200" b="1" dirty="0" smtClean="0"/>
              <a:t>，</a:t>
            </a:r>
            <a:r>
              <a:rPr lang="en-US" altLang="zh-CN" sz="3200" b="1" dirty="0" smtClean="0"/>
              <a:t>2017</a:t>
            </a:r>
            <a:r>
              <a:rPr lang="zh-CN" altLang="en-US" sz="3200" b="1" dirty="0" smtClean="0"/>
              <a:t>年只有</a:t>
            </a:r>
            <a:r>
              <a:rPr lang="en-US" altLang="zh-CN" sz="3200" b="1" dirty="0" smtClean="0"/>
              <a:t>1</a:t>
            </a:r>
            <a:r>
              <a:rPr lang="zh-CN" altLang="en-US" sz="3200" b="1" dirty="0" smtClean="0"/>
              <a:t>家中介机构采用这种申辩理由（北京东易律所，欣泰电气</a:t>
            </a:r>
            <a:r>
              <a:rPr lang="en-US" altLang="zh-CN" sz="3200" b="1" dirty="0" smtClean="0"/>
              <a:t>IPO</a:t>
            </a:r>
            <a:r>
              <a:rPr lang="zh-CN" altLang="en-US" sz="3200" b="1" dirty="0" smtClean="0"/>
              <a:t>欺诈发行案），但最后被证监会拿数据说话，被驳回。</a:t>
            </a:r>
            <a:endParaRPr lang="zh-CN" altLang="en-US" sz="32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522164" y="324247"/>
            <a:ext cx="8293648" cy="1080120"/>
          </a:xfrm>
        </p:spPr>
        <p:txBody>
          <a:bodyPr>
            <a:noAutofit/>
          </a:bodyPr>
          <a:lstStyle/>
          <a:p>
            <a:r>
              <a:rPr lang="zh-CN" altLang="en-US" sz="3600" b="1" dirty="0" smtClean="0">
                <a:solidFill>
                  <a:srgbClr val="FF0000"/>
                </a:solidFill>
              </a:rPr>
              <a:t>八、申诉</a:t>
            </a:r>
            <a:r>
              <a:rPr lang="zh-CN" altLang="en-US" sz="3600" b="1" dirty="0" smtClean="0">
                <a:solidFill>
                  <a:srgbClr val="FF0000"/>
                </a:solidFill>
              </a:rPr>
              <a:t>精彩大戏第七</a:t>
            </a:r>
            <a:r>
              <a:rPr lang="zh-CN" altLang="en-US" sz="3600" b="1" dirty="0" smtClean="0">
                <a:solidFill>
                  <a:srgbClr val="FF0000"/>
                </a:solidFill>
              </a:rPr>
              <a:t>回合：</a:t>
            </a:r>
            <a:r>
              <a:rPr lang="zh-CN" altLang="en-US" sz="3600" dirty="0" smtClean="0">
                <a:solidFill>
                  <a:srgbClr val="FF0000"/>
                </a:solidFill>
              </a:rPr>
              <a:t/>
            </a:r>
            <a:br>
              <a:rPr lang="zh-CN" altLang="en-US" sz="3600" dirty="0" smtClean="0">
                <a:solidFill>
                  <a:srgbClr val="FF0000"/>
                </a:solidFill>
              </a:rPr>
            </a:br>
            <a:r>
              <a:rPr lang="zh-CN" altLang="en-US" sz="3600" b="1" dirty="0" smtClean="0">
                <a:solidFill>
                  <a:srgbClr val="FF0000"/>
                </a:solidFill>
              </a:rPr>
              <a:t>审计机构被罚多少，才算合理？</a:t>
            </a:r>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2052439"/>
            <a:ext cx="10081120" cy="5184576"/>
          </a:xfrm>
        </p:spPr>
        <p:txBody>
          <a:bodyPr>
            <a:noAutofit/>
          </a:bodyPr>
          <a:lstStyle/>
          <a:p>
            <a:pPr>
              <a:buFont typeface="Wingdings" pitchFamily="2" charset="2"/>
              <a:buChar char="n"/>
            </a:pPr>
            <a:r>
              <a:rPr lang="zh-CN" altLang="en-US" sz="3200" b="1" dirty="0" smtClean="0">
                <a:solidFill>
                  <a:srgbClr val="FF0000"/>
                </a:solidFill>
              </a:rPr>
              <a:t>信永中和</a:t>
            </a:r>
            <a:r>
              <a:rPr lang="zh-CN" altLang="en-US" sz="3200" b="1" dirty="0" smtClean="0"/>
              <a:t>及其代理人在听证中申辩</a:t>
            </a:r>
            <a:r>
              <a:rPr lang="en-US" altLang="zh-CN" sz="3200" b="1" dirty="0" smtClean="0"/>
              <a:t>——</a:t>
            </a:r>
          </a:p>
          <a:p>
            <a:pPr>
              <a:buFont typeface="Wingdings" pitchFamily="2" charset="2"/>
              <a:buChar char="n"/>
            </a:pPr>
            <a:r>
              <a:rPr lang="zh-CN" altLang="en-US" sz="3200" b="1" dirty="0" smtClean="0"/>
              <a:t>虽然审计过程中存在</a:t>
            </a:r>
            <a:r>
              <a:rPr lang="zh-CN" altLang="en-US" sz="3200" b="1" dirty="0" smtClean="0">
                <a:solidFill>
                  <a:srgbClr val="FF0000"/>
                </a:solidFill>
              </a:rPr>
              <a:t>微小瑕疵</a:t>
            </a:r>
            <a:r>
              <a:rPr lang="zh-CN" altLang="en-US" sz="3200" b="1" dirty="0" smtClean="0"/>
              <a:t>，也属</a:t>
            </a:r>
            <a:r>
              <a:rPr lang="zh-CN" altLang="en-US" sz="3200" b="1" dirty="0" smtClean="0">
                <a:solidFill>
                  <a:srgbClr val="FF0000"/>
                </a:solidFill>
              </a:rPr>
              <a:t>情节显著轻微</a:t>
            </a:r>
            <a:r>
              <a:rPr lang="zh-CN" altLang="en-US" sz="3200" b="1" dirty="0" smtClean="0"/>
              <a:t>，并且相关事项也</a:t>
            </a:r>
            <a:r>
              <a:rPr lang="zh-CN" altLang="en-US" sz="3200" b="1" dirty="0" smtClean="0">
                <a:solidFill>
                  <a:srgbClr val="FF0000"/>
                </a:solidFill>
              </a:rPr>
              <a:t>未造成严重危害</a:t>
            </a:r>
            <a:r>
              <a:rPr lang="zh-CN" altLang="en-US" sz="3200" b="1" dirty="0" smtClean="0"/>
              <a:t>，根据我国</a:t>
            </a:r>
            <a:r>
              <a:rPr lang="en-US" altLang="zh-CN" sz="3200" b="1" dirty="0" smtClean="0"/>
              <a:t>《</a:t>
            </a:r>
            <a:r>
              <a:rPr lang="zh-CN" altLang="en-US" sz="3200" b="1" dirty="0" smtClean="0"/>
              <a:t>行政处罚法</a:t>
            </a:r>
            <a:r>
              <a:rPr lang="en-US" altLang="zh-CN" sz="3200" b="1" dirty="0" smtClean="0"/>
              <a:t>》</a:t>
            </a:r>
            <a:r>
              <a:rPr lang="zh-CN" altLang="en-US" sz="3200" b="1" dirty="0" smtClean="0"/>
              <a:t>规定的</a:t>
            </a:r>
            <a:r>
              <a:rPr lang="zh-CN" altLang="en-US" sz="3200" b="1" dirty="0" smtClean="0">
                <a:solidFill>
                  <a:srgbClr val="FF0000"/>
                </a:solidFill>
              </a:rPr>
              <a:t>行政处罚应遵循的“过罚相当”原则</a:t>
            </a:r>
            <a:r>
              <a:rPr lang="zh-CN" altLang="en-US" sz="3200" b="1" dirty="0" smtClean="0"/>
              <a:t>，依法应对信永中和不予行政处罚。</a:t>
            </a:r>
            <a:endParaRPr lang="zh-CN" altLang="en-US" sz="32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836415"/>
            <a:ext cx="10081120" cy="5400600"/>
          </a:xfrm>
        </p:spPr>
        <p:txBody>
          <a:bodyPr>
            <a:noAutofit/>
          </a:bodyPr>
          <a:lstStyle/>
          <a:p>
            <a:pPr>
              <a:buFont typeface="Wingdings" pitchFamily="2" charset="2"/>
              <a:buChar char="n"/>
            </a:pPr>
            <a:r>
              <a:rPr lang="zh-CN" altLang="en-US" sz="2800" b="1" dirty="0" smtClean="0">
                <a:solidFill>
                  <a:srgbClr val="FF0000"/>
                </a:solidFill>
              </a:rPr>
              <a:t>证监会</a:t>
            </a:r>
            <a:r>
              <a:rPr lang="zh-CN" altLang="en-US" sz="2800" b="1" dirty="0" smtClean="0"/>
              <a:t>随即怼回</a:t>
            </a:r>
            <a:r>
              <a:rPr lang="en-US" altLang="zh-CN" sz="2800" b="1" dirty="0" smtClean="0"/>
              <a:t>——</a:t>
            </a:r>
          </a:p>
          <a:p>
            <a:pPr>
              <a:buFont typeface="Wingdings" pitchFamily="2" charset="2"/>
              <a:buChar char="n"/>
            </a:pPr>
            <a:r>
              <a:rPr lang="zh-CN" altLang="en-US" sz="2800" b="1" dirty="0" smtClean="0"/>
              <a:t>信永中和为登云股份</a:t>
            </a:r>
            <a:r>
              <a:rPr lang="en-US" altLang="zh-CN" sz="2800" b="1" dirty="0" smtClean="0">
                <a:solidFill>
                  <a:srgbClr val="FF0000"/>
                </a:solidFill>
              </a:rPr>
              <a:t>IPO</a:t>
            </a:r>
            <a:r>
              <a:rPr lang="zh-CN" altLang="en-US" sz="2800" b="1" dirty="0" smtClean="0">
                <a:solidFill>
                  <a:srgbClr val="FF0000"/>
                </a:solidFill>
              </a:rPr>
              <a:t>及</a:t>
            </a:r>
            <a:r>
              <a:rPr lang="en-US" altLang="zh-CN" sz="2800" b="1" dirty="0" smtClean="0">
                <a:solidFill>
                  <a:srgbClr val="FF0000"/>
                </a:solidFill>
              </a:rPr>
              <a:t>2014</a:t>
            </a:r>
            <a:r>
              <a:rPr lang="zh-CN" altLang="en-US" sz="2800" b="1" dirty="0" smtClean="0">
                <a:solidFill>
                  <a:srgbClr val="FF0000"/>
                </a:solidFill>
              </a:rPr>
              <a:t>年年报提供审计服务的过程中违反依法制定的业务规则</a:t>
            </a:r>
            <a:r>
              <a:rPr lang="zh-CN" altLang="en-US" sz="2800" b="1" dirty="0" smtClean="0"/>
              <a:t>；为登云股份</a:t>
            </a:r>
            <a:r>
              <a:rPr lang="en-US" altLang="zh-CN" sz="2800" b="1" dirty="0" smtClean="0">
                <a:solidFill>
                  <a:srgbClr val="FF0000"/>
                </a:solidFill>
              </a:rPr>
              <a:t>2013</a:t>
            </a:r>
            <a:r>
              <a:rPr lang="zh-CN" altLang="en-US" sz="2800" b="1" dirty="0" smtClean="0">
                <a:solidFill>
                  <a:srgbClr val="FF0000"/>
                </a:solidFill>
              </a:rPr>
              <a:t>年年报提供审计服务的过程中未勤勉尽责，出具的登云股份</a:t>
            </a:r>
            <a:r>
              <a:rPr lang="en-US" altLang="zh-CN" sz="2800" b="1" dirty="0" smtClean="0">
                <a:solidFill>
                  <a:srgbClr val="FF0000"/>
                </a:solidFill>
              </a:rPr>
              <a:t>2013</a:t>
            </a:r>
            <a:r>
              <a:rPr lang="zh-CN" altLang="en-US" sz="2800" b="1" dirty="0" smtClean="0">
                <a:solidFill>
                  <a:srgbClr val="FF0000"/>
                </a:solidFill>
              </a:rPr>
              <a:t>年审计报告存在虚假记载</a:t>
            </a:r>
            <a:r>
              <a:rPr lang="zh-CN" altLang="en-US" sz="2800" b="1" dirty="0" smtClean="0"/>
              <a:t>。其审计过程中存在的问题并非显著轻微，其出具的审计报告存在虚假记载影响了投资者的判断，对资本市场健康发展产生了不利影响，造成了一定的社会危害后果，不存在减轻处罚或不予处罚的情节。</a:t>
            </a:r>
            <a:endParaRPr lang="en-US" altLang="zh-CN" sz="2800" b="1" dirty="0" smtClean="0"/>
          </a:p>
          <a:p>
            <a:pPr>
              <a:buFont typeface="Wingdings" pitchFamily="2" charset="2"/>
              <a:buChar char="n"/>
            </a:pPr>
            <a:r>
              <a:rPr lang="zh-CN" altLang="en-US" sz="2800" b="1" dirty="0" smtClean="0"/>
              <a:t>注：今年被行政处罚的公司中，</a:t>
            </a:r>
            <a:r>
              <a:rPr lang="zh-CN" altLang="en-US" sz="2800" b="1" dirty="0" smtClean="0">
                <a:solidFill>
                  <a:srgbClr val="FF0000"/>
                </a:solidFill>
              </a:rPr>
              <a:t>以“过罚相当”原则为理由申辩的，只有中联评估（鞍重股份重组九好集团一案）和山东墨龙（信息披露违规）</a:t>
            </a:r>
            <a:r>
              <a:rPr lang="zh-CN" altLang="en-US" sz="2800" b="1" dirty="0" smtClean="0"/>
              <a:t>，而这两家提出的申辩，也只是要求</a:t>
            </a:r>
            <a:r>
              <a:rPr lang="zh-CN" altLang="en-US" sz="2800" b="1" dirty="0" smtClean="0">
                <a:solidFill>
                  <a:srgbClr val="FF0000"/>
                </a:solidFill>
              </a:rPr>
              <a:t>“从轻或减轻行政处罚” </a:t>
            </a:r>
            <a:r>
              <a:rPr lang="zh-CN" altLang="en-US" sz="2800" b="1" dirty="0" smtClean="0"/>
              <a:t>。</a:t>
            </a:r>
            <a:endParaRPr lang="zh-CN" altLang="en-US" sz="28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666180" y="324247"/>
            <a:ext cx="8149632" cy="936104"/>
          </a:xfrm>
        </p:spPr>
        <p:txBody>
          <a:bodyPr>
            <a:noAutofit/>
          </a:bodyPr>
          <a:lstStyle/>
          <a:p>
            <a:r>
              <a:rPr lang="zh-CN" altLang="en-US" sz="3200" b="1" dirty="0" smtClean="0">
                <a:solidFill>
                  <a:srgbClr val="FF0000"/>
                </a:solidFill>
              </a:rPr>
              <a:t>九、申诉</a:t>
            </a:r>
            <a:r>
              <a:rPr lang="zh-CN" altLang="en-US" sz="3200" b="1" dirty="0" smtClean="0">
                <a:solidFill>
                  <a:srgbClr val="FF0000"/>
                </a:solidFill>
              </a:rPr>
              <a:t>精彩大戏第八</a:t>
            </a:r>
            <a:r>
              <a:rPr lang="zh-CN" altLang="en-US" sz="3200" b="1" dirty="0" smtClean="0">
                <a:solidFill>
                  <a:srgbClr val="FF0000"/>
                </a:solidFill>
              </a:rPr>
              <a:t>回合：</a:t>
            </a:r>
            <a:r>
              <a:rPr lang="zh-CN" altLang="en-US" sz="3200" dirty="0" smtClean="0">
                <a:solidFill>
                  <a:srgbClr val="FF0000"/>
                </a:solidFill>
              </a:rPr>
              <a:t/>
            </a:r>
            <a:br>
              <a:rPr lang="zh-CN" altLang="en-US" sz="3200" dirty="0" smtClean="0">
                <a:solidFill>
                  <a:srgbClr val="FF0000"/>
                </a:solidFill>
              </a:rPr>
            </a:br>
            <a:r>
              <a:rPr lang="zh-CN" altLang="en-US" sz="3200" b="1" dirty="0" smtClean="0">
                <a:solidFill>
                  <a:srgbClr val="FF0000"/>
                </a:solidFill>
              </a:rPr>
              <a:t>知名审计机构犯错误，到底要不要罚？</a:t>
            </a:r>
            <a:endParaRPr lang="zh-CN" altLang="en-US" sz="32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980431"/>
            <a:ext cx="10081120" cy="5256584"/>
          </a:xfrm>
        </p:spPr>
        <p:txBody>
          <a:bodyPr>
            <a:noAutofit/>
          </a:bodyPr>
          <a:lstStyle/>
          <a:p>
            <a:pPr>
              <a:buFont typeface="Wingdings" pitchFamily="2" charset="2"/>
              <a:buChar char="n"/>
            </a:pPr>
            <a:r>
              <a:rPr lang="zh-CN" altLang="en-US" sz="3200" b="1" dirty="0" smtClean="0">
                <a:solidFill>
                  <a:srgbClr val="FF0000"/>
                </a:solidFill>
              </a:rPr>
              <a:t>信永中和</a:t>
            </a:r>
            <a:r>
              <a:rPr lang="zh-CN" altLang="en-US" sz="3200" b="1" dirty="0" smtClean="0"/>
              <a:t>及其代理人在听证中申辩</a:t>
            </a:r>
            <a:r>
              <a:rPr lang="en-US" altLang="zh-CN" sz="3200" b="1" dirty="0" smtClean="0"/>
              <a:t>——</a:t>
            </a:r>
          </a:p>
          <a:p>
            <a:pPr>
              <a:buFont typeface="Wingdings" pitchFamily="2" charset="2"/>
              <a:buChar char="n"/>
            </a:pPr>
            <a:r>
              <a:rPr lang="zh-CN" altLang="en-US" sz="3200" b="1" dirty="0" smtClean="0"/>
              <a:t>信永中和在行业里享有很高的声誉口碑，是</a:t>
            </a:r>
            <a:r>
              <a:rPr lang="zh-CN" altLang="en-US" sz="3200" b="1" dirty="0" smtClean="0">
                <a:solidFill>
                  <a:srgbClr val="FF0000"/>
                </a:solidFill>
              </a:rPr>
              <a:t>行业的一面旗帜，是正能量的代表</a:t>
            </a:r>
            <a:r>
              <a:rPr lang="zh-CN" altLang="en-US" sz="3200" b="1" dirty="0" smtClean="0"/>
              <a:t>，请求在本案处理时考虑该情况。</a:t>
            </a:r>
            <a:endParaRPr lang="en-US" altLang="zh-CN" sz="3200" b="1" dirty="0" smtClean="0"/>
          </a:p>
          <a:p>
            <a:pPr>
              <a:buFont typeface="Wingdings" pitchFamily="2" charset="2"/>
              <a:buChar char="n"/>
            </a:pPr>
            <a:r>
              <a:rPr lang="zh-CN" altLang="en-US" sz="3200" b="1" dirty="0" smtClean="0">
                <a:solidFill>
                  <a:srgbClr val="FF0000"/>
                </a:solidFill>
              </a:rPr>
              <a:t>证监会</a:t>
            </a:r>
            <a:r>
              <a:rPr lang="zh-CN" altLang="en-US" sz="3200" b="1" dirty="0" smtClean="0"/>
              <a:t>对这般无厘头的申辩感到无语，没有一句废话，一句话驳回</a:t>
            </a:r>
            <a:r>
              <a:rPr lang="en-US" altLang="zh-CN" sz="3200" b="1" dirty="0" smtClean="0"/>
              <a:t>——</a:t>
            </a:r>
          </a:p>
          <a:p>
            <a:pPr>
              <a:buFont typeface="Wingdings" pitchFamily="2" charset="2"/>
              <a:buChar char="n"/>
            </a:pPr>
            <a:r>
              <a:rPr lang="zh-CN" altLang="en-US" sz="3200" b="1" dirty="0" smtClean="0"/>
              <a:t>信永中和在行业中的</a:t>
            </a:r>
            <a:r>
              <a:rPr lang="zh-CN" altLang="en-US" sz="3200" b="1" dirty="0" smtClean="0">
                <a:solidFill>
                  <a:srgbClr val="FF0000"/>
                </a:solidFill>
              </a:rPr>
              <a:t>声誉口碑与本案处罚事项无关</a:t>
            </a:r>
            <a:r>
              <a:rPr lang="zh-CN" altLang="en-US" sz="3200" b="1" dirty="0" smtClean="0"/>
              <a:t>。</a:t>
            </a:r>
          </a:p>
          <a:p>
            <a:endParaRPr lang="zh-CN" altLang="en-US" sz="32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r>
              <a:rPr lang="en-US" altLang="zh-CN" sz="4000" b="1" dirty="0" smtClean="0">
                <a:solidFill>
                  <a:srgbClr val="FF0000"/>
                </a:solidFill>
                <a:latin typeface="微软雅黑" pitchFamily="34" charset="-122"/>
                <a:ea typeface="微软雅黑" pitchFamily="34" charset="-122"/>
              </a:rPr>
              <a:t>2.</a:t>
            </a:r>
            <a:r>
              <a:rPr lang="zh-CN" altLang="en-US" sz="4000" b="1" dirty="0" smtClean="0">
                <a:solidFill>
                  <a:srgbClr val="FF0000"/>
                </a:solidFill>
                <a:latin typeface="微软雅黑" pitchFamily="34" charset="-122"/>
                <a:ea typeface="微软雅黑" pitchFamily="34" charset="-122"/>
              </a:rPr>
              <a:t>证监会对登云股份的处罚认定</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Font typeface="Wingdings" pitchFamily="2" charset="2"/>
              <a:buChar char="n"/>
            </a:pPr>
            <a:r>
              <a:rPr lang="en-US" altLang="zh-CN" sz="3200" b="1" dirty="0" smtClean="0"/>
              <a:t>2017</a:t>
            </a:r>
            <a:r>
              <a:rPr lang="zh-CN" altLang="en-US" sz="3200" b="1" dirty="0" smtClean="0"/>
              <a:t>年</a:t>
            </a:r>
            <a:r>
              <a:rPr lang="en-US" altLang="zh-CN" sz="3200" b="1" dirty="0" smtClean="0"/>
              <a:t>5</a:t>
            </a:r>
            <a:r>
              <a:rPr lang="zh-CN" altLang="en-US" sz="3200" b="1" dirty="0" smtClean="0"/>
              <a:t>月</a:t>
            </a:r>
            <a:r>
              <a:rPr lang="en-US" altLang="zh-CN" sz="3200" b="1" dirty="0" smtClean="0"/>
              <a:t>31</a:t>
            </a:r>
            <a:r>
              <a:rPr lang="zh-CN" altLang="en-US" sz="3200" b="1" dirty="0" smtClean="0"/>
              <a:t>日，</a:t>
            </a:r>
            <a:r>
              <a:rPr lang="zh-CN" altLang="en-US" sz="3200" b="1" dirty="0" smtClean="0">
                <a:solidFill>
                  <a:srgbClr val="FF0000"/>
                </a:solidFill>
              </a:rPr>
              <a:t>中国证监会行政</a:t>
            </a:r>
            <a:r>
              <a:rPr lang="zh-CN" altLang="en-US" sz="3200" b="1" dirty="0" smtClean="0">
                <a:solidFill>
                  <a:srgbClr val="FF0000"/>
                </a:solidFill>
              </a:rPr>
              <a:t>处罚决定书（怀集登云汽配</a:t>
            </a:r>
            <a:r>
              <a:rPr lang="zh-CN" altLang="en-US" sz="3200" b="1" dirty="0" smtClean="0">
                <a:solidFill>
                  <a:srgbClr val="FF0000"/>
                </a:solidFill>
              </a:rPr>
              <a:t>股份有限公司、</a:t>
            </a:r>
            <a:r>
              <a:rPr lang="zh-CN" altLang="en-US" sz="3200" b="1" dirty="0" smtClean="0">
                <a:solidFill>
                  <a:srgbClr val="FF0000"/>
                </a:solidFill>
              </a:rPr>
              <a:t>欧洪先、潘炜等</a:t>
            </a:r>
            <a:r>
              <a:rPr lang="en-US" altLang="zh-CN" sz="3200" b="1" dirty="0" smtClean="0">
                <a:solidFill>
                  <a:srgbClr val="FF0000"/>
                </a:solidFill>
              </a:rPr>
              <a:t>26</a:t>
            </a:r>
            <a:r>
              <a:rPr lang="zh-CN" altLang="en-US" sz="3200" b="1" dirty="0" smtClean="0">
                <a:solidFill>
                  <a:srgbClr val="FF0000"/>
                </a:solidFill>
              </a:rPr>
              <a:t>名责任人员</a:t>
            </a:r>
            <a:r>
              <a:rPr lang="zh-CN" altLang="en-US" sz="3200" b="1" dirty="0" smtClean="0">
                <a:solidFill>
                  <a:srgbClr val="FF0000"/>
                </a:solidFill>
              </a:rPr>
              <a:t>）</a:t>
            </a:r>
            <a:r>
              <a:rPr lang="zh-CN" altLang="en-US" sz="3200" b="1" dirty="0" smtClean="0"/>
              <a:t>对登</a:t>
            </a:r>
            <a:r>
              <a:rPr lang="zh-CN" altLang="en-US" sz="3200" b="1" dirty="0" smtClean="0"/>
              <a:t>云</a:t>
            </a:r>
            <a:r>
              <a:rPr lang="zh-CN" altLang="en-US" sz="3200" b="1" dirty="0" smtClean="0"/>
              <a:t>股份处以</a:t>
            </a:r>
            <a:r>
              <a:rPr lang="en-US" altLang="zh-CN" sz="3200" b="1" dirty="0" smtClean="0"/>
              <a:t>60</a:t>
            </a:r>
            <a:r>
              <a:rPr lang="zh-CN" altLang="en-US" sz="3200" b="1" dirty="0" smtClean="0"/>
              <a:t>万元</a:t>
            </a:r>
            <a:r>
              <a:rPr lang="zh-CN" altLang="en-US" sz="3200" b="1" dirty="0" smtClean="0"/>
              <a:t>罚款；对总经理欧洪先、财务总监潘炜</a:t>
            </a:r>
            <a:r>
              <a:rPr lang="zh-CN" altLang="en-US" sz="3200" b="1" dirty="0" smtClean="0"/>
              <a:t>给予警告，并分别处以</a:t>
            </a:r>
            <a:r>
              <a:rPr lang="en-US" altLang="zh-CN" sz="3200" b="1" dirty="0" smtClean="0"/>
              <a:t>30</a:t>
            </a:r>
            <a:r>
              <a:rPr lang="zh-CN" altLang="en-US" sz="3200" b="1" dirty="0" smtClean="0"/>
              <a:t>万元罚款</a:t>
            </a:r>
            <a:r>
              <a:rPr lang="zh-CN" altLang="en-US" sz="3200" b="1" dirty="0" smtClean="0"/>
              <a:t>。</a:t>
            </a:r>
            <a:endParaRPr lang="en-US" altLang="zh-CN" sz="3200" b="1" dirty="0" smtClean="0"/>
          </a:p>
          <a:p>
            <a:pPr>
              <a:buFont typeface="Wingdings" pitchFamily="2" charset="2"/>
              <a:buChar char="n"/>
            </a:pPr>
            <a:r>
              <a:rPr lang="zh-CN" altLang="en-US" sz="3200" b="1" dirty="0" smtClean="0"/>
              <a:t>登</a:t>
            </a:r>
            <a:r>
              <a:rPr lang="zh-CN" altLang="en-US" sz="3200" b="1" dirty="0" smtClean="0"/>
              <a:t>云</a:t>
            </a:r>
            <a:r>
              <a:rPr lang="zh-CN" altLang="en-US" sz="3200" b="1" dirty="0" smtClean="0"/>
              <a:t>股份注册地在</a:t>
            </a:r>
            <a:r>
              <a:rPr lang="zh-CN" altLang="en-US" sz="3200" b="1" dirty="0" smtClean="0">
                <a:solidFill>
                  <a:srgbClr val="FF0000"/>
                </a:solidFill>
              </a:rPr>
              <a:t>广东</a:t>
            </a:r>
            <a:r>
              <a:rPr lang="zh-CN" altLang="en-US" sz="3200" b="1" dirty="0" smtClean="0"/>
              <a:t>怀集，</a:t>
            </a:r>
            <a:r>
              <a:rPr lang="zh-CN" altLang="en-US" sz="3200" b="1" dirty="0" smtClean="0"/>
              <a:t>成立于</a:t>
            </a:r>
            <a:r>
              <a:rPr lang="en-US" altLang="zh-CN" sz="3200" b="1" dirty="0" smtClean="0"/>
              <a:t>1971</a:t>
            </a:r>
            <a:r>
              <a:rPr lang="zh-CN" altLang="en-US" sz="3200" b="1" dirty="0" smtClean="0"/>
              <a:t>年，主要从事汽车发动机进排气门产品的研发、生产与</a:t>
            </a:r>
            <a:r>
              <a:rPr lang="zh-CN" altLang="en-US" sz="3200" b="1" dirty="0" smtClean="0"/>
              <a:t>销售</a:t>
            </a:r>
            <a:r>
              <a:rPr lang="zh-CN" altLang="en-US" sz="3200" b="1" dirty="0" smtClean="0"/>
              <a:t>，包括</a:t>
            </a:r>
            <a:r>
              <a:rPr lang="zh-CN" altLang="en-US" sz="3200" b="1" dirty="0" smtClean="0">
                <a:solidFill>
                  <a:srgbClr val="FF0000"/>
                </a:solidFill>
              </a:rPr>
              <a:t>汽油机气门和柴油机气门</a:t>
            </a:r>
            <a:r>
              <a:rPr lang="zh-CN" altLang="en-US" sz="3200" b="1" dirty="0" smtClean="0"/>
              <a:t>两大</a:t>
            </a:r>
            <a:r>
              <a:rPr lang="zh-CN" altLang="en-US" sz="3200" b="1" dirty="0" smtClean="0"/>
              <a:t>类，</a:t>
            </a:r>
            <a:r>
              <a:rPr lang="zh-CN" altLang="en-US" sz="3200" b="1" dirty="0" smtClean="0">
                <a:solidFill>
                  <a:srgbClr val="FF0000"/>
                </a:solidFill>
              </a:rPr>
              <a:t>主要</a:t>
            </a:r>
            <a:r>
              <a:rPr lang="zh-CN" altLang="en-US" sz="3200" b="1" dirty="0" smtClean="0">
                <a:solidFill>
                  <a:srgbClr val="FF0000"/>
                </a:solidFill>
              </a:rPr>
              <a:t>客户</a:t>
            </a:r>
            <a:r>
              <a:rPr lang="zh-CN" altLang="en-US" sz="3200" b="1" dirty="0" smtClean="0"/>
              <a:t>为康明斯、一汽大柴、潍柴</a:t>
            </a:r>
            <a:r>
              <a:rPr lang="zh-CN" altLang="en-US" sz="3200" b="1" dirty="0" smtClean="0"/>
              <a:t>动力和</a:t>
            </a:r>
            <a:r>
              <a:rPr lang="zh-CN" altLang="en-US" sz="3200" b="1" dirty="0" smtClean="0"/>
              <a:t>东风朝柴等</a:t>
            </a:r>
            <a:r>
              <a:rPr lang="zh-CN" altLang="en-US" sz="3200" b="1" dirty="0" smtClean="0">
                <a:solidFill>
                  <a:srgbClr val="FF0000"/>
                </a:solidFill>
              </a:rPr>
              <a:t>柴油发动机生产商</a:t>
            </a:r>
            <a:r>
              <a:rPr lang="zh-CN" altLang="en-US" sz="3200" b="1" dirty="0" smtClean="0"/>
              <a:t>。</a:t>
            </a:r>
            <a:r>
              <a:rPr lang="en-US" altLang="zh-CN" sz="3200" b="1" dirty="0" smtClean="0">
                <a:solidFill>
                  <a:srgbClr val="FF0000"/>
                </a:solidFill>
              </a:rPr>
              <a:t>2014</a:t>
            </a:r>
            <a:r>
              <a:rPr lang="zh-CN" altLang="en-US" sz="3200" b="1" dirty="0" smtClean="0">
                <a:solidFill>
                  <a:srgbClr val="FF0000"/>
                </a:solidFill>
              </a:rPr>
              <a:t>年</a:t>
            </a:r>
            <a:r>
              <a:rPr lang="en-US" altLang="zh-CN" sz="3200" b="1" dirty="0" smtClean="0"/>
              <a:t>2</a:t>
            </a:r>
            <a:r>
              <a:rPr lang="zh-CN" altLang="en-US" sz="3200" b="1" dirty="0" smtClean="0"/>
              <a:t>月</a:t>
            </a:r>
            <a:r>
              <a:rPr lang="en-US" altLang="zh-CN" sz="3200" b="1" dirty="0" smtClean="0"/>
              <a:t>19</a:t>
            </a:r>
            <a:r>
              <a:rPr lang="zh-CN" altLang="en-US" sz="3200" b="1" dirty="0" smtClean="0"/>
              <a:t>日，登云股份在深圳证券交易所</a:t>
            </a:r>
            <a:r>
              <a:rPr lang="zh-CN" altLang="en-US" sz="3200" b="1" dirty="0" smtClean="0">
                <a:solidFill>
                  <a:srgbClr val="FF0000"/>
                </a:solidFill>
              </a:rPr>
              <a:t>中小板</a:t>
            </a:r>
            <a:r>
              <a:rPr lang="zh-CN" altLang="en-US" sz="3200" b="1" dirty="0" smtClean="0"/>
              <a:t>正式挂牌</a:t>
            </a:r>
            <a:r>
              <a:rPr lang="zh-CN" altLang="en-US" sz="3200" b="1" dirty="0" smtClean="0"/>
              <a:t>上市。</a:t>
            </a: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Font typeface="Wingdings" pitchFamily="2" charset="2"/>
              <a:buChar char="n"/>
            </a:pPr>
            <a:r>
              <a:rPr lang="zh-CN" altLang="en-US" sz="2800" b="1" dirty="0" smtClean="0">
                <a:solidFill>
                  <a:srgbClr val="FF0000"/>
                </a:solidFill>
              </a:rPr>
              <a:t>中国证监会确认，登云股份存在以下</a:t>
            </a:r>
            <a:r>
              <a:rPr lang="zh-CN" altLang="en-US" sz="2800" b="1" dirty="0" smtClean="0"/>
              <a:t>违法事实：</a:t>
            </a:r>
          </a:p>
          <a:p>
            <a:pPr>
              <a:buNone/>
            </a:pPr>
            <a:r>
              <a:rPr lang="zh-CN" altLang="en-US" sz="2800" b="1" dirty="0" smtClean="0"/>
              <a:t>一、登云股份首次公开发行股票并在中小板上市（</a:t>
            </a:r>
            <a:r>
              <a:rPr lang="en-US" altLang="zh-CN" sz="2800" b="1" dirty="0" smtClean="0">
                <a:solidFill>
                  <a:srgbClr val="FF0000"/>
                </a:solidFill>
              </a:rPr>
              <a:t>IPO</a:t>
            </a:r>
            <a:r>
              <a:rPr lang="zh-CN" altLang="en-US" sz="2800" b="1" dirty="0" smtClean="0"/>
              <a:t>）申请文件存在虚假记载、重大遗漏</a:t>
            </a:r>
          </a:p>
          <a:p>
            <a:pPr>
              <a:buNone/>
            </a:pPr>
            <a:r>
              <a:rPr lang="zh-CN" altLang="en-US" sz="2800" b="1" dirty="0" smtClean="0"/>
              <a:t>（一）</a:t>
            </a:r>
            <a:r>
              <a:rPr lang="en-US" altLang="zh-CN" sz="2800" b="1" dirty="0" smtClean="0"/>
              <a:t>2010</a:t>
            </a:r>
            <a:r>
              <a:rPr lang="zh-CN" altLang="en-US" sz="2800" b="1" dirty="0" smtClean="0"/>
              <a:t>年至</a:t>
            </a:r>
            <a:r>
              <a:rPr lang="en-US" altLang="zh-CN" sz="2800" b="1" dirty="0" smtClean="0"/>
              <a:t>2013</a:t>
            </a:r>
            <a:r>
              <a:rPr lang="zh-CN" altLang="en-US" sz="2800" b="1" dirty="0" smtClean="0"/>
              <a:t>年</a:t>
            </a:r>
            <a:r>
              <a:rPr lang="en-US" altLang="zh-CN" sz="2800" b="1" dirty="0" smtClean="0"/>
              <a:t>6</a:t>
            </a:r>
            <a:r>
              <a:rPr lang="zh-CN" altLang="en-US" sz="2800" b="1" dirty="0" smtClean="0"/>
              <a:t>月，登云股份存在部分</a:t>
            </a:r>
            <a:r>
              <a:rPr lang="zh-CN" altLang="en-US" sz="2800" b="1" dirty="0" smtClean="0">
                <a:solidFill>
                  <a:srgbClr val="FF0000"/>
                </a:solidFill>
              </a:rPr>
              <a:t>三包索赔费、咨询服务费、会务费不入账，以及票据贴现费用不入账、提前确认收入</a:t>
            </a:r>
            <a:r>
              <a:rPr lang="zh-CN" altLang="en-US" sz="2800" b="1" dirty="0" smtClean="0"/>
              <a:t>等情形</a:t>
            </a:r>
          </a:p>
          <a:p>
            <a:pPr>
              <a:buFont typeface="Wingdings" pitchFamily="2" charset="2"/>
              <a:buChar char="n"/>
            </a:pPr>
            <a:r>
              <a:rPr lang="en-US" altLang="zh-CN" sz="2800" b="1" dirty="0" smtClean="0"/>
              <a:t>2010</a:t>
            </a:r>
            <a:r>
              <a:rPr lang="zh-CN" altLang="en-US" sz="2800" b="1" dirty="0" smtClean="0"/>
              <a:t>年至</a:t>
            </a:r>
            <a:r>
              <a:rPr lang="en-US" altLang="zh-CN" sz="2800" b="1" dirty="0" smtClean="0"/>
              <a:t>2013</a:t>
            </a:r>
            <a:r>
              <a:rPr lang="zh-CN" altLang="en-US" sz="2800" b="1" dirty="0" smtClean="0"/>
              <a:t>年</a:t>
            </a:r>
            <a:r>
              <a:rPr lang="en-US" altLang="zh-CN" sz="2800" b="1" dirty="0" smtClean="0"/>
              <a:t>6</a:t>
            </a:r>
            <a:r>
              <a:rPr lang="zh-CN" altLang="en-US" sz="2800" b="1" dirty="0" smtClean="0"/>
              <a:t>月登云股份有</a:t>
            </a:r>
            <a:r>
              <a:rPr lang="zh-CN" altLang="en-US" sz="2800" b="1" dirty="0" smtClean="0">
                <a:solidFill>
                  <a:srgbClr val="FF0000"/>
                </a:solidFill>
              </a:rPr>
              <a:t>部分销售费用未入账</a:t>
            </a:r>
            <a:r>
              <a:rPr lang="zh-CN" altLang="en-US" sz="2800" b="1" dirty="0" smtClean="0"/>
              <a:t>，包括：</a:t>
            </a:r>
            <a:r>
              <a:rPr lang="en-US" altLang="zh-CN" sz="2800" b="1" dirty="0" smtClean="0"/>
              <a:t>2012</a:t>
            </a:r>
            <a:r>
              <a:rPr lang="zh-CN" altLang="en-US" sz="2800" b="1" dirty="0" smtClean="0"/>
              <a:t>年有</a:t>
            </a:r>
            <a:r>
              <a:rPr lang="en-US" altLang="zh-CN" sz="2800" b="1" dirty="0" smtClean="0"/>
              <a:t>5</a:t>
            </a:r>
            <a:r>
              <a:rPr lang="zh-CN" altLang="en-US" sz="2800" b="1" dirty="0" smtClean="0"/>
              <a:t>万元深圳市虎翼投资咨询有限公司的</a:t>
            </a:r>
            <a:r>
              <a:rPr lang="zh-CN" altLang="en-US" sz="2800" b="1" dirty="0" smtClean="0">
                <a:solidFill>
                  <a:srgbClr val="FF0000"/>
                </a:solidFill>
              </a:rPr>
              <a:t>咨询服务费</a:t>
            </a:r>
            <a:r>
              <a:rPr lang="zh-CN" altLang="en-US" sz="2800" b="1" dirty="0" smtClean="0"/>
              <a:t>未入账；</a:t>
            </a:r>
            <a:r>
              <a:rPr lang="en-US" altLang="zh-CN" sz="2800" b="1" dirty="0" smtClean="0"/>
              <a:t>2013</a:t>
            </a:r>
            <a:r>
              <a:rPr lang="zh-CN" altLang="en-US" sz="2800" b="1" dirty="0" smtClean="0"/>
              <a:t>年有</a:t>
            </a:r>
            <a:r>
              <a:rPr lang="en-US" altLang="zh-CN" sz="2800" b="1" dirty="0" smtClean="0"/>
              <a:t>5</a:t>
            </a:r>
            <a:r>
              <a:rPr lang="zh-CN" altLang="en-US" sz="2800" b="1" dirty="0" smtClean="0"/>
              <a:t>万元上海国馨会务服务有限公司的</a:t>
            </a:r>
            <a:r>
              <a:rPr lang="zh-CN" altLang="en-US" sz="2800" b="1" dirty="0" smtClean="0">
                <a:solidFill>
                  <a:srgbClr val="FF0000"/>
                </a:solidFill>
              </a:rPr>
              <a:t>会务费</a:t>
            </a:r>
            <a:r>
              <a:rPr lang="zh-CN" altLang="en-US" sz="2800" b="1" dirty="0" smtClean="0"/>
              <a:t>未入账；</a:t>
            </a:r>
            <a:r>
              <a:rPr lang="en-US" altLang="zh-CN" sz="2800" b="1" dirty="0" smtClean="0"/>
              <a:t>2011</a:t>
            </a:r>
            <a:r>
              <a:rPr lang="zh-CN" altLang="en-US" sz="2800" b="1" dirty="0" smtClean="0"/>
              <a:t>年至</a:t>
            </a:r>
            <a:r>
              <a:rPr lang="en-US" altLang="zh-CN" sz="2800" b="1" dirty="0" smtClean="0"/>
              <a:t>2013</a:t>
            </a:r>
            <a:r>
              <a:rPr lang="zh-CN" altLang="en-US" sz="2800" b="1" dirty="0" smtClean="0"/>
              <a:t>年</a:t>
            </a:r>
            <a:r>
              <a:rPr lang="en-US" altLang="zh-CN" sz="2800" b="1" dirty="0" smtClean="0"/>
              <a:t>6</a:t>
            </a:r>
            <a:r>
              <a:rPr lang="zh-CN" altLang="en-US" sz="2800" b="1" dirty="0" smtClean="0"/>
              <a:t>月，登云股份涉及一汽解放汽车有限公司无锡柴油机厂（以下简称一汽锡柴）等</a:t>
            </a:r>
            <a:r>
              <a:rPr lang="en-US" altLang="zh-CN" sz="2800" b="1" dirty="0" smtClean="0"/>
              <a:t>12</a:t>
            </a:r>
            <a:r>
              <a:rPr lang="zh-CN" altLang="en-US" sz="2800" b="1" dirty="0" smtClean="0"/>
              <a:t>家客户的</a:t>
            </a:r>
            <a:r>
              <a:rPr lang="zh-CN" altLang="en-US" sz="2800" b="1" dirty="0" smtClean="0">
                <a:solidFill>
                  <a:srgbClr val="FF0000"/>
                </a:solidFill>
              </a:rPr>
              <a:t>三包索赔费</a:t>
            </a:r>
            <a:r>
              <a:rPr lang="zh-CN" altLang="en-US" sz="2800" b="1" dirty="0" smtClean="0"/>
              <a:t>未入账，总金额</a:t>
            </a:r>
            <a:r>
              <a:rPr lang="en-US" altLang="zh-CN" sz="2800" b="1" dirty="0" smtClean="0"/>
              <a:t>9,713,764.84</a:t>
            </a:r>
            <a:r>
              <a:rPr lang="zh-CN" altLang="en-US" sz="2800" b="1" dirty="0" smtClean="0"/>
              <a:t>元</a:t>
            </a:r>
            <a:r>
              <a:rPr lang="zh-CN" altLang="en-US" sz="2800" b="1" dirty="0" smtClean="0"/>
              <a:t>。</a:t>
            </a:r>
            <a:endParaRPr lang="zh-CN" altLang="en-US"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2052439"/>
            <a:ext cx="10369152" cy="4968552"/>
          </a:xfrm>
        </p:spPr>
        <p:txBody>
          <a:bodyPr>
            <a:noAutofit/>
          </a:bodyPr>
          <a:lstStyle/>
          <a:p>
            <a:pPr>
              <a:buFont typeface="Wingdings" pitchFamily="2" charset="2"/>
              <a:buChar char="n"/>
            </a:pPr>
            <a:r>
              <a:rPr lang="en-US" altLang="zh-CN" sz="3200" b="1" dirty="0" smtClean="0"/>
              <a:t>2013</a:t>
            </a:r>
            <a:r>
              <a:rPr lang="zh-CN" altLang="en-US" sz="3200" b="1" dirty="0" smtClean="0"/>
              <a:t>年</a:t>
            </a:r>
            <a:r>
              <a:rPr lang="en-US" altLang="zh-CN" sz="3200" b="1" dirty="0" smtClean="0"/>
              <a:t>1</a:t>
            </a:r>
            <a:r>
              <a:rPr lang="zh-CN" altLang="en-US" sz="3200" b="1" dirty="0" smtClean="0"/>
              <a:t>月至</a:t>
            </a:r>
            <a:r>
              <a:rPr lang="en-US" altLang="zh-CN" sz="3200" b="1" dirty="0" smtClean="0"/>
              <a:t>6</a:t>
            </a:r>
            <a:r>
              <a:rPr lang="zh-CN" altLang="en-US" sz="3200" b="1" dirty="0" smtClean="0"/>
              <a:t>月</a:t>
            </a:r>
            <a:r>
              <a:rPr lang="zh-CN" altLang="en-US" sz="3200" b="1" dirty="0" smtClean="0"/>
              <a:t>，</a:t>
            </a:r>
            <a:r>
              <a:rPr lang="zh-CN" altLang="en-US" sz="3200" b="1" dirty="0" smtClean="0"/>
              <a:t>登</a:t>
            </a:r>
            <a:r>
              <a:rPr lang="zh-CN" altLang="en-US" sz="3200" b="1" dirty="0" smtClean="0"/>
              <a:t>云股份少确认票据贴现等财务费用。登云股份</a:t>
            </a:r>
            <a:r>
              <a:rPr lang="en-US" altLang="zh-CN" sz="3200" b="1" dirty="0" smtClean="0"/>
              <a:t>2013</a:t>
            </a:r>
            <a:r>
              <a:rPr lang="zh-CN" altLang="en-US" sz="3200" b="1" dirty="0" smtClean="0"/>
              <a:t>年</a:t>
            </a:r>
            <a:r>
              <a:rPr lang="en-US" altLang="zh-CN" sz="3200" b="1" dirty="0" smtClean="0"/>
              <a:t>1</a:t>
            </a:r>
            <a:r>
              <a:rPr lang="zh-CN" altLang="en-US" sz="3200" b="1" dirty="0" smtClean="0"/>
              <a:t>月至</a:t>
            </a:r>
            <a:r>
              <a:rPr lang="en-US" altLang="zh-CN" sz="3200" b="1" dirty="0" smtClean="0"/>
              <a:t>6</a:t>
            </a:r>
            <a:r>
              <a:rPr lang="zh-CN" altLang="en-US" sz="3200" b="1" dirty="0" smtClean="0"/>
              <a:t>月让江苏申源特钢有限公司（以下简称申源特钢）</a:t>
            </a:r>
            <a:r>
              <a:rPr lang="zh-CN" altLang="en-US" sz="3200" b="1" dirty="0" smtClean="0">
                <a:solidFill>
                  <a:srgbClr val="FF0000"/>
                </a:solidFill>
              </a:rPr>
              <a:t>代为贴现银行承兑汇票</a:t>
            </a:r>
            <a:r>
              <a:rPr lang="zh-CN" altLang="en-US" sz="3200" b="1" dirty="0" smtClean="0"/>
              <a:t>，产生贴现利息</a:t>
            </a:r>
            <a:r>
              <a:rPr lang="en-US" altLang="zh-CN" sz="3200" b="1" dirty="0" smtClean="0"/>
              <a:t>457,280</a:t>
            </a:r>
            <a:r>
              <a:rPr lang="zh-CN" altLang="en-US" sz="3200" b="1" dirty="0" smtClean="0"/>
              <a:t>元，登云股份未确认为当期财务费用</a:t>
            </a:r>
            <a:r>
              <a:rPr lang="zh-CN" altLang="en-US" sz="3200" b="1" dirty="0" smtClean="0"/>
              <a:t>。</a:t>
            </a:r>
            <a:endParaRPr lang="en-US" altLang="zh-CN" sz="3200" b="1" dirty="0" smtClean="0"/>
          </a:p>
          <a:p>
            <a:pPr>
              <a:buFont typeface="Wingdings" pitchFamily="2" charset="2"/>
              <a:buChar char="n"/>
            </a:pPr>
            <a:r>
              <a:rPr lang="zh-CN" altLang="en-US" sz="3200" b="1" dirty="0" smtClean="0"/>
              <a:t>登</a:t>
            </a:r>
            <a:r>
              <a:rPr lang="zh-CN" altLang="en-US" sz="3200" b="1" dirty="0" smtClean="0"/>
              <a:t>云股份美国子公司（以下简称美国登云）</a:t>
            </a:r>
            <a:r>
              <a:rPr lang="en-US" altLang="zh-CN" sz="3200" b="1" dirty="0" smtClean="0"/>
              <a:t>2013</a:t>
            </a:r>
            <a:r>
              <a:rPr lang="zh-CN" altLang="en-US" sz="3200" b="1" dirty="0" smtClean="0"/>
              <a:t>年半年报</a:t>
            </a:r>
            <a:r>
              <a:rPr lang="zh-CN" altLang="en-US" sz="3200" b="1" dirty="0" smtClean="0">
                <a:solidFill>
                  <a:srgbClr val="FF0000"/>
                </a:solidFill>
              </a:rPr>
              <a:t>提前确认收入</a:t>
            </a:r>
            <a:r>
              <a:rPr lang="en-US" altLang="zh-CN" sz="3200" b="1" dirty="0" smtClean="0"/>
              <a:t>2,398,637.03</a:t>
            </a:r>
            <a:r>
              <a:rPr lang="zh-CN" altLang="en-US" sz="3200" b="1" dirty="0" smtClean="0"/>
              <a:t>元，导致登云股份合并报表提前确认利润</a:t>
            </a:r>
            <a:r>
              <a:rPr lang="en-US" altLang="zh-CN" sz="3200" b="1" dirty="0" smtClean="0"/>
              <a:t>949,612.22</a:t>
            </a:r>
            <a:r>
              <a:rPr lang="zh-CN" altLang="en-US" sz="3200" b="1" dirty="0" smtClean="0"/>
              <a:t>元</a:t>
            </a:r>
            <a:r>
              <a:rPr lang="zh-CN" altLang="en-US" sz="3200" b="1" dirty="0" smtClean="0"/>
              <a:t>。</a:t>
            </a:r>
            <a:endParaRPr lang="zh-CN" altLang="en-US"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None/>
            </a:pPr>
            <a:r>
              <a:rPr lang="zh-CN" altLang="en-US" sz="3200" b="1" dirty="0" smtClean="0"/>
              <a:t>（二）未按规定</a:t>
            </a:r>
            <a:r>
              <a:rPr lang="zh-CN" altLang="en-US" sz="3200" b="1" dirty="0" smtClean="0">
                <a:solidFill>
                  <a:srgbClr val="FF0000"/>
                </a:solidFill>
              </a:rPr>
              <a:t>披露关联方关系及关联交易</a:t>
            </a:r>
          </a:p>
          <a:p>
            <a:pPr>
              <a:buFont typeface="Wingdings" pitchFamily="2" charset="2"/>
              <a:buChar char="n"/>
            </a:pPr>
            <a:r>
              <a:rPr lang="en-US" altLang="zh-CN" sz="3200" b="1" dirty="0" smtClean="0"/>
              <a:t>2010</a:t>
            </a:r>
            <a:r>
              <a:rPr lang="zh-CN" altLang="en-US" sz="3200" b="1" dirty="0" smtClean="0"/>
              <a:t>年至</a:t>
            </a:r>
            <a:r>
              <a:rPr lang="en-US" altLang="zh-CN" sz="3200" b="1" dirty="0" smtClean="0"/>
              <a:t>2013</a:t>
            </a:r>
            <a:r>
              <a:rPr lang="zh-CN" altLang="en-US" sz="3200" b="1" dirty="0" smtClean="0"/>
              <a:t>年</a:t>
            </a:r>
            <a:r>
              <a:rPr lang="en-US" altLang="zh-CN" sz="3200" b="1" dirty="0" smtClean="0"/>
              <a:t>6</a:t>
            </a:r>
            <a:r>
              <a:rPr lang="zh-CN" altLang="en-US" sz="3200" b="1" dirty="0" smtClean="0"/>
              <a:t>月，登云股份未披露与广州富匡全贸易有限公司（简称</a:t>
            </a:r>
            <a:r>
              <a:rPr lang="zh-CN" altLang="en-US" sz="3200" b="1" dirty="0" smtClean="0">
                <a:solidFill>
                  <a:srgbClr val="FF0000"/>
                </a:solidFill>
              </a:rPr>
              <a:t>广州富匡全</a:t>
            </a:r>
            <a:r>
              <a:rPr lang="zh-CN" altLang="en-US" sz="3200" b="1" dirty="0" smtClean="0"/>
              <a:t>）、肇庆市达美汽车零件有限公司（简称</a:t>
            </a:r>
            <a:r>
              <a:rPr lang="zh-CN" altLang="en-US" sz="3200" b="1" dirty="0" smtClean="0">
                <a:solidFill>
                  <a:srgbClr val="FF0000"/>
                </a:solidFill>
              </a:rPr>
              <a:t>肇庆达美</a:t>
            </a:r>
            <a:r>
              <a:rPr lang="zh-CN" altLang="en-US" sz="3200" b="1" dirty="0" smtClean="0"/>
              <a:t>）、山东富达美汽车零件有限公司（简称</a:t>
            </a:r>
            <a:r>
              <a:rPr lang="zh-CN" altLang="en-US" sz="3200" b="1" dirty="0" smtClean="0">
                <a:solidFill>
                  <a:srgbClr val="FF0000"/>
                </a:solidFill>
              </a:rPr>
              <a:t>山东富达美</a:t>
            </a:r>
            <a:r>
              <a:rPr lang="zh-CN" altLang="en-US" sz="3200" b="1" dirty="0" smtClean="0"/>
              <a:t>）、山东旺特汽车零部件有限公司（原名山东登云汽配销售有限公司，简称</a:t>
            </a:r>
            <a:r>
              <a:rPr lang="zh-CN" altLang="en-US" sz="3200" b="1" dirty="0" smtClean="0">
                <a:solidFill>
                  <a:srgbClr val="FF0000"/>
                </a:solidFill>
              </a:rPr>
              <a:t>山东旺特</a:t>
            </a:r>
            <a:r>
              <a:rPr lang="zh-CN" altLang="en-US" sz="3200" b="1" dirty="0" smtClean="0"/>
              <a:t>）</a:t>
            </a:r>
            <a:r>
              <a:rPr lang="en-US" altLang="zh-CN" sz="3200" b="1" dirty="0" smtClean="0"/>
              <a:t>4</a:t>
            </a:r>
            <a:r>
              <a:rPr lang="zh-CN" altLang="en-US" sz="3200" b="1" dirty="0" smtClean="0"/>
              <a:t>家公司的关联方关系及关联交易；未披露与</a:t>
            </a:r>
            <a:r>
              <a:rPr lang="en-US" altLang="zh-CN" sz="3200" b="1" dirty="0" smtClean="0"/>
              <a:t>American </a:t>
            </a:r>
            <a:r>
              <a:rPr lang="en-US" altLang="zh-CN" sz="3200" b="1" dirty="0" err="1" smtClean="0"/>
              <a:t>Powertrain</a:t>
            </a:r>
            <a:r>
              <a:rPr lang="en-US" altLang="zh-CN" sz="3200" b="1" dirty="0" smtClean="0"/>
              <a:t> </a:t>
            </a:r>
            <a:r>
              <a:rPr lang="en-US" altLang="zh-CN" sz="3200" b="1" dirty="0" err="1" smtClean="0"/>
              <a:t>Components,Inc</a:t>
            </a:r>
            <a:r>
              <a:rPr lang="en-US" altLang="zh-CN" sz="3200" b="1" dirty="0" smtClean="0"/>
              <a:t>.</a:t>
            </a:r>
            <a:r>
              <a:rPr lang="zh-CN" altLang="en-US" sz="3200" b="1" dirty="0" smtClean="0"/>
              <a:t>（简称</a:t>
            </a:r>
            <a:r>
              <a:rPr lang="en-US" altLang="zh-CN" sz="3200" b="1" dirty="0" smtClean="0">
                <a:solidFill>
                  <a:srgbClr val="FF0000"/>
                </a:solidFill>
              </a:rPr>
              <a:t>APC</a:t>
            </a:r>
            <a:r>
              <a:rPr lang="zh-CN" altLang="en-US" sz="3200" b="1" dirty="0" smtClean="0">
                <a:solidFill>
                  <a:srgbClr val="FF0000"/>
                </a:solidFill>
              </a:rPr>
              <a:t>公司</a:t>
            </a:r>
            <a:r>
              <a:rPr lang="zh-CN" altLang="en-US" sz="3200" b="1" dirty="0" smtClean="0"/>
              <a:t>）和</a:t>
            </a:r>
            <a:r>
              <a:rPr lang="en-US" altLang="zh-CN" sz="3200" b="1" dirty="0" smtClean="0"/>
              <a:t>Golden Engine </a:t>
            </a:r>
            <a:r>
              <a:rPr lang="en-US" altLang="zh-CN" sz="3200" b="1" dirty="0" err="1" smtClean="0"/>
              <a:t>Parts,Inc</a:t>
            </a:r>
            <a:r>
              <a:rPr lang="en-US" altLang="zh-CN" sz="3200" b="1" dirty="0" smtClean="0"/>
              <a:t>.</a:t>
            </a:r>
            <a:r>
              <a:rPr lang="zh-CN" altLang="en-US" sz="3200" b="1" dirty="0" smtClean="0"/>
              <a:t>（简称</a:t>
            </a:r>
            <a:r>
              <a:rPr lang="en-US" altLang="zh-CN" sz="3200" b="1" dirty="0" smtClean="0">
                <a:solidFill>
                  <a:srgbClr val="FF0000"/>
                </a:solidFill>
              </a:rPr>
              <a:t>Golden Engine</a:t>
            </a:r>
            <a:r>
              <a:rPr lang="zh-CN" altLang="en-US" sz="3200" b="1" dirty="0" smtClean="0">
                <a:solidFill>
                  <a:srgbClr val="FF0000"/>
                </a:solidFill>
              </a:rPr>
              <a:t>公司</a:t>
            </a:r>
            <a:r>
              <a:rPr lang="zh-CN" altLang="en-US" sz="3200" b="1" dirty="0" smtClean="0"/>
              <a:t>）的关联方关系及关联交易</a:t>
            </a:r>
            <a:r>
              <a:rPr lang="zh-CN" altLang="en-US" sz="3200" b="1" dirty="0" smtClean="0"/>
              <a:t>。</a:t>
            </a:r>
            <a:endParaRPr lang="zh-CN" altLang="en-US"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Font typeface="Wingdings" pitchFamily="2" charset="2"/>
              <a:buChar char="n"/>
            </a:pPr>
            <a:r>
              <a:rPr lang="zh-CN" altLang="en-US" sz="3200" b="1" dirty="0" smtClean="0"/>
              <a:t>欧洪先持有</a:t>
            </a:r>
            <a:r>
              <a:rPr lang="zh-CN" altLang="en-US" sz="3200" b="1" dirty="0" smtClean="0">
                <a:solidFill>
                  <a:srgbClr val="FF0000"/>
                </a:solidFill>
              </a:rPr>
              <a:t>广州富匡全</a:t>
            </a:r>
            <a:r>
              <a:rPr lang="en-US" altLang="zh-CN" sz="3200" b="1" dirty="0" smtClean="0">
                <a:solidFill>
                  <a:srgbClr val="FF0000"/>
                </a:solidFill>
              </a:rPr>
              <a:t>90%</a:t>
            </a:r>
            <a:r>
              <a:rPr lang="zh-CN" altLang="en-US" sz="3200" b="1" dirty="0" smtClean="0">
                <a:solidFill>
                  <a:srgbClr val="FF0000"/>
                </a:solidFill>
              </a:rPr>
              <a:t>的股份</a:t>
            </a:r>
            <a:r>
              <a:rPr lang="zh-CN" altLang="en-US" sz="3200" b="1" dirty="0" smtClean="0"/>
              <a:t>，广州富匡全持有</a:t>
            </a:r>
            <a:r>
              <a:rPr lang="zh-CN" altLang="en-US" sz="3200" b="1" dirty="0" smtClean="0">
                <a:solidFill>
                  <a:srgbClr val="FF0000"/>
                </a:solidFill>
              </a:rPr>
              <a:t>肇庆达美</a:t>
            </a:r>
            <a:r>
              <a:rPr lang="en-US" altLang="zh-CN" sz="3200" b="1" dirty="0" smtClean="0">
                <a:solidFill>
                  <a:srgbClr val="FF0000"/>
                </a:solidFill>
              </a:rPr>
              <a:t>80%</a:t>
            </a:r>
            <a:r>
              <a:rPr lang="zh-CN" altLang="en-US" sz="3200" b="1" dirty="0" smtClean="0">
                <a:solidFill>
                  <a:srgbClr val="FF0000"/>
                </a:solidFill>
              </a:rPr>
              <a:t>的股份</a:t>
            </a:r>
            <a:r>
              <a:rPr lang="zh-CN" altLang="en-US" sz="3200" b="1" dirty="0" smtClean="0"/>
              <a:t>，肇庆达美持有</a:t>
            </a:r>
            <a:r>
              <a:rPr lang="zh-CN" altLang="en-US" sz="3200" b="1" dirty="0" smtClean="0">
                <a:solidFill>
                  <a:srgbClr val="FF0000"/>
                </a:solidFill>
              </a:rPr>
              <a:t>山东富达美</a:t>
            </a:r>
            <a:r>
              <a:rPr lang="en-US" altLang="zh-CN" sz="3200" b="1" dirty="0" smtClean="0">
                <a:solidFill>
                  <a:srgbClr val="FF0000"/>
                </a:solidFill>
              </a:rPr>
              <a:t>50%</a:t>
            </a:r>
            <a:r>
              <a:rPr lang="zh-CN" altLang="en-US" sz="3200" b="1" dirty="0" smtClean="0">
                <a:solidFill>
                  <a:srgbClr val="FF0000"/>
                </a:solidFill>
              </a:rPr>
              <a:t>的股权</a:t>
            </a:r>
            <a:r>
              <a:rPr lang="zh-CN" altLang="en-US" sz="3200" b="1" dirty="0" smtClean="0"/>
              <a:t>，即</a:t>
            </a:r>
            <a:r>
              <a:rPr lang="zh-CN" altLang="en-US" sz="3200" b="1" dirty="0" smtClean="0">
                <a:solidFill>
                  <a:srgbClr val="FF0000"/>
                </a:solidFill>
              </a:rPr>
              <a:t>欧洪先可对山东富达美实施控制</a:t>
            </a:r>
            <a:r>
              <a:rPr lang="zh-CN" altLang="en-US" sz="3200" b="1" dirty="0" smtClean="0"/>
              <a:t>。</a:t>
            </a:r>
            <a:r>
              <a:rPr lang="en-US" altLang="zh-CN" sz="3200" b="1" dirty="0" smtClean="0"/>
              <a:t>2010</a:t>
            </a:r>
            <a:r>
              <a:rPr lang="zh-CN" altLang="en-US" sz="3200" b="1" dirty="0" smtClean="0"/>
              <a:t>年</a:t>
            </a:r>
            <a:r>
              <a:rPr lang="en-US" altLang="zh-CN" sz="3200" b="1" dirty="0" smtClean="0"/>
              <a:t>8</a:t>
            </a:r>
            <a:r>
              <a:rPr lang="zh-CN" altLang="en-US" sz="3200" b="1" dirty="0" smtClean="0"/>
              <a:t>月</a:t>
            </a:r>
            <a:r>
              <a:rPr lang="en-US" altLang="zh-CN" sz="3200" b="1" dirty="0" smtClean="0"/>
              <a:t>18</a:t>
            </a:r>
            <a:r>
              <a:rPr lang="zh-CN" altLang="en-US" sz="3200" b="1" dirty="0" smtClean="0"/>
              <a:t>日，山东富达美持有</a:t>
            </a:r>
            <a:r>
              <a:rPr lang="zh-CN" altLang="en-US" sz="3200" b="1" dirty="0" smtClean="0">
                <a:solidFill>
                  <a:srgbClr val="FF0000"/>
                </a:solidFill>
              </a:rPr>
              <a:t>山东旺特</a:t>
            </a:r>
            <a:r>
              <a:rPr lang="en-US" altLang="zh-CN" sz="3200" b="1" dirty="0" smtClean="0">
                <a:solidFill>
                  <a:srgbClr val="FF0000"/>
                </a:solidFill>
              </a:rPr>
              <a:t>100%</a:t>
            </a:r>
            <a:r>
              <a:rPr lang="zh-CN" altLang="en-US" sz="3200" b="1" dirty="0" smtClean="0">
                <a:solidFill>
                  <a:srgbClr val="FF0000"/>
                </a:solidFill>
              </a:rPr>
              <a:t>的股权，欧洪先可对山东旺特实施控制</a:t>
            </a:r>
            <a:r>
              <a:rPr lang="zh-CN" altLang="en-US" sz="3200" b="1" dirty="0" smtClean="0"/>
              <a:t>。</a:t>
            </a:r>
          </a:p>
          <a:p>
            <a:pPr>
              <a:buFont typeface="Wingdings" pitchFamily="2" charset="2"/>
              <a:buChar char="n"/>
            </a:pPr>
            <a:r>
              <a:rPr lang="en-US" altLang="zh-CN" sz="3200" b="1" dirty="0" smtClean="0">
                <a:solidFill>
                  <a:srgbClr val="FF0000"/>
                </a:solidFill>
              </a:rPr>
              <a:t>APC</a:t>
            </a:r>
            <a:r>
              <a:rPr lang="zh-CN" altLang="en-US" sz="3200" b="1" dirty="0" smtClean="0">
                <a:solidFill>
                  <a:srgbClr val="FF0000"/>
                </a:solidFill>
              </a:rPr>
              <a:t>公司</a:t>
            </a:r>
            <a:r>
              <a:rPr lang="zh-CN" altLang="en-US" sz="3200" b="1" dirty="0" smtClean="0"/>
              <a:t>客户</a:t>
            </a:r>
            <a:r>
              <a:rPr lang="zh-CN" altLang="en-US" sz="3200" b="1" dirty="0" smtClean="0"/>
              <a:t>向</a:t>
            </a:r>
            <a:r>
              <a:rPr lang="en-US" altLang="zh-CN" sz="3200" b="1" dirty="0" smtClean="0"/>
              <a:t>APC</a:t>
            </a:r>
            <a:r>
              <a:rPr lang="zh-CN" altLang="en-US" sz="3200" b="1" dirty="0" smtClean="0"/>
              <a:t>公司下达</a:t>
            </a:r>
            <a:r>
              <a:rPr lang="zh-CN" altLang="en-US" sz="3200" b="1" dirty="0" smtClean="0">
                <a:solidFill>
                  <a:srgbClr val="FF0000"/>
                </a:solidFill>
              </a:rPr>
              <a:t>订单</a:t>
            </a:r>
            <a:r>
              <a:rPr lang="zh-CN" altLang="en-US" sz="3200" b="1" dirty="0" smtClean="0"/>
              <a:t>、</a:t>
            </a:r>
            <a:r>
              <a:rPr lang="en-US" altLang="zh-CN" sz="3200" b="1" dirty="0" smtClean="0"/>
              <a:t>APC</a:t>
            </a:r>
            <a:r>
              <a:rPr lang="zh-CN" altLang="en-US" sz="3200" b="1" dirty="0" smtClean="0"/>
              <a:t>公司向客户开具的</a:t>
            </a:r>
            <a:r>
              <a:rPr lang="zh-CN" altLang="en-US" sz="3200" b="1" dirty="0" smtClean="0">
                <a:solidFill>
                  <a:srgbClr val="FF0000"/>
                </a:solidFill>
              </a:rPr>
              <a:t>发票</a:t>
            </a:r>
            <a:r>
              <a:rPr lang="zh-CN" altLang="en-US" sz="3200" b="1" dirty="0" smtClean="0"/>
              <a:t>、</a:t>
            </a:r>
            <a:r>
              <a:rPr lang="en-US" altLang="zh-CN" sz="3200" b="1" dirty="0" smtClean="0"/>
              <a:t>APC</a:t>
            </a:r>
            <a:r>
              <a:rPr lang="zh-CN" altLang="en-US" sz="3200" b="1" dirty="0" smtClean="0"/>
              <a:t>公司</a:t>
            </a:r>
            <a:r>
              <a:rPr lang="zh-CN" altLang="en-US" sz="3200" b="1" dirty="0" smtClean="0">
                <a:solidFill>
                  <a:srgbClr val="FF0000"/>
                </a:solidFill>
              </a:rPr>
              <a:t>装箱单上的联系地址、联系方式等与美国登云联系地址、联系方式相同</a:t>
            </a:r>
            <a:r>
              <a:rPr lang="zh-CN" altLang="en-US" sz="3200" b="1" dirty="0" smtClean="0"/>
              <a:t>；</a:t>
            </a:r>
            <a:r>
              <a:rPr lang="en-US" altLang="zh-CN" sz="3200" b="1" dirty="0" smtClean="0"/>
              <a:t>APC</a:t>
            </a:r>
            <a:r>
              <a:rPr lang="zh-CN" altLang="en-US" sz="3200" b="1" dirty="0" smtClean="0"/>
              <a:t>公司装箱单的制作人</a:t>
            </a:r>
            <a:r>
              <a:rPr lang="zh-CN" altLang="en-US" sz="3200" b="1" dirty="0" smtClean="0"/>
              <a:t>与美国登云仓库的</a:t>
            </a:r>
            <a:r>
              <a:rPr lang="zh-CN" altLang="en-US" sz="3200" b="1" dirty="0" smtClean="0">
                <a:solidFill>
                  <a:srgbClr val="FF0000"/>
                </a:solidFill>
              </a:rPr>
              <a:t>装箱单制作人相同，均为美国登云的员工</a:t>
            </a:r>
            <a:r>
              <a:rPr lang="zh-CN" altLang="en-US" sz="3200" b="1" dirty="0" smtClean="0"/>
              <a:t>。根据实质重于形式原则，登云股份与</a:t>
            </a:r>
            <a:r>
              <a:rPr lang="en-US" altLang="zh-CN" sz="3200" b="1" dirty="0" smtClean="0"/>
              <a:t>APC</a:t>
            </a:r>
            <a:r>
              <a:rPr lang="zh-CN" altLang="en-US" sz="3200" b="1" dirty="0" smtClean="0"/>
              <a:t>公司构成关联方</a:t>
            </a:r>
            <a:r>
              <a:rPr lang="zh-CN" altLang="en-US" sz="3200" b="1" dirty="0" smtClean="0"/>
              <a:t>。</a:t>
            </a: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2052439"/>
            <a:ext cx="10369152" cy="4968552"/>
          </a:xfrm>
        </p:spPr>
        <p:txBody>
          <a:bodyPr>
            <a:noAutofit/>
          </a:bodyPr>
          <a:lstStyle/>
          <a:p>
            <a:pPr>
              <a:buFont typeface="Wingdings" pitchFamily="2" charset="2"/>
              <a:buChar char="n"/>
            </a:pPr>
            <a:r>
              <a:rPr lang="en-US" altLang="zh-CN" sz="2800" b="1" dirty="0" smtClean="0">
                <a:solidFill>
                  <a:srgbClr val="FF0000"/>
                </a:solidFill>
              </a:rPr>
              <a:t>Golden Engine</a:t>
            </a:r>
            <a:r>
              <a:rPr lang="zh-CN" altLang="en-US" sz="2800" b="1" dirty="0" smtClean="0">
                <a:solidFill>
                  <a:srgbClr val="FF0000"/>
                </a:solidFill>
              </a:rPr>
              <a:t>公司</a:t>
            </a:r>
            <a:r>
              <a:rPr lang="zh-CN" altLang="en-US" sz="2800" b="1" dirty="0" smtClean="0"/>
              <a:t>对外联络时，使用与美国登云</a:t>
            </a:r>
            <a:r>
              <a:rPr lang="zh-CN" altLang="en-US" sz="2800" b="1" dirty="0" smtClean="0">
                <a:solidFill>
                  <a:srgbClr val="FF0000"/>
                </a:solidFill>
              </a:rPr>
              <a:t>相同的传真电话</a:t>
            </a:r>
            <a:r>
              <a:rPr lang="zh-CN" altLang="en-US" sz="2800" b="1" dirty="0" smtClean="0"/>
              <a:t>；</a:t>
            </a:r>
            <a:r>
              <a:rPr lang="en-US" altLang="zh-CN" sz="2800" b="1" dirty="0" smtClean="0"/>
              <a:t>Golden Engine</a:t>
            </a:r>
            <a:r>
              <a:rPr lang="zh-CN" altLang="en-US" sz="2800" b="1" dirty="0" smtClean="0"/>
              <a:t>公司装箱单的制作人与美国登云仓库的</a:t>
            </a:r>
            <a:r>
              <a:rPr lang="zh-CN" altLang="en-US" sz="2800" b="1" dirty="0" smtClean="0">
                <a:solidFill>
                  <a:srgbClr val="FF0000"/>
                </a:solidFill>
              </a:rPr>
              <a:t>装箱单制作人相同，均为美国登云员工</a:t>
            </a:r>
            <a:r>
              <a:rPr lang="zh-CN" altLang="en-US" sz="2800" b="1" dirty="0" smtClean="0"/>
              <a:t>；</a:t>
            </a:r>
            <a:r>
              <a:rPr lang="en-US" altLang="zh-CN" sz="2800" b="1" dirty="0" smtClean="0"/>
              <a:t>Golden Engine</a:t>
            </a:r>
            <a:r>
              <a:rPr lang="zh-CN" altLang="en-US" sz="2800" b="1" dirty="0" smtClean="0"/>
              <a:t>公司</a:t>
            </a:r>
            <a:r>
              <a:rPr lang="zh-CN" altLang="en-US" sz="2800" b="1" dirty="0" smtClean="0">
                <a:solidFill>
                  <a:srgbClr val="FF0000"/>
                </a:solidFill>
              </a:rPr>
              <a:t>装箱单上的联系地址、联系方式与美国登云联系地址、联系方式相同</a:t>
            </a:r>
            <a:r>
              <a:rPr lang="zh-CN" altLang="en-US" sz="2800" b="1" dirty="0" smtClean="0"/>
              <a:t>。根据实质重于形式原则，登云股份与</a:t>
            </a:r>
            <a:r>
              <a:rPr lang="en-US" altLang="zh-CN" sz="2800" b="1" dirty="0" smtClean="0"/>
              <a:t>Golden Engine</a:t>
            </a:r>
            <a:r>
              <a:rPr lang="zh-CN" altLang="en-US" sz="2800" b="1" dirty="0" smtClean="0"/>
              <a:t>公司构成关联方</a:t>
            </a:r>
            <a:r>
              <a:rPr lang="zh-CN" altLang="en-US" sz="2800" b="1" dirty="0" smtClean="0"/>
              <a:t>。</a:t>
            </a:r>
            <a:r>
              <a:rPr lang="en-US" altLang="zh-CN" sz="2800" b="1" dirty="0" smtClean="0"/>
              <a:t>2011</a:t>
            </a:r>
            <a:r>
              <a:rPr lang="zh-CN" altLang="en-US" sz="2800" b="1" dirty="0" smtClean="0"/>
              <a:t>年、</a:t>
            </a:r>
            <a:r>
              <a:rPr lang="en-US" altLang="zh-CN" sz="2800" b="1" dirty="0" smtClean="0"/>
              <a:t>2012</a:t>
            </a:r>
            <a:r>
              <a:rPr lang="zh-CN" altLang="en-US" sz="2800" b="1" dirty="0" smtClean="0"/>
              <a:t>年登云股份向</a:t>
            </a:r>
            <a:r>
              <a:rPr lang="en-US" altLang="zh-CN" sz="2800" b="1" dirty="0" smtClean="0"/>
              <a:t>Golden Engine</a:t>
            </a:r>
            <a:r>
              <a:rPr lang="zh-CN" altLang="en-US" sz="2800" b="1" dirty="0" smtClean="0"/>
              <a:t>公司销售金额分别为</a:t>
            </a:r>
            <a:r>
              <a:rPr lang="en-US" altLang="zh-CN" sz="2800" b="1" dirty="0" smtClean="0"/>
              <a:t>75,360.11</a:t>
            </a:r>
            <a:r>
              <a:rPr lang="zh-CN" altLang="en-US" sz="2800" b="1" dirty="0" smtClean="0"/>
              <a:t>美元、</a:t>
            </a:r>
            <a:r>
              <a:rPr lang="en-US" altLang="zh-CN" sz="2800" b="1" dirty="0" smtClean="0"/>
              <a:t>1,841,809.30</a:t>
            </a:r>
            <a:r>
              <a:rPr lang="zh-CN" altLang="en-US" sz="2800" b="1" dirty="0" smtClean="0"/>
              <a:t>美元。</a:t>
            </a:r>
          </a:p>
          <a:p>
            <a:pPr>
              <a:buNone/>
            </a:pPr>
            <a:r>
              <a:rPr lang="zh-CN" altLang="en-US" sz="2800" b="1" dirty="0" smtClean="0"/>
              <a:t>（三）未有效执行资金内控制度，存在</a:t>
            </a:r>
            <a:r>
              <a:rPr lang="zh-CN" altLang="en-US" sz="2800" b="1" dirty="0" smtClean="0">
                <a:solidFill>
                  <a:srgbClr val="FF0000"/>
                </a:solidFill>
              </a:rPr>
              <a:t>违规对外借款</a:t>
            </a:r>
            <a:r>
              <a:rPr lang="zh-CN" altLang="en-US" sz="2800" b="1" dirty="0" smtClean="0"/>
              <a:t>等情形</a:t>
            </a:r>
          </a:p>
          <a:p>
            <a:pPr>
              <a:buFont typeface="Wingdings" pitchFamily="2" charset="2"/>
              <a:buChar char="n"/>
            </a:pPr>
            <a:r>
              <a:rPr lang="zh-CN" altLang="en-US" sz="2800" b="1" dirty="0" smtClean="0"/>
              <a:t>登云股份</a:t>
            </a:r>
            <a:r>
              <a:rPr lang="zh-CN" altLang="en-US" sz="2800" b="1" dirty="0" smtClean="0">
                <a:solidFill>
                  <a:srgbClr val="FF0000"/>
                </a:solidFill>
              </a:rPr>
              <a:t>未经股东大会或董事会同意</a:t>
            </a:r>
            <a:r>
              <a:rPr lang="zh-CN" altLang="en-US" sz="2800" b="1" dirty="0" smtClean="0"/>
              <a:t>，</a:t>
            </a:r>
            <a:r>
              <a:rPr lang="en-US" altLang="zh-CN" sz="2800" b="1" dirty="0" smtClean="0"/>
              <a:t>2011</a:t>
            </a:r>
            <a:r>
              <a:rPr lang="zh-CN" altLang="en-US" sz="2800" b="1" dirty="0" smtClean="0"/>
              <a:t>年、</a:t>
            </a:r>
            <a:r>
              <a:rPr lang="en-US" altLang="zh-CN" sz="2800" b="1" dirty="0" smtClean="0"/>
              <a:t>2012</a:t>
            </a:r>
            <a:r>
              <a:rPr lang="zh-CN" altLang="en-US" sz="2800" b="1" dirty="0" smtClean="0"/>
              <a:t>年、</a:t>
            </a:r>
            <a:r>
              <a:rPr lang="en-US" altLang="zh-CN" sz="2800" b="1" dirty="0" smtClean="0"/>
              <a:t>2013</a:t>
            </a:r>
            <a:r>
              <a:rPr lang="zh-CN" altLang="en-US" sz="2800" b="1" dirty="0" smtClean="0"/>
              <a:t>年</a:t>
            </a:r>
            <a:r>
              <a:rPr lang="en-US" altLang="zh-CN" sz="2800" b="1" dirty="0" smtClean="0"/>
              <a:t>1</a:t>
            </a:r>
            <a:r>
              <a:rPr lang="zh-CN" altLang="en-US" sz="2800" b="1" dirty="0" smtClean="0"/>
              <a:t>月至</a:t>
            </a:r>
            <a:r>
              <a:rPr lang="en-US" altLang="zh-CN" sz="2800" b="1" dirty="0" smtClean="0"/>
              <a:t>6</a:t>
            </a:r>
            <a:r>
              <a:rPr lang="zh-CN" altLang="en-US" sz="2800" b="1" dirty="0" smtClean="0"/>
              <a:t>月违规对外借款分别为</a:t>
            </a:r>
            <a:r>
              <a:rPr lang="en-US" altLang="zh-CN" sz="2800" b="1" dirty="0" smtClean="0"/>
              <a:t>960</a:t>
            </a:r>
            <a:r>
              <a:rPr lang="zh-CN" altLang="en-US" sz="2800" b="1" dirty="0" smtClean="0"/>
              <a:t>万元、</a:t>
            </a:r>
            <a:r>
              <a:rPr lang="en-US" altLang="zh-CN" sz="2800" b="1" dirty="0" smtClean="0"/>
              <a:t>2,000</a:t>
            </a:r>
            <a:r>
              <a:rPr lang="zh-CN" altLang="en-US" sz="2800" b="1" dirty="0" smtClean="0"/>
              <a:t>万元、</a:t>
            </a:r>
            <a:r>
              <a:rPr lang="en-US" altLang="zh-CN" sz="2800" b="1" dirty="0" smtClean="0"/>
              <a:t>2,300</a:t>
            </a:r>
            <a:r>
              <a:rPr lang="zh-CN" altLang="en-US" sz="2800" b="1" dirty="0" smtClean="0"/>
              <a:t>万元</a:t>
            </a:r>
            <a:r>
              <a:rPr lang="zh-CN" altLang="en-US" sz="2800" b="1" dirty="0" smtClean="0"/>
              <a:t>。</a:t>
            </a:r>
            <a:endParaRPr lang="zh-CN" altLang="en-US"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5194</Words>
  <Application>Microsoft Office PowerPoint</Application>
  <PresentationFormat>自定义</PresentationFormat>
  <Paragraphs>165</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信永中和审计登云股份被罚PK中国证监会           ——中国审计、财务领域最高水平的辩论</vt:lpstr>
      <vt:lpstr>一、处罚情况及违规认定</vt:lpstr>
      <vt:lpstr>1.证监会对事务所的处罚决定</vt:lpstr>
      <vt:lpstr>2.证监会对登云股份的处罚认定</vt:lpstr>
      <vt:lpstr>幻灯片 5</vt:lpstr>
      <vt:lpstr>幻灯片 6</vt:lpstr>
      <vt:lpstr>幻灯片 7</vt:lpstr>
      <vt:lpstr>幻灯片 8</vt:lpstr>
      <vt:lpstr>幻灯片 9</vt:lpstr>
      <vt:lpstr>幻灯片 10</vt:lpstr>
      <vt:lpstr>幻灯片 11</vt:lpstr>
      <vt:lpstr>幻灯片 12</vt:lpstr>
      <vt:lpstr>3.重点财务数据</vt:lpstr>
      <vt:lpstr>幻灯片 14</vt:lpstr>
      <vt:lpstr>二、申诉精彩大戏第一回合： 客户故意舞弊，审计也要背锅吗？</vt:lpstr>
      <vt:lpstr>幻灯片 16</vt:lpstr>
      <vt:lpstr>三、申诉精彩大戏第二回合： 审计是合理保证，不需要100%作出保证</vt:lpstr>
      <vt:lpstr>幻灯片 18</vt:lpstr>
      <vt:lpstr>四、申诉精彩大戏第三回合： 三包索赔费用异常波动，有没有必要深究？</vt:lpstr>
      <vt:lpstr>幻灯片 20</vt:lpstr>
      <vt:lpstr>幻灯片 21</vt:lpstr>
      <vt:lpstr>幻灯片 22</vt:lpstr>
      <vt:lpstr>幻灯片 23</vt:lpstr>
      <vt:lpstr>幻灯片 24</vt:lpstr>
      <vt:lpstr>幻灯片 25</vt:lpstr>
      <vt:lpstr>五、申诉精彩大戏第四回合： 票据支付金额超过合同约定范畴， 变相的贴现费用谁来承担？</vt:lpstr>
      <vt:lpstr>幻灯片 27</vt:lpstr>
      <vt:lpstr>幻灯片 28</vt:lpstr>
      <vt:lpstr>六、申诉精彩大戏第五回合： 关联方认定核查到什么程度才算到位？</vt:lpstr>
      <vt:lpstr>幻灯片 30</vt:lpstr>
      <vt:lpstr>幻灯片 31</vt:lpstr>
      <vt:lpstr>幻灯片 32</vt:lpstr>
      <vt:lpstr>幻灯片 33</vt:lpstr>
      <vt:lpstr>幻灯片 34</vt:lpstr>
      <vt:lpstr>七、申诉精彩大戏第六回合： 行政处罚时效能成为躲避处罚的借口吗？</vt:lpstr>
      <vt:lpstr>幻灯片 36</vt:lpstr>
      <vt:lpstr>八、申诉精彩大戏第七回合： 审计机构被罚多少，才算合理？</vt:lpstr>
      <vt:lpstr>幻灯片 38</vt:lpstr>
      <vt:lpstr>九、申诉精彩大戏第八回合： 知名审计机构犯错误，到底要不要罚？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上海财经大学PPT主标题</dc:title>
  <dc:creator>admin</dc:creator>
  <cp:lastModifiedBy>L416</cp:lastModifiedBy>
  <cp:revision>105</cp:revision>
  <dcterms:created xsi:type="dcterms:W3CDTF">2016-12-19T01:38:36Z</dcterms:created>
  <dcterms:modified xsi:type="dcterms:W3CDTF">2017-12-29T00:41:07Z</dcterms:modified>
</cp:coreProperties>
</file>