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4" r:id="rId4"/>
    <p:sldId id="258" r:id="rId5"/>
  </p:sldIdLst>
  <p:sldSz cx="10693400" cy="7561263"/>
  <p:notesSz cx="6858000" cy="9144000"/>
  <p:defaultTextStyle>
    <a:defPPr>
      <a:defRPr lang="zh-CN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1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500" y="90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1C42-1154-4835-8469-74CEE61A2023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1C42-1154-4835-8469-74CEE61A2023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52715" y="302802"/>
            <a:ext cx="2406015" cy="645157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4670" y="302802"/>
            <a:ext cx="7039822" cy="645157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1C42-1154-4835-8469-74CEE61A2023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1C42-1154-4835-8469-74CEE61A2023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705" y="4858812"/>
            <a:ext cx="9089390" cy="1501751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5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1C42-1154-4835-8469-74CEE61A2023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4670" y="1764295"/>
            <a:ext cx="4722918" cy="49900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35812" y="1764295"/>
            <a:ext cx="4722918" cy="49900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1C42-1154-4835-8469-74CEE61A2023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1C42-1154-4835-8469-74CEE61A2023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1C42-1154-4835-8469-74CEE61A2023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1C42-1154-4835-8469-74CEE61A2023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1C42-1154-4835-8469-74CEE61A2023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1C42-1154-4835-8469-74CEE61A2023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B1C42-1154-4835-8469-74CEE61A2023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9B515-4A24-4868-9827-5976A68D0E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dministrator\Desktop\财大ppt模板\B9PPT模板（一）-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0"/>
            <a:ext cx="10691813" cy="7559675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26220" y="1188343"/>
            <a:ext cx="7488832" cy="1008112"/>
          </a:xfrm>
        </p:spPr>
        <p:txBody>
          <a:bodyPr>
            <a:no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暑期双专</a:t>
            </a:r>
            <a:r>
              <a:rPr lang="en-US" altLang="zh-CN" sz="4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4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审计</a:t>
            </a:r>
            <a:r>
              <a:rPr lang="en-US" altLang="zh-CN" sz="4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4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授课计划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26620" y="5652839"/>
            <a:ext cx="5544616" cy="1527558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solidFill>
                  <a:srgbClr val="7C1D20"/>
                </a:solidFill>
                <a:latin typeface="微软雅黑" pitchFamily="34" charset="-122"/>
                <a:ea typeface="微软雅黑" pitchFamily="34" charset="-122"/>
              </a:rPr>
              <a:t>上海财经大学会计学院    刘华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770636" y="4280697"/>
            <a:ext cx="5093422" cy="714380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2018.7.11-7.18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dministrator\Desktop\财大ppt模板\B9PPT模板（一）-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0"/>
            <a:ext cx="10691813" cy="7559675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2244" y="324247"/>
            <a:ext cx="7429552" cy="576064"/>
          </a:xfrm>
        </p:spPr>
        <p:txBody>
          <a:bodyPr>
            <a:noAutofit/>
          </a:bodyPr>
          <a:lstStyle/>
          <a:p>
            <a:r>
              <a:rPr lang="zh-CN" altLang="zh-CN" sz="4000" b="1" dirty="0">
                <a:solidFill>
                  <a:srgbClr val="FF0000"/>
                </a:solidFill>
              </a:rPr>
              <a:t>授课进度</a:t>
            </a:r>
            <a:r>
              <a:rPr lang="zh-CN" altLang="en-US" sz="4000" b="1" dirty="0">
                <a:solidFill>
                  <a:srgbClr val="FF0000"/>
                </a:solidFill>
              </a:rPr>
              <a:t>（上）</a:t>
            </a:r>
            <a:endParaRPr lang="zh-CN" altLang="en-US" sz="4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27811"/>
              </p:ext>
            </p:extLst>
          </p:nvPr>
        </p:nvGraphicFramePr>
        <p:xfrm>
          <a:off x="240495" y="1099087"/>
          <a:ext cx="9433049" cy="6279014"/>
        </p:xfrm>
        <a:graphic>
          <a:graphicData uri="http://schemas.openxmlformats.org/drawingml/2006/table">
            <a:tbl>
              <a:tblPr/>
              <a:tblGrid>
                <a:gridCol w="343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0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6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199"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日 期</a:t>
                      </a: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授课内容</a:t>
                      </a: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授课方式</a:t>
                      </a: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5907"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7.1</a:t>
                      </a:r>
                      <a:r>
                        <a:rPr lang="en-US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algn="ctr" defTabSz="1043056" rtl="0" eaLnBrk="1" fontAlgn="t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en-US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周三</a:t>
                      </a:r>
                      <a:r>
                        <a:rPr lang="en-US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13:20-15:00</a:t>
                      </a:r>
                      <a:r>
                        <a:rPr lang="zh-CN" altLang="en-US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；</a:t>
                      </a:r>
                      <a:r>
                        <a:rPr lang="en-US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15:25-16:45</a:t>
                      </a:r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  <a:endParaRPr 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第一章  审计概述</a:t>
                      </a:r>
                      <a:endParaRPr lang="en-US" alt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algn="ctr" defTabSz="1043056" rtl="0" eaLnBrk="1" fontAlgn="t" latinLnBrk="0" hangingPunct="1"/>
                      <a:r>
                        <a:rPr 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（审计目标）</a:t>
                      </a:r>
                      <a:endParaRPr lang="en-US" alt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经典试题法</a:t>
                      </a: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5907">
                <a:tc>
                  <a:txBody>
                    <a:bodyPr/>
                    <a:lstStyle/>
                    <a:p>
                      <a:pPr marL="0" marR="0" indent="0" algn="ctr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7.12</a:t>
                      </a:r>
                    </a:p>
                    <a:p>
                      <a:pPr marL="0" marR="0" indent="0" algn="ctr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en-US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周四</a:t>
                      </a:r>
                      <a:r>
                        <a:rPr lang="en-US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8:00-9:40</a:t>
                      </a:r>
                      <a:r>
                        <a:rPr lang="zh-CN" altLang="en-US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；</a:t>
                      </a:r>
                      <a:r>
                        <a:rPr lang="en-US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10:05-11:25</a:t>
                      </a:r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  <a:endParaRPr 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第二章  审计计划</a:t>
                      </a:r>
                      <a:endParaRPr lang="en-US" alt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（重要性）</a:t>
                      </a: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经典试题法</a:t>
                      </a: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9665"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en-US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7.12</a:t>
                      </a:r>
                    </a:p>
                    <a:p>
                      <a:pPr marL="0" algn="ctr" defTabSz="1043056" rtl="0" eaLnBrk="1" fontAlgn="t" latinLnBrk="0" hangingPunct="1"/>
                      <a:r>
                        <a:rPr lang="en-US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en-US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周四</a:t>
                      </a:r>
                      <a:r>
                        <a:rPr lang="en-US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13:20-15:00</a:t>
                      </a:r>
                      <a:r>
                        <a:rPr lang="zh-CN" altLang="en-US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；</a:t>
                      </a:r>
                      <a:r>
                        <a:rPr lang="en-US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15:25-16:45）</a:t>
                      </a:r>
                      <a:endParaRPr lang="zh-CN" alt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marR="0" indent="0" algn="ctr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zh-CN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第三章  审计证据</a:t>
                      </a:r>
                      <a:endParaRPr lang="en-US" alt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algn="ctr" defTabSz="1043056" rtl="0" eaLnBrk="1" fontAlgn="t" latinLnBrk="0" hangingPunct="1"/>
                      <a:r>
                        <a:rPr lang="zh-CN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（分析程序）</a:t>
                      </a: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经典试题法</a:t>
                      </a: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5907">
                <a:tc>
                  <a:txBody>
                    <a:bodyPr/>
                    <a:lstStyle/>
                    <a:p>
                      <a:pPr marL="0" marR="0" indent="0" algn="ctr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7.1</a:t>
                      </a:r>
                      <a:r>
                        <a:rPr lang="en-US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3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marR="0" indent="0" algn="ctr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en-US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周五</a:t>
                      </a:r>
                      <a:r>
                        <a:rPr lang="en-US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8:00-9:40</a:t>
                      </a:r>
                      <a:r>
                        <a:rPr lang="zh-CN" altLang="en-US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；</a:t>
                      </a:r>
                      <a:r>
                        <a:rPr lang="en-US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10:05-11:25</a:t>
                      </a:r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  <a:endParaRPr 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zh-CN" sz="2400" b="1" i="0" u="none" strike="noStrike" kern="1200" dirty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+mn-cs"/>
                        </a:rPr>
                        <a:t>第七章  风险评估</a:t>
                      </a:r>
                      <a:endParaRPr lang="en-US" altLang="zh-CN" sz="2400" b="1" i="0" u="none" strike="noStrike" kern="1200" dirty="0">
                        <a:solidFill>
                          <a:srgbClr val="FF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algn="ctr" defTabSz="1043056" rtl="0" eaLnBrk="1" fontAlgn="t" latinLnBrk="0" hangingPunct="1"/>
                      <a:r>
                        <a:rPr lang="zh-CN" sz="2400" b="1" i="0" u="none" strike="noStrike" kern="1200" dirty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zh-CN" sz="2400" b="1" i="0" u="none" strike="noStrike" kern="1200" dirty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+mn-cs"/>
                        </a:rPr>
                        <a:t>内部控制的了解与测试</a:t>
                      </a:r>
                      <a:r>
                        <a:rPr lang="zh-CN" altLang="en-US" sz="2400" b="1" i="0" u="none" strike="noStrike" kern="1200" dirty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+mn-cs"/>
                        </a:rPr>
                        <a:t>，重大错报风险评估</a:t>
                      </a:r>
                      <a:r>
                        <a:rPr lang="zh-CN" sz="2400" b="1" i="0" u="none" strike="noStrike" kern="1200" dirty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经典试题法</a:t>
                      </a: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9046"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en-US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7.13</a:t>
                      </a:r>
                    </a:p>
                    <a:p>
                      <a:pPr marL="0" algn="ctr" defTabSz="1043056" rtl="0" eaLnBrk="1" fontAlgn="t" latinLnBrk="0" hangingPunct="1"/>
                      <a:r>
                        <a:rPr lang="en-US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en-US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周五</a:t>
                      </a:r>
                      <a:r>
                        <a:rPr lang="en-US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13:20-15:00</a:t>
                      </a:r>
                      <a:r>
                        <a:rPr lang="zh-CN" altLang="en-US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；</a:t>
                      </a:r>
                      <a:r>
                        <a:rPr lang="en-US" alt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15:25-16:45）</a:t>
                      </a:r>
                      <a:endParaRPr lang="zh-CN" altLang="zh-CN" sz="24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zh-CN" sz="2400" b="1" i="0" u="none" strike="noStrike" kern="1200" dirty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+mn-cs"/>
                        </a:rPr>
                        <a:t>第八章  风险应对</a:t>
                      </a:r>
                      <a:endParaRPr lang="en-US" altLang="zh-CN" sz="2400" b="1" i="0" u="none" strike="noStrike" kern="1200" dirty="0">
                        <a:solidFill>
                          <a:srgbClr val="FF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algn="ctr" defTabSz="1043056" rtl="0" eaLnBrk="1" fontAlgn="t" latinLnBrk="0" hangingPunct="1"/>
                      <a:r>
                        <a:rPr lang="zh-CN" sz="2400" b="1" i="0" u="none" strike="noStrike" kern="1200" dirty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en-US" sz="2400" b="1" i="0" u="none" strike="noStrike" kern="1200" dirty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+mn-cs"/>
                        </a:rPr>
                        <a:t>风险评估与风险应对</a:t>
                      </a:r>
                      <a:r>
                        <a:rPr lang="zh-CN" sz="2400" b="1" i="0" u="none" strike="noStrike" kern="1200" dirty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+mn-cs"/>
                        </a:rPr>
                        <a:t>综合）</a:t>
                      </a: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zh-CN" sz="24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经典试题法</a:t>
                      </a: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dministrator\Desktop\财大ppt模板\B9PPT模板（一）-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0"/>
            <a:ext cx="10691813" cy="7559675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4252" y="684287"/>
            <a:ext cx="7429552" cy="576064"/>
          </a:xfrm>
        </p:spPr>
        <p:txBody>
          <a:bodyPr>
            <a:noAutofit/>
          </a:bodyPr>
          <a:lstStyle/>
          <a:p>
            <a:r>
              <a:rPr lang="zh-CN" altLang="zh-CN" sz="4000" b="1" dirty="0">
                <a:solidFill>
                  <a:srgbClr val="FF0000"/>
                </a:solidFill>
              </a:rPr>
              <a:t>授课进度</a:t>
            </a:r>
            <a:r>
              <a:rPr lang="zh-CN" altLang="en-US" sz="4000" b="1" dirty="0">
                <a:solidFill>
                  <a:srgbClr val="FF0000"/>
                </a:solidFill>
              </a:rPr>
              <a:t>（下）</a:t>
            </a:r>
            <a:endParaRPr lang="zh-CN" altLang="en-US" sz="4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6013403"/>
              </p:ext>
            </p:extLst>
          </p:nvPr>
        </p:nvGraphicFramePr>
        <p:xfrm>
          <a:off x="306140" y="1560580"/>
          <a:ext cx="9944666" cy="5645093"/>
        </p:xfrm>
        <a:graphic>
          <a:graphicData uri="http://schemas.openxmlformats.org/drawingml/2006/table">
            <a:tbl>
              <a:tblPr/>
              <a:tblGrid>
                <a:gridCol w="3175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9236">
                <a:tc>
                  <a:txBody>
                    <a:bodyPr/>
                    <a:lstStyle/>
                    <a:p>
                      <a:pPr marL="0" marR="0" indent="0" algn="ctr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7.1</a:t>
                      </a:r>
                      <a:r>
                        <a:rPr lang="en-US" altLang="zh-CN" sz="20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6</a:t>
                      </a:r>
                      <a:endParaRPr lang="en-US" sz="20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marR="0" indent="0" algn="ctr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en-US" sz="20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周一</a:t>
                      </a:r>
                      <a:r>
                        <a:rPr lang="en-US" altLang="zh-CN" sz="20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8:00-9:40</a:t>
                      </a:r>
                      <a:r>
                        <a:rPr lang="zh-CN" altLang="en-US" sz="20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；</a:t>
                      </a:r>
                      <a:endParaRPr lang="en-US" altLang="zh-CN" sz="20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marR="0" indent="0" algn="ctr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10:05-11:25</a:t>
                      </a:r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  <a:endParaRPr lang="zh-CN" sz="20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24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第九章</a:t>
                      </a:r>
                      <a:r>
                        <a:rPr lang="zh-CN" sz="2400" b="1" i="0" u="none" strike="noStrike" dirty="0">
                          <a:solidFill>
                            <a:srgbClr val="FF0000"/>
                          </a:solidFill>
                          <a:latin typeface="Times New Roman"/>
                        </a:rPr>
                        <a:t>  </a:t>
                      </a:r>
                      <a:r>
                        <a:rPr lang="zh-CN" sz="24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销售与收款循环的审计（</a:t>
                      </a:r>
                      <a:r>
                        <a:rPr lang="zh-CN" altLang="en-US" sz="24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收入审计及应收账款</a:t>
                      </a:r>
                      <a:r>
                        <a:rPr lang="zh-CN" sz="24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函证）</a:t>
                      </a: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经典试题</a:t>
                      </a: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236"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en-US" altLang="zh-CN" sz="20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7.16</a:t>
                      </a:r>
                    </a:p>
                    <a:p>
                      <a:pPr marL="0" algn="ctr" defTabSz="1043056" rtl="0" eaLnBrk="1" fontAlgn="t" latinLnBrk="0" hangingPunct="1"/>
                      <a:r>
                        <a:rPr lang="en-US" altLang="zh-CN" sz="20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en-US" sz="20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周一</a:t>
                      </a:r>
                      <a:r>
                        <a:rPr lang="en-US" altLang="zh-CN" sz="20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13:20-15:00</a:t>
                      </a:r>
                      <a:r>
                        <a:rPr lang="zh-CN" altLang="en-US" sz="20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；</a:t>
                      </a:r>
                      <a:endParaRPr lang="en-US" altLang="zh-CN" sz="20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algn="ctr" defTabSz="1043056" rtl="0" eaLnBrk="1" fontAlgn="t" latinLnBrk="0" hangingPunct="1"/>
                      <a:r>
                        <a:rPr lang="en-US" altLang="zh-CN" sz="20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15:25-16:45）</a:t>
                      </a:r>
                      <a:endParaRPr lang="zh-CN" altLang="zh-CN" sz="20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24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第十一章</a:t>
                      </a:r>
                      <a:r>
                        <a:rPr lang="zh-CN" sz="2400" b="1" i="0" u="none" strike="noStrike" dirty="0">
                          <a:solidFill>
                            <a:srgbClr val="FF0000"/>
                          </a:solidFill>
                          <a:latin typeface="Times New Roman"/>
                        </a:rPr>
                        <a:t>  </a:t>
                      </a:r>
                      <a:r>
                        <a:rPr lang="zh-CN" sz="24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生产与存货循环的审计（</a:t>
                      </a:r>
                      <a:r>
                        <a:rPr lang="zh-CN" altLang="en-US" sz="24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盘点计划及</a:t>
                      </a:r>
                      <a:r>
                        <a:rPr lang="zh-CN" sz="24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监盘</a:t>
                      </a:r>
                      <a:r>
                        <a:rPr lang="zh-CN" altLang="en-US" sz="24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计划</a:t>
                      </a:r>
                      <a:r>
                        <a:rPr lang="zh-CN" sz="24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）</a:t>
                      </a: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经典试题</a:t>
                      </a: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9236">
                <a:tc>
                  <a:txBody>
                    <a:bodyPr/>
                    <a:lstStyle/>
                    <a:p>
                      <a:pPr marL="0" marR="0" indent="0" algn="ctr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7.1</a:t>
                      </a:r>
                      <a:r>
                        <a:rPr lang="en-US" altLang="zh-CN" sz="20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7</a:t>
                      </a:r>
                      <a:endParaRPr lang="en-US" sz="20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marR="0" indent="0" algn="ctr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en-US" sz="20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周二</a:t>
                      </a:r>
                      <a:r>
                        <a:rPr lang="en-US" altLang="zh-CN" sz="20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8:00-9:40</a:t>
                      </a:r>
                      <a:r>
                        <a:rPr lang="zh-CN" altLang="en-US" sz="20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；</a:t>
                      </a:r>
                      <a:endParaRPr lang="en-US" altLang="zh-CN" sz="20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marR="0" indent="0" algn="ctr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10:05-11:25</a:t>
                      </a:r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  <a:endParaRPr lang="zh-CN" sz="20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第十章</a:t>
                      </a:r>
                      <a:r>
                        <a:rPr lang="zh-CN" sz="2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采购与付款循环的审计</a:t>
                      </a: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经典试题</a:t>
                      </a: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9236">
                <a:tc>
                  <a:txBody>
                    <a:bodyPr/>
                    <a:lstStyle/>
                    <a:p>
                      <a:pPr marL="0" algn="ctr" defTabSz="1043056" rtl="0" eaLnBrk="1" fontAlgn="t" latinLnBrk="0" hangingPunct="1"/>
                      <a:r>
                        <a:rPr lang="en-US" altLang="zh-CN" sz="20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7.17</a:t>
                      </a:r>
                    </a:p>
                    <a:p>
                      <a:pPr marL="0" algn="ctr" defTabSz="1043056" rtl="0" eaLnBrk="1" fontAlgn="t" latinLnBrk="0" hangingPunct="1"/>
                      <a:r>
                        <a:rPr lang="en-US" altLang="zh-CN" sz="20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en-US" sz="20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周二</a:t>
                      </a:r>
                      <a:r>
                        <a:rPr lang="en-US" altLang="zh-CN" sz="20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13:20-15:00</a:t>
                      </a:r>
                      <a:r>
                        <a:rPr lang="zh-CN" altLang="en-US" sz="20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；</a:t>
                      </a:r>
                      <a:endParaRPr lang="en-US" altLang="zh-CN" sz="20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algn="ctr" defTabSz="1043056" rtl="0" eaLnBrk="1" fontAlgn="t" latinLnBrk="0" hangingPunct="1"/>
                      <a:r>
                        <a:rPr lang="en-US" altLang="zh-CN" sz="20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15:25-16:45）</a:t>
                      </a:r>
                      <a:endParaRPr lang="zh-CN" altLang="zh-CN" sz="20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第十二章</a:t>
                      </a:r>
                      <a:r>
                        <a:rPr lang="zh-CN" sz="2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货币资金的审计</a:t>
                      </a:r>
                    </a:p>
                  </a:txBody>
                  <a:tcPr marL="4931" marR="4931" marT="4931" marB="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经典试题</a:t>
                      </a:r>
                    </a:p>
                    <a:p>
                      <a:pPr algn="ctr" fontAlgn="t"/>
                      <a:endParaRPr lang="zh-CN" sz="2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9236">
                <a:tc>
                  <a:txBody>
                    <a:bodyPr/>
                    <a:lstStyle/>
                    <a:p>
                      <a:pPr marL="0" marR="0" indent="0" algn="ctr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7.1</a:t>
                      </a:r>
                      <a:r>
                        <a:rPr lang="en-US" altLang="zh-CN" sz="20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8</a:t>
                      </a:r>
                      <a:endParaRPr lang="en-US" sz="20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marR="0" indent="0" algn="ctr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en-US" sz="20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周三</a:t>
                      </a:r>
                      <a:r>
                        <a:rPr lang="en-US" altLang="zh-CN" sz="20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8:00-9:40</a:t>
                      </a:r>
                      <a:r>
                        <a:rPr lang="zh-CN" altLang="en-US" sz="20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；</a:t>
                      </a:r>
                      <a:endParaRPr lang="en-US" altLang="zh-CN" sz="20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marR="0" indent="0" algn="ctr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10:05-11:25</a:t>
                      </a:r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  <a:endParaRPr lang="zh-CN" sz="2000" b="1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24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第十九章</a:t>
                      </a:r>
                      <a:r>
                        <a:rPr lang="zh-CN" sz="2400" b="1" i="0" u="none" strike="noStrike" dirty="0">
                          <a:solidFill>
                            <a:srgbClr val="FF0000"/>
                          </a:solidFill>
                          <a:latin typeface="Times New Roman"/>
                        </a:rPr>
                        <a:t>  </a:t>
                      </a:r>
                      <a:r>
                        <a:rPr lang="zh-CN" sz="24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审计报告</a:t>
                      </a:r>
                      <a:endParaRPr lang="en-US" altLang="zh-CN" sz="2400" b="1" i="0" u="none" strike="noStrike" dirty="0">
                        <a:solidFill>
                          <a:srgbClr val="FF0000"/>
                        </a:solidFill>
                        <a:latin typeface="宋体"/>
                      </a:endParaRPr>
                    </a:p>
                    <a:p>
                      <a:pPr algn="ctr" fontAlgn="t"/>
                      <a:r>
                        <a:rPr lang="zh-CN" sz="24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（审计调整及审计意见）</a:t>
                      </a: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经典试题</a:t>
                      </a: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8438">
                <a:tc>
                  <a:txBody>
                    <a:bodyPr/>
                    <a:lstStyle/>
                    <a:p>
                      <a:pPr marL="0" marR="0" indent="0" algn="ctr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7.18</a:t>
                      </a:r>
                    </a:p>
                    <a:p>
                      <a:pPr marL="0" marR="0" indent="0" algn="ctr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（</a:t>
                      </a:r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周三</a:t>
                      </a:r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14:00-16:00）</a:t>
                      </a:r>
                      <a:endParaRPr lang="zh-CN" altLang="zh-CN" sz="20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0" marR="0" indent="0" algn="ctr" defTabSz="104305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20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随堂考</a:t>
                      </a:r>
                      <a:endParaRPr lang="zh-CN" sz="2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zh-CN" sz="2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4931" marR="4931" marT="493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dministrator\Desktop\财大ppt模板\B9PPT模板（一）-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8"/>
            <a:ext cx="10691813" cy="7559675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8916" y="2851937"/>
            <a:ext cx="9624060" cy="1260211"/>
          </a:xfrm>
        </p:spPr>
        <p:txBody>
          <a:bodyPr>
            <a:normAutofit/>
          </a:bodyPr>
          <a:lstStyle/>
          <a:p>
            <a:r>
              <a:rPr lang="zh-CN" altLang="en-US" sz="7200" dirty="0">
                <a:solidFill>
                  <a:srgbClr val="7C1D20"/>
                </a:solidFill>
                <a:latin typeface="微软雅黑" pitchFamily="34" charset="-122"/>
                <a:ea typeface="微软雅黑" pitchFamily="34" charset="-122"/>
              </a:rPr>
              <a:t>   谢  谢！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4670" y="3994945"/>
            <a:ext cx="9624060" cy="714380"/>
          </a:xfrm>
        </p:spPr>
        <p:txBody>
          <a:bodyPr/>
          <a:lstStyle/>
          <a:p>
            <a:pPr algn="ctr">
              <a:buNone/>
            </a:pPr>
            <a:r>
              <a:rPr lang="en-US" altLang="zh-CN" dirty="0">
                <a:solidFill>
                  <a:srgbClr val="7C1D20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dirty="0">
              <a:solidFill>
                <a:srgbClr val="7C1D2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247</Words>
  <Application>Microsoft Office PowerPoint</Application>
  <PresentationFormat>自定义</PresentationFormat>
  <Paragraphs>64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Times New Roman</vt:lpstr>
      <vt:lpstr>Office 主题</vt:lpstr>
      <vt:lpstr>暑期双专《审计》授课计划</vt:lpstr>
      <vt:lpstr>授课进度（上）</vt:lpstr>
      <vt:lpstr>授课进度（下）</vt:lpstr>
      <vt:lpstr>   谢  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上海财经大学PPT主标题</dc:title>
  <dc:creator>admin</dc:creator>
  <cp:lastModifiedBy>Administrator</cp:lastModifiedBy>
  <cp:revision>58</cp:revision>
  <dcterms:created xsi:type="dcterms:W3CDTF">2016-12-19T01:38:36Z</dcterms:created>
  <dcterms:modified xsi:type="dcterms:W3CDTF">2018-07-11T04:58:40Z</dcterms:modified>
</cp:coreProperties>
</file>