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6" r:id="rId24"/>
    <p:sldId id="278" r:id="rId25"/>
    <p:sldId id="279" r:id="rId26"/>
    <p:sldId id="280" r:id="rId27"/>
    <p:sldId id="281" r:id="rId28"/>
    <p:sldId id="282" r:id="rId29"/>
    <p:sldId id="283" r:id="rId30"/>
    <p:sldId id="287" r:id="rId31"/>
    <p:sldId id="284" r:id="rId32"/>
    <p:sldId id="285"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121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AF54FA2-7CD1-401E-997A-9A0A45B3BD73}" type="datetimeFigureOut">
              <a:rPr lang="zh-CN" altLang="en-US" smtClean="0"/>
              <a:t>2017/5/14</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1C90979E-0EB8-493C-A654-1DCECFD8D08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AF54FA2-7CD1-401E-997A-9A0A45B3BD73}"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90979E-0EB8-493C-A654-1DCECFD8D08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AF54FA2-7CD1-401E-997A-9A0A45B3BD73}"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90979E-0EB8-493C-A654-1DCECFD8D08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AF54FA2-7CD1-401E-997A-9A0A45B3BD73}" type="datetimeFigureOut">
              <a:rPr lang="zh-CN" altLang="en-US" smtClean="0"/>
              <a:t>2017/5/14</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1C90979E-0EB8-493C-A654-1DCECFD8D08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5AF54FA2-7CD1-401E-997A-9A0A45B3BD73}" type="datetimeFigureOut">
              <a:rPr lang="zh-CN" altLang="en-US" smtClean="0"/>
              <a:t>2017/5/14</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1C90979E-0EB8-493C-A654-1DCECFD8D08E}" type="slidenum">
              <a:rPr lang="zh-CN" altLang="en-US" smtClean="0"/>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AF54FA2-7CD1-401E-997A-9A0A45B3BD73}" type="datetimeFigureOut">
              <a:rPr lang="zh-CN" altLang="en-US" smtClean="0"/>
              <a:t>2017/5/14</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1C90979E-0EB8-493C-A654-1DCECFD8D08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AF54FA2-7CD1-401E-997A-9A0A45B3BD73}" type="datetimeFigureOut">
              <a:rPr lang="zh-CN" altLang="en-US" smtClean="0"/>
              <a:t>2017/5/14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1C90979E-0EB8-493C-A654-1DCECFD8D08E}" type="slidenum">
              <a:rPr lang="zh-CN" altLang="en-US" smtClean="0"/>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AF54FA2-7CD1-401E-997A-9A0A45B3BD73}" type="datetimeFigureOut">
              <a:rPr lang="zh-CN" altLang="en-US" smtClean="0"/>
              <a:t>2017/5/14</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90979E-0EB8-493C-A654-1DCECFD8D08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AF54FA2-7CD1-401E-997A-9A0A45B3BD73}" type="datetimeFigureOut">
              <a:rPr lang="zh-CN" altLang="en-US" smtClean="0"/>
              <a:t>2017/5/14</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90979E-0EB8-493C-A654-1DCECFD8D08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AF54FA2-7CD1-401E-997A-9A0A45B3BD73}" type="datetimeFigureOut">
              <a:rPr lang="zh-CN" altLang="en-US" smtClean="0"/>
              <a:t>2017/5/14</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90979E-0EB8-493C-A654-1DCECFD8D08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AF54FA2-7CD1-401E-997A-9A0A45B3BD73}"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1C90979E-0EB8-493C-A654-1DCECFD8D08E}" type="slidenum">
              <a:rPr lang="zh-CN" altLang="en-US" smtClean="0"/>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AF54FA2-7CD1-401E-997A-9A0A45B3BD73}" type="datetimeFigureOut">
              <a:rPr lang="zh-CN" altLang="en-US" smtClean="0"/>
              <a:t>2017/5/14</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C90979E-0EB8-493C-A654-1DCECFD8D08E}" type="slidenum">
              <a:rPr lang="zh-CN" altLang="en-US" smtClean="0"/>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baike.baidu.com/view/8370.htm" TargetMode="External"/><Relationship Id="rId2" Type="http://schemas.openxmlformats.org/officeDocument/2006/relationships/hyperlink" Target="http://baike.baidu.com/view/32754.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aike.baidu.com/view/8370.htm" TargetMode="External"/><Relationship Id="rId2" Type="http://schemas.openxmlformats.org/officeDocument/2006/relationships/hyperlink" Target="http://baike.baidu.com/view/32754.ht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effectLst/>
              </a:rPr>
              <a:t>第</a:t>
            </a:r>
            <a:r>
              <a:rPr lang="en-US" altLang="zh-CN" b="1" dirty="0">
                <a:effectLst/>
              </a:rPr>
              <a:t>1</a:t>
            </a:r>
            <a:r>
              <a:rPr lang="zh-CN" altLang="en-US" b="1" dirty="0">
                <a:effectLst/>
              </a:rPr>
              <a:t>章 </a:t>
            </a:r>
            <a:r>
              <a:rPr lang="zh-CN" altLang="en-US" b="1" dirty="0" smtClean="0">
                <a:effectLst/>
              </a:rPr>
              <a:t> 计算机网络</a:t>
            </a:r>
            <a:r>
              <a:rPr lang="zh-CN" altLang="en-US" b="1" dirty="0">
                <a:effectLst/>
              </a:rPr>
              <a:t>概论</a:t>
            </a:r>
            <a:br>
              <a:rPr lang="zh-CN" altLang="en-US" b="1" dirty="0">
                <a:effectLst/>
              </a:rPr>
            </a:b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8159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按交换方式</a:t>
            </a:r>
            <a:r>
              <a:rPr lang="zh-CN" altLang="en-US" dirty="0" smtClean="0"/>
              <a:t>分类：电路交换、报文交换、分组交换、综合业务数字网。</a:t>
            </a:r>
            <a:endParaRPr lang="zh-CN" altLang="en-US" dirty="0"/>
          </a:p>
          <a:p>
            <a:r>
              <a:rPr lang="zh-CN" altLang="en-US" dirty="0"/>
              <a:t>按采用的拓扑结构分类有总线网、环形网、星形网、树形网和网状网络结构。</a:t>
            </a:r>
          </a:p>
          <a:p>
            <a:r>
              <a:rPr lang="zh-CN" altLang="en-US" dirty="0"/>
              <a:t>按信道的带宽分类有基带网和宽带网。</a:t>
            </a:r>
          </a:p>
          <a:p>
            <a:pPr lvl="0"/>
            <a:r>
              <a:rPr lang="zh-CN" altLang="en-US" dirty="0"/>
              <a:t>按局域网的标准协议分类</a:t>
            </a:r>
          </a:p>
          <a:p>
            <a:endParaRPr lang="zh-CN" altLang="en-US" dirty="0"/>
          </a:p>
          <a:p>
            <a:endParaRPr lang="zh-CN" altLang="en-US" dirty="0"/>
          </a:p>
          <a:p>
            <a:endParaRPr lang="zh-CN" altLang="en-US" dirty="0"/>
          </a:p>
          <a:p>
            <a:endParaRPr lang="zh-CN" altLang="en-US" dirty="0"/>
          </a:p>
          <a:p>
            <a:pPr marL="0" indent="0">
              <a:buNone/>
            </a:pPr>
            <a:endParaRPr lang="zh-CN" altLang="en-US" dirty="0"/>
          </a:p>
        </p:txBody>
      </p:sp>
    </p:spTree>
    <p:extLst>
      <p:ext uri="{BB962C8B-B14F-4D97-AF65-F5344CB8AC3E}">
        <p14:creationId xmlns:p14="http://schemas.microsoft.com/office/powerpoint/2010/main" val="358824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1.3 </a:t>
            </a:r>
            <a:r>
              <a:rPr lang="zh-CN" altLang="en-US" b="1" dirty="0">
                <a:effectLst/>
              </a:rPr>
              <a:t>计算机网络</a:t>
            </a:r>
            <a:r>
              <a:rPr lang="zh-CN" altLang="en-US" b="1" dirty="0" smtClean="0">
                <a:effectLst/>
              </a:rPr>
              <a:t>体系结构</a:t>
            </a:r>
            <a:endParaRPr lang="zh-CN" altLang="en-US" dirty="0"/>
          </a:p>
        </p:txBody>
      </p:sp>
      <p:sp>
        <p:nvSpPr>
          <p:cNvPr id="3" name="内容占位符 2"/>
          <p:cNvSpPr>
            <a:spLocks noGrp="1"/>
          </p:cNvSpPr>
          <p:nvPr>
            <p:ph idx="1"/>
          </p:nvPr>
        </p:nvSpPr>
        <p:spPr/>
        <p:txBody>
          <a:bodyPr/>
          <a:lstStyle/>
          <a:p>
            <a:r>
              <a:rPr lang="zh-CN" altLang="en-US" dirty="0"/>
              <a:t>计算机网络体系结构为不同的计算机之间互连</a:t>
            </a:r>
            <a:r>
              <a:rPr lang="zh-CN" altLang="en-US" dirty="0" smtClean="0"/>
              <a:t>和互</a:t>
            </a:r>
            <a:r>
              <a:rPr lang="zh-CN" altLang="en-US" dirty="0"/>
              <a:t>操作</a:t>
            </a:r>
            <a:r>
              <a:rPr lang="zh-CN" altLang="en-US" dirty="0" smtClean="0"/>
              <a:t>提供相应</a:t>
            </a:r>
            <a:r>
              <a:rPr lang="zh-CN" altLang="en-US" dirty="0"/>
              <a:t>的规范和标准</a:t>
            </a:r>
            <a:r>
              <a:rPr lang="zh-CN" altLang="en-US" dirty="0" smtClean="0"/>
              <a:t>。</a:t>
            </a:r>
            <a:endParaRPr lang="en-US" altLang="zh-CN" dirty="0" smtClean="0"/>
          </a:p>
          <a:p>
            <a:r>
              <a:rPr lang="zh-CN" altLang="en-US" b="1" dirty="0"/>
              <a:t>计算机网络体系结构中相互有关的</a:t>
            </a:r>
            <a:r>
              <a:rPr lang="zh-CN" altLang="en-US" b="1" dirty="0" smtClean="0"/>
              <a:t>结构：</a:t>
            </a:r>
            <a:r>
              <a:rPr lang="zh-CN" altLang="en-US" dirty="0"/>
              <a:t>物理</a:t>
            </a:r>
            <a:r>
              <a:rPr lang="zh-CN" altLang="en-US" dirty="0" smtClean="0"/>
              <a:t>结构、逻辑结构、</a:t>
            </a:r>
            <a:r>
              <a:rPr lang="zh-CN" altLang="en-US" dirty="0"/>
              <a:t>软件</a:t>
            </a:r>
            <a:r>
              <a:rPr lang="zh-CN" altLang="en-US" dirty="0" smtClean="0"/>
              <a:t>结构。</a:t>
            </a:r>
            <a:endParaRPr lang="en-US" altLang="zh-CN" dirty="0" smtClean="0"/>
          </a:p>
          <a:p>
            <a:endParaRPr lang="zh-CN" altLang="en-US" dirty="0"/>
          </a:p>
          <a:p>
            <a:pPr lvl="0"/>
            <a:endParaRPr lang="zh-CN" altLang="en-US" dirty="0"/>
          </a:p>
          <a:p>
            <a:pPr lvl="0"/>
            <a:endParaRPr lang="zh-CN" altLang="en-US" dirty="0"/>
          </a:p>
          <a:p>
            <a:endParaRPr lang="en-US" altLang="zh-CN" dirty="0"/>
          </a:p>
          <a:p>
            <a:endParaRPr lang="zh-CN" altLang="en-US" dirty="0"/>
          </a:p>
        </p:txBody>
      </p:sp>
    </p:spTree>
    <p:extLst>
      <p:ext uri="{BB962C8B-B14F-4D97-AF65-F5344CB8AC3E}">
        <p14:creationId xmlns:p14="http://schemas.microsoft.com/office/powerpoint/2010/main" val="395260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1.3.2 </a:t>
            </a:r>
            <a:r>
              <a:rPr lang="zh-CN" altLang="en-US" b="1" dirty="0">
                <a:effectLst/>
              </a:rPr>
              <a:t>计算机网络体系层次结构</a:t>
            </a:r>
          </a:p>
        </p:txBody>
      </p:sp>
      <p:sp>
        <p:nvSpPr>
          <p:cNvPr id="3" name="内容占位符 2"/>
          <p:cNvSpPr>
            <a:spLocks noGrp="1"/>
          </p:cNvSpPr>
          <p:nvPr>
            <p:ph idx="1"/>
          </p:nvPr>
        </p:nvSpPr>
        <p:spPr/>
        <p:txBody>
          <a:bodyPr>
            <a:normAutofit fontScale="92500" lnSpcReduction="20000"/>
          </a:bodyPr>
          <a:lstStyle/>
          <a:p>
            <a:pPr lvl="0"/>
            <a:r>
              <a:rPr lang="zh-CN" altLang="en-US" b="1" dirty="0"/>
              <a:t>计算机网络体系层次结构</a:t>
            </a:r>
            <a:endParaRPr lang="zh-CN" altLang="en-US" dirty="0"/>
          </a:p>
          <a:p>
            <a:pPr lvl="0"/>
            <a:r>
              <a:rPr lang="zh-CN" altLang="en-US" b="1" dirty="0"/>
              <a:t>计算机网络体系结构分层的</a:t>
            </a:r>
            <a:r>
              <a:rPr lang="zh-CN" altLang="en-US" b="1" dirty="0" smtClean="0"/>
              <a:t>优点</a:t>
            </a:r>
            <a:endParaRPr lang="en-US" altLang="zh-CN" b="1" dirty="0" smtClean="0"/>
          </a:p>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a:t>
            </a:r>
          </a:p>
          <a:p>
            <a:pPr lvl="0"/>
            <a:endParaRPr lang="zh-CN" altLang="en-US" dirty="0"/>
          </a:p>
          <a:p>
            <a:pPr lvl="0"/>
            <a:r>
              <a:rPr lang="zh-CN" altLang="en-US" b="1" dirty="0"/>
              <a:t>计算机网络体系结构分层的缺点</a:t>
            </a:r>
            <a:endParaRPr lang="zh-CN" altLang="en-US" dirty="0"/>
          </a:p>
          <a:p>
            <a:endParaRPr lang="zh-CN" altLang="en-US" dirty="0"/>
          </a:p>
        </p:txBody>
      </p:sp>
    </p:spTree>
    <p:extLst>
      <p:ext uri="{BB962C8B-B14F-4D97-AF65-F5344CB8AC3E}">
        <p14:creationId xmlns:p14="http://schemas.microsoft.com/office/powerpoint/2010/main" val="67466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1.4</a:t>
            </a:r>
            <a:r>
              <a:rPr lang="zh-CN" altLang="en-US" b="1" dirty="0" smtClean="0">
                <a:effectLst/>
              </a:rPr>
              <a:t>开放系统互连参考模型</a:t>
            </a:r>
            <a:endParaRPr lang="zh-CN" altLang="en-US" dirty="0"/>
          </a:p>
        </p:txBody>
      </p:sp>
      <p:sp>
        <p:nvSpPr>
          <p:cNvPr id="3" name="内容占位符 2"/>
          <p:cNvSpPr>
            <a:spLocks noGrp="1"/>
          </p:cNvSpPr>
          <p:nvPr>
            <p:ph idx="1"/>
          </p:nvPr>
        </p:nvSpPr>
        <p:spPr/>
        <p:txBody>
          <a:bodyPr/>
          <a:lstStyle/>
          <a:p>
            <a:r>
              <a:rPr lang="en-US" altLang="zh-CN" b="1" dirty="0"/>
              <a:t>1.4.1 OSI</a:t>
            </a:r>
            <a:r>
              <a:rPr lang="zh-CN" altLang="en-US" b="1" dirty="0"/>
              <a:t>参考模型概述</a:t>
            </a:r>
          </a:p>
          <a:p>
            <a:r>
              <a:rPr lang="en-US" altLang="zh-CN" dirty="0"/>
              <a:t>OSI</a:t>
            </a:r>
            <a:r>
              <a:rPr lang="zh-CN" altLang="en-US" dirty="0"/>
              <a:t>参考模型分为物理层、数据链路层、网路层、传输层、会话层、表示层和应用层，共</a:t>
            </a:r>
            <a:r>
              <a:rPr lang="en-US" altLang="zh-CN" dirty="0"/>
              <a:t>7</a:t>
            </a:r>
            <a:r>
              <a:rPr lang="zh-CN" altLang="en-US" dirty="0"/>
              <a:t>层。</a:t>
            </a:r>
          </a:p>
          <a:p>
            <a:pPr lvl="0"/>
            <a:r>
              <a:rPr lang="zh-CN" altLang="en-US" b="1" dirty="0"/>
              <a:t>通信子网和资源子网</a:t>
            </a:r>
            <a:endParaRPr lang="zh-CN" altLang="en-US" dirty="0"/>
          </a:p>
          <a:p>
            <a:endParaRPr lang="zh-CN" altLang="en-US" dirty="0"/>
          </a:p>
        </p:txBody>
      </p:sp>
    </p:spTree>
    <p:extLst>
      <p:ext uri="{BB962C8B-B14F-4D97-AF65-F5344CB8AC3E}">
        <p14:creationId xmlns:p14="http://schemas.microsoft.com/office/powerpoint/2010/main" val="35876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pt-BR" altLang="zh-CN" b="1" dirty="0">
                <a:effectLst/>
              </a:rPr>
              <a:t>1.4.2 ISO/OSI</a:t>
            </a:r>
            <a:r>
              <a:rPr lang="zh-CN" altLang="pt-BR" b="1" dirty="0">
                <a:effectLst/>
              </a:rPr>
              <a:t>的一些基本</a:t>
            </a:r>
            <a:r>
              <a:rPr lang="zh-CN" altLang="pt-BR" b="1" dirty="0" smtClean="0">
                <a:effectLst/>
              </a:rPr>
              <a:t>概念</a:t>
            </a:r>
            <a:endParaRPr lang="zh-CN" altLang="en-US" dirty="0"/>
          </a:p>
        </p:txBody>
      </p:sp>
      <p:sp>
        <p:nvSpPr>
          <p:cNvPr id="3" name="内容占位符 2"/>
          <p:cNvSpPr>
            <a:spLocks noGrp="1"/>
          </p:cNvSpPr>
          <p:nvPr>
            <p:ph idx="1"/>
          </p:nvPr>
        </p:nvSpPr>
        <p:spPr/>
        <p:txBody>
          <a:bodyPr/>
          <a:lstStyle/>
          <a:p>
            <a:pPr lvl="0"/>
            <a:r>
              <a:rPr lang="zh-CN" altLang="en-US" b="1" dirty="0"/>
              <a:t>实体与</a:t>
            </a:r>
            <a:r>
              <a:rPr lang="zh-CN" altLang="en-US" b="1" dirty="0" smtClean="0"/>
              <a:t>对等实体</a:t>
            </a:r>
            <a:endParaRPr lang="en-US" altLang="zh-CN" b="1" dirty="0" smtClean="0"/>
          </a:p>
          <a:p>
            <a:r>
              <a:rPr lang="zh-CN" altLang="en-US" b="1" dirty="0"/>
              <a:t>协议和协议数据单元</a:t>
            </a:r>
            <a:endParaRPr lang="zh-CN" altLang="en-US" dirty="0"/>
          </a:p>
          <a:p>
            <a:r>
              <a:rPr lang="zh-CN" altLang="en-US" b="1" dirty="0"/>
              <a:t>服务、服务访问点和服务原语</a:t>
            </a:r>
            <a:endParaRPr lang="zh-CN" altLang="en-US" dirty="0"/>
          </a:p>
          <a:p>
            <a:r>
              <a:rPr lang="en-US" altLang="zh-CN" b="1" dirty="0"/>
              <a:t>DCE</a:t>
            </a:r>
            <a:r>
              <a:rPr lang="zh-CN" altLang="en-US" b="1" dirty="0"/>
              <a:t>和</a:t>
            </a:r>
            <a:r>
              <a:rPr lang="en-US" altLang="zh-CN" b="1" dirty="0"/>
              <a:t>DTE</a:t>
            </a:r>
            <a:endParaRPr lang="en-US" altLang="zh-CN" dirty="0"/>
          </a:p>
          <a:p>
            <a:r>
              <a:rPr lang="en-US" altLang="zh-CN" b="1" dirty="0"/>
              <a:t>OSI</a:t>
            </a:r>
            <a:r>
              <a:rPr lang="zh-CN" altLang="en-US" b="1" dirty="0"/>
              <a:t>参考模型结构划分原则</a:t>
            </a:r>
            <a:endParaRPr lang="zh-CN" altLang="en-US" dirty="0"/>
          </a:p>
          <a:p>
            <a:pPr lvl="0"/>
            <a:endParaRPr lang="zh-CN" altLang="en-US" dirty="0"/>
          </a:p>
        </p:txBody>
      </p:sp>
    </p:spTree>
    <p:extLst>
      <p:ext uri="{BB962C8B-B14F-4D97-AF65-F5344CB8AC3E}">
        <p14:creationId xmlns:p14="http://schemas.microsoft.com/office/powerpoint/2010/main" val="382773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1.4.3 </a:t>
            </a:r>
            <a:r>
              <a:rPr lang="zh-CN" altLang="en-US" b="1" dirty="0">
                <a:effectLst/>
              </a:rPr>
              <a:t>物理层</a:t>
            </a:r>
            <a:r>
              <a:rPr lang="en-US" altLang="zh-CN" b="1" dirty="0">
                <a:effectLst/>
              </a:rPr>
              <a:t>(Physical Layer</a:t>
            </a:r>
            <a:r>
              <a:rPr lang="en-US" altLang="zh-CN" b="1" dirty="0" smtClean="0">
                <a:effectLst/>
              </a:rPr>
              <a:t>)</a:t>
            </a:r>
            <a:endParaRPr lang="zh-CN" altLang="en-US" dirty="0"/>
          </a:p>
        </p:txBody>
      </p:sp>
      <p:sp>
        <p:nvSpPr>
          <p:cNvPr id="3" name="内容占位符 2"/>
          <p:cNvSpPr>
            <a:spLocks noGrp="1"/>
          </p:cNvSpPr>
          <p:nvPr>
            <p:ph idx="1"/>
          </p:nvPr>
        </p:nvSpPr>
        <p:spPr/>
        <p:txBody>
          <a:bodyPr/>
          <a:lstStyle/>
          <a:p>
            <a:r>
              <a:rPr lang="zh-CN" altLang="en-US" dirty="0"/>
              <a:t>物理层是</a:t>
            </a:r>
            <a:r>
              <a:rPr lang="en-US" altLang="zh-CN" dirty="0"/>
              <a:t>OSI</a:t>
            </a:r>
            <a:r>
              <a:rPr lang="zh-CN" altLang="en-US" dirty="0"/>
              <a:t>参考模型的最底层，主要功能是利用物理传输介质为数据链路层提供连接，透明地传输比特流。</a:t>
            </a:r>
          </a:p>
        </p:txBody>
      </p:sp>
    </p:spTree>
    <p:extLst>
      <p:ext uri="{BB962C8B-B14F-4D97-AF65-F5344CB8AC3E}">
        <p14:creationId xmlns:p14="http://schemas.microsoft.com/office/powerpoint/2010/main" val="297947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1.4.4 </a:t>
            </a:r>
            <a:r>
              <a:rPr lang="zh-CN" altLang="en-US" b="1" dirty="0">
                <a:effectLst/>
              </a:rPr>
              <a:t>数据链路层</a:t>
            </a:r>
            <a:r>
              <a:rPr lang="en-US" altLang="zh-CN" b="1" dirty="0">
                <a:effectLst/>
              </a:rPr>
              <a:t>(Data Link Layer</a:t>
            </a:r>
            <a:r>
              <a:rPr lang="en-US" altLang="zh-CN" b="1" dirty="0" smtClean="0">
                <a:effectLst/>
              </a:rPr>
              <a:t>)</a:t>
            </a:r>
            <a:endParaRPr lang="zh-CN" altLang="en-US" dirty="0"/>
          </a:p>
        </p:txBody>
      </p:sp>
      <p:sp>
        <p:nvSpPr>
          <p:cNvPr id="3" name="内容占位符 2"/>
          <p:cNvSpPr>
            <a:spLocks noGrp="1"/>
          </p:cNvSpPr>
          <p:nvPr>
            <p:ph idx="1"/>
          </p:nvPr>
        </p:nvSpPr>
        <p:spPr/>
        <p:txBody>
          <a:bodyPr/>
          <a:lstStyle/>
          <a:p>
            <a:r>
              <a:rPr lang="zh-CN" altLang="en-US" dirty="0"/>
              <a:t>数据链路层的任务是把物理层得到的原始比特流转换成网络层利用的帧流。并采用相应的方法使有差错的物理线路变成无差错的数据链路。数据链路层向网络层提供一个定义良好的服务接口，处理传输错误，数据流控制，确保慢速的接受方不会被快速的发送方淹没。</a:t>
            </a:r>
          </a:p>
        </p:txBody>
      </p:sp>
    </p:spTree>
    <p:extLst>
      <p:ext uri="{BB962C8B-B14F-4D97-AF65-F5344CB8AC3E}">
        <p14:creationId xmlns:p14="http://schemas.microsoft.com/office/powerpoint/2010/main" val="2292455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1.4.5 </a:t>
            </a:r>
            <a:r>
              <a:rPr lang="zh-CN" altLang="en-US" b="1" dirty="0">
                <a:effectLst/>
              </a:rPr>
              <a:t>网络层</a:t>
            </a:r>
            <a:r>
              <a:rPr lang="en-US" altLang="zh-CN" b="1" dirty="0">
                <a:effectLst/>
              </a:rPr>
              <a:t>(Network Layer</a:t>
            </a:r>
            <a:r>
              <a:rPr lang="en-US" altLang="zh-CN" b="1" dirty="0" smtClean="0">
                <a:effectLst/>
              </a:rPr>
              <a:t>)</a:t>
            </a:r>
            <a:endParaRPr lang="zh-CN" altLang="en-US" dirty="0"/>
          </a:p>
        </p:txBody>
      </p:sp>
      <p:sp>
        <p:nvSpPr>
          <p:cNvPr id="3" name="内容占位符 2"/>
          <p:cNvSpPr>
            <a:spLocks noGrp="1"/>
          </p:cNvSpPr>
          <p:nvPr>
            <p:ph idx="1"/>
          </p:nvPr>
        </p:nvSpPr>
        <p:spPr/>
        <p:txBody>
          <a:bodyPr/>
          <a:lstStyle/>
          <a:p>
            <a:r>
              <a:rPr lang="zh-CN" altLang="en-US" dirty="0"/>
              <a:t>网络层负责数据包经过多条链路、由信源到信宿的传递过程，并保证每个数据包能够成功和有效率地从出发点到达目的地。为实现端到端的传递，网络层提供了两种服务：线路交换和路由选择。</a:t>
            </a:r>
          </a:p>
          <a:p>
            <a:endParaRPr lang="zh-CN" altLang="en-US" dirty="0"/>
          </a:p>
        </p:txBody>
      </p:sp>
    </p:spTree>
    <p:extLst>
      <p:ext uri="{BB962C8B-B14F-4D97-AF65-F5344CB8AC3E}">
        <p14:creationId xmlns:p14="http://schemas.microsoft.com/office/powerpoint/2010/main" val="3969774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1.4.6 </a:t>
            </a:r>
            <a:r>
              <a:rPr lang="zh-CN" altLang="en-US" b="1" dirty="0">
                <a:effectLst/>
              </a:rPr>
              <a:t>传输层</a:t>
            </a:r>
            <a:r>
              <a:rPr lang="en-US" altLang="zh-CN" b="1" dirty="0">
                <a:effectLst/>
              </a:rPr>
              <a:t>(Transport Layer</a:t>
            </a:r>
            <a:r>
              <a:rPr lang="en-US" altLang="zh-CN" b="1" dirty="0" smtClean="0">
                <a:effectLst/>
              </a:rPr>
              <a:t>)</a:t>
            </a:r>
            <a:endParaRPr lang="zh-CN" altLang="en-US" dirty="0"/>
          </a:p>
        </p:txBody>
      </p:sp>
      <p:sp>
        <p:nvSpPr>
          <p:cNvPr id="3" name="内容占位符 2"/>
          <p:cNvSpPr>
            <a:spLocks noGrp="1"/>
          </p:cNvSpPr>
          <p:nvPr>
            <p:ph idx="1"/>
          </p:nvPr>
        </p:nvSpPr>
        <p:spPr/>
        <p:txBody>
          <a:bodyPr/>
          <a:lstStyle/>
          <a:p>
            <a:r>
              <a:rPr lang="zh-CN" altLang="en-US" dirty="0"/>
              <a:t>传输层为应用进程提供传输服务，提供一条端到端的逻辑信道，应用层的应用进程是传输层的服务用户。</a:t>
            </a:r>
          </a:p>
          <a:p>
            <a:endParaRPr lang="zh-CN" altLang="en-US" dirty="0"/>
          </a:p>
        </p:txBody>
      </p:sp>
    </p:spTree>
    <p:extLst>
      <p:ext uri="{BB962C8B-B14F-4D97-AF65-F5344CB8AC3E}">
        <p14:creationId xmlns:p14="http://schemas.microsoft.com/office/powerpoint/2010/main" val="802527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1.4.7 </a:t>
            </a:r>
            <a:r>
              <a:rPr lang="zh-CN" altLang="en-US" b="1" dirty="0">
                <a:effectLst/>
              </a:rPr>
              <a:t>会话层</a:t>
            </a:r>
            <a:r>
              <a:rPr lang="en-US" altLang="zh-CN" b="1" dirty="0">
                <a:effectLst/>
              </a:rPr>
              <a:t>(Session Layer</a:t>
            </a:r>
            <a:r>
              <a:rPr lang="en-US" altLang="zh-CN" b="1" dirty="0" smtClean="0">
                <a:effectLst/>
              </a:rPr>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会话层的功能是组织两个会话进程间的通信，并管理数据交换。</a:t>
            </a:r>
          </a:p>
          <a:p>
            <a:r>
              <a:rPr lang="zh-CN" altLang="en-US" dirty="0"/>
              <a:t>会话层建立在传输层之上。由于利用传输层提供的服务，使得两个会话实体之间不考虑它们之间相隔多远，使用了什么样的通信子网等网络通信细节，进行透明的、可靠的数据传输。当两个应用进程进行相互通信时，希望有个作为第三者的进程能组织它们的通话，协调它们之间的数据流，以便使应用进程专注于信息交互。会话层允许在不同机器间建立对话控制，管理哪边发送、何时发送、占用多长时间等。</a:t>
            </a:r>
          </a:p>
          <a:p>
            <a:endParaRPr lang="zh-CN" altLang="en-US" dirty="0"/>
          </a:p>
        </p:txBody>
      </p:sp>
    </p:spTree>
    <p:extLst>
      <p:ext uri="{BB962C8B-B14F-4D97-AF65-F5344CB8AC3E}">
        <p14:creationId xmlns:p14="http://schemas.microsoft.com/office/powerpoint/2010/main" val="291771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1.1	</a:t>
            </a:r>
            <a:r>
              <a:rPr lang="zh-CN" altLang="en-US" b="1" dirty="0">
                <a:effectLst/>
              </a:rPr>
              <a:t>计算机网络的</a:t>
            </a:r>
            <a:r>
              <a:rPr lang="zh-CN" altLang="en-US" b="1" dirty="0" smtClean="0">
                <a:effectLst/>
              </a:rPr>
              <a:t>发展</a:t>
            </a:r>
            <a:endParaRPr lang="zh-CN" altLang="en-US" dirty="0"/>
          </a:p>
        </p:txBody>
      </p:sp>
      <p:sp>
        <p:nvSpPr>
          <p:cNvPr id="3" name="内容占位符 2"/>
          <p:cNvSpPr>
            <a:spLocks noGrp="1"/>
          </p:cNvSpPr>
          <p:nvPr>
            <p:ph idx="1"/>
          </p:nvPr>
        </p:nvSpPr>
        <p:spPr/>
        <p:txBody>
          <a:bodyPr/>
          <a:lstStyle/>
          <a:p>
            <a:pPr marL="0" indent="0">
              <a:buNone/>
            </a:pPr>
            <a:r>
              <a:rPr lang="en-US" altLang="zh-CN" b="1" dirty="0"/>
              <a:t>1.1.1</a:t>
            </a:r>
            <a:r>
              <a:rPr lang="zh-CN" altLang="en-US" b="1" dirty="0"/>
              <a:t> 计算机网络的历程</a:t>
            </a:r>
          </a:p>
          <a:p>
            <a:pPr marL="0" lvl="0" indent="0">
              <a:buNone/>
            </a:pPr>
            <a:r>
              <a:rPr lang="zh-CN" altLang="en-US" b="1" dirty="0"/>
              <a:t>第一代计算机网络</a:t>
            </a:r>
            <a:r>
              <a:rPr lang="en-US" altLang="zh-CN" b="1" dirty="0"/>
              <a:t>――</a:t>
            </a:r>
            <a:r>
              <a:rPr lang="zh-CN" altLang="en-US" b="1" dirty="0"/>
              <a:t>面向终端的计算机网络</a:t>
            </a:r>
            <a:endParaRPr lang="zh-CN" altLang="en-US" dirty="0"/>
          </a:p>
          <a:p>
            <a:pPr marL="0" lvl="0" indent="0">
              <a:buNone/>
            </a:pPr>
            <a:r>
              <a:rPr lang="zh-CN" altLang="en-US" b="1" dirty="0"/>
              <a:t>改进后的面向终端的计算机联机系统</a:t>
            </a:r>
            <a:endParaRPr lang="zh-CN" altLang="en-US" dirty="0"/>
          </a:p>
          <a:p>
            <a:pPr marL="0" lvl="0" indent="0">
              <a:buNone/>
            </a:pPr>
            <a:r>
              <a:rPr lang="zh-CN" altLang="en-US" b="1" dirty="0"/>
              <a:t>第二代计算机网络</a:t>
            </a:r>
            <a:r>
              <a:rPr lang="en-US" altLang="zh-CN" b="1" dirty="0"/>
              <a:t>――</a:t>
            </a:r>
            <a:r>
              <a:rPr lang="zh-CN" altLang="en-US" b="1" dirty="0"/>
              <a:t>多台计算机相连的计算机网络</a:t>
            </a:r>
            <a:endParaRPr lang="zh-CN" altLang="en-US" dirty="0"/>
          </a:p>
          <a:p>
            <a:pPr marL="0" lvl="0" indent="0">
              <a:buNone/>
            </a:pPr>
            <a:r>
              <a:rPr lang="zh-CN" altLang="en-US" b="1" dirty="0"/>
              <a:t>第三代计算机网络</a:t>
            </a:r>
            <a:r>
              <a:rPr lang="en-US" altLang="zh-CN" b="1" dirty="0"/>
              <a:t>――</a:t>
            </a:r>
            <a:r>
              <a:rPr lang="zh-CN" altLang="en-US" b="1" dirty="0"/>
              <a:t>开放式标准化网络</a:t>
            </a:r>
            <a:endParaRPr lang="zh-CN" altLang="en-US" dirty="0"/>
          </a:p>
          <a:p>
            <a:pPr marL="0" lvl="0" indent="0">
              <a:buNone/>
            </a:pPr>
            <a:r>
              <a:rPr lang="zh-CN" altLang="en-US" b="1" dirty="0"/>
              <a:t>第四代计算机网络</a:t>
            </a:r>
            <a:r>
              <a:rPr lang="en-US" altLang="zh-CN" b="1" dirty="0"/>
              <a:t>――</a:t>
            </a:r>
            <a:r>
              <a:rPr lang="zh-CN" altLang="en-US" b="1" dirty="0"/>
              <a:t>网络互联阶段</a:t>
            </a:r>
            <a:endParaRPr lang="zh-CN" altLang="en-US" dirty="0"/>
          </a:p>
          <a:p>
            <a:pPr marL="0" indent="0">
              <a:buNone/>
            </a:pPr>
            <a:endParaRPr lang="zh-CN" altLang="en-US" dirty="0"/>
          </a:p>
        </p:txBody>
      </p:sp>
    </p:spTree>
    <p:extLst>
      <p:ext uri="{BB962C8B-B14F-4D97-AF65-F5344CB8AC3E}">
        <p14:creationId xmlns:p14="http://schemas.microsoft.com/office/powerpoint/2010/main" val="2843885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1.4.8 </a:t>
            </a:r>
            <a:r>
              <a:rPr lang="zh-CN" altLang="en-US" b="1" dirty="0">
                <a:effectLst/>
              </a:rPr>
              <a:t>表示层</a:t>
            </a:r>
            <a:r>
              <a:rPr lang="en-US" altLang="zh-CN" b="1" dirty="0">
                <a:effectLst/>
              </a:rPr>
              <a:t>(Presentation Layer</a:t>
            </a:r>
            <a:r>
              <a:rPr lang="en-US" altLang="zh-CN" b="1" dirty="0" smtClean="0">
                <a:effectLst/>
              </a:rPr>
              <a:t>)</a:t>
            </a:r>
            <a:endParaRPr lang="zh-CN" altLang="en-US" dirty="0"/>
          </a:p>
        </p:txBody>
      </p:sp>
      <p:sp>
        <p:nvSpPr>
          <p:cNvPr id="3" name="内容占位符 2"/>
          <p:cNvSpPr>
            <a:spLocks noGrp="1"/>
          </p:cNvSpPr>
          <p:nvPr>
            <p:ph idx="1"/>
          </p:nvPr>
        </p:nvSpPr>
        <p:spPr/>
        <p:txBody>
          <a:bodyPr/>
          <a:lstStyle/>
          <a:p>
            <a:r>
              <a:rPr lang="zh-CN" altLang="en-US" dirty="0"/>
              <a:t>表示层主要用于处理两个通信系统中交换信息的表示方式，它包括数据格式变换、数据加密、数据压缩与恢复等功能。</a:t>
            </a:r>
          </a:p>
          <a:p>
            <a:r>
              <a:rPr lang="zh-CN" altLang="en-US" dirty="0"/>
              <a:t>表示层位于</a:t>
            </a:r>
            <a:r>
              <a:rPr lang="en-US" altLang="zh-CN" dirty="0"/>
              <a:t>OSI</a:t>
            </a:r>
            <a:r>
              <a:rPr lang="zh-CN" altLang="en-US" dirty="0"/>
              <a:t>参考模型的第六层。它以下的五层用于将数据从源主机传送到目的主机，而表示层则要保证所传输的数据经传送后其意义不改变。表示层要解决的问题是：如何描述数据结构，并使之与计算机无关。</a:t>
            </a:r>
          </a:p>
        </p:txBody>
      </p:sp>
    </p:spTree>
    <p:extLst>
      <p:ext uri="{BB962C8B-B14F-4D97-AF65-F5344CB8AC3E}">
        <p14:creationId xmlns:p14="http://schemas.microsoft.com/office/powerpoint/2010/main" val="1335908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1.4.9 </a:t>
            </a:r>
            <a:r>
              <a:rPr lang="zh-CN" altLang="en-US" b="1" dirty="0">
                <a:effectLst/>
              </a:rPr>
              <a:t>应用层</a:t>
            </a:r>
            <a:r>
              <a:rPr lang="en-US" altLang="zh-CN" b="1" dirty="0">
                <a:effectLst/>
              </a:rPr>
              <a:t>(Application Layer)</a:t>
            </a:r>
          </a:p>
        </p:txBody>
      </p:sp>
      <p:sp>
        <p:nvSpPr>
          <p:cNvPr id="3" name="内容占位符 2"/>
          <p:cNvSpPr>
            <a:spLocks noGrp="1"/>
          </p:cNvSpPr>
          <p:nvPr>
            <p:ph idx="1"/>
          </p:nvPr>
        </p:nvSpPr>
        <p:spPr/>
        <p:txBody>
          <a:bodyPr/>
          <a:lstStyle/>
          <a:p>
            <a:r>
              <a:rPr lang="zh-CN" altLang="en-US" dirty="0"/>
              <a:t>应用层是</a:t>
            </a:r>
            <a:r>
              <a:rPr lang="en-US" altLang="zh-CN" dirty="0"/>
              <a:t>OSI</a:t>
            </a:r>
            <a:r>
              <a:rPr lang="zh-CN" altLang="en-US" dirty="0"/>
              <a:t>参考模型中的最高层，应用层确定进程之间通信的性质，以满足用户的需要，它在提供应用进程所需要的信息交换和远程操作的同时，还要作为应用进程的用户代理，来完成一些为进行信息交换所必需的功能。</a:t>
            </a:r>
          </a:p>
        </p:txBody>
      </p:sp>
    </p:spTree>
    <p:extLst>
      <p:ext uri="{BB962C8B-B14F-4D97-AF65-F5344CB8AC3E}">
        <p14:creationId xmlns:p14="http://schemas.microsoft.com/office/powerpoint/2010/main" val="1280156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effectLst/>
              </a:rPr>
              <a:t>1.5 TCP/IP(Transmission Control Protocol/Internet Protocol)</a:t>
            </a:r>
            <a:r>
              <a:rPr lang="zh-CN" altLang="en-US" b="1" dirty="0">
                <a:effectLst/>
              </a:rPr>
              <a:t>体系结构</a:t>
            </a:r>
            <a:br>
              <a:rPr lang="zh-CN" altLang="en-US" b="1" dirty="0">
                <a:effectLst/>
              </a:rPr>
            </a:br>
            <a:endParaRPr lang="zh-CN" altLang="en-US" dirty="0"/>
          </a:p>
        </p:txBody>
      </p:sp>
      <p:sp>
        <p:nvSpPr>
          <p:cNvPr id="3" name="内容占位符 2"/>
          <p:cNvSpPr>
            <a:spLocks noGrp="1"/>
          </p:cNvSpPr>
          <p:nvPr>
            <p:ph idx="1"/>
          </p:nvPr>
        </p:nvSpPr>
        <p:spPr/>
        <p:txBody>
          <a:bodyPr/>
          <a:lstStyle/>
          <a:p>
            <a:r>
              <a:rPr lang="en-US" altLang="zh-CN" dirty="0"/>
              <a:t>TCP/IP(Transmission Control Protocol/Internet Protocol)</a:t>
            </a:r>
            <a:r>
              <a:rPr lang="zh-CN" altLang="en-US" dirty="0"/>
              <a:t>是一个协议集，其中最重要的是</a:t>
            </a:r>
            <a:r>
              <a:rPr lang="en-US" altLang="zh-CN" dirty="0"/>
              <a:t>TCP</a:t>
            </a:r>
            <a:r>
              <a:rPr lang="zh-CN" altLang="en-US" dirty="0"/>
              <a:t>协议与</a:t>
            </a:r>
            <a:r>
              <a:rPr lang="en-US" altLang="zh-CN" dirty="0"/>
              <a:t>IP</a:t>
            </a:r>
            <a:r>
              <a:rPr lang="zh-CN" altLang="en-US" dirty="0"/>
              <a:t>协议，因此通常将这诸多协议统称为</a:t>
            </a:r>
            <a:r>
              <a:rPr lang="en-US" altLang="zh-CN" dirty="0"/>
              <a:t>TCP/IP</a:t>
            </a:r>
            <a:r>
              <a:rPr lang="zh-CN" altLang="en-US" dirty="0"/>
              <a:t>协议集。或者称为</a:t>
            </a:r>
            <a:r>
              <a:rPr lang="en-US" altLang="zh-CN" dirty="0"/>
              <a:t>TCP/IP</a:t>
            </a:r>
            <a:r>
              <a:rPr lang="zh-CN" altLang="en-US" dirty="0"/>
              <a:t>体系结构。</a:t>
            </a:r>
            <a:r>
              <a:rPr lang="en-US" altLang="zh-CN" dirty="0"/>
              <a:t>TCP/IP</a:t>
            </a:r>
            <a:r>
              <a:rPr lang="zh-CN" altLang="en-US" dirty="0"/>
              <a:t>协议不是</a:t>
            </a:r>
            <a:r>
              <a:rPr lang="en-US" altLang="zh-CN" dirty="0">
                <a:hlinkClick r:id="rId2"/>
              </a:rPr>
              <a:t>TCP</a:t>
            </a:r>
            <a:r>
              <a:rPr lang="zh-CN" altLang="en-US" dirty="0"/>
              <a:t>和</a:t>
            </a:r>
            <a:r>
              <a:rPr lang="en-US" altLang="zh-CN" dirty="0">
                <a:hlinkClick r:id="rId3"/>
              </a:rPr>
              <a:t>IP</a:t>
            </a:r>
            <a:r>
              <a:rPr lang="zh-CN" altLang="en-US" dirty="0"/>
              <a:t>这两个协议的合称，而是指因特网整个</a:t>
            </a:r>
            <a:r>
              <a:rPr lang="en-US" altLang="zh-CN" dirty="0"/>
              <a:t>TCP/IP</a:t>
            </a:r>
            <a:r>
              <a:rPr lang="zh-CN" altLang="en-US" dirty="0"/>
              <a:t>协议族。</a:t>
            </a:r>
          </a:p>
          <a:p>
            <a:endParaRPr lang="zh-CN" altLang="en-US" dirty="0"/>
          </a:p>
        </p:txBody>
      </p:sp>
    </p:spTree>
    <p:extLst>
      <p:ext uri="{BB962C8B-B14F-4D97-AF65-F5344CB8AC3E}">
        <p14:creationId xmlns:p14="http://schemas.microsoft.com/office/powerpoint/2010/main" val="4014454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1.5.1 TCP/IP</a:t>
            </a:r>
            <a:r>
              <a:rPr lang="zh-CN" altLang="zh-CN" b="1" dirty="0">
                <a:effectLst/>
              </a:rPr>
              <a:t>及其</a:t>
            </a:r>
            <a:r>
              <a:rPr lang="zh-CN" altLang="zh-CN" b="1" dirty="0" smtClean="0">
                <a:effectLst/>
              </a:rPr>
              <a:t>发展</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TCP/IP(Transmission Control Protocol/Internet Protocol)</a:t>
            </a:r>
            <a:r>
              <a:rPr lang="zh-CN" altLang="zh-CN" dirty="0"/>
              <a:t>是一个协议集，其中最重要的是</a:t>
            </a:r>
            <a:r>
              <a:rPr lang="en-US" altLang="zh-CN" dirty="0"/>
              <a:t>TCP</a:t>
            </a:r>
            <a:r>
              <a:rPr lang="zh-CN" altLang="zh-CN" dirty="0"/>
              <a:t>协议与</a:t>
            </a:r>
            <a:r>
              <a:rPr lang="en-US" altLang="zh-CN" dirty="0"/>
              <a:t>IP</a:t>
            </a:r>
            <a:r>
              <a:rPr lang="zh-CN" altLang="zh-CN" dirty="0"/>
              <a:t>协议，因此通常将这诸多协议统称为</a:t>
            </a:r>
            <a:r>
              <a:rPr lang="en-US" altLang="zh-CN" dirty="0"/>
              <a:t>TCP/IP</a:t>
            </a:r>
            <a:r>
              <a:rPr lang="zh-CN" altLang="zh-CN" dirty="0"/>
              <a:t>协议集。或者称为</a:t>
            </a:r>
            <a:r>
              <a:rPr lang="en-US" altLang="zh-CN" dirty="0"/>
              <a:t>TCP/IP</a:t>
            </a:r>
            <a:r>
              <a:rPr lang="zh-CN" altLang="zh-CN" dirty="0"/>
              <a:t>体系结构。</a:t>
            </a:r>
            <a:r>
              <a:rPr lang="en-US" altLang="zh-CN" dirty="0"/>
              <a:t>TCP/IP</a:t>
            </a:r>
            <a:r>
              <a:rPr lang="zh-CN" altLang="zh-CN" dirty="0"/>
              <a:t>协议不是</a:t>
            </a:r>
            <a:r>
              <a:rPr lang="en-US" altLang="zh-CN" dirty="0">
                <a:hlinkClick r:id="rId2"/>
              </a:rPr>
              <a:t>TCP</a:t>
            </a:r>
            <a:r>
              <a:rPr lang="zh-CN" altLang="zh-CN" dirty="0"/>
              <a:t>和</a:t>
            </a:r>
            <a:r>
              <a:rPr lang="en-US" altLang="zh-CN" dirty="0">
                <a:hlinkClick r:id="rId3"/>
              </a:rPr>
              <a:t>IP</a:t>
            </a:r>
            <a:r>
              <a:rPr lang="zh-CN" altLang="zh-CN" dirty="0"/>
              <a:t>这两个协议的合称，而是指因特网整个</a:t>
            </a:r>
            <a:r>
              <a:rPr lang="en-US" altLang="zh-CN" dirty="0"/>
              <a:t>TCP/IP</a:t>
            </a:r>
            <a:r>
              <a:rPr lang="zh-CN" altLang="zh-CN" dirty="0"/>
              <a:t>协议族。</a:t>
            </a:r>
          </a:p>
          <a:p>
            <a:r>
              <a:rPr lang="en-US" altLang="zh-CN" dirty="0"/>
              <a:t>TCP/IP</a:t>
            </a:r>
            <a:r>
              <a:rPr lang="zh-CN" altLang="zh-CN" dirty="0"/>
              <a:t>体系结构是开放的协议标准，可以免费使用，并且独立于特定的计算机硬件与操作系统。可以运行在局域网、广域网中，更适用于网络互连。</a:t>
            </a:r>
            <a:r>
              <a:rPr lang="en-US" altLang="zh-CN" dirty="0"/>
              <a:t>TCP/IP</a:t>
            </a:r>
            <a:r>
              <a:rPr lang="zh-CN" altLang="zh-CN" dirty="0"/>
              <a:t>具有统一的网络地址分配方案，使得网络中的每台主机都具有惟一的地址。</a:t>
            </a:r>
            <a:r>
              <a:rPr lang="en-US" altLang="zh-CN" dirty="0"/>
              <a:t>TCP/IP</a:t>
            </a:r>
            <a:r>
              <a:rPr lang="zh-CN" altLang="zh-CN" dirty="0"/>
              <a:t>具有标准化的高层协议，可以提供多种可靠的用户服务。</a:t>
            </a:r>
          </a:p>
          <a:p>
            <a:r>
              <a:rPr lang="en-US" altLang="zh-CN" dirty="0"/>
              <a:t>TCP/IP</a:t>
            </a:r>
            <a:r>
              <a:rPr lang="zh-CN" altLang="zh-CN" dirty="0"/>
              <a:t>的发展要追溯到</a:t>
            </a:r>
            <a:r>
              <a:rPr lang="en-US" altLang="zh-CN" dirty="0"/>
              <a:t>20</a:t>
            </a:r>
            <a:r>
              <a:rPr lang="zh-CN" altLang="zh-CN" dirty="0"/>
              <a:t>世纪</a:t>
            </a:r>
            <a:r>
              <a:rPr lang="en-US" altLang="zh-CN" dirty="0"/>
              <a:t>70</a:t>
            </a:r>
            <a:r>
              <a:rPr lang="zh-CN" altLang="zh-CN" dirty="0"/>
              <a:t>年代中期。为了实现不同网络之间的互联，美国国防部在</a:t>
            </a:r>
            <a:r>
              <a:rPr lang="en-US" altLang="zh-CN" dirty="0"/>
              <a:t>70</a:t>
            </a:r>
            <a:r>
              <a:rPr lang="zh-CN" altLang="zh-CN" dirty="0"/>
              <a:t>年代末期推出了</a:t>
            </a:r>
            <a:r>
              <a:rPr lang="en-US" altLang="zh-CN" dirty="0"/>
              <a:t>TCP/IP</a:t>
            </a:r>
            <a:r>
              <a:rPr lang="zh-CN" altLang="zh-CN" dirty="0"/>
              <a:t>体系结构和协议规范。</a:t>
            </a:r>
            <a:r>
              <a:rPr lang="en-US" altLang="zh-CN" dirty="0"/>
              <a:t>20</a:t>
            </a:r>
            <a:r>
              <a:rPr lang="zh-CN" altLang="zh-CN" dirty="0"/>
              <a:t>世纪</a:t>
            </a:r>
            <a:r>
              <a:rPr lang="en-US" altLang="zh-CN" dirty="0"/>
              <a:t>80</a:t>
            </a:r>
            <a:r>
              <a:rPr lang="zh-CN" altLang="zh-CN" dirty="0"/>
              <a:t>年代初期，美国国防部支持的网络</a:t>
            </a:r>
            <a:r>
              <a:rPr lang="en-US" altLang="zh-CN" dirty="0"/>
              <a:t>ARPANET</a:t>
            </a:r>
            <a:r>
              <a:rPr lang="zh-CN" altLang="zh-CN" dirty="0"/>
              <a:t>上的所有机器都使用</a:t>
            </a:r>
            <a:r>
              <a:rPr lang="en-US" altLang="zh-CN" dirty="0"/>
              <a:t>TCP/IP</a:t>
            </a:r>
            <a:r>
              <a:rPr lang="zh-CN" altLang="zh-CN" dirty="0"/>
              <a:t>协议，并以此网络为主干建立了</a:t>
            </a:r>
            <a:r>
              <a:rPr lang="en-US" altLang="zh-CN" dirty="0"/>
              <a:t>Internet</a:t>
            </a:r>
            <a:r>
              <a:rPr lang="zh-CN" altLang="zh-CN" dirty="0"/>
              <a:t>。</a:t>
            </a:r>
          </a:p>
          <a:p>
            <a:endParaRPr lang="zh-CN" altLang="en-US" dirty="0"/>
          </a:p>
        </p:txBody>
      </p:sp>
    </p:spTree>
    <p:extLst>
      <p:ext uri="{BB962C8B-B14F-4D97-AF65-F5344CB8AC3E}">
        <p14:creationId xmlns:p14="http://schemas.microsoft.com/office/powerpoint/2010/main" val="1731206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1.5.2 TCP/IP</a:t>
            </a:r>
            <a:r>
              <a:rPr lang="zh-CN" altLang="en-US" b="1" dirty="0">
                <a:effectLst/>
              </a:rPr>
              <a:t>体系结构</a:t>
            </a:r>
          </a:p>
        </p:txBody>
      </p:sp>
      <p:sp>
        <p:nvSpPr>
          <p:cNvPr id="3" name="内容占位符 2"/>
          <p:cNvSpPr>
            <a:spLocks noGrp="1"/>
          </p:cNvSpPr>
          <p:nvPr>
            <p:ph idx="1"/>
          </p:nvPr>
        </p:nvSpPr>
        <p:spPr/>
        <p:txBody>
          <a:bodyPr/>
          <a:lstStyle/>
          <a:p>
            <a:r>
              <a:rPr lang="en-US" altLang="zh-CN" dirty="0"/>
              <a:t>TCP/IP</a:t>
            </a:r>
            <a:r>
              <a:rPr lang="zh-CN" altLang="en-US" dirty="0"/>
              <a:t>体系结构自下而上分别为物理层、网络接口层、网际层（</a:t>
            </a:r>
            <a:r>
              <a:rPr lang="en-US" altLang="zh-CN" dirty="0"/>
              <a:t>IP</a:t>
            </a:r>
            <a:r>
              <a:rPr lang="zh-CN" altLang="en-US" dirty="0"/>
              <a:t>层）、传输层（</a:t>
            </a:r>
            <a:r>
              <a:rPr lang="en-US" altLang="zh-CN" dirty="0"/>
              <a:t>TCP</a:t>
            </a:r>
            <a:r>
              <a:rPr lang="zh-CN" altLang="en-US" dirty="0"/>
              <a:t>层）和应用层共五层体系结构。层与层之间的关系是，下层总是为上层服务，上层屏蔽下一层的服务细节。</a:t>
            </a:r>
            <a:r>
              <a:rPr lang="en-US" altLang="zh-CN" dirty="0"/>
              <a:t>TCP/IP</a:t>
            </a:r>
            <a:r>
              <a:rPr lang="zh-CN" altLang="en-US" dirty="0"/>
              <a:t>参考模型及各层协议相关协议，</a:t>
            </a:r>
          </a:p>
          <a:p>
            <a:endParaRPr lang="zh-CN" altLang="en-US" dirty="0"/>
          </a:p>
        </p:txBody>
      </p:sp>
    </p:spTree>
    <p:extLst>
      <p:ext uri="{BB962C8B-B14F-4D97-AF65-F5344CB8AC3E}">
        <p14:creationId xmlns:p14="http://schemas.microsoft.com/office/powerpoint/2010/main" val="4257659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1.5.3 </a:t>
            </a:r>
            <a:r>
              <a:rPr lang="zh-CN" altLang="en-US" b="1" dirty="0">
                <a:effectLst/>
              </a:rPr>
              <a:t>传输协议数据单元</a:t>
            </a:r>
            <a:r>
              <a:rPr lang="en-US" altLang="zh-CN" b="1" dirty="0">
                <a:effectLst/>
              </a:rPr>
              <a:t>--</a:t>
            </a:r>
            <a:r>
              <a:rPr lang="en-US" altLang="zh-CN" b="1" dirty="0" smtClean="0">
                <a:effectLst/>
              </a:rPr>
              <a:t>TPDU</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传输协议数据单元（</a:t>
            </a:r>
            <a:r>
              <a:rPr lang="en-US" altLang="zh-CN" dirty="0"/>
              <a:t>TPDU</a:t>
            </a:r>
            <a:r>
              <a:rPr lang="zh-CN" altLang="en-US" dirty="0"/>
              <a:t>）的结构是由数个</a:t>
            </a:r>
            <a:r>
              <a:rPr lang="en-US" altLang="zh-CN" dirty="0"/>
              <a:t>8</a:t>
            </a:r>
            <a:r>
              <a:rPr lang="zh-CN" altLang="en-US" dirty="0"/>
              <a:t>位组（即字节）构成的，字节的编号从</a:t>
            </a:r>
            <a:r>
              <a:rPr lang="en-US" altLang="zh-CN" dirty="0"/>
              <a:t>1</a:t>
            </a:r>
            <a:r>
              <a:rPr lang="zh-CN" altLang="en-US" dirty="0"/>
              <a:t>开始，并按它们进入一个网络服务数据单元（</a:t>
            </a:r>
            <a:r>
              <a:rPr lang="en-US" altLang="zh-CN" dirty="0"/>
              <a:t>Net Serve Data Unit</a:t>
            </a:r>
            <a:r>
              <a:rPr lang="zh-CN" altLang="en-US" dirty="0"/>
              <a:t>，</a:t>
            </a:r>
            <a:r>
              <a:rPr lang="en-US" altLang="zh-CN" dirty="0"/>
              <a:t>NSDU</a:t>
            </a:r>
            <a:r>
              <a:rPr lang="zh-CN" altLang="en-US" dirty="0"/>
              <a:t>）的顺序递增。每个字节从</a:t>
            </a:r>
            <a:r>
              <a:rPr lang="en-US" altLang="zh-CN" dirty="0"/>
              <a:t>1</a:t>
            </a:r>
            <a:r>
              <a:rPr lang="zh-CN" altLang="en-US" dirty="0"/>
              <a:t>到</a:t>
            </a:r>
            <a:r>
              <a:rPr lang="en-US" altLang="zh-CN" dirty="0"/>
              <a:t>8</a:t>
            </a:r>
            <a:r>
              <a:rPr lang="zh-CN" altLang="en-US" dirty="0"/>
              <a:t>对比特进行编号，高位在右侧，低位在左侧。当用连续的字节表示二进制数或</a:t>
            </a:r>
            <a:r>
              <a:rPr lang="en-US" altLang="zh-CN" dirty="0"/>
              <a:t>BCD</a:t>
            </a:r>
            <a:r>
              <a:rPr lang="zh-CN" altLang="en-US" dirty="0"/>
              <a:t>码（二</a:t>
            </a:r>
            <a:r>
              <a:rPr lang="en-US" altLang="zh-CN" dirty="0"/>
              <a:t>-</a:t>
            </a:r>
            <a:r>
              <a:rPr lang="zh-CN" altLang="en-US" dirty="0"/>
              <a:t>十进制数）时，编号最小的字节为最高有效值。从整体上看，</a:t>
            </a:r>
            <a:r>
              <a:rPr lang="en-US" altLang="zh-CN" dirty="0"/>
              <a:t>TPDU</a:t>
            </a:r>
            <a:r>
              <a:rPr lang="zh-CN" altLang="en-US" dirty="0"/>
              <a:t>包含头部和</a:t>
            </a:r>
            <a:r>
              <a:rPr lang="en-US" altLang="zh-CN" dirty="0"/>
              <a:t>Data(</a:t>
            </a:r>
            <a:r>
              <a:rPr lang="zh-CN" altLang="en-US" dirty="0"/>
              <a:t>数据</a:t>
            </a:r>
            <a:r>
              <a:rPr lang="en-US" altLang="zh-CN" dirty="0"/>
              <a:t>)</a:t>
            </a:r>
            <a:r>
              <a:rPr lang="zh-CN" altLang="en-US" dirty="0"/>
              <a:t>字段，而头部又按顺序包含三部分内容：长度指示（</a:t>
            </a:r>
            <a:r>
              <a:rPr lang="en-US" altLang="zh-CN" dirty="0"/>
              <a:t>LI</a:t>
            </a:r>
            <a:r>
              <a:rPr lang="zh-CN" altLang="en-US" dirty="0"/>
              <a:t>）字段、固定部分、可变部分，</a:t>
            </a:r>
          </a:p>
          <a:p>
            <a:endParaRPr lang="zh-CN" altLang="en-US" dirty="0"/>
          </a:p>
        </p:txBody>
      </p:sp>
    </p:spTree>
    <p:extLst>
      <p:ext uri="{BB962C8B-B14F-4D97-AF65-F5344CB8AC3E}">
        <p14:creationId xmlns:p14="http://schemas.microsoft.com/office/powerpoint/2010/main" val="3772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1.5.4 TCP/UDP</a:t>
            </a:r>
            <a:r>
              <a:rPr lang="zh-CN" altLang="en-US" b="1" dirty="0" smtClean="0">
                <a:effectLst/>
              </a:rPr>
              <a:t>端口</a:t>
            </a:r>
            <a:endParaRPr lang="zh-CN" altLang="en-US" dirty="0"/>
          </a:p>
        </p:txBody>
      </p:sp>
      <p:sp>
        <p:nvSpPr>
          <p:cNvPr id="3" name="内容占位符 2"/>
          <p:cNvSpPr>
            <a:spLocks noGrp="1"/>
          </p:cNvSpPr>
          <p:nvPr>
            <p:ph idx="1"/>
          </p:nvPr>
        </p:nvSpPr>
        <p:spPr/>
        <p:txBody>
          <a:bodyPr/>
          <a:lstStyle/>
          <a:p>
            <a:r>
              <a:rPr lang="zh-CN" altLang="en-US" dirty="0"/>
              <a:t>为了标识不同的端口，每个端口都拥有一个叫做端口号</a:t>
            </a:r>
            <a:r>
              <a:rPr lang="en-US" altLang="zh-CN" dirty="0"/>
              <a:t>(port number)</a:t>
            </a:r>
            <a:r>
              <a:rPr lang="zh-CN" altLang="en-US" dirty="0"/>
              <a:t>的整数标识符，这很类似于文件描述符。由于</a:t>
            </a:r>
            <a:r>
              <a:rPr lang="en-US" altLang="zh-CN" dirty="0"/>
              <a:t>TCP</a:t>
            </a:r>
            <a:r>
              <a:rPr lang="zh-CN" altLang="en-US" dirty="0"/>
              <a:t>和</a:t>
            </a:r>
            <a:r>
              <a:rPr lang="en-US" altLang="zh-CN" dirty="0"/>
              <a:t>UDP</a:t>
            </a:r>
            <a:r>
              <a:rPr lang="zh-CN" altLang="en-US" dirty="0"/>
              <a:t>是完全独立的两个软件模块，它们的端口也相互独立，可以同号。比如，</a:t>
            </a:r>
            <a:r>
              <a:rPr lang="en-US" altLang="zh-CN" dirty="0"/>
              <a:t>TCP</a:t>
            </a:r>
            <a:r>
              <a:rPr lang="zh-CN" altLang="en-US" dirty="0"/>
              <a:t>有一个</a:t>
            </a:r>
            <a:r>
              <a:rPr lang="en-US" altLang="zh-CN" dirty="0"/>
              <a:t>500</a:t>
            </a:r>
            <a:r>
              <a:rPr lang="zh-CN" altLang="en-US" dirty="0"/>
              <a:t>号端口，</a:t>
            </a:r>
            <a:r>
              <a:rPr lang="en-US" altLang="zh-CN" dirty="0"/>
              <a:t>UDP</a:t>
            </a:r>
            <a:r>
              <a:rPr lang="zh-CN" altLang="en-US" dirty="0"/>
              <a:t>也可以有一个</a:t>
            </a:r>
            <a:r>
              <a:rPr lang="en-US" altLang="zh-CN" dirty="0"/>
              <a:t>500</a:t>
            </a:r>
            <a:r>
              <a:rPr lang="zh-CN" altLang="en-US" dirty="0"/>
              <a:t>号端口，它们并不冲突。</a:t>
            </a:r>
            <a:r>
              <a:rPr lang="en-US" altLang="zh-CN" dirty="0"/>
              <a:t>TCP</a:t>
            </a:r>
            <a:r>
              <a:rPr lang="zh-CN" altLang="en-US" dirty="0"/>
              <a:t>和</a:t>
            </a:r>
            <a:r>
              <a:rPr lang="en-US" altLang="zh-CN" dirty="0"/>
              <a:t>UDP</a:t>
            </a:r>
            <a:r>
              <a:rPr lang="zh-CN" altLang="en-US" dirty="0"/>
              <a:t>协议都规定使用</a:t>
            </a:r>
            <a:r>
              <a:rPr lang="en-US" altLang="zh-CN" dirty="0"/>
              <a:t>16</a:t>
            </a:r>
            <a:r>
              <a:rPr lang="zh-CN" altLang="en-US" dirty="0"/>
              <a:t>比特的端口号，均可以提供</a:t>
            </a:r>
            <a:r>
              <a:rPr lang="en-US" altLang="zh-CN" dirty="0"/>
              <a:t>65536</a:t>
            </a:r>
            <a:r>
              <a:rPr lang="zh-CN" altLang="en-US" dirty="0"/>
              <a:t>个端口。</a:t>
            </a:r>
          </a:p>
          <a:p>
            <a:endParaRPr lang="zh-CN" altLang="en-US" dirty="0"/>
          </a:p>
        </p:txBody>
      </p:sp>
    </p:spTree>
    <p:extLst>
      <p:ext uri="{BB962C8B-B14F-4D97-AF65-F5344CB8AC3E}">
        <p14:creationId xmlns:p14="http://schemas.microsoft.com/office/powerpoint/2010/main" val="2454491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1.5.5 </a:t>
            </a:r>
            <a:r>
              <a:rPr lang="zh-CN" altLang="en-US" b="1" dirty="0">
                <a:effectLst/>
              </a:rPr>
              <a:t>传输层的多路复用和多路解</a:t>
            </a:r>
            <a:r>
              <a:rPr lang="zh-CN" altLang="en-US" b="1" dirty="0" smtClean="0">
                <a:effectLst/>
              </a:rPr>
              <a:t>复用</a:t>
            </a:r>
            <a:endParaRPr lang="zh-CN" altLang="en-US" dirty="0"/>
          </a:p>
        </p:txBody>
      </p:sp>
      <p:sp>
        <p:nvSpPr>
          <p:cNvPr id="3" name="内容占位符 2"/>
          <p:cNvSpPr>
            <a:spLocks noGrp="1"/>
          </p:cNvSpPr>
          <p:nvPr>
            <p:ph idx="1"/>
          </p:nvPr>
        </p:nvSpPr>
        <p:spPr/>
        <p:txBody>
          <a:bodyPr/>
          <a:lstStyle/>
          <a:p>
            <a:r>
              <a:rPr lang="zh-CN" altLang="en-US" dirty="0"/>
              <a:t>传输层的</a:t>
            </a:r>
            <a:r>
              <a:rPr lang="en-US" altLang="zh-CN" dirty="0"/>
              <a:t>TCP/UDP</a:t>
            </a:r>
            <a:r>
              <a:rPr lang="zh-CN" altLang="en-US" dirty="0"/>
              <a:t>要和应用层的多个进程交互，使用端口标识了不同的进程，传输层通过端口机制提供复用</a:t>
            </a:r>
            <a:r>
              <a:rPr lang="en-US" altLang="zh-CN" dirty="0"/>
              <a:t>(Multiplexing)</a:t>
            </a:r>
            <a:r>
              <a:rPr lang="zh-CN" altLang="en-US" dirty="0"/>
              <a:t>和解复用</a:t>
            </a:r>
            <a:r>
              <a:rPr lang="en-US" altLang="zh-CN" dirty="0"/>
              <a:t>(</a:t>
            </a:r>
            <a:r>
              <a:rPr lang="en-US" altLang="zh-CN" dirty="0" err="1"/>
              <a:t>Demultip</a:t>
            </a:r>
            <a:r>
              <a:rPr lang="en-US" altLang="zh-CN" dirty="0"/>
              <a:t> </a:t>
            </a:r>
            <a:r>
              <a:rPr lang="en-US" altLang="zh-CN" dirty="0" err="1"/>
              <a:t>Lexing</a:t>
            </a:r>
            <a:r>
              <a:rPr lang="en-US" altLang="zh-CN" dirty="0"/>
              <a:t>)</a:t>
            </a:r>
            <a:r>
              <a:rPr lang="zh-CN" altLang="en-US" dirty="0"/>
              <a:t>的功能。</a:t>
            </a:r>
          </a:p>
          <a:p>
            <a:endParaRPr lang="zh-CN" altLang="en-US" dirty="0"/>
          </a:p>
        </p:txBody>
      </p:sp>
    </p:spTree>
    <p:extLst>
      <p:ext uri="{BB962C8B-B14F-4D97-AF65-F5344CB8AC3E}">
        <p14:creationId xmlns:p14="http://schemas.microsoft.com/office/powerpoint/2010/main" val="2967041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effectLst/>
              </a:rPr>
              <a:t>1.5.6  OSI</a:t>
            </a:r>
            <a:r>
              <a:rPr lang="zh-CN" altLang="en-US" b="1" dirty="0">
                <a:effectLst/>
              </a:rPr>
              <a:t>参考模型与</a:t>
            </a:r>
            <a:r>
              <a:rPr lang="en-US" altLang="zh-CN" b="1" dirty="0">
                <a:effectLst/>
              </a:rPr>
              <a:t>TCP/IP</a:t>
            </a:r>
            <a:r>
              <a:rPr lang="zh-CN" altLang="en-US" b="1" dirty="0">
                <a:effectLst/>
              </a:rPr>
              <a:t>参考模型的</a:t>
            </a:r>
            <a:r>
              <a:rPr lang="zh-CN" altLang="en-US" b="1" dirty="0" smtClean="0">
                <a:effectLst/>
              </a:rPr>
              <a:t>比较</a:t>
            </a:r>
            <a:endParaRPr lang="zh-CN" altLang="en-US" dirty="0"/>
          </a:p>
        </p:txBody>
      </p:sp>
      <p:sp>
        <p:nvSpPr>
          <p:cNvPr id="3" name="内容占位符 2"/>
          <p:cNvSpPr>
            <a:spLocks noGrp="1"/>
          </p:cNvSpPr>
          <p:nvPr>
            <p:ph idx="1"/>
          </p:nvPr>
        </p:nvSpPr>
        <p:spPr/>
        <p:txBody>
          <a:bodyPr/>
          <a:lstStyle/>
          <a:p>
            <a:r>
              <a:rPr lang="en-US" altLang="zh-CN" dirty="0"/>
              <a:t>OSI</a:t>
            </a:r>
            <a:r>
              <a:rPr lang="zh-CN" altLang="en-US" dirty="0"/>
              <a:t>参考模型与</a:t>
            </a:r>
            <a:r>
              <a:rPr lang="en-US" altLang="zh-CN" dirty="0"/>
              <a:t>TCP/IP</a:t>
            </a:r>
            <a:r>
              <a:rPr lang="zh-CN" altLang="en-US" dirty="0"/>
              <a:t>参考模型都采用了层次结构思想，其设计目标都是使网络协议与网络体系结构标准化，但二者在层次划分及协议使用上有很大区别。</a:t>
            </a:r>
          </a:p>
          <a:p>
            <a:endParaRPr lang="zh-CN" altLang="en-US" dirty="0"/>
          </a:p>
        </p:txBody>
      </p:sp>
    </p:spTree>
    <p:extLst>
      <p:ext uri="{BB962C8B-B14F-4D97-AF65-F5344CB8AC3E}">
        <p14:creationId xmlns:p14="http://schemas.microsoft.com/office/powerpoint/2010/main" val="3831668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1.6 </a:t>
            </a:r>
            <a:r>
              <a:rPr lang="zh-CN" altLang="en-US" b="1" dirty="0">
                <a:effectLst/>
              </a:rPr>
              <a:t>计算机网络的组成和</a:t>
            </a:r>
            <a:r>
              <a:rPr lang="zh-CN" altLang="en-US" b="1" dirty="0" smtClean="0">
                <a:effectLst/>
              </a:rPr>
              <a:t>拓扑结构</a:t>
            </a:r>
            <a:endParaRPr lang="zh-CN" altLang="en-US" dirty="0"/>
          </a:p>
        </p:txBody>
      </p:sp>
      <p:sp>
        <p:nvSpPr>
          <p:cNvPr id="3" name="内容占位符 2"/>
          <p:cNvSpPr>
            <a:spLocks noGrp="1"/>
          </p:cNvSpPr>
          <p:nvPr>
            <p:ph idx="1"/>
          </p:nvPr>
        </p:nvSpPr>
        <p:spPr/>
        <p:txBody>
          <a:bodyPr/>
          <a:lstStyle/>
          <a:p>
            <a:r>
              <a:rPr lang="zh-CN" altLang="zh-CN" dirty="0"/>
              <a:t>可以从不同的角度来研究计算机网络的构成：从网络研究者的角度关心的是计算机网络的几何构成。从网络设计者的角度关心的是计算机网络的物理构成。从网络用户的角度关心的是计算机网络的逻辑构成。</a:t>
            </a:r>
          </a:p>
          <a:p>
            <a:endParaRPr lang="zh-CN" altLang="en-US" dirty="0"/>
          </a:p>
        </p:txBody>
      </p:sp>
    </p:spTree>
    <p:extLst>
      <p:ext uri="{BB962C8B-B14F-4D97-AF65-F5344CB8AC3E}">
        <p14:creationId xmlns:p14="http://schemas.microsoft.com/office/powerpoint/2010/main" val="100407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b="1" dirty="0">
                <a:effectLst/>
              </a:rPr>
              <a:t>计算机网络的发展</a:t>
            </a:r>
            <a:r>
              <a:rPr lang="zh-CN" altLang="en-US" b="1" dirty="0" smtClean="0">
                <a:effectLst/>
              </a:rPr>
              <a:t>方向</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开放的体系结构、开放的接口标准</a:t>
            </a:r>
          </a:p>
          <a:p>
            <a:r>
              <a:rPr lang="zh-CN" altLang="en-US" dirty="0"/>
              <a:t>各种服务和多媒体应用的高度集成</a:t>
            </a:r>
          </a:p>
          <a:p>
            <a:r>
              <a:rPr lang="zh-CN" altLang="en-US" dirty="0"/>
              <a:t>高性能表现在网络应当提供高速的传输、高效的协议处理和高品质的网络服务</a:t>
            </a:r>
          </a:p>
          <a:p>
            <a:r>
              <a:rPr lang="zh-CN" altLang="en-US" dirty="0"/>
              <a:t>智能化</a:t>
            </a:r>
          </a:p>
          <a:p>
            <a:r>
              <a:rPr lang="zh-CN" altLang="en-US" dirty="0"/>
              <a:t>高效安全的网络管理手段</a:t>
            </a:r>
          </a:p>
          <a:p>
            <a:r>
              <a:rPr lang="zh-CN" altLang="en-US" dirty="0"/>
              <a:t>应用系统的网络发展</a:t>
            </a:r>
          </a:p>
          <a:p>
            <a:r>
              <a:rPr lang="zh-CN" altLang="en-US" dirty="0"/>
              <a:t>一体化分工协作</a:t>
            </a:r>
          </a:p>
          <a:p>
            <a:endParaRPr lang="zh-CN" altLang="en-US" dirty="0"/>
          </a:p>
        </p:txBody>
      </p:sp>
    </p:spTree>
    <p:extLst>
      <p:ext uri="{BB962C8B-B14F-4D97-AF65-F5344CB8AC3E}">
        <p14:creationId xmlns:p14="http://schemas.microsoft.com/office/powerpoint/2010/main" val="2969743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1.6.1 </a:t>
            </a:r>
            <a:r>
              <a:rPr lang="zh-CN" altLang="en-US" b="1" dirty="0"/>
              <a:t>计算机网络基本组成</a:t>
            </a:r>
            <a:r>
              <a:rPr lang="en-US" altLang="zh-CN" b="1" dirty="0"/>
              <a:t>——</a:t>
            </a:r>
            <a:r>
              <a:rPr lang="zh-CN" altLang="en-US" b="1" dirty="0"/>
              <a:t>计算机网络的物理</a:t>
            </a:r>
            <a:r>
              <a:rPr lang="zh-CN" altLang="en-US" b="1" dirty="0" smtClean="0"/>
              <a:t>构成</a:t>
            </a:r>
            <a:endParaRPr lang="zh-CN" altLang="en-US" dirty="0"/>
          </a:p>
        </p:txBody>
      </p:sp>
      <p:sp>
        <p:nvSpPr>
          <p:cNvPr id="3" name="内容占位符 2"/>
          <p:cNvSpPr>
            <a:spLocks noGrp="1"/>
          </p:cNvSpPr>
          <p:nvPr>
            <p:ph idx="1"/>
          </p:nvPr>
        </p:nvSpPr>
        <p:spPr/>
        <p:txBody>
          <a:bodyPr/>
          <a:lstStyle/>
          <a:p>
            <a:pPr lvl="0"/>
            <a:r>
              <a:rPr lang="zh-CN" altLang="en-US" b="1" dirty="0"/>
              <a:t>计算机系统</a:t>
            </a:r>
            <a:endParaRPr lang="zh-CN" altLang="en-US" dirty="0"/>
          </a:p>
          <a:p>
            <a:pPr lvl="0"/>
            <a:r>
              <a:rPr lang="zh-CN" altLang="en-US" b="1" dirty="0"/>
              <a:t>数据通信系统</a:t>
            </a:r>
            <a:endParaRPr lang="zh-CN" altLang="en-US" dirty="0"/>
          </a:p>
          <a:p>
            <a:pPr lvl="0"/>
            <a:r>
              <a:rPr lang="zh-CN" altLang="en-US" b="1" dirty="0"/>
              <a:t>网络软件</a:t>
            </a:r>
            <a:endParaRPr lang="zh-CN" altLang="en-US" dirty="0"/>
          </a:p>
          <a:p>
            <a:endParaRPr lang="zh-CN" altLang="en-US" dirty="0"/>
          </a:p>
        </p:txBody>
      </p:sp>
    </p:spTree>
    <p:extLst>
      <p:ext uri="{BB962C8B-B14F-4D97-AF65-F5344CB8AC3E}">
        <p14:creationId xmlns:p14="http://schemas.microsoft.com/office/powerpoint/2010/main" val="1673070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effectLst/>
              </a:rPr>
              <a:t>1.6.2 </a:t>
            </a:r>
            <a:r>
              <a:rPr lang="zh-CN" altLang="en-US" b="1" dirty="0">
                <a:effectLst/>
              </a:rPr>
              <a:t>计算机网络拓扑结构</a:t>
            </a:r>
            <a:r>
              <a:rPr lang="en-US" altLang="zh-CN" b="1" dirty="0">
                <a:effectLst/>
              </a:rPr>
              <a:t>——</a:t>
            </a:r>
            <a:r>
              <a:rPr lang="zh-CN" altLang="en-US" b="1" dirty="0">
                <a:effectLst/>
              </a:rPr>
              <a:t>计算机网络的几何</a:t>
            </a:r>
            <a:r>
              <a:rPr lang="zh-CN" altLang="en-US" b="1" dirty="0" smtClean="0">
                <a:effectLst/>
              </a:rPr>
              <a:t>构成</a:t>
            </a:r>
            <a:endParaRPr lang="zh-CN" altLang="en-US" dirty="0"/>
          </a:p>
        </p:txBody>
      </p:sp>
      <p:sp>
        <p:nvSpPr>
          <p:cNvPr id="3" name="内容占位符 2"/>
          <p:cNvSpPr>
            <a:spLocks noGrp="1"/>
          </p:cNvSpPr>
          <p:nvPr>
            <p:ph idx="1"/>
          </p:nvPr>
        </p:nvSpPr>
        <p:spPr/>
        <p:txBody>
          <a:bodyPr>
            <a:normAutofit lnSpcReduction="10000"/>
          </a:bodyPr>
          <a:lstStyle/>
          <a:p>
            <a:pPr lvl="0"/>
            <a:r>
              <a:rPr lang="zh-CN" altLang="en-US" b="1" dirty="0"/>
              <a:t>拓扑的概念</a:t>
            </a:r>
            <a:endParaRPr lang="zh-CN" altLang="en-US" dirty="0"/>
          </a:p>
          <a:p>
            <a:pPr lvl="0"/>
            <a:r>
              <a:rPr lang="zh-CN" altLang="en-US" b="1" dirty="0"/>
              <a:t>常见的网络拓扑结构</a:t>
            </a:r>
            <a:endParaRPr lang="zh-CN" altLang="en-US" dirty="0"/>
          </a:p>
          <a:p>
            <a:pPr lvl="0"/>
            <a:r>
              <a:rPr lang="zh-CN" altLang="en-US" dirty="0"/>
              <a:t>总线型网络结构</a:t>
            </a:r>
          </a:p>
          <a:p>
            <a:pPr lvl="0"/>
            <a:r>
              <a:rPr lang="zh-CN" altLang="en-US" dirty="0"/>
              <a:t>环型网络结构</a:t>
            </a:r>
          </a:p>
          <a:p>
            <a:pPr lvl="0"/>
            <a:r>
              <a:rPr lang="zh-CN" altLang="en-US" dirty="0"/>
              <a:t>星型网络结构</a:t>
            </a:r>
          </a:p>
          <a:p>
            <a:pPr lvl="0"/>
            <a:r>
              <a:rPr lang="zh-CN" altLang="en-US" dirty="0"/>
              <a:t>树型网络结构</a:t>
            </a:r>
          </a:p>
          <a:p>
            <a:pPr lvl="0"/>
            <a:r>
              <a:rPr lang="zh-CN" altLang="en-US" dirty="0"/>
              <a:t>网状网络结构</a:t>
            </a:r>
          </a:p>
          <a:p>
            <a:pPr lvl="0"/>
            <a:r>
              <a:rPr lang="zh-CN" altLang="en-US" dirty="0"/>
              <a:t>混合型网络结构</a:t>
            </a:r>
          </a:p>
          <a:p>
            <a:endParaRPr lang="zh-CN" altLang="en-US" dirty="0"/>
          </a:p>
        </p:txBody>
      </p:sp>
    </p:spTree>
    <p:extLst>
      <p:ext uri="{BB962C8B-B14F-4D97-AF65-F5344CB8AC3E}">
        <p14:creationId xmlns:p14="http://schemas.microsoft.com/office/powerpoint/2010/main" val="2286570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1.6.3 </a:t>
            </a:r>
            <a:r>
              <a:rPr lang="zh-CN" altLang="en-US" b="1" dirty="0">
                <a:effectLst/>
              </a:rPr>
              <a:t>计算机网络的逻辑</a:t>
            </a:r>
            <a:r>
              <a:rPr lang="zh-CN" altLang="en-US" b="1" dirty="0" smtClean="0">
                <a:effectLst/>
              </a:rPr>
              <a:t>构成</a:t>
            </a:r>
            <a:endParaRPr lang="zh-CN" altLang="en-US" dirty="0"/>
          </a:p>
        </p:txBody>
      </p:sp>
      <p:sp>
        <p:nvSpPr>
          <p:cNvPr id="3" name="内容占位符 2"/>
          <p:cNvSpPr>
            <a:spLocks noGrp="1"/>
          </p:cNvSpPr>
          <p:nvPr>
            <p:ph idx="1"/>
          </p:nvPr>
        </p:nvSpPr>
        <p:spPr/>
        <p:txBody>
          <a:bodyPr/>
          <a:lstStyle/>
          <a:p>
            <a:r>
              <a:rPr lang="zh-CN" altLang="en-US" b="1" dirty="0" smtClean="0"/>
              <a:t>资源子网：</a:t>
            </a:r>
            <a:r>
              <a:rPr lang="zh-CN" altLang="en-US" dirty="0"/>
              <a:t>资源子网包括网络中的所有主计算机、</a:t>
            </a:r>
            <a:r>
              <a:rPr lang="en-US" altLang="zh-CN" dirty="0"/>
              <a:t>I/O</a:t>
            </a:r>
            <a:r>
              <a:rPr lang="zh-CN" altLang="en-US" dirty="0"/>
              <a:t>设备、网络操作系统和网络数据库等。它负责全网面向应用的数据处理业务，向网络用户提供各种网络资源和网络服务，实现网络的资源共享</a:t>
            </a:r>
            <a:r>
              <a:rPr lang="zh-CN" altLang="en-US" dirty="0" smtClean="0"/>
              <a:t>。</a:t>
            </a:r>
            <a:endParaRPr lang="en-US" altLang="zh-CN" b="1" dirty="0" smtClean="0"/>
          </a:p>
          <a:p>
            <a:r>
              <a:rPr lang="zh-CN" altLang="en-US" b="1" smtClean="0"/>
              <a:t>通信子网：</a:t>
            </a:r>
            <a:r>
              <a:rPr lang="zh-CN" altLang="en-US"/>
              <a:t>通信子网由通信控制处理机、通信线路与其他通信设备组成，完成网络数据传输、转发等通信处理任务。</a:t>
            </a:r>
          </a:p>
          <a:p>
            <a:endParaRPr lang="zh-CN" altLang="en-US" dirty="0"/>
          </a:p>
          <a:p>
            <a:pPr lvl="0"/>
            <a:endParaRPr lang="zh-CN" altLang="en-US" dirty="0"/>
          </a:p>
        </p:txBody>
      </p:sp>
    </p:spTree>
    <p:extLst>
      <p:ext uri="{BB962C8B-B14F-4D97-AF65-F5344CB8AC3E}">
        <p14:creationId xmlns:p14="http://schemas.microsoft.com/office/powerpoint/2010/main" val="7067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1.1.2 </a:t>
            </a:r>
            <a:r>
              <a:rPr lang="zh-CN" altLang="en-US" b="1" dirty="0">
                <a:effectLst/>
              </a:rPr>
              <a:t>计算机网络的应用</a:t>
            </a:r>
          </a:p>
        </p:txBody>
      </p:sp>
      <p:sp>
        <p:nvSpPr>
          <p:cNvPr id="3" name="内容占位符 2"/>
          <p:cNvSpPr>
            <a:spLocks noGrp="1"/>
          </p:cNvSpPr>
          <p:nvPr>
            <p:ph idx="1"/>
          </p:nvPr>
        </p:nvSpPr>
        <p:spPr/>
        <p:txBody>
          <a:bodyPr/>
          <a:lstStyle/>
          <a:p>
            <a:pPr lvl="0"/>
            <a:r>
              <a:rPr lang="zh-CN" altLang="en-US" b="1" dirty="0"/>
              <a:t>计算机网络在人类生活中的应用</a:t>
            </a:r>
            <a:endParaRPr lang="zh-CN" altLang="en-US" dirty="0"/>
          </a:p>
          <a:p>
            <a:pPr lvl="0"/>
            <a:r>
              <a:rPr lang="zh-CN" altLang="en-US" b="1" dirty="0"/>
              <a:t>计算机网络在商业中的应用</a:t>
            </a:r>
            <a:endParaRPr lang="zh-CN" altLang="en-US" dirty="0"/>
          </a:p>
          <a:p>
            <a:endParaRPr lang="zh-CN" altLang="en-US" dirty="0"/>
          </a:p>
        </p:txBody>
      </p:sp>
    </p:spTree>
    <p:extLst>
      <p:ext uri="{BB962C8B-B14F-4D97-AF65-F5344CB8AC3E}">
        <p14:creationId xmlns:p14="http://schemas.microsoft.com/office/powerpoint/2010/main" val="171801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1.1.3 </a:t>
            </a:r>
            <a:r>
              <a:rPr lang="zh-CN" altLang="en-US" b="1" dirty="0">
                <a:effectLst/>
              </a:rPr>
              <a:t>中国互联网</a:t>
            </a:r>
            <a:r>
              <a:rPr lang="zh-CN" altLang="en-US" b="1" dirty="0" smtClean="0">
                <a:effectLst/>
              </a:rPr>
              <a:t>发展史</a:t>
            </a:r>
            <a:endParaRPr lang="zh-CN" altLang="en-US" dirty="0"/>
          </a:p>
        </p:txBody>
      </p:sp>
      <p:sp>
        <p:nvSpPr>
          <p:cNvPr id="3" name="内容占位符 2"/>
          <p:cNvSpPr>
            <a:spLocks noGrp="1"/>
          </p:cNvSpPr>
          <p:nvPr>
            <p:ph idx="1"/>
          </p:nvPr>
        </p:nvSpPr>
        <p:spPr/>
        <p:txBody>
          <a:bodyPr/>
          <a:lstStyle/>
          <a:p>
            <a:pPr marL="0" indent="0">
              <a:buNone/>
            </a:pPr>
            <a:r>
              <a:rPr lang="zh-CN" altLang="en-US" dirty="0"/>
              <a:t>中国公用计算机互联网（</a:t>
            </a:r>
            <a:r>
              <a:rPr lang="en-US" altLang="zh-CN" dirty="0" err="1"/>
              <a:t>ChinaNet</a:t>
            </a:r>
            <a:r>
              <a:rPr lang="zh-CN" altLang="en-US" dirty="0"/>
              <a:t>），由中国电信负责建设与经营管理；中国金桥信息网（</a:t>
            </a:r>
            <a:r>
              <a:rPr lang="en-US" altLang="zh-CN" dirty="0" err="1"/>
              <a:t>ChinaGBNet</a:t>
            </a:r>
            <a:r>
              <a:rPr lang="zh-CN" altLang="en-US" dirty="0"/>
              <a:t>），由原吉通通信有限公司建设与经营管理；中国联通公用计算机互联网（</a:t>
            </a:r>
            <a:r>
              <a:rPr lang="en-US" altLang="zh-CN" dirty="0" err="1"/>
              <a:t>UNINet</a:t>
            </a:r>
            <a:r>
              <a:rPr lang="zh-CN" altLang="en-US" dirty="0"/>
              <a:t>），由中国联合通信有限公司负责建设与经营管理；中国网通公用互联网（</a:t>
            </a:r>
            <a:r>
              <a:rPr lang="en-US" altLang="zh-CN" dirty="0" err="1"/>
              <a:t>CNCNet</a:t>
            </a:r>
            <a:r>
              <a:rPr lang="zh-CN" altLang="en-US" dirty="0"/>
              <a:t>），由中国网通通信有限公司负责建设与经营管理；中国移动互联网（</a:t>
            </a:r>
            <a:r>
              <a:rPr lang="en-US" altLang="zh-CN" dirty="0" err="1"/>
              <a:t>CMNet</a:t>
            </a:r>
            <a:r>
              <a:rPr lang="zh-CN" altLang="en-US" dirty="0"/>
              <a:t>），由中国移动通信集团公司负责建设与经营管理。</a:t>
            </a:r>
          </a:p>
          <a:p>
            <a:endParaRPr lang="zh-CN" altLang="en-US" dirty="0"/>
          </a:p>
        </p:txBody>
      </p:sp>
    </p:spTree>
    <p:extLst>
      <p:ext uri="{BB962C8B-B14F-4D97-AF65-F5344CB8AC3E}">
        <p14:creationId xmlns:p14="http://schemas.microsoft.com/office/powerpoint/2010/main" val="201598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1.1.4 </a:t>
            </a:r>
            <a:r>
              <a:rPr lang="zh-CN" altLang="en-US" b="1" dirty="0">
                <a:effectLst/>
              </a:rPr>
              <a:t>网络标准化组织</a:t>
            </a:r>
            <a:r>
              <a:rPr lang="zh-CN" altLang="en-US" b="1" dirty="0" smtClean="0">
                <a:effectLst/>
              </a:rPr>
              <a:t>简介</a:t>
            </a:r>
            <a:endParaRPr lang="zh-CN" altLang="en-US" dirty="0"/>
          </a:p>
        </p:txBody>
      </p:sp>
      <p:sp>
        <p:nvSpPr>
          <p:cNvPr id="3" name="内容占位符 2"/>
          <p:cNvSpPr>
            <a:spLocks noGrp="1"/>
          </p:cNvSpPr>
          <p:nvPr>
            <p:ph idx="1"/>
          </p:nvPr>
        </p:nvSpPr>
        <p:spPr/>
        <p:txBody>
          <a:bodyPr>
            <a:normAutofit lnSpcReduction="10000"/>
          </a:bodyPr>
          <a:lstStyle/>
          <a:p>
            <a:pPr lvl="0"/>
            <a:r>
              <a:rPr lang="zh-CN" altLang="en-US" b="1" dirty="0" smtClean="0"/>
              <a:t>国际标准化组织</a:t>
            </a:r>
            <a:r>
              <a:rPr lang="zh-CN" altLang="en-US" b="1" dirty="0"/>
              <a:t>（</a:t>
            </a:r>
            <a:r>
              <a:rPr lang="en-US" altLang="zh-CN" b="1" dirty="0"/>
              <a:t>ISO</a:t>
            </a:r>
            <a:r>
              <a:rPr lang="zh-CN" altLang="en-US" b="1" dirty="0" smtClean="0"/>
              <a:t>）</a:t>
            </a:r>
            <a:endParaRPr lang="en-US" altLang="zh-CN" b="1" dirty="0" smtClean="0"/>
          </a:p>
          <a:p>
            <a:r>
              <a:rPr lang="zh-CN" altLang="en-US" b="1" dirty="0"/>
              <a:t>美国国家标准协会（</a:t>
            </a:r>
            <a:r>
              <a:rPr lang="en-US" altLang="zh-CN" b="1" dirty="0"/>
              <a:t>ANSI</a:t>
            </a:r>
            <a:r>
              <a:rPr lang="zh-CN" altLang="en-US" b="1" dirty="0"/>
              <a:t>）及其所委任的标准委员会</a:t>
            </a:r>
            <a:r>
              <a:rPr lang="en-US" altLang="zh-CN" b="1" dirty="0"/>
              <a:t>X.3</a:t>
            </a:r>
            <a:endParaRPr lang="zh-CN" altLang="en-US" dirty="0"/>
          </a:p>
          <a:p>
            <a:r>
              <a:rPr lang="zh-CN" altLang="en-US" b="1" dirty="0"/>
              <a:t>电气电子工业协会</a:t>
            </a:r>
            <a:r>
              <a:rPr lang="en-US" altLang="zh-CN" b="1" dirty="0"/>
              <a:t>IEEE</a:t>
            </a:r>
            <a:r>
              <a:rPr lang="zh-CN" altLang="en-US" b="1" dirty="0"/>
              <a:t>和</a:t>
            </a:r>
            <a:r>
              <a:rPr lang="en-US" altLang="zh-CN" b="1" dirty="0"/>
              <a:t>IEEE</a:t>
            </a:r>
            <a:r>
              <a:rPr lang="zh-CN" altLang="en-US" b="1" dirty="0"/>
              <a:t>计算机学会</a:t>
            </a:r>
            <a:endParaRPr lang="zh-CN" altLang="en-US" dirty="0"/>
          </a:p>
          <a:p>
            <a:r>
              <a:rPr lang="zh-CN" altLang="en-US" b="1" dirty="0"/>
              <a:t>国际电信联盟（</a:t>
            </a:r>
            <a:r>
              <a:rPr lang="en-US" altLang="zh-CN" b="1" dirty="0"/>
              <a:t>ITU</a:t>
            </a:r>
            <a:r>
              <a:rPr lang="zh-CN" altLang="en-US" b="1" dirty="0"/>
              <a:t>）</a:t>
            </a:r>
            <a:endParaRPr lang="zh-CN" altLang="en-US" dirty="0"/>
          </a:p>
          <a:p>
            <a:r>
              <a:rPr lang="zh-CN" altLang="en-US" b="1" dirty="0"/>
              <a:t> 美国电子工业联盟（</a:t>
            </a:r>
            <a:r>
              <a:rPr lang="en-US" altLang="zh-CN" b="1" dirty="0"/>
              <a:t>EIA</a:t>
            </a:r>
            <a:r>
              <a:rPr lang="zh-CN" altLang="en-US" b="1" dirty="0"/>
              <a:t>）</a:t>
            </a:r>
            <a:endParaRPr lang="zh-CN" altLang="en-US" dirty="0"/>
          </a:p>
          <a:p>
            <a:r>
              <a:rPr lang="en-US" altLang="zh-CN" b="1" dirty="0"/>
              <a:t>Internet</a:t>
            </a:r>
            <a:r>
              <a:rPr lang="zh-CN" altLang="en-US" b="1" dirty="0"/>
              <a:t>体系结构委员会（</a:t>
            </a:r>
            <a:r>
              <a:rPr lang="en-US" altLang="zh-CN" b="1" dirty="0"/>
              <a:t>IAB</a:t>
            </a:r>
            <a:r>
              <a:rPr lang="zh-CN" altLang="en-US" b="1" dirty="0"/>
              <a:t>）</a:t>
            </a:r>
            <a:endParaRPr lang="en-US" altLang="zh-CN" dirty="0"/>
          </a:p>
          <a:p>
            <a:r>
              <a:rPr lang="en-US" altLang="zh-CN" b="1" dirty="0"/>
              <a:t>RFC(Request for Comments)</a:t>
            </a:r>
            <a:r>
              <a:rPr lang="zh-CN" altLang="en-US" b="1" dirty="0"/>
              <a:t>文档</a:t>
            </a:r>
            <a:endParaRPr lang="zh-CN" altLang="en-US" dirty="0"/>
          </a:p>
          <a:p>
            <a:pPr lvl="0"/>
            <a:endParaRPr lang="zh-CN" altLang="en-US" dirty="0"/>
          </a:p>
        </p:txBody>
      </p:sp>
    </p:spTree>
    <p:extLst>
      <p:ext uri="{BB962C8B-B14F-4D97-AF65-F5344CB8AC3E}">
        <p14:creationId xmlns:p14="http://schemas.microsoft.com/office/powerpoint/2010/main" val="284644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1.2	</a:t>
            </a:r>
            <a:r>
              <a:rPr lang="zh-CN" altLang="en-US" b="1" dirty="0">
                <a:effectLst/>
              </a:rPr>
              <a:t>计算机网络的定义、功能、</a:t>
            </a:r>
            <a:r>
              <a:rPr lang="zh-CN" altLang="en-US" b="1" dirty="0" smtClean="0">
                <a:effectLst/>
              </a:rPr>
              <a:t>类型</a:t>
            </a:r>
            <a:endParaRPr lang="zh-CN" altLang="en-US" dirty="0"/>
          </a:p>
        </p:txBody>
      </p:sp>
      <p:sp>
        <p:nvSpPr>
          <p:cNvPr id="3" name="内容占位符 2"/>
          <p:cNvSpPr>
            <a:spLocks noGrp="1"/>
          </p:cNvSpPr>
          <p:nvPr>
            <p:ph idx="1"/>
          </p:nvPr>
        </p:nvSpPr>
        <p:spPr/>
        <p:txBody>
          <a:bodyPr/>
          <a:lstStyle/>
          <a:p>
            <a:r>
              <a:rPr lang="en-US" altLang="zh-CN" b="1" dirty="0"/>
              <a:t>1.2.1 </a:t>
            </a:r>
            <a:r>
              <a:rPr lang="zh-CN" altLang="en-US" b="1" dirty="0"/>
              <a:t>计算机网络的定义</a:t>
            </a:r>
          </a:p>
          <a:p>
            <a:pPr marL="0" indent="0">
              <a:buNone/>
            </a:pPr>
            <a:r>
              <a:rPr lang="zh-CN" altLang="en-US" dirty="0"/>
              <a:t>计算机网络是将分布在不同地理位置上的具有独立和自主功能的计算机、终端及其他附属设备，利用通信设备和通信线路连接起来，并配置网络软件（如网络协议、网络操作系统、网络应用软件等）以实现信息交换和资源共享的一个复合系统。</a:t>
            </a:r>
          </a:p>
          <a:p>
            <a:endParaRPr lang="zh-CN" altLang="en-US" dirty="0"/>
          </a:p>
        </p:txBody>
      </p:sp>
    </p:spTree>
    <p:extLst>
      <p:ext uri="{BB962C8B-B14F-4D97-AF65-F5344CB8AC3E}">
        <p14:creationId xmlns:p14="http://schemas.microsoft.com/office/powerpoint/2010/main" val="320175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1.2.2</a:t>
            </a:r>
            <a:r>
              <a:rPr lang="zh-CN" altLang="en-US" b="1" dirty="0">
                <a:effectLst/>
              </a:rPr>
              <a:t>计算机网络的</a:t>
            </a:r>
            <a:r>
              <a:rPr lang="zh-CN" altLang="en-US" b="1" dirty="0" smtClean="0">
                <a:effectLst/>
              </a:rPr>
              <a:t>功能</a:t>
            </a:r>
            <a:endParaRPr lang="zh-CN" altLang="en-US" dirty="0"/>
          </a:p>
        </p:txBody>
      </p:sp>
      <p:sp>
        <p:nvSpPr>
          <p:cNvPr id="3" name="内容占位符 2"/>
          <p:cNvSpPr>
            <a:spLocks noGrp="1"/>
          </p:cNvSpPr>
          <p:nvPr>
            <p:ph idx="1"/>
          </p:nvPr>
        </p:nvSpPr>
        <p:spPr/>
        <p:txBody>
          <a:bodyPr/>
          <a:lstStyle/>
          <a:p>
            <a:pPr lvl="0"/>
            <a:r>
              <a:rPr lang="zh-CN" altLang="en-US" b="1" dirty="0"/>
              <a:t>快捷的数据通信</a:t>
            </a:r>
            <a:endParaRPr lang="zh-CN" altLang="en-US" dirty="0"/>
          </a:p>
          <a:p>
            <a:pPr lvl="0"/>
            <a:r>
              <a:rPr lang="zh-CN" altLang="en-US" b="1" dirty="0"/>
              <a:t>有效地共享资源</a:t>
            </a:r>
            <a:endParaRPr lang="zh-CN" altLang="en-US" dirty="0"/>
          </a:p>
          <a:p>
            <a:pPr lvl="0"/>
            <a:r>
              <a:rPr lang="zh-CN" altLang="en-US" b="1" dirty="0"/>
              <a:t>数据信息的集中处理和综合管理</a:t>
            </a:r>
            <a:endParaRPr lang="zh-CN" altLang="en-US" dirty="0"/>
          </a:p>
          <a:p>
            <a:pPr lvl="0"/>
            <a:r>
              <a:rPr lang="zh-CN" altLang="en-US" b="1" dirty="0"/>
              <a:t>均衡负荷，相互协作，分布处理</a:t>
            </a:r>
            <a:endParaRPr lang="zh-CN" altLang="en-US" dirty="0"/>
          </a:p>
          <a:p>
            <a:pPr lvl="0"/>
            <a:r>
              <a:rPr lang="zh-CN" altLang="en-US" b="1" dirty="0"/>
              <a:t>资源的可扩充性</a:t>
            </a:r>
            <a:endParaRPr lang="zh-CN" altLang="en-US" dirty="0"/>
          </a:p>
          <a:p>
            <a:pPr lvl="0"/>
            <a:r>
              <a:rPr lang="zh-CN" altLang="en-US" b="1" dirty="0"/>
              <a:t>提高系统的可靠性、可扩展性和可用性</a:t>
            </a:r>
            <a:endParaRPr lang="zh-CN" altLang="en-US" dirty="0"/>
          </a:p>
          <a:p>
            <a:endParaRPr lang="zh-CN" altLang="en-US" dirty="0"/>
          </a:p>
        </p:txBody>
      </p:sp>
    </p:spTree>
    <p:extLst>
      <p:ext uri="{BB962C8B-B14F-4D97-AF65-F5344CB8AC3E}">
        <p14:creationId xmlns:p14="http://schemas.microsoft.com/office/powerpoint/2010/main" val="117399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1.2.3</a:t>
            </a:r>
            <a:r>
              <a:rPr lang="zh-CN" altLang="en-US" b="1" dirty="0">
                <a:effectLst/>
              </a:rPr>
              <a:t>计算机网络的</a:t>
            </a:r>
            <a:r>
              <a:rPr lang="zh-CN" altLang="en-US" b="1" dirty="0" smtClean="0">
                <a:effectLst/>
              </a:rPr>
              <a:t>类型</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按通信介质可将网络分为有线网络和无线网络两大类。</a:t>
            </a:r>
          </a:p>
          <a:p>
            <a:r>
              <a:rPr lang="zh-CN" altLang="en-US" dirty="0"/>
              <a:t>根据网络的通信传播方式</a:t>
            </a:r>
            <a:r>
              <a:rPr lang="zh-CN" altLang="en-US" dirty="0" smtClean="0"/>
              <a:t>分类为</a:t>
            </a:r>
            <a:r>
              <a:rPr lang="zh-CN" altLang="en-US" dirty="0"/>
              <a:t>点对点传播方式网（</a:t>
            </a:r>
            <a:r>
              <a:rPr lang="en-US" altLang="zh-CN" dirty="0"/>
              <a:t>Point-to-Point Network</a:t>
            </a:r>
            <a:r>
              <a:rPr lang="zh-CN" altLang="en-US" dirty="0"/>
              <a:t>）和广播式传播方式网</a:t>
            </a:r>
            <a:r>
              <a:rPr lang="en-US" altLang="zh-CN" dirty="0"/>
              <a:t>(Broadcast Networks)</a:t>
            </a:r>
            <a:r>
              <a:rPr lang="zh-CN" altLang="en-US" dirty="0"/>
              <a:t>两种类型。</a:t>
            </a:r>
          </a:p>
          <a:p>
            <a:r>
              <a:rPr lang="zh-CN" altLang="en-US" dirty="0"/>
              <a:t>按照数据组织列式来分类，可将计算机网络划分为集中式计算机网络、分布式计算机网络以及分布集中式计算机网络。</a:t>
            </a:r>
          </a:p>
          <a:p>
            <a:r>
              <a:rPr lang="zh-CN" altLang="en-US" dirty="0"/>
              <a:t>按网络的使用对象可分为公用网络和专用网络。</a:t>
            </a:r>
          </a:p>
          <a:p>
            <a:r>
              <a:rPr lang="zh-CN" altLang="en-US" dirty="0"/>
              <a:t>按网络覆盖的地域范围划分可以分为局域网</a:t>
            </a:r>
            <a:r>
              <a:rPr lang="en-US" altLang="zh-CN" dirty="0"/>
              <a:t>(Local Area Network</a:t>
            </a:r>
            <a:r>
              <a:rPr lang="zh-CN" altLang="en-US" dirty="0"/>
              <a:t>， </a:t>
            </a:r>
            <a:r>
              <a:rPr lang="en-US" altLang="zh-CN" dirty="0"/>
              <a:t>LAN)</a:t>
            </a:r>
            <a:r>
              <a:rPr lang="zh-CN" altLang="en-US" dirty="0"/>
              <a:t>、城域网</a:t>
            </a:r>
            <a:r>
              <a:rPr lang="en-US" altLang="zh-CN" dirty="0"/>
              <a:t>(Metropolitan Area Network</a:t>
            </a:r>
            <a:r>
              <a:rPr lang="zh-CN" altLang="en-US" dirty="0"/>
              <a:t>，</a:t>
            </a:r>
            <a:r>
              <a:rPr lang="en-US" altLang="zh-CN" dirty="0"/>
              <a:t>MAN)</a:t>
            </a:r>
            <a:r>
              <a:rPr lang="zh-CN" altLang="en-US" dirty="0"/>
              <a:t>、广域网</a:t>
            </a:r>
            <a:r>
              <a:rPr lang="en-US" altLang="zh-CN" dirty="0"/>
              <a:t>(Wide Area Network</a:t>
            </a:r>
            <a:r>
              <a:rPr lang="zh-CN" altLang="en-US" dirty="0"/>
              <a:t>，</a:t>
            </a:r>
            <a:r>
              <a:rPr lang="en-US" altLang="zh-CN" dirty="0"/>
              <a:t>WAN)</a:t>
            </a:r>
            <a:r>
              <a:rPr lang="zh-CN" altLang="en-US" dirty="0"/>
              <a:t>和互联网四类。</a:t>
            </a:r>
          </a:p>
          <a:p>
            <a:endParaRPr lang="zh-CN" altLang="en-US" dirty="0"/>
          </a:p>
        </p:txBody>
      </p:sp>
    </p:spTree>
    <p:extLst>
      <p:ext uri="{BB962C8B-B14F-4D97-AF65-F5344CB8AC3E}">
        <p14:creationId xmlns:p14="http://schemas.microsoft.com/office/powerpoint/2010/main" val="14942771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237</TotalTime>
  <Words>1990</Words>
  <Application>Microsoft Office PowerPoint</Application>
  <PresentationFormat>全屏显示(4:3)</PresentationFormat>
  <Paragraphs>128</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跋涉</vt:lpstr>
      <vt:lpstr>第1章  计算机网络概论 </vt:lpstr>
      <vt:lpstr>1.1 计算机网络的发展</vt:lpstr>
      <vt:lpstr>计算机网络的发展方向</vt:lpstr>
      <vt:lpstr>1.1.2 计算机网络的应用</vt:lpstr>
      <vt:lpstr>1.1.3 中国互联网发展史</vt:lpstr>
      <vt:lpstr>1.1.4 网络标准化组织简介</vt:lpstr>
      <vt:lpstr>1.2 计算机网络的定义、功能、类型</vt:lpstr>
      <vt:lpstr>1.2.2计算机网络的功能</vt:lpstr>
      <vt:lpstr>1.2.3计算机网络的类型</vt:lpstr>
      <vt:lpstr>PowerPoint 演示文稿</vt:lpstr>
      <vt:lpstr>1.3 计算机网络体系结构</vt:lpstr>
      <vt:lpstr>1.3.2 计算机网络体系层次结构</vt:lpstr>
      <vt:lpstr>1.4开放系统互连参考模型</vt:lpstr>
      <vt:lpstr>1.4.2 ISO/OSI的一些基本概念</vt:lpstr>
      <vt:lpstr>1.4.3 物理层(Physical Layer)</vt:lpstr>
      <vt:lpstr>1.4.4 数据链路层(Data Link Layer)</vt:lpstr>
      <vt:lpstr>1.4.5 网络层(Network Layer)</vt:lpstr>
      <vt:lpstr>1.4.6 传输层(Transport Layer)</vt:lpstr>
      <vt:lpstr>1.4.7 会话层(Session Layer)</vt:lpstr>
      <vt:lpstr>1.4.8 表示层(Presentation Layer)</vt:lpstr>
      <vt:lpstr>1.4.9 应用层(Application Layer)</vt:lpstr>
      <vt:lpstr>1.5 TCP/IP(Transmission Control Protocol/Internet Protocol)体系结构 </vt:lpstr>
      <vt:lpstr>1.5.1 TCP/IP及其发展</vt:lpstr>
      <vt:lpstr>1.5.2 TCP/IP体系结构</vt:lpstr>
      <vt:lpstr>1.5.3 传输协议数据单元--TPDU</vt:lpstr>
      <vt:lpstr>1.5.4 TCP/UDP端口</vt:lpstr>
      <vt:lpstr>1.5.5 传输层的多路复用和多路解复用</vt:lpstr>
      <vt:lpstr>1.5.6  OSI参考模型与TCP/IP参考模型的比较</vt:lpstr>
      <vt:lpstr>1.6 计算机网络的组成和拓扑结构</vt:lpstr>
      <vt:lpstr>1.6.1 计算机网络基本组成——计算机网络的物理构成</vt:lpstr>
      <vt:lpstr>1.6.2 计算机网络拓扑结构——计算机网络的几何构成</vt:lpstr>
      <vt:lpstr>1.6.3 计算机网络的逻辑构成</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123</cp:lastModifiedBy>
  <cp:revision>13</cp:revision>
  <dcterms:created xsi:type="dcterms:W3CDTF">2016-09-06T07:07:44Z</dcterms:created>
  <dcterms:modified xsi:type="dcterms:W3CDTF">2017-05-14T04:14:45Z</dcterms:modified>
</cp:coreProperties>
</file>