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8" r:id="rId5"/>
    <p:sldId id="264" r:id="rId6"/>
    <p:sldId id="269" r:id="rId7"/>
    <p:sldId id="266" r:id="rId8"/>
    <p:sldId id="267" r:id="rId9"/>
    <p:sldId id="270" r:id="rId10"/>
    <p:sldId id="271" r:id="rId11"/>
    <p:sldId id="272" r:id="rId12"/>
    <p:sldId id="273" r:id="rId13"/>
    <p:sldId id="274" r:id="rId14"/>
    <p:sldId id="258" r:id="rId15"/>
    <p:sldId id="275" r:id="rId16"/>
    <p:sldId id="276" r:id="rId17"/>
    <p:sldId id="277" r:id="rId18"/>
    <p:sldId id="278" r:id="rId19"/>
    <p:sldId id="259" r:id="rId20"/>
    <p:sldId id="260" r:id="rId21"/>
    <p:sldId id="261" r:id="rId22"/>
    <p:sldId id="262" r:id="rId23"/>
    <p:sldId id="279" r:id="rId24"/>
    <p:sldId id="280" r:id="rId25"/>
    <p:sldId id="281"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21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E0A2EE7B-9155-4AD8-A5D8-9E35B3C72512}" type="datetimeFigureOut">
              <a:rPr lang="zh-CN" altLang="en-US" smtClean="0"/>
              <a:t>2017/5/14</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326A4197-5994-4D7B-A593-BCD76AF7479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A2EE7B-9155-4AD8-A5D8-9E35B3C72512}"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6A4197-5994-4D7B-A593-BCD76AF7479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A2EE7B-9155-4AD8-A5D8-9E35B3C72512}"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6A4197-5994-4D7B-A593-BCD76AF7479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E0A2EE7B-9155-4AD8-A5D8-9E35B3C72512}" type="datetimeFigureOut">
              <a:rPr lang="zh-CN" altLang="en-US" smtClean="0"/>
              <a:t>2017/5/14</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326A4197-5994-4D7B-A593-BCD76AF7479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E0A2EE7B-9155-4AD8-A5D8-9E35B3C72512}" type="datetimeFigureOut">
              <a:rPr lang="zh-CN" altLang="en-US" smtClean="0"/>
              <a:t>2017/5/14</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326A4197-5994-4D7B-A593-BCD76AF74794}" type="slidenum">
              <a:rPr lang="zh-CN" altLang="en-US" smtClean="0"/>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E0A2EE7B-9155-4AD8-A5D8-9E35B3C72512}" type="datetimeFigureOut">
              <a:rPr lang="zh-CN" altLang="en-US" smtClean="0"/>
              <a:t>2017/5/14</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326A4197-5994-4D7B-A593-BCD76AF7479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E0A2EE7B-9155-4AD8-A5D8-9E35B3C72512}" type="datetimeFigureOut">
              <a:rPr lang="zh-CN" altLang="en-US" smtClean="0"/>
              <a:t>2017/5/14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326A4197-5994-4D7B-A593-BCD76AF74794}" type="slidenum">
              <a:rPr lang="zh-CN" altLang="en-US" smtClean="0"/>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E0A2EE7B-9155-4AD8-A5D8-9E35B3C72512}" type="datetimeFigureOut">
              <a:rPr lang="zh-CN" altLang="en-US" smtClean="0"/>
              <a:t>2017/5/14</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6A4197-5994-4D7B-A593-BCD76AF7479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0A2EE7B-9155-4AD8-A5D8-9E35B3C72512}" type="datetimeFigureOut">
              <a:rPr lang="zh-CN" altLang="en-US" smtClean="0"/>
              <a:t>2017/5/14</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6A4197-5994-4D7B-A593-BCD76AF7479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E0A2EE7B-9155-4AD8-A5D8-9E35B3C72512}" type="datetimeFigureOut">
              <a:rPr lang="zh-CN" altLang="en-US" smtClean="0"/>
              <a:t>2017/5/14</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6A4197-5994-4D7B-A593-BCD76AF7479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E0A2EE7B-9155-4AD8-A5D8-9E35B3C72512}"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326A4197-5994-4D7B-A593-BCD76AF74794}" type="slidenum">
              <a:rPr lang="zh-CN" altLang="en-US" smtClean="0"/>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E0A2EE7B-9155-4AD8-A5D8-9E35B3C72512}" type="datetimeFigureOut">
              <a:rPr lang="zh-CN" altLang="en-US" smtClean="0"/>
              <a:t>2017/5/14</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26A4197-5994-4D7B-A593-BCD76AF74794}" type="slidenum">
              <a:rPr lang="zh-CN" altLang="en-US" smtClean="0"/>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effectLst/>
              </a:rPr>
              <a:t>第</a:t>
            </a:r>
            <a:r>
              <a:rPr lang="en-US" altLang="zh-CN" b="1" dirty="0">
                <a:effectLst/>
              </a:rPr>
              <a:t>2</a:t>
            </a:r>
            <a:r>
              <a:rPr lang="zh-CN" altLang="en-US" b="1" dirty="0">
                <a:effectLst/>
              </a:rPr>
              <a:t>章 </a:t>
            </a:r>
            <a:r>
              <a:rPr lang="zh-CN" altLang="en-US" b="1" dirty="0" smtClean="0">
                <a:effectLst/>
              </a:rPr>
              <a:t>  数据通信</a:t>
            </a:r>
            <a:r>
              <a:rPr lang="zh-CN" altLang="en-US" b="1" dirty="0">
                <a:effectLst/>
              </a:rPr>
              <a:t>基础</a:t>
            </a:r>
            <a:br>
              <a:rPr lang="zh-CN" altLang="en-US" b="1" dirty="0">
                <a:effectLst/>
              </a:rPr>
            </a:b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818412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b="1" dirty="0"/>
              <a:t>振幅调制</a:t>
            </a:r>
            <a:endParaRPr lang="zh-CN" altLang="zh-CN" dirty="0"/>
          </a:p>
          <a:p>
            <a:r>
              <a:rPr lang="zh-CN" altLang="zh-CN" dirty="0"/>
              <a:t>振幅调制：当传输的基带信号为</a:t>
            </a:r>
            <a:r>
              <a:rPr lang="en-US" altLang="zh-CN" dirty="0"/>
              <a:t>1</a:t>
            </a:r>
            <a:r>
              <a:rPr lang="zh-CN" altLang="zh-CN" dirty="0"/>
              <a:t>时，载波信号的振幅保持不变，当传输的基带信号为</a:t>
            </a:r>
            <a:r>
              <a:rPr lang="en-US" altLang="zh-CN" dirty="0"/>
              <a:t>0</a:t>
            </a:r>
            <a:r>
              <a:rPr lang="zh-CN" altLang="zh-CN" dirty="0"/>
              <a:t>时，</a:t>
            </a:r>
            <a:r>
              <a:rPr lang="zh-CN" altLang="zh-CN" dirty="0" smtClean="0"/>
              <a:t>载波信号</a:t>
            </a:r>
            <a:r>
              <a:rPr lang="zh-CN" altLang="zh-CN" dirty="0"/>
              <a:t>的振幅变为</a:t>
            </a:r>
            <a:r>
              <a:rPr lang="en-US" altLang="zh-CN" dirty="0"/>
              <a:t>0</a:t>
            </a:r>
            <a:r>
              <a:rPr lang="zh-CN" altLang="zh-CN" dirty="0"/>
              <a:t>，即没有载波信号发射</a:t>
            </a:r>
            <a:r>
              <a:rPr lang="zh-CN" altLang="zh-CN" dirty="0" smtClean="0"/>
              <a:t>。</a:t>
            </a:r>
            <a:endParaRPr lang="en-US" altLang="zh-CN" dirty="0" smtClean="0"/>
          </a:p>
          <a:p>
            <a:pPr lvl="0"/>
            <a:r>
              <a:rPr lang="zh-CN" altLang="zh-CN" b="1" dirty="0"/>
              <a:t>频率调制</a:t>
            </a:r>
            <a:endParaRPr lang="zh-CN" altLang="zh-CN" dirty="0"/>
          </a:p>
          <a:p>
            <a:r>
              <a:rPr lang="zh-CN" altLang="zh-CN" dirty="0"/>
              <a:t>频率调制：当传输的基带信号为</a:t>
            </a:r>
            <a:r>
              <a:rPr lang="en-US" altLang="zh-CN" dirty="0"/>
              <a:t>1</a:t>
            </a:r>
            <a:r>
              <a:rPr lang="zh-CN" altLang="zh-CN" dirty="0"/>
              <a:t>时，载波信号的角频率为</a:t>
            </a:r>
            <a:r>
              <a:rPr lang="en-US" altLang="zh-CN" dirty="0"/>
              <a:t>2πf1</a:t>
            </a:r>
            <a:r>
              <a:rPr lang="zh-CN" altLang="zh-CN" dirty="0"/>
              <a:t>，当传输的基带信号为</a:t>
            </a:r>
            <a:r>
              <a:rPr lang="en-US" altLang="zh-CN" dirty="0"/>
              <a:t>0</a:t>
            </a:r>
            <a:r>
              <a:rPr lang="zh-CN" altLang="zh-CN" dirty="0"/>
              <a:t>时，载波信号的角频率变为</a:t>
            </a:r>
            <a:r>
              <a:rPr lang="en-US" altLang="zh-CN" dirty="0"/>
              <a:t>2πf2</a:t>
            </a:r>
            <a:r>
              <a:rPr lang="zh-CN" altLang="zh-CN" dirty="0"/>
              <a:t>。</a:t>
            </a:r>
            <a:endParaRPr lang="zh-CN" altLang="en-US" dirty="0"/>
          </a:p>
        </p:txBody>
      </p:sp>
    </p:spTree>
    <p:extLst>
      <p:ext uri="{BB962C8B-B14F-4D97-AF65-F5344CB8AC3E}">
        <p14:creationId xmlns:p14="http://schemas.microsoft.com/office/powerpoint/2010/main" val="312130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b="1" dirty="0"/>
              <a:t>相位调制</a:t>
            </a:r>
            <a:endParaRPr lang="zh-CN" altLang="zh-CN" dirty="0"/>
          </a:p>
          <a:p>
            <a:r>
              <a:rPr lang="zh-CN" altLang="zh-CN" dirty="0"/>
              <a:t>相位调制包括：绝对相移和相对相移。</a:t>
            </a:r>
          </a:p>
          <a:p>
            <a:endParaRPr lang="zh-CN" altLang="en-US" dirty="0"/>
          </a:p>
        </p:txBody>
      </p:sp>
    </p:spTree>
    <p:extLst>
      <p:ext uri="{BB962C8B-B14F-4D97-AF65-F5344CB8AC3E}">
        <p14:creationId xmlns:p14="http://schemas.microsoft.com/office/powerpoint/2010/main" val="50195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lvl="0"/>
            <a:r>
              <a:rPr lang="zh-CN" altLang="zh-CN" b="1" dirty="0"/>
              <a:t>不归零码</a:t>
            </a:r>
            <a:endParaRPr lang="zh-CN" altLang="zh-CN" dirty="0"/>
          </a:p>
          <a:p>
            <a:r>
              <a:rPr lang="zh-CN" altLang="zh-CN" dirty="0"/>
              <a:t>不归零码包括</a:t>
            </a:r>
            <a:r>
              <a:rPr lang="en-US" altLang="zh-CN" dirty="0"/>
              <a:t>.</a:t>
            </a:r>
            <a:r>
              <a:rPr lang="zh-CN" altLang="zh-CN" dirty="0"/>
              <a:t>单极性不归零码和双极性不归零码</a:t>
            </a:r>
            <a:r>
              <a:rPr lang="zh-CN" altLang="zh-CN" dirty="0" smtClean="0"/>
              <a:t>。</a:t>
            </a:r>
            <a:endParaRPr lang="en-US" altLang="zh-CN" dirty="0" smtClean="0"/>
          </a:p>
          <a:p>
            <a:r>
              <a:rPr lang="zh-CN" altLang="zh-CN" dirty="0" smtClean="0"/>
              <a:t>单极性</a:t>
            </a:r>
            <a:r>
              <a:rPr lang="zh-CN" altLang="zh-CN" dirty="0"/>
              <a:t>不归零码：在每一码元时间间隔内，有电流发出表示二进制</a:t>
            </a:r>
            <a:r>
              <a:rPr lang="en-US" altLang="zh-CN" dirty="0"/>
              <a:t>1</a:t>
            </a:r>
            <a:r>
              <a:rPr lang="zh-CN" altLang="zh-CN" dirty="0"/>
              <a:t>，无电流发出表示二进制</a:t>
            </a:r>
            <a:r>
              <a:rPr lang="en-US" altLang="zh-CN" dirty="0"/>
              <a:t>0</a:t>
            </a:r>
            <a:r>
              <a:rPr lang="zh-CN" altLang="zh-CN" dirty="0" smtClean="0"/>
              <a:t>。</a:t>
            </a:r>
            <a:endParaRPr lang="en-US" altLang="zh-CN" dirty="0" smtClean="0"/>
          </a:p>
          <a:p>
            <a:r>
              <a:rPr lang="zh-CN" altLang="zh-CN" dirty="0" smtClean="0"/>
              <a:t>双</a:t>
            </a:r>
            <a:r>
              <a:rPr lang="zh-CN" altLang="zh-CN" dirty="0"/>
              <a:t>极性不归零码：在每一码元时间间隔内，发正电流表示二进制</a:t>
            </a:r>
            <a:r>
              <a:rPr lang="en-US" altLang="zh-CN" dirty="0"/>
              <a:t>1</a:t>
            </a:r>
            <a:r>
              <a:rPr lang="zh-CN" altLang="zh-CN" dirty="0"/>
              <a:t>，发负电流表示二进制</a:t>
            </a:r>
            <a:r>
              <a:rPr lang="en-US" altLang="zh-CN" dirty="0"/>
              <a:t>0</a:t>
            </a:r>
            <a:r>
              <a:rPr lang="zh-CN" altLang="zh-CN" dirty="0"/>
              <a:t>。正的幅值和负的幅值相等</a:t>
            </a:r>
            <a:r>
              <a:rPr lang="zh-CN" altLang="zh-CN" dirty="0" smtClean="0"/>
              <a:t>。</a:t>
            </a:r>
            <a:endParaRPr lang="en-US" altLang="zh-CN" dirty="0" smtClean="0"/>
          </a:p>
          <a:p>
            <a:endParaRPr lang="zh-CN" altLang="en-US" dirty="0"/>
          </a:p>
        </p:txBody>
      </p:sp>
    </p:spTree>
    <p:extLst>
      <p:ext uri="{BB962C8B-B14F-4D97-AF65-F5344CB8AC3E}">
        <p14:creationId xmlns:p14="http://schemas.microsoft.com/office/powerpoint/2010/main" val="305803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0"/>
            <a:r>
              <a:rPr lang="zh-CN" altLang="zh-CN" b="1" dirty="0"/>
              <a:t>归零码</a:t>
            </a:r>
            <a:endParaRPr lang="zh-CN" altLang="zh-CN" dirty="0"/>
          </a:p>
          <a:p>
            <a:r>
              <a:rPr lang="zh-CN" altLang="zh-CN" dirty="0" smtClean="0"/>
              <a:t>单极性</a:t>
            </a:r>
            <a:r>
              <a:rPr lang="zh-CN" altLang="zh-CN" dirty="0"/>
              <a:t>归零码：在每一码元时间间隔内，有一半的时间发出正电流，而另一半时间则不发出电流表示二进制</a:t>
            </a:r>
            <a:r>
              <a:rPr lang="en-US" altLang="zh-CN" dirty="0"/>
              <a:t>1 </a:t>
            </a:r>
            <a:r>
              <a:rPr lang="zh-CN" altLang="zh-CN" dirty="0"/>
              <a:t>。整个码元时间间隔内无电流发出表示二进制</a:t>
            </a:r>
            <a:r>
              <a:rPr lang="en-US" altLang="zh-CN" dirty="0" smtClean="0"/>
              <a:t>0</a:t>
            </a:r>
            <a:r>
              <a:rPr lang="zh-CN" altLang="zh-CN" dirty="0" smtClean="0"/>
              <a:t>。</a:t>
            </a:r>
            <a:endParaRPr lang="zh-CN" altLang="zh-CN" dirty="0"/>
          </a:p>
          <a:p>
            <a:r>
              <a:rPr lang="zh-CN" altLang="zh-CN" dirty="0"/>
              <a:t>双极性归零码：在每一码元时间间隔内，当发</a:t>
            </a:r>
            <a:r>
              <a:rPr lang="en-US" altLang="zh-CN" dirty="0"/>
              <a:t>1</a:t>
            </a:r>
            <a:r>
              <a:rPr lang="zh-CN" altLang="zh-CN" dirty="0"/>
              <a:t>时，发出正的窄脉冲，当发</a:t>
            </a:r>
            <a:r>
              <a:rPr lang="en-US" altLang="zh-CN" dirty="0"/>
              <a:t>0</a:t>
            </a:r>
            <a:r>
              <a:rPr lang="zh-CN" altLang="zh-CN" dirty="0"/>
              <a:t>时，则发出负的窄</a:t>
            </a:r>
            <a:r>
              <a:rPr lang="zh-CN" altLang="zh-CN" dirty="0" smtClean="0"/>
              <a:t>脉冲。</a:t>
            </a:r>
            <a:endParaRPr lang="zh-CN" altLang="zh-CN" dirty="0"/>
          </a:p>
          <a:p>
            <a:endParaRPr lang="zh-CN" altLang="en-US" dirty="0"/>
          </a:p>
        </p:txBody>
      </p:sp>
    </p:spTree>
    <p:extLst>
      <p:ext uri="{BB962C8B-B14F-4D97-AF65-F5344CB8AC3E}">
        <p14:creationId xmlns:p14="http://schemas.microsoft.com/office/powerpoint/2010/main" val="1933651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effectLst/>
              </a:rPr>
              <a:t>2.</a:t>
            </a:r>
            <a:r>
              <a:rPr lang="en-US" altLang="zh-CN" b="1" dirty="0">
                <a:effectLst/>
              </a:rPr>
              <a:t>3</a:t>
            </a:r>
            <a:r>
              <a:rPr lang="en-US" altLang="zh-CN" b="1" smtClean="0">
                <a:effectLst/>
              </a:rPr>
              <a:t> </a:t>
            </a:r>
            <a:r>
              <a:rPr lang="zh-CN" altLang="en-US" b="1" dirty="0">
                <a:effectLst/>
              </a:rPr>
              <a:t>数据通信系统的</a:t>
            </a:r>
            <a:r>
              <a:rPr lang="zh-CN" altLang="en-US" b="1" dirty="0" smtClean="0">
                <a:effectLst/>
              </a:rPr>
              <a:t>性能指标</a:t>
            </a:r>
            <a:endParaRPr lang="zh-CN" altLang="en-US" dirty="0"/>
          </a:p>
        </p:txBody>
      </p:sp>
      <p:sp>
        <p:nvSpPr>
          <p:cNvPr id="3" name="内容占位符 2"/>
          <p:cNvSpPr>
            <a:spLocks noGrp="1"/>
          </p:cNvSpPr>
          <p:nvPr>
            <p:ph idx="1"/>
          </p:nvPr>
        </p:nvSpPr>
        <p:spPr/>
        <p:txBody>
          <a:bodyPr/>
          <a:lstStyle/>
          <a:p>
            <a:r>
              <a:rPr lang="en-US" altLang="zh-CN" b="1" dirty="0"/>
              <a:t>2.3.1 </a:t>
            </a:r>
            <a:r>
              <a:rPr lang="zh-CN" altLang="en-US" b="1" dirty="0"/>
              <a:t>差错率和</a:t>
            </a:r>
            <a:r>
              <a:rPr lang="zh-CN" altLang="en-US" b="1" dirty="0" smtClean="0"/>
              <a:t>误码率</a:t>
            </a:r>
            <a:endParaRPr lang="en-US" altLang="zh-CN" b="1" dirty="0" smtClean="0"/>
          </a:p>
          <a:p>
            <a:r>
              <a:rPr lang="en-US" altLang="zh-CN" b="1" dirty="0"/>
              <a:t>2.3.2 </a:t>
            </a:r>
            <a:r>
              <a:rPr lang="zh-CN" altLang="en-US" b="1" dirty="0"/>
              <a:t>信息传输速率（</a:t>
            </a:r>
            <a:r>
              <a:rPr lang="en-US" altLang="zh-CN" b="1" dirty="0" err="1"/>
              <a:t>Rb</a:t>
            </a:r>
            <a:r>
              <a:rPr lang="zh-CN" altLang="en-US" b="1" dirty="0"/>
              <a:t>）和码元传输速率（</a:t>
            </a:r>
            <a:r>
              <a:rPr lang="en-US" altLang="zh-CN" b="1" dirty="0"/>
              <a:t>RB</a:t>
            </a:r>
            <a:r>
              <a:rPr lang="zh-CN" altLang="en-US" b="1" dirty="0"/>
              <a:t>）</a:t>
            </a:r>
          </a:p>
          <a:p>
            <a:r>
              <a:rPr lang="en-US" altLang="zh-CN" b="1" dirty="0"/>
              <a:t>2.3.3 </a:t>
            </a:r>
            <a:r>
              <a:rPr lang="zh-CN" altLang="en-US" b="1" dirty="0"/>
              <a:t>带宽（</a:t>
            </a:r>
            <a:r>
              <a:rPr lang="en-US" altLang="zh-CN" b="1" dirty="0"/>
              <a:t>Bandwidth</a:t>
            </a:r>
            <a:r>
              <a:rPr lang="zh-CN" altLang="en-US" b="1" dirty="0"/>
              <a:t>）和宽带（</a:t>
            </a:r>
            <a:r>
              <a:rPr lang="en-US" altLang="zh-CN" b="1" dirty="0"/>
              <a:t>Broadband</a:t>
            </a:r>
            <a:r>
              <a:rPr lang="zh-CN" altLang="en-US" b="1" dirty="0"/>
              <a:t>）</a:t>
            </a:r>
            <a:endParaRPr lang="en-US" altLang="zh-CN" b="1" dirty="0"/>
          </a:p>
          <a:p>
            <a:r>
              <a:rPr lang="en-US" altLang="zh-CN" b="1" dirty="0"/>
              <a:t>2.3.4 </a:t>
            </a:r>
            <a:r>
              <a:rPr lang="zh-CN" altLang="en-US" b="1" dirty="0"/>
              <a:t>时延</a:t>
            </a:r>
          </a:p>
          <a:p>
            <a:endParaRPr lang="zh-CN" altLang="en-US" b="1" dirty="0"/>
          </a:p>
        </p:txBody>
      </p:sp>
    </p:spTree>
    <p:extLst>
      <p:ext uri="{BB962C8B-B14F-4D97-AF65-F5344CB8AC3E}">
        <p14:creationId xmlns:p14="http://schemas.microsoft.com/office/powerpoint/2010/main" val="125698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2.3.1 </a:t>
            </a:r>
            <a:r>
              <a:rPr lang="zh-CN" altLang="en-US" b="1" dirty="0"/>
              <a:t>差错率和</a:t>
            </a:r>
            <a:r>
              <a:rPr lang="zh-CN" altLang="en-US" b="1" dirty="0" smtClean="0"/>
              <a:t>误码率</a:t>
            </a:r>
            <a:endParaRPr lang="zh-CN" altLang="en-US" dirty="0"/>
          </a:p>
        </p:txBody>
      </p:sp>
      <p:sp>
        <p:nvSpPr>
          <p:cNvPr id="3" name="内容占位符 2"/>
          <p:cNvSpPr>
            <a:spLocks noGrp="1"/>
          </p:cNvSpPr>
          <p:nvPr>
            <p:ph idx="1"/>
          </p:nvPr>
        </p:nvSpPr>
        <p:spPr/>
        <p:txBody>
          <a:bodyPr/>
          <a:lstStyle/>
          <a:p>
            <a:r>
              <a:rPr lang="zh-CN" altLang="zh-CN" dirty="0"/>
              <a:t>衡量数据通信系统可靠性的主要指标是差错率。表示差错率的方法有误码率和误信率。</a:t>
            </a:r>
          </a:p>
          <a:p>
            <a:endParaRPr lang="zh-CN" altLang="en-US" dirty="0"/>
          </a:p>
        </p:txBody>
      </p:sp>
    </p:spTree>
    <p:extLst>
      <p:ext uri="{BB962C8B-B14F-4D97-AF65-F5344CB8AC3E}">
        <p14:creationId xmlns:p14="http://schemas.microsoft.com/office/powerpoint/2010/main" val="223915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2.3.2 </a:t>
            </a:r>
            <a:r>
              <a:rPr lang="zh-CN" altLang="en-US" b="1" dirty="0"/>
              <a:t>信息传输速率（</a:t>
            </a:r>
            <a:r>
              <a:rPr lang="en-US" altLang="zh-CN" b="1" dirty="0" err="1"/>
              <a:t>Rb</a:t>
            </a:r>
            <a:r>
              <a:rPr lang="zh-CN" altLang="en-US" b="1" dirty="0"/>
              <a:t>）和码元传输速率（</a:t>
            </a:r>
            <a:r>
              <a:rPr lang="en-US" altLang="zh-CN" b="1" dirty="0"/>
              <a:t>RB</a:t>
            </a:r>
            <a:r>
              <a:rPr lang="zh-CN" altLang="en-US" b="1" dirty="0" smtClean="0"/>
              <a:t>）</a:t>
            </a:r>
            <a:endParaRPr lang="zh-CN" altLang="en-US" dirty="0"/>
          </a:p>
        </p:txBody>
      </p:sp>
      <p:sp>
        <p:nvSpPr>
          <p:cNvPr id="3" name="内容占位符 2"/>
          <p:cNvSpPr>
            <a:spLocks noGrp="1"/>
          </p:cNvSpPr>
          <p:nvPr>
            <p:ph idx="1"/>
          </p:nvPr>
        </p:nvSpPr>
        <p:spPr/>
        <p:txBody>
          <a:bodyPr>
            <a:normAutofit fontScale="92500"/>
          </a:bodyPr>
          <a:lstStyle/>
          <a:p>
            <a:r>
              <a:rPr lang="zh-CN" altLang="zh-CN" dirty="0"/>
              <a:t>码元（</a:t>
            </a:r>
            <a:r>
              <a:rPr lang="en-US" altLang="zh-CN" dirty="0"/>
              <a:t>Code cell</a:t>
            </a:r>
            <a:r>
              <a:rPr lang="zh-CN" altLang="zh-CN" dirty="0"/>
              <a:t>）：在数字通信中常常用时间间隔相同的符号来表示一个二进制数字，这样的时间间隔内的信号称为</a:t>
            </a:r>
            <a:r>
              <a:rPr lang="en-US" altLang="zh-CN" dirty="0"/>
              <a:t>(</a:t>
            </a:r>
            <a:r>
              <a:rPr lang="zh-CN" altLang="zh-CN" dirty="0"/>
              <a:t>二进制）码元</a:t>
            </a:r>
            <a:r>
              <a:rPr lang="zh-CN" altLang="zh-CN" dirty="0" smtClean="0"/>
              <a:t>。</a:t>
            </a:r>
            <a:r>
              <a:rPr lang="zh-CN" altLang="zh-CN" dirty="0"/>
              <a:t>码元传输速率简称传码率，又称波特率或调制速率。它表示单位时间内（每秒）信道上实际传输码元的个数，单位是波特（</a:t>
            </a:r>
            <a:r>
              <a:rPr lang="en-US" altLang="zh-CN" dirty="0"/>
              <a:t>Baud</a:t>
            </a:r>
            <a:r>
              <a:rPr lang="zh-CN" altLang="zh-CN" dirty="0"/>
              <a:t>），用符号</a:t>
            </a:r>
            <a:r>
              <a:rPr lang="en-US" altLang="zh-CN" dirty="0"/>
              <a:t>“B”</a:t>
            </a:r>
            <a:r>
              <a:rPr lang="zh-CN" altLang="zh-CN" dirty="0"/>
              <a:t>来表示</a:t>
            </a:r>
            <a:r>
              <a:rPr lang="zh-CN" altLang="zh-CN" dirty="0" smtClean="0"/>
              <a:t>。</a:t>
            </a:r>
            <a:endParaRPr lang="en-US" altLang="zh-CN" dirty="0" smtClean="0"/>
          </a:p>
          <a:p>
            <a:r>
              <a:rPr lang="zh-CN" altLang="zh-CN" dirty="0"/>
              <a:t>信息传输速率，又称信息速率、比特率，它表示单位时间（每秒）内传输实际信息的比特数，单位为比特／秒，记为</a:t>
            </a:r>
            <a:r>
              <a:rPr lang="en-US" altLang="zh-CN" dirty="0"/>
              <a:t>b/s</a:t>
            </a:r>
            <a:r>
              <a:rPr lang="zh-CN" altLang="zh-CN" dirty="0"/>
              <a:t>或</a:t>
            </a:r>
            <a:r>
              <a:rPr lang="en-US" altLang="zh-CN" dirty="0"/>
              <a:t>bps</a:t>
            </a:r>
            <a:r>
              <a:rPr lang="zh-CN" altLang="zh-CN" dirty="0"/>
              <a:t>。</a:t>
            </a:r>
            <a:endParaRPr lang="zh-CN" altLang="en-US" dirty="0"/>
          </a:p>
        </p:txBody>
      </p:sp>
    </p:spTree>
    <p:extLst>
      <p:ext uri="{BB962C8B-B14F-4D97-AF65-F5344CB8AC3E}">
        <p14:creationId xmlns:p14="http://schemas.microsoft.com/office/powerpoint/2010/main" val="2716845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2.3.3 </a:t>
            </a:r>
            <a:r>
              <a:rPr lang="zh-CN" altLang="en-US" b="1" dirty="0"/>
              <a:t>带宽（</a:t>
            </a:r>
            <a:r>
              <a:rPr lang="en-US" altLang="zh-CN" b="1" dirty="0"/>
              <a:t>Bandwidth</a:t>
            </a:r>
            <a:r>
              <a:rPr lang="zh-CN" altLang="en-US" b="1" dirty="0"/>
              <a:t>）和宽带（</a:t>
            </a:r>
            <a:r>
              <a:rPr lang="en-US" altLang="zh-CN" b="1" dirty="0"/>
              <a:t>Broadband</a:t>
            </a:r>
            <a:r>
              <a:rPr lang="zh-CN" altLang="en-US" b="1" dirty="0" smtClean="0"/>
              <a:t>）</a:t>
            </a:r>
            <a:endParaRPr lang="zh-CN" altLang="en-US" dirty="0"/>
          </a:p>
        </p:txBody>
      </p:sp>
      <p:sp>
        <p:nvSpPr>
          <p:cNvPr id="3" name="内容占位符 2"/>
          <p:cNvSpPr>
            <a:spLocks noGrp="1"/>
          </p:cNvSpPr>
          <p:nvPr>
            <p:ph idx="1"/>
          </p:nvPr>
        </p:nvSpPr>
        <p:spPr/>
        <p:txBody>
          <a:bodyPr/>
          <a:lstStyle/>
          <a:p>
            <a:r>
              <a:rPr lang="zh-CN" altLang="zh-CN" dirty="0"/>
              <a:t>带宽（</a:t>
            </a:r>
            <a:r>
              <a:rPr lang="en-US" altLang="zh-CN" dirty="0"/>
              <a:t>Bandwidth</a:t>
            </a:r>
            <a:r>
              <a:rPr lang="zh-CN" altLang="zh-CN" dirty="0"/>
              <a:t>）是指信号具有的频带宽度</a:t>
            </a:r>
            <a:r>
              <a:rPr lang="zh-CN" altLang="zh-CN" dirty="0" smtClean="0"/>
              <a:t>。</a:t>
            </a:r>
            <a:endParaRPr lang="en-US" altLang="zh-CN" dirty="0" smtClean="0"/>
          </a:p>
          <a:p>
            <a:r>
              <a:rPr lang="zh-CN" altLang="zh-CN" dirty="0"/>
              <a:t>宽带（</a:t>
            </a:r>
            <a:r>
              <a:rPr lang="en-US" altLang="zh-CN" dirty="0"/>
              <a:t>Broadband</a:t>
            </a:r>
            <a:r>
              <a:rPr lang="zh-CN" altLang="zh-CN" dirty="0"/>
              <a:t>）：从一般的角度理解，它是能够满足人们感观所能感受到的各种媒体在网络上传输所需要的带宽。宽带是一种相对的描述</a:t>
            </a:r>
            <a:r>
              <a:rPr lang="zh-CN" altLang="zh-CN" dirty="0" smtClean="0"/>
              <a:t>方式</a:t>
            </a:r>
            <a:r>
              <a:rPr lang="en-US" altLang="zh-CN" dirty="0" smtClean="0"/>
              <a:t>.</a:t>
            </a:r>
            <a:endParaRPr lang="zh-CN" altLang="en-US" dirty="0"/>
          </a:p>
        </p:txBody>
      </p:sp>
    </p:spTree>
    <p:extLst>
      <p:ext uri="{BB962C8B-B14F-4D97-AF65-F5344CB8AC3E}">
        <p14:creationId xmlns:p14="http://schemas.microsoft.com/office/powerpoint/2010/main" val="3186649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2.3.4 </a:t>
            </a:r>
            <a:r>
              <a:rPr lang="zh-CN" altLang="en-US" b="1" dirty="0" smtClean="0"/>
              <a:t>时延</a:t>
            </a:r>
            <a:endParaRPr lang="zh-CN" altLang="en-US" dirty="0"/>
          </a:p>
        </p:txBody>
      </p:sp>
      <p:sp>
        <p:nvSpPr>
          <p:cNvPr id="3" name="内容占位符 2"/>
          <p:cNvSpPr>
            <a:spLocks noGrp="1"/>
          </p:cNvSpPr>
          <p:nvPr>
            <p:ph idx="1"/>
          </p:nvPr>
        </p:nvSpPr>
        <p:spPr/>
        <p:txBody>
          <a:bodyPr/>
          <a:lstStyle/>
          <a:p>
            <a:r>
              <a:rPr lang="zh-CN" altLang="zh-CN" dirty="0"/>
              <a:t>数据传输总的时延等于发送时延，传播时延和处理时延的总和。</a:t>
            </a:r>
            <a:endParaRPr lang="zh-CN" altLang="en-US" dirty="0"/>
          </a:p>
        </p:txBody>
      </p:sp>
    </p:spTree>
    <p:extLst>
      <p:ext uri="{BB962C8B-B14F-4D97-AF65-F5344CB8AC3E}">
        <p14:creationId xmlns:p14="http://schemas.microsoft.com/office/powerpoint/2010/main" val="27757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2.4 </a:t>
            </a:r>
            <a:r>
              <a:rPr lang="zh-CN" altLang="en-US" b="1" dirty="0">
                <a:effectLst/>
              </a:rPr>
              <a:t>数据传输</a:t>
            </a:r>
            <a:r>
              <a:rPr lang="zh-CN" altLang="en-US" b="1" dirty="0" smtClean="0">
                <a:effectLst/>
              </a:rPr>
              <a:t>方式</a:t>
            </a:r>
            <a:endParaRPr lang="zh-CN" altLang="en-US" dirty="0"/>
          </a:p>
        </p:txBody>
      </p:sp>
      <p:sp>
        <p:nvSpPr>
          <p:cNvPr id="3" name="内容占位符 2"/>
          <p:cNvSpPr>
            <a:spLocks noGrp="1"/>
          </p:cNvSpPr>
          <p:nvPr>
            <p:ph idx="1"/>
          </p:nvPr>
        </p:nvSpPr>
        <p:spPr/>
        <p:txBody>
          <a:bodyPr/>
          <a:lstStyle/>
          <a:p>
            <a:r>
              <a:rPr lang="en-US" altLang="zh-CN" b="1" dirty="0"/>
              <a:t>2.4.1 </a:t>
            </a:r>
            <a:r>
              <a:rPr lang="zh-CN" altLang="en-US" b="1" dirty="0"/>
              <a:t>数据传输</a:t>
            </a:r>
            <a:r>
              <a:rPr lang="zh-CN" altLang="en-US" b="1" dirty="0" smtClean="0"/>
              <a:t>方式</a:t>
            </a:r>
            <a:endParaRPr lang="en-US" altLang="zh-CN" b="1" dirty="0" smtClean="0"/>
          </a:p>
          <a:p>
            <a:pPr lvl="0"/>
            <a:r>
              <a:rPr lang="zh-CN" altLang="en-US" b="1" dirty="0"/>
              <a:t>串行传输与并行传输</a:t>
            </a:r>
            <a:endParaRPr lang="zh-CN" altLang="en-US" dirty="0"/>
          </a:p>
          <a:p>
            <a:pPr lvl="0"/>
            <a:r>
              <a:rPr lang="zh-CN" altLang="en-US" b="1" dirty="0"/>
              <a:t>同步传输和异步传输</a:t>
            </a:r>
            <a:endParaRPr lang="zh-CN" altLang="en-US" dirty="0"/>
          </a:p>
          <a:p>
            <a:pPr lvl="0"/>
            <a:r>
              <a:rPr lang="zh-CN" altLang="en-US" b="1" dirty="0"/>
              <a:t>单工、半双工和全双工数据传输</a:t>
            </a:r>
            <a:endParaRPr lang="zh-CN" altLang="en-US" dirty="0"/>
          </a:p>
          <a:p>
            <a:pPr lvl="0"/>
            <a:r>
              <a:rPr lang="zh-CN" altLang="en-US" b="1" dirty="0"/>
              <a:t>模拟传输和数字传输</a:t>
            </a:r>
            <a:endParaRPr lang="zh-CN" altLang="en-US" dirty="0"/>
          </a:p>
          <a:p>
            <a:pPr lvl="0"/>
            <a:r>
              <a:rPr lang="zh-CN" altLang="en-US" b="1" dirty="0"/>
              <a:t>基带传输和宽带传输</a:t>
            </a:r>
            <a:endParaRPr lang="zh-CN" altLang="en-US" dirty="0"/>
          </a:p>
          <a:p>
            <a:endParaRPr lang="zh-CN" altLang="en-US" b="1" dirty="0"/>
          </a:p>
          <a:p>
            <a:endParaRPr lang="zh-CN" altLang="en-US" dirty="0"/>
          </a:p>
        </p:txBody>
      </p:sp>
    </p:spTree>
    <p:extLst>
      <p:ext uri="{BB962C8B-B14F-4D97-AF65-F5344CB8AC3E}">
        <p14:creationId xmlns:p14="http://schemas.microsoft.com/office/powerpoint/2010/main" val="163099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2.1</a:t>
            </a:r>
            <a:r>
              <a:rPr lang="zh-CN" altLang="en-US" b="1" dirty="0">
                <a:effectLst/>
              </a:rPr>
              <a:t>数据通信的基本</a:t>
            </a:r>
            <a:r>
              <a:rPr lang="zh-CN" altLang="en-US" b="1" dirty="0" smtClean="0">
                <a:effectLst/>
              </a:rPr>
              <a:t>概念</a:t>
            </a:r>
            <a:endParaRPr lang="zh-CN" altLang="en-US" dirty="0"/>
          </a:p>
        </p:txBody>
      </p:sp>
      <p:sp>
        <p:nvSpPr>
          <p:cNvPr id="3" name="内容占位符 2"/>
          <p:cNvSpPr>
            <a:spLocks noGrp="1"/>
          </p:cNvSpPr>
          <p:nvPr>
            <p:ph idx="1"/>
          </p:nvPr>
        </p:nvSpPr>
        <p:spPr/>
        <p:txBody>
          <a:bodyPr/>
          <a:lstStyle/>
          <a:p>
            <a:pPr lvl="0"/>
            <a:endParaRPr lang="zh-CN" altLang="en-US" dirty="0"/>
          </a:p>
          <a:p>
            <a:endParaRPr lang="zh-CN" altLang="en-US" dirty="0"/>
          </a:p>
          <a:p>
            <a:pPr lvl="0"/>
            <a:endParaRPr lang="zh-CN" altLang="en-US" dirty="0"/>
          </a:p>
          <a:p>
            <a:endParaRPr lang="zh-CN" altLang="en-US" dirty="0"/>
          </a:p>
          <a:p>
            <a:pPr lvl="0"/>
            <a:endParaRPr lang="zh-CN" altLang="en-US" dirty="0"/>
          </a:p>
          <a:p>
            <a:endParaRPr lang="zh-CN" altLang="en-US" dirty="0"/>
          </a:p>
        </p:txBody>
      </p:sp>
      <p:sp>
        <p:nvSpPr>
          <p:cNvPr id="4" name="矩形 3"/>
          <p:cNvSpPr/>
          <p:nvPr/>
        </p:nvSpPr>
        <p:spPr>
          <a:xfrm>
            <a:off x="611560" y="1720840"/>
            <a:ext cx="7992888" cy="4832092"/>
          </a:xfrm>
          <a:prstGeom prst="rect">
            <a:avLst/>
          </a:prstGeom>
        </p:spPr>
        <p:txBody>
          <a:bodyPr wrap="square">
            <a:spAutoFit/>
          </a:bodyPr>
          <a:lstStyle/>
          <a:p>
            <a:r>
              <a:rPr lang="zh-CN" altLang="zh-CN" sz="2800" dirty="0">
                <a:latin typeface="宋体" panose="02010600030101010101" pitchFamily="2" charset="-122"/>
                <a:ea typeface="宋体" panose="02010600030101010101" pitchFamily="2" charset="-122"/>
              </a:rPr>
              <a:t>信息传输可以传递各种形式的数据，例如符号、文字、话音、图片、图像等。根据所传输数据的不同形式。按照信息科学的理解，数据是信息的载体，信息传输中所负载的字母、数字、文字、语音、图形、图像、视频或它们的组合中，就是信息的表达。信息传输是把字母、数字、文字、语音、图形、图像、视频等编码成以</a:t>
            </a:r>
            <a:r>
              <a:rPr lang="en-US" altLang="zh-CN" sz="2800" dirty="0">
                <a:latin typeface="宋体" panose="02010600030101010101" pitchFamily="2" charset="-122"/>
                <a:ea typeface="宋体" panose="02010600030101010101" pitchFamily="2" charset="-122"/>
              </a:rPr>
              <a:t>“1”</a:t>
            </a:r>
            <a:r>
              <a:rPr lang="zh-CN" altLang="zh-CN" sz="2800" dirty="0">
                <a:latin typeface="宋体" panose="02010600030101010101" pitchFamily="2" charset="-122"/>
                <a:ea typeface="宋体" panose="02010600030101010101" pitchFamily="2" charset="-122"/>
              </a:rPr>
              <a:t>或</a:t>
            </a:r>
            <a:r>
              <a:rPr lang="en-US" altLang="zh-CN" sz="2800" dirty="0">
                <a:latin typeface="宋体" panose="02010600030101010101" pitchFamily="2" charset="-122"/>
                <a:ea typeface="宋体" panose="02010600030101010101" pitchFamily="2" charset="-122"/>
              </a:rPr>
              <a:t>“0”</a:t>
            </a:r>
            <a:r>
              <a:rPr lang="zh-CN" altLang="zh-CN" sz="2800" dirty="0">
                <a:latin typeface="宋体" panose="02010600030101010101" pitchFamily="2" charset="-122"/>
                <a:ea typeface="宋体" panose="02010600030101010101" pitchFamily="2" charset="-122"/>
              </a:rPr>
              <a:t>为基础的二进制序列，通过传输载体送达正确的接收方。数据是用二进制比特序列表示的文本、数字、图像、音频和视频，而信息是接收方对接收的二进制序列所表示意义的解释。</a:t>
            </a:r>
          </a:p>
        </p:txBody>
      </p:sp>
    </p:spTree>
    <p:extLst>
      <p:ext uri="{BB962C8B-B14F-4D97-AF65-F5344CB8AC3E}">
        <p14:creationId xmlns:p14="http://schemas.microsoft.com/office/powerpoint/2010/main" val="3613031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2.4.2 </a:t>
            </a:r>
            <a:r>
              <a:rPr lang="zh-CN" altLang="en-US" b="1" dirty="0">
                <a:effectLst/>
              </a:rPr>
              <a:t>信道复用</a:t>
            </a:r>
            <a:r>
              <a:rPr lang="zh-CN" altLang="en-US" b="1" dirty="0" smtClean="0">
                <a:effectLst/>
              </a:rPr>
              <a:t>技术</a:t>
            </a:r>
            <a:endParaRPr lang="zh-CN" altLang="en-US" dirty="0"/>
          </a:p>
        </p:txBody>
      </p:sp>
      <p:sp>
        <p:nvSpPr>
          <p:cNvPr id="3" name="内容占位符 2"/>
          <p:cNvSpPr>
            <a:spLocks noGrp="1"/>
          </p:cNvSpPr>
          <p:nvPr>
            <p:ph idx="1"/>
          </p:nvPr>
        </p:nvSpPr>
        <p:spPr/>
        <p:txBody>
          <a:bodyPr/>
          <a:lstStyle/>
          <a:p>
            <a:r>
              <a:rPr lang="zh-CN" altLang="en-US" dirty="0"/>
              <a:t>多路复用技术有：频分多路复用、时分多路复用、波分复用技术、码分多址复用技术以及统计时分复用技术。</a:t>
            </a:r>
          </a:p>
        </p:txBody>
      </p:sp>
    </p:spTree>
    <p:extLst>
      <p:ext uri="{BB962C8B-B14F-4D97-AF65-F5344CB8AC3E}">
        <p14:creationId xmlns:p14="http://schemas.microsoft.com/office/powerpoint/2010/main" val="1826948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2.5 </a:t>
            </a:r>
            <a:r>
              <a:rPr lang="zh-CN" altLang="en-US" b="1" dirty="0">
                <a:effectLst/>
              </a:rPr>
              <a:t>传输</a:t>
            </a:r>
            <a:r>
              <a:rPr lang="zh-CN" altLang="en-US" b="1" dirty="0" smtClean="0">
                <a:effectLst/>
              </a:rPr>
              <a:t>介质</a:t>
            </a:r>
            <a:endParaRPr lang="zh-CN" altLang="en-US" dirty="0"/>
          </a:p>
        </p:txBody>
      </p:sp>
      <p:sp>
        <p:nvSpPr>
          <p:cNvPr id="3" name="内容占位符 2"/>
          <p:cNvSpPr>
            <a:spLocks noGrp="1"/>
          </p:cNvSpPr>
          <p:nvPr>
            <p:ph idx="1"/>
          </p:nvPr>
        </p:nvSpPr>
        <p:spPr/>
        <p:txBody>
          <a:bodyPr/>
          <a:lstStyle/>
          <a:p>
            <a:r>
              <a:rPr lang="zh-CN" altLang="en-US" dirty="0"/>
              <a:t>传输介质是通信网络中传输信息的物理通路，是不可缺少的物质基础。传输介质的性能对网络的通信、速度、距离、价格以及网络中的结点数和可靠性都有很大影响。</a:t>
            </a:r>
          </a:p>
        </p:txBody>
      </p:sp>
    </p:spTree>
    <p:extLst>
      <p:ext uri="{BB962C8B-B14F-4D97-AF65-F5344CB8AC3E}">
        <p14:creationId xmlns:p14="http://schemas.microsoft.com/office/powerpoint/2010/main" val="4226793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双绞线</a:t>
            </a:r>
            <a:endParaRPr lang="en-US" altLang="zh-CN" dirty="0" smtClean="0"/>
          </a:p>
          <a:p>
            <a:r>
              <a:rPr lang="zh-CN" altLang="zh-CN" dirty="0"/>
              <a:t> </a:t>
            </a:r>
            <a:r>
              <a:rPr lang="zh-CN" altLang="zh-CN" dirty="0" smtClean="0"/>
              <a:t>光纤</a:t>
            </a:r>
            <a:endParaRPr lang="en-US" altLang="zh-CN" dirty="0" smtClean="0"/>
          </a:p>
          <a:p>
            <a:r>
              <a:rPr lang="zh-CN" altLang="zh-CN" dirty="0"/>
              <a:t>无线</a:t>
            </a:r>
            <a:r>
              <a:rPr lang="zh-CN" altLang="zh-CN" dirty="0" smtClean="0"/>
              <a:t>传输</a:t>
            </a:r>
            <a:endParaRPr lang="en-US" altLang="zh-CN" dirty="0" smtClean="0"/>
          </a:p>
          <a:p>
            <a:pPr lvl="0"/>
            <a:r>
              <a:rPr lang="zh-CN" altLang="zh-CN" b="1" dirty="0"/>
              <a:t>微波通信</a:t>
            </a:r>
            <a:endParaRPr lang="zh-CN" altLang="zh-CN" dirty="0"/>
          </a:p>
          <a:p>
            <a:pPr lvl="0"/>
            <a:r>
              <a:rPr lang="zh-CN" altLang="zh-CN" b="1" dirty="0"/>
              <a:t>通信卫星</a:t>
            </a:r>
            <a:endParaRPr lang="zh-CN" altLang="zh-CN" dirty="0"/>
          </a:p>
          <a:p>
            <a:pPr lvl="0"/>
            <a:r>
              <a:rPr lang="zh-CN" altLang="zh-CN" b="1" dirty="0"/>
              <a:t>红外系统</a:t>
            </a:r>
            <a:endParaRPr lang="zh-CN" altLang="zh-CN" dirty="0"/>
          </a:p>
          <a:p>
            <a:pPr lvl="0"/>
            <a:r>
              <a:rPr lang="zh-CN" altLang="zh-CN" b="1" dirty="0"/>
              <a:t>激光</a:t>
            </a:r>
            <a:endParaRPr lang="zh-CN" altLang="zh-CN" dirty="0"/>
          </a:p>
          <a:p>
            <a:endParaRPr lang="zh-CN" altLang="en-US" dirty="0"/>
          </a:p>
        </p:txBody>
      </p:sp>
    </p:spTree>
    <p:extLst>
      <p:ext uri="{BB962C8B-B14F-4D97-AF65-F5344CB8AC3E}">
        <p14:creationId xmlns:p14="http://schemas.microsoft.com/office/powerpoint/2010/main" val="2034422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rPr>
              <a:t>2.5 </a:t>
            </a:r>
            <a:r>
              <a:rPr lang="zh-CN" altLang="zh-CN" dirty="0">
                <a:effectLst/>
              </a:rPr>
              <a:t>数据交换技术</a:t>
            </a:r>
            <a:endParaRPr lang="zh-CN" altLang="en-US" dirty="0"/>
          </a:p>
        </p:txBody>
      </p:sp>
      <p:sp>
        <p:nvSpPr>
          <p:cNvPr id="3" name="内容占位符 2"/>
          <p:cNvSpPr>
            <a:spLocks noGrp="1"/>
          </p:cNvSpPr>
          <p:nvPr>
            <p:ph idx="1"/>
          </p:nvPr>
        </p:nvSpPr>
        <p:spPr/>
        <p:txBody>
          <a:bodyPr/>
          <a:lstStyle/>
          <a:p>
            <a:r>
              <a:rPr lang="zh-CN" altLang="zh-CN" dirty="0"/>
              <a:t>广域网主要采用电路交换方式和存储转发交换，存储转发交换又分为报文交换方式和分组交换方式，分组交换方式又分为数据报方式和虚电路方式。</a:t>
            </a:r>
            <a:endParaRPr lang="zh-CN" altLang="en-US" dirty="0"/>
          </a:p>
        </p:txBody>
      </p:sp>
    </p:spTree>
    <p:extLst>
      <p:ext uri="{BB962C8B-B14F-4D97-AF65-F5344CB8AC3E}">
        <p14:creationId xmlns:p14="http://schemas.microsoft.com/office/powerpoint/2010/main" val="835890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effectLst/>
              </a:rPr>
              <a:t>2.6 </a:t>
            </a:r>
            <a:r>
              <a:rPr lang="zh-CN" altLang="zh-CN" b="1" dirty="0">
                <a:effectLst/>
              </a:rPr>
              <a:t>差错检验和</a:t>
            </a:r>
            <a:r>
              <a:rPr lang="zh-CN" altLang="zh-CN" b="1" dirty="0" smtClean="0">
                <a:effectLst/>
              </a:rPr>
              <a:t>差错控制</a:t>
            </a:r>
            <a:endParaRPr lang="zh-CN" altLang="en-US" dirty="0"/>
          </a:p>
        </p:txBody>
      </p:sp>
      <p:sp>
        <p:nvSpPr>
          <p:cNvPr id="3" name="内容占位符 2"/>
          <p:cNvSpPr>
            <a:spLocks noGrp="1"/>
          </p:cNvSpPr>
          <p:nvPr>
            <p:ph idx="1"/>
          </p:nvPr>
        </p:nvSpPr>
        <p:spPr/>
        <p:txBody>
          <a:bodyPr/>
          <a:lstStyle/>
          <a:p>
            <a:r>
              <a:rPr lang="zh-CN" altLang="zh-CN" dirty="0"/>
              <a:t>能校验差错的编码称检错码（</a:t>
            </a:r>
            <a:r>
              <a:rPr lang="en-US" altLang="zh-CN" dirty="0"/>
              <a:t>Error-Detecting Code</a:t>
            </a:r>
            <a:r>
              <a:rPr lang="zh-CN" altLang="zh-CN" dirty="0"/>
              <a:t>），可以纠错的编码称为纠错码（</a:t>
            </a:r>
            <a:r>
              <a:rPr lang="en-US" altLang="zh-CN" dirty="0"/>
              <a:t>Error-Correcting Code</a:t>
            </a:r>
            <a:r>
              <a:rPr lang="zh-CN" altLang="zh-CN" dirty="0"/>
              <a:t>）</a:t>
            </a:r>
            <a:r>
              <a:rPr lang="zh-CN" altLang="zh-CN" dirty="0" smtClean="0"/>
              <a:t>。</a:t>
            </a:r>
            <a:endParaRPr lang="en-US" altLang="zh-CN" dirty="0" smtClean="0"/>
          </a:p>
          <a:p>
            <a:r>
              <a:rPr lang="zh-CN" altLang="zh-CN" dirty="0"/>
              <a:t>常用的差错检验有奇偶检验、循环冗余检验以及校验和</a:t>
            </a:r>
            <a:r>
              <a:rPr lang="zh-CN" altLang="zh-CN" dirty="0" smtClean="0"/>
              <a:t>等</a:t>
            </a:r>
            <a:r>
              <a:rPr lang="en-US" altLang="zh-CN" dirty="0" smtClean="0"/>
              <a:t>.</a:t>
            </a:r>
            <a:endParaRPr lang="zh-CN" altLang="en-US" dirty="0"/>
          </a:p>
        </p:txBody>
      </p:sp>
    </p:spTree>
    <p:extLst>
      <p:ext uri="{BB962C8B-B14F-4D97-AF65-F5344CB8AC3E}">
        <p14:creationId xmlns:p14="http://schemas.microsoft.com/office/powerpoint/2010/main" val="2942808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effectLst/>
              </a:rPr>
              <a:t>2.7 </a:t>
            </a:r>
            <a:r>
              <a:rPr lang="zh-CN" altLang="zh-CN" b="1" dirty="0">
                <a:effectLst/>
              </a:rPr>
              <a:t>流量控制</a:t>
            </a:r>
            <a:r>
              <a:rPr lang="zh-CN" altLang="zh-CN" b="1" dirty="0" smtClean="0">
                <a:effectLst/>
              </a:rPr>
              <a:t>技术</a:t>
            </a:r>
            <a:endParaRPr lang="zh-CN" altLang="en-US" dirty="0"/>
          </a:p>
        </p:txBody>
      </p:sp>
      <p:sp>
        <p:nvSpPr>
          <p:cNvPr id="3" name="内容占位符 2"/>
          <p:cNvSpPr>
            <a:spLocks noGrp="1"/>
          </p:cNvSpPr>
          <p:nvPr>
            <p:ph idx="1"/>
          </p:nvPr>
        </p:nvSpPr>
        <p:spPr/>
        <p:txBody>
          <a:bodyPr/>
          <a:lstStyle/>
          <a:p>
            <a:r>
              <a:rPr lang="zh-CN" altLang="zh-CN" dirty="0"/>
              <a:t>数据链路层实现流量控制的一个重要方法是滑动窗口机制。</a:t>
            </a:r>
          </a:p>
          <a:p>
            <a:endParaRPr lang="zh-CN" altLang="en-US" dirty="0"/>
          </a:p>
        </p:txBody>
      </p:sp>
    </p:spTree>
    <p:extLst>
      <p:ext uri="{BB962C8B-B14F-4D97-AF65-F5344CB8AC3E}">
        <p14:creationId xmlns:p14="http://schemas.microsoft.com/office/powerpoint/2010/main" val="3429464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effectLst/>
              </a:rPr>
              <a:t>2.8 </a:t>
            </a:r>
            <a:r>
              <a:rPr lang="zh-CN" altLang="zh-CN" b="1" dirty="0" smtClean="0">
                <a:effectLst/>
              </a:rPr>
              <a:t>拥塞控制</a:t>
            </a:r>
            <a:endParaRPr lang="zh-CN" altLang="en-US" dirty="0"/>
          </a:p>
        </p:txBody>
      </p:sp>
      <p:sp>
        <p:nvSpPr>
          <p:cNvPr id="3" name="内容占位符 2"/>
          <p:cNvSpPr>
            <a:spLocks noGrp="1"/>
          </p:cNvSpPr>
          <p:nvPr>
            <p:ph idx="1"/>
          </p:nvPr>
        </p:nvSpPr>
        <p:spPr/>
        <p:txBody>
          <a:bodyPr/>
          <a:lstStyle/>
          <a:p>
            <a:r>
              <a:rPr lang="zh-CN" altLang="zh-CN"/>
              <a:t>拥塞控制的通用原则是收集拥塞的信息，对问题加以控制。首先监视系统，检测到何时何地发生了拥塞；将信息传递到能够采取行动的地方；调整系统的运行，以改正问题。拥塞情况严重时，交换节点的缓冲队列溢出时，就必须丢弃分组。</a:t>
            </a:r>
          </a:p>
          <a:p>
            <a:endParaRPr lang="zh-CN" altLang="en-US"/>
          </a:p>
        </p:txBody>
      </p:sp>
    </p:spTree>
    <p:extLst>
      <p:ext uri="{BB962C8B-B14F-4D97-AF65-F5344CB8AC3E}">
        <p14:creationId xmlns:p14="http://schemas.microsoft.com/office/powerpoint/2010/main" val="2768629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信息</a:t>
            </a:r>
            <a:r>
              <a:rPr lang="zh-CN" altLang="en-US" b="1" dirty="0"/>
              <a:t>、数据、信号、信源和</a:t>
            </a:r>
            <a:r>
              <a:rPr lang="zh-CN" altLang="en-US" b="1" dirty="0" smtClean="0"/>
              <a:t>信宿</a:t>
            </a:r>
            <a:endParaRPr lang="zh-CN" altLang="en-US" dirty="0"/>
          </a:p>
        </p:txBody>
      </p:sp>
      <p:sp>
        <p:nvSpPr>
          <p:cNvPr id="3" name="内容占位符 2"/>
          <p:cNvSpPr>
            <a:spLocks noGrp="1"/>
          </p:cNvSpPr>
          <p:nvPr>
            <p:ph idx="1"/>
          </p:nvPr>
        </p:nvSpPr>
        <p:spPr/>
        <p:txBody>
          <a:bodyPr>
            <a:normAutofit fontScale="70000" lnSpcReduction="20000"/>
          </a:bodyPr>
          <a:lstStyle/>
          <a:p>
            <a:pPr lvl="3"/>
            <a:r>
              <a:rPr lang="zh-CN" altLang="zh-CN" b="1" dirty="0"/>
              <a:t>信息</a:t>
            </a:r>
            <a:endParaRPr lang="zh-CN" altLang="zh-CN" dirty="0"/>
          </a:p>
          <a:p>
            <a:r>
              <a:rPr lang="zh-CN" altLang="zh-CN" dirty="0"/>
              <a:t>信息是人对现实世界事物存在方式和运动状态的某种认识，是对客观世界中各种事物的运动状态和变化的反映，是客观事物之间相互联系和相互作用的表征，表现的是客观事物运动状态和变化的实质内容。信息的载体是文字、语音、图形和图像等等。在信息技术领域，信息表现为二进制代码，因此，在信息的传输过程中，通常将信息中的每一个字符进行二进制编码。</a:t>
            </a:r>
          </a:p>
          <a:p>
            <a:pPr lvl="3"/>
            <a:r>
              <a:rPr lang="zh-CN" altLang="zh-CN" b="1" dirty="0"/>
              <a:t>数据</a:t>
            </a:r>
            <a:endParaRPr lang="zh-CN" altLang="zh-CN" dirty="0"/>
          </a:p>
          <a:p>
            <a:r>
              <a:rPr lang="zh-CN" altLang="zh-CN" dirty="0"/>
              <a:t>在网络中所传递的用于表示信息的二进制编码统称为数据。数据本身没有任何意义，但可以让使用它的人获得更多的信息。数据是把事件的某些属性规范化后的表现形式，它能被识别，也可以被描述。</a:t>
            </a:r>
          </a:p>
          <a:p>
            <a:pPr lvl="3"/>
            <a:r>
              <a:rPr lang="zh-CN" altLang="zh-CN" b="1" dirty="0"/>
              <a:t>信号</a:t>
            </a:r>
            <a:endParaRPr lang="zh-CN" altLang="zh-CN" dirty="0"/>
          </a:p>
          <a:p>
            <a:r>
              <a:rPr lang="zh-CN" altLang="zh-CN" dirty="0"/>
              <a:t>信号是数据的具体的物理表现，具有确定的物理描述。信号是运载消息的工具，是消息的载体。信号是能够表示信息的数量变化或电脉冲。按照信息传输过程中的信号表现形式的不同，信号的频谱就是信号所包含的频率范围，信号的带宽就是频谱的宽度。</a:t>
            </a:r>
            <a:endParaRPr lang="zh-CN" altLang="en-US" dirty="0"/>
          </a:p>
        </p:txBody>
      </p:sp>
    </p:spTree>
    <p:extLst>
      <p:ext uri="{BB962C8B-B14F-4D97-AF65-F5344CB8AC3E}">
        <p14:creationId xmlns:p14="http://schemas.microsoft.com/office/powerpoint/2010/main" val="405166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3" algn="l" rtl="0">
              <a:spcBef>
                <a:spcPct val="0"/>
              </a:spcBef>
            </a:pPr>
            <a:r>
              <a:rPr lang="zh-CN" altLang="zh-CN" sz="3200" b="1" dirty="0" smtClean="0"/>
              <a:t>信源和信宿</a:t>
            </a:r>
            <a:r>
              <a:rPr lang="zh-CN" altLang="zh-CN" dirty="0" smtClean="0"/>
              <a:t/>
            </a:r>
            <a:br>
              <a:rPr lang="zh-CN" altLang="zh-CN" dirty="0" smtClean="0"/>
            </a:br>
            <a:endParaRPr lang="zh-CN" altLang="en-US" dirty="0"/>
          </a:p>
        </p:txBody>
      </p:sp>
      <p:sp>
        <p:nvSpPr>
          <p:cNvPr id="3" name="内容占位符 2"/>
          <p:cNvSpPr>
            <a:spLocks noGrp="1"/>
          </p:cNvSpPr>
          <p:nvPr>
            <p:ph idx="1"/>
          </p:nvPr>
        </p:nvSpPr>
        <p:spPr/>
        <p:txBody>
          <a:bodyPr/>
          <a:lstStyle/>
          <a:p>
            <a:r>
              <a:rPr lang="zh-CN" altLang="zh-CN" dirty="0" smtClean="0"/>
              <a:t>信源</a:t>
            </a:r>
            <a:r>
              <a:rPr lang="zh-CN" altLang="zh-CN" dirty="0"/>
              <a:t>是在通信的过程中，产生信息并发送信息的设备或计算机，信源设备应将输入的信息转换为计算机或通信设备可以识别的数据，产生比特流，又称为信息的起点。</a:t>
            </a:r>
          </a:p>
          <a:p>
            <a:r>
              <a:rPr lang="zh-CN" altLang="zh-CN" dirty="0"/>
              <a:t>信宿是在通信过程中，接收和处理信息的设备或计算机，信宿设备将信源发送来的数字比特流转换为人类可以理解的语言，并显示出来，又称为信息的终点。</a:t>
            </a:r>
          </a:p>
          <a:p>
            <a:endParaRPr lang="zh-CN" altLang="en-US" dirty="0"/>
          </a:p>
        </p:txBody>
      </p:sp>
    </p:spTree>
    <p:extLst>
      <p:ext uri="{BB962C8B-B14F-4D97-AF65-F5344CB8AC3E}">
        <p14:creationId xmlns:p14="http://schemas.microsoft.com/office/powerpoint/2010/main" val="429122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模拟信道</a:t>
            </a:r>
            <a:r>
              <a:rPr lang="zh-CN" altLang="zh-CN" dirty="0" smtClean="0"/>
              <a:t>和数字</a:t>
            </a:r>
            <a:r>
              <a:rPr lang="zh-CN" altLang="zh-CN" dirty="0"/>
              <a:t>信道</a:t>
            </a:r>
            <a:endParaRPr lang="zh-CN" altLang="en-US" dirty="0"/>
          </a:p>
        </p:txBody>
      </p:sp>
      <p:sp>
        <p:nvSpPr>
          <p:cNvPr id="3" name="内容占位符 2"/>
          <p:cNvSpPr>
            <a:spLocks noGrp="1"/>
          </p:cNvSpPr>
          <p:nvPr>
            <p:ph idx="1"/>
          </p:nvPr>
        </p:nvSpPr>
        <p:spPr/>
        <p:txBody>
          <a:bodyPr/>
          <a:lstStyle/>
          <a:p>
            <a:r>
              <a:rPr lang="zh-CN" altLang="zh-CN" dirty="0"/>
              <a:t>信道可以分为传送模拟信号的模拟信道和传输数字信号的数字信道两大类。模拟通信是指模拟信号作为载体来传输信息。数字通信是指用数字信号作为载体来传输信息，或者用数字信号对载波进行数字调制后再传输的通信方式。</a:t>
            </a:r>
          </a:p>
          <a:p>
            <a:endParaRPr lang="zh-CN" altLang="en-US" dirty="0"/>
          </a:p>
        </p:txBody>
      </p:sp>
    </p:spTree>
    <p:extLst>
      <p:ext uri="{BB962C8B-B14F-4D97-AF65-F5344CB8AC3E}">
        <p14:creationId xmlns:p14="http://schemas.microsoft.com/office/powerpoint/2010/main" val="400765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数字通信与模拟通信相比具有明显的优点</a:t>
            </a:r>
            <a:r>
              <a:rPr lang="zh-CN" altLang="zh-CN" dirty="0" smtClean="0"/>
              <a:t>：</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首先</a:t>
            </a:r>
            <a:r>
              <a:rPr lang="zh-CN" altLang="zh-CN" dirty="0"/>
              <a:t>是抗干扰能力强，模拟信号在传输过程中和叠加的噪声很难分离，噪声会随着信号被传输、放大、严重影响通信质量。数字通信中的信息是包含在脉冲的有无之中的，只要噪声绝对值不超过某一阈值，接收端便可判别脉冲的有和无，以保证通信的可靠性。</a:t>
            </a:r>
          </a:p>
          <a:p>
            <a:r>
              <a:rPr lang="zh-CN" altLang="zh-CN" dirty="0"/>
              <a:t>其次是远距离传输仍能保证质量，因为数字通信是采用再生中继方式，即随着传输线路的延长，传输信号会产生衰减，通过中继器，恢复信号的强度，这样能够消除噪音，再生的数字信号和原来的数字信号一样，可继续传输下去，通信质量便不受距离的影响，可高质量地进行远距离通信。</a:t>
            </a:r>
          </a:p>
          <a:p>
            <a:r>
              <a:rPr lang="zh-CN" altLang="zh-CN" dirty="0"/>
              <a:t>此外，数字通信还具有适应各种通信业务要求</a:t>
            </a:r>
            <a:r>
              <a:rPr lang="en-US" altLang="zh-CN" dirty="0"/>
              <a:t>(</a:t>
            </a:r>
            <a:r>
              <a:rPr lang="zh-CN" altLang="zh-CN" dirty="0"/>
              <a:t>如电话、电报、图像、数据等</a:t>
            </a:r>
            <a:r>
              <a:rPr lang="en-US" altLang="zh-CN" dirty="0"/>
              <a:t>)</a:t>
            </a:r>
            <a:r>
              <a:rPr lang="zh-CN" altLang="zh-CN" dirty="0"/>
              <a:t>，便于实现统一的综合业务数字网，便于采用大规模集成电路，便于实现加密处理，便于实现通信网的计算机管理。</a:t>
            </a:r>
          </a:p>
          <a:p>
            <a:endParaRPr lang="zh-CN" altLang="en-US" dirty="0"/>
          </a:p>
        </p:txBody>
      </p:sp>
    </p:spTree>
    <p:extLst>
      <p:ext uri="{BB962C8B-B14F-4D97-AF65-F5344CB8AC3E}">
        <p14:creationId xmlns:p14="http://schemas.microsoft.com/office/powerpoint/2010/main" val="12333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时域</a:t>
            </a:r>
            <a:r>
              <a:rPr lang="zh-CN" altLang="en-US" b="1" dirty="0"/>
              <a:t>信号和频域</a:t>
            </a:r>
            <a:r>
              <a:rPr lang="zh-CN" altLang="en-US" b="1" dirty="0" smtClean="0"/>
              <a:t>信号</a:t>
            </a:r>
            <a:endParaRPr lang="zh-CN" altLang="en-US" dirty="0"/>
          </a:p>
        </p:txBody>
      </p:sp>
      <p:sp>
        <p:nvSpPr>
          <p:cNvPr id="3" name="内容占位符 2"/>
          <p:cNvSpPr>
            <a:spLocks noGrp="1"/>
          </p:cNvSpPr>
          <p:nvPr>
            <p:ph idx="1"/>
          </p:nvPr>
        </p:nvSpPr>
        <p:spPr/>
        <p:txBody>
          <a:bodyPr>
            <a:normAutofit fontScale="70000" lnSpcReduction="20000"/>
          </a:bodyPr>
          <a:lstStyle/>
          <a:p>
            <a:pPr lvl="3"/>
            <a:r>
              <a:rPr lang="zh-CN" altLang="zh-CN" b="1" dirty="0"/>
              <a:t>时域信号</a:t>
            </a:r>
            <a:endParaRPr lang="zh-CN" altLang="zh-CN" dirty="0"/>
          </a:p>
          <a:p>
            <a:r>
              <a:rPr lang="zh-CN" altLang="zh-CN" dirty="0"/>
              <a:t>时域是描述数学函数或物理信号对时间的关系。例如：一个信号的时域波形可以表达信号随着时间的变化。从时域的角度定义模拟、数字信号和周期信号。周期信号的三个参数：振幅、频率和相位。</a:t>
            </a:r>
          </a:p>
          <a:p>
            <a:pPr lvl="3"/>
            <a:r>
              <a:rPr lang="zh-CN" altLang="zh-CN" b="1" dirty="0"/>
              <a:t>频域信号</a:t>
            </a:r>
            <a:endParaRPr lang="zh-CN" altLang="zh-CN" dirty="0"/>
          </a:p>
          <a:p>
            <a:r>
              <a:rPr lang="zh-CN" altLang="zh-CN" dirty="0"/>
              <a:t>频域是描述信号在频率方面特性时用到的一种坐标系。例如：对于一个信号来说，它有很多方面的特性。如信号强度随时间的变化规律（时域特性），信号是由哪些单一频率的信号合成的（频域特性）。</a:t>
            </a:r>
          </a:p>
          <a:p>
            <a:r>
              <a:rPr lang="zh-CN" altLang="zh-CN" dirty="0"/>
              <a:t>频域（频率域）是自变量是频率，即横轴是频率，纵轴是该频率信号的幅度，也就是通常说的频谱图。频谱图描述了信号的频率结构及频率与该频率信号幅度的关系</a:t>
            </a:r>
          </a:p>
          <a:p>
            <a:r>
              <a:rPr lang="zh-CN" altLang="zh-CN" dirty="0"/>
              <a:t>信号的频谱就是信号所包含的频率范围，信号的带宽就是频谱的宽度</a:t>
            </a:r>
            <a:r>
              <a:rPr lang="zh-CN" altLang="zh-CN" dirty="0" smtClean="0"/>
              <a:t>。</a:t>
            </a:r>
            <a:endParaRPr lang="zh-CN" altLang="zh-CN" dirty="0"/>
          </a:p>
        </p:txBody>
      </p:sp>
    </p:spTree>
    <p:extLst>
      <p:ext uri="{BB962C8B-B14F-4D97-AF65-F5344CB8AC3E}">
        <p14:creationId xmlns:p14="http://schemas.microsoft.com/office/powerpoint/2010/main" val="95142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数据编码技术</a:t>
            </a:r>
            <a:endParaRPr lang="zh-CN" altLang="en-US" dirty="0"/>
          </a:p>
        </p:txBody>
      </p:sp>
      <p:sp>
        <p:nvSpPr>
          <p:cNvPr id="3" name="内容占位符 2"/>
          <p:cNvSpPr>
            <a:spLocks noGrp="1"/>
          </p:cNvSpPr>
          <p:nvPr>
            <p:ph idx="1"/>
          </p:nvPr>
        </p:nvSpPr>
        <p:spPr/>
        <p:txBody>
          <a:bodyPr/>
          <a:lstStyle/>
          <a:p>
            <a:r>
              <a:rPr lang="zh-CN" altLang="en-US" b="1" dirty="0"/>
              <a:t>振幅调制、频率调制、相位调制、不归零码、归零码、曼彻斯特码和差分曼彻斯特码</a:t>
            </a:r>
            <a:endParaRPr lang="zh-CN" altLang="en-US" dirty="0"/>
          </a:p>
          <a:p>
            <a:endParaRPr lang="zh-CN" altLang="en-US" dirty="0"/>
          </a:p>
        </p:txBody>
      </p:sp>
    </p:spTree>
    <p:extLst>
      <p:ext uri="{BB962C8B-B14F-4D97-AF65-F5344CB8AC3E}">
        <p14:creationId xmlns:p14="http://schemas.microsoft.com/office/powerpoint/2010/main" val="110221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b="1" dirty="0"/>
              <a:t>数据编码</a:t>
            </a:r>
            <a:r>
              <a:rPr lang="zh-CN" altLang="zh-CN" b="1" dirty="0" smtClean="0"/>
              <a:t>技术</a:t>
            </a:r>
            <a:endParaRPr lang="zh-CN" altLang="en-US" dirty="0"/>
          </a:p>
        </p:txBody>
      </p:sp>
      <p:sp>
        <p:nvSpPr>
          <p:cNvPr id="3" name="内容占位符 2"/>
          <p:cNvSpPr>
            <a:spLocks noGrp="1"/>
          </p:cNvSpPr>
          <p:nvPr>
            <p:ph idx="1"/>
          </p:nvPr>
        </p:nvSpPr>
        <p:spPr/>
        <p:txBody>
          <a:bodyPr>
            <a:normAutofit/>
          </a:bodyPr>
          <a:lstStyle/>
          <a:p>
            <a:r>
              <a:rPr lang="zh-CN" altLang="zh-CN" dirty="0" smtClean="0"/>
              <a:t>数据通信</a:t>
            </a:r>
            <a:r>
              <a:rPr lang="zh-CN" altLang="zh-CN" dirty="0"/>
              <a:t>时，数据的原始存在形式需要变换成某种适合于信道传输的信号形式，这一过程称为数据编码。</a:t>
            </a:r>
          </a:p>
          <a:p>
            <a:r>
              <a:rPr lang="zh-CN" altLang="zh-CN" dirty="0" smtClean="0"/>
              <a:t>数据编码</a:t>
            </a:r>
            <a:r>
              <a:rPr lang="zh-CN" altLang="zh-CN" dirty="0"/>
              <a:t>技术包括模拟数据编码技术和数字数据编码技术。模拟数据编码技术包括：振幅调制、移频调制和移相调制。数字数据编码技术包括：不归零码、归零码、曼切斯特编码和差分曼切斯特编码。</a:t>
            </a:r>
          </a:p>
          <a:p>
            <a:endParaRPr lang="zh-CN" altLang="en-US" dirty="0"/>
          </a:p>
        </p:txBody>
      </p:sp>
    </p:spTree>
    <p:extLst>
      <p:ext uri="{BB962C8B-B14F-4D97-AF65-F5344CB8AC3E}">
        <p14:creationId xmlns:p14="http://schemas.microsoft.com/office/powerpoint/2010/main" val="3813937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84</TotalTime>
  <Words>1794</Words>
  <Application>Microsoft Office PowerPoint</Application>
  <PresentationFormat>全屏显示(4:3)</PresentationFormat>
  <Paragraphs>90</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跋涉</vt:lpstr>
      <vt:lpstr>第2章   数据通信基础 </vt:lpstr>
      <vt:lpstr>2.1数据通信的基本概念</vt:lpstr>
      <vt:lpstr>信息、数据、信号、信源和信宿</vt:lpstr>
      <vt:lpstr>信源和信宿 </vt:lpstr>
      <vt:lpstr>模拟信道和数字信道</vt:lpstr>
      <vt:lpstr>数字通信与模拟通信相比具有明显的优点：</vt:lpstr>
      <vt:lpstr>时域信号和频域信号</vt:lpstr>
      <vt:lpstr>数据编码技术</vt:lpstr>
      <vt:lpstr>数据编码技术</vt:lpstr>
      <vt:lpstr>PowerPoint 演示文稿</vt:lpstr>
      <vt:lpstr>PowerPoint 演示文稿</vt:lpstr>
      <vt:lpstr>PowerPoint 演示文稿</vt:lpstr>
      <vt:lpstr>PowerPoint 演示文稿</vt:lpstr>
      <vt:lpstr>2.3 数据通信系统的性能指标</vt:lpstr>
      <vt:lpstr>2.3.1 差错率和误码率</vt:lpstr>
      <vt:lpstr>2.3.2 信息传输速率（Rb）和码元传输速率（RB）</vt:lpstr>
      <vt:lpstr>2.3.3 带宽（Bandwidth）和宽带（Broadband）</vt:lpstr>
      <vt:lpstr>2.3.4 时延</vt:lpstr>
      <vt:lpstr>2.4 数据传输方式</vt:lpstr>
      <vt:lpstr>2.4.2 信道复用技术</vt:lpstr>
      <vt:lpstr>2.5 传输介质</vt:lpstr>
      <vt:lpstr>PowerPoint 演示文稿</vt:lpstr>
      <vt:lpstr>2.5 数据交换技术</vt:lpstr>
      <vt:lpstr>2.6 差错检验和差错控制</vt:lpstr>
      <vt:lpstr>2.7 流量控制技术</vt:lpstr>
      <vt:lpstr>2.8 拥塞控制</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数据通信基础 </dc:title>
  <dc:creator>123</dc:creator>
  <cp:lastModifiedBy>123</cp:lastModifiedBy>
  <cp:revision>12</cp:revision>
  <dcterms:created xsi:type="dcterms:W3CDTF">2016-09-06T10:55:29Z</dcterms:created>
  <dcterms:modified xsi:type="dcterms:W3CDTF">2017-05-14T05:18:00Z</dcterms:modified>
</cp:coreProperties>
</file>