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21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66973F9B-211B-4FDD-AE30-0C826E2D6EDB}" type="datetimeFigureOut">
              <a:rPr lang="zh-CN" altLang="en-US" smtClean="0"/>
              <a:t>2017/5/14</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1E995EFE-8523-48F1-BC6C-6B300D0E22C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6973F9B-211B-4FDD-AE30-0C826E2D6EDB}"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995EFE-8523-48F1-BC6C-6B300D0E22C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6973F9B-211B-4FDD-AE30-0C826E2D6EDB}"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995EFE-8523-48F1-BC6C-6B300D0E22C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66973F9B-211B-4FDD-AE30-0C826E2D6EDB}" type="datetimeFigureOut">
              <a:rPr lang="zh-CN" altLang="en-US" smtClean="0"/>
              <a:t>2017/5/14</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1E995EFE-8523-48F1-BC6C-6B300D0E22C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66973F9B-211B-4FDD-AE30-0C826E2D6EDB}" type="datetimeFigureOut">
              <a:rPr lang="zh-CN" altLang="en-US" smtClean="0"/>
              <a:t>2017/5/14</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1E995EFE-8523-48F1-BC6C-6B300D0E22C4}" type="slidenum">
              <a:rPr lang="zh-CN" altLang="en-US" smtClean="0"/>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66973F9B-211B-4FDD-AE30-0C826E2D6EDB}" type="datetimeFigureOut">
              <a:rPr lang="zh-CN" altLang="en-US" smtClean="0"/>
              <a:t>2017/5/14</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1E995EFE-8523-48F1-BC6C-6B300D0E22C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66973F9B-211B-4FDD-AE30-0C826E2D6EDB}" type="datetimeFigureOut">
              <a:rPr lang="zh-CN" altLang="en-US" smtClean="0"/>
              <a:t>2017/5/14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1E995EFE-8523-48F1-BC6C-6B300D0E22C4}" type="slidenum">
              <a:rPr lang="zh-CN" altLang="en-US" smtClean="0"/>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66973F9B-211B-4FDD-AE30-0C826E2D6EDB}" type="datetimeFigureOut">
              <a:rPr lang="zh-CN" altLang="en-US" smtClean="0"/>
              <a:t>2017/5/14</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995EFE-8523-48F1-BC6C-6B300D0E22C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6973F9B-211B-4FDD-AE30-0C826E2D6EDB}" type="datetimeFigureOut">
              <a:rPr lang="zh-CN" altLang="en-US" smtClean="0"/>
              <a:t>2017/5/14</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995EFE-8523-48F1-BC6C-6B300D0E22C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66973F9B-211B-4FDD-AE30-0C826E2D6EDB}" type="datetimeFigureOut">
              <a:rPr lang="zh-CN" altLang="en-US" smtClean="0"/>
              <a:t>2017/5/14</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995EFE-8523-48F1-BC6C-6B300D0E22C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66973F9B-211B-4FDD-AE30-0C826E2D6EDB}"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1E995EFE-8523-48F1-BC6C-6B300D0E22C4}" type="slidenum">
              <a:rPr lang="zh-CN" altLang="en-US" smtClean="0"/>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66973F9B-211B-4FDD-AE30-0C826E2D6EDB}" type="datetimeFigureOut">
              <a:rPr lang="zh-CN" altLang="en-US" smtClean="0"/>
              <a:t>2017/5/14</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E995EFE-8523-48F1-BC6C-6B300D0E22C4}" type="slidenum">
              <a:rPr lang="zh-CN" altLang="en-US" smtClean="0"/>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zh-CN" b="1" dirty="0">
                <a:effectLst/>
              </a:rPr>
              <a:t>第</a:t>
            </a:r>
            <a:r>
              <a:rPr lang="en-US" altLang="zh-CN" b="1" dirty="0">
                <a:effectLst/>
              </a:rPr>
              <a:t>3</a:t>
            </a:r>
            <a:r>
              <a:rPr lang="zh-CN" altLang="zh-CN" b="1" dirty="0">
                <a:effectLst/>
              </a:rPr>
              <a:t>章 网络互联</a:t>
            </a:r>
            <a:r>
              <a:rPr lang="zh-CN" altLang="zh-CN" b="1" dirty="0" smtClean="0">
                <a:effectLst/>
              </a:rPr>
              <a:t>技术</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9410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路由算法</a:t>
            </a:r>
            <a:endParaRPr lang="zh-CN" altLang="en-US" dirty="0"/>
          </a:p>
        </p:txBody>
      </p:sp>
      <p:sp>
        <p:nvSpPr>
          <p:cNvPr id="3" name="内容占位符 2"/>
          <p:cNvSpPr>
            <a:spLocks noGrp="1"/>
          </p:cNvSpPr>
          <p:nvPr>
            <p:ph idx="1"/>
          </p:nvPr>
        </p:nvSpPr>
        <p:spPr/>
        <p:txBody>
          <a:bodyPr/>
          <a:lstStyle/>
          <a:p>
            <a:r>
              <a:rPr lang="zh-CN" altLang="zh-CN" dirty="0"/>
              <a:t>路由算法（</a:t>
            </a:r>
            <a:r>
              <a:rPr lang="en-US" altLang="zh-CN" dirty="0"/>
              <a:t>Routing Algorithm</a:t>
            </a:r>
            <a:r>
              <a:rPr lang="zh-CN" altLang="zh-CN" dirty="0"/>
              <a:t>）是网络层软件的一部分，它负责确定了一个进来的分组应该被传送到哪条输出线路上。路由算法在路由协议中起着至关重要的作用，采用何种算法往往决定了最终的寻径</a:t>
            </a:r>
            <a:r>
              <a:rPr lang="zh-CN" altLang="zh-CN" dirty="0" smtClean="0"/>
              <a:t>结果</a:t>
            </a:r>
            <a:r>
              <a:rPr lang="zh-CN" altLang="en-US" dirty="0" smtClean="0"/>
              <a:t>。</a:t>
            </a:r>
            <a:endParaRPr lang="zh-CN" altLang="en-US" dirty="0"/>
          </a:p>
        </p:txBody>
      </p:sp>
    </p:spTree>
    <p:extLst>
      <p:ext uri="{BB962C8B-B14F-4D97-AF65-F5344CB8AC3E}">
        <p14:creationId xmlns:p14="http://schemas.microsoft.com/office/powerpoint/2010/main" val="363508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3" algn="l" rtl="0">
              <a:spcBef>
                <a:spcPct val="0"/>
              </a:spcBef>
            </a:pPr>
            <a:r>
              <a:rPr lang="zh-CN" altLang="zh-CN" sz="3200" b="1" dirty="0"/>
              <a:t>路由算法</a:t>
            </a:r>
            <a:r>
              <a:rPr lang="zh-CN" altLang="zh-CN" sz="3200" b="1" dirty="0" smtClean="0"/>
              <a:t>种类</a:t>
            </a:r>
            <a:endParaRPr lang="zh-CN" altLang="en-US" sz="3200" dirty="0"/>
          </a:p>
        </p:txBody>
      </p:sp>
      <p:sp>
        <p:nvSpPr>
          <p:cNvPr id="3" name="内容占位符 2"/>
          <p:cNvSpPr>
            <a:spLocks noGrp="1"/>
          </p:cNvSpPr>
          <p:nvPr>
            <p:ph idx="1"/>
          </p:nvPr>
        </p:nvSpPr>
        <p:spPr/>
        <p:txBody>
          <a:bodyPr/>
          <a:lstStyle/>
          <a:p>
            <a:r>
              <a:rPr lang="zh-CN" altLang="zh-CN" dirty="0"/>
              <a:t>为了实现动态建立、维护、更新路由表，需要采用专门的路由算法进行通信，路由算法可以分成两大类：非自适应的（静态路由）和自适应的（动态路由）。</a:t>
            </a:r>
          </a:p>
          <a:p>
            <a:endParaRPr lang="zh-CN" altLang="en-US" dirty="0"/>
          </a:p>
        </p:txBody>
      </p:sp>
    </p:spTree>
    <p:extLst>
      <p:ext uri="{BB962C8B-B14F-4D97-AF65-F5344CB8AC3E}">
        <p14:creationId xmlns:p14="http://schemas.microsoft.com/office/powerpoint/2010/main" val="4617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3.4 </a:t>
            </a:r>
            <a:r>
              <a:rPr lang="zh-CN" altLang="zh-CN" b="1" dirty="0">
                <a:effectLst/>
              </a:rPr>
              <a:t>网络</a:t>
            </a:r>
            <a:r>
              <a:rPr lang="zh-CN" altLang="zh-CN" b="1" dirty="0" smtClean="0">
                <a:effectLst/>
              </a:rPr>
              <a:t>控制协议</a:t>
            </a:r>
            <a:endParaRPr lang="zh-CN" altLang="en-US" dirty="0"/>
          </a:p>
        </p:txBody>
      </p:sp>
      <p:sp>
        <p:nvSpPr>
          <p:cNvPr id="3" name="内容占位符 2"/>
          <p:cNvSpPr>
            <a:spLocks noGrp="1"/>
          </p:cNvSpPr>
          <p:nvPr>
            <p:ph idx="1"/>
          </p:nvPr>
        </p:nvSpPr>
        <p:spPr/>
        <p:txBody>
          <a:bodyPr/>
          <a:lstStyle/>
          <a:p>
            <a:r>
              <a:rPr lang="en-US" altLang="zh-CN" dirty="0"/>
              <a:t>Internet</a:t>
            </a:r>
            <a:r>
              <a:rPr lang="zh-CN" altLang="zh-CN" dirty="0"/>
              <a:t>还有很多个用于网络层的控制协议，包括</a:t>
            </a:r>
            <a:r>
              <a:rPr lang="en-US" altLang="zh-CN" dirty="0"/>
              <a:t>ICMP</a:t>
            </a:r>
            <a:r>
              <a:rPr lang="zh-CN" altLang="zh-CN" dirty="0"/>
              <a:t>、</a:t>
            </a:r>
            <a:r>
              <a:rPr lang="en-US" altLang="zh-CN" dirty="0"/>
              <a:t>ARP</a:t>
            </a:r>
            <a:r>
              <a:rPr lang="zh-CN" altLang="zh-CN" dirty="0"/>
              <a:t>、</a:t>
            </a:r>
            <a:r>
              <a:rPr lang="en-US" altLang="zh-CN" dirty="0"/>
              <a:t>RARP</a:t>
            </a:r>
            <a:r>
              <a:rPr lang="zh-CN" altLang="zh-CN" dirty="0"/>
              <a:t>协议和</a:t>
            </a:r>
            <a:r>
              <a:rPr lang="en-US" altLang="zh-CN" dirty="0"/>
              <a:t>IGMP</a:t>
            </a:r>
            <a:r>
              <a:rPr lang="zh-CN" altLang="zh-CN" dirty="0"/>
              <a:t>等。</a:t>
            </a:r>
            <a:endParaRPr lang="zh-CN" altLang="en-US" dirty="0"/>
          </a:p>
        </p:txBody>
      </p:sp>
    </p:spTree>
    <p:extLst>
      <p:ext uri="{BB962C8B-B14F-4D97-AF65-F5344CB8AC3E}">
        <p14:creationId xmlns:p14="http://schemas.microsoft.com/office/powerpoint/2010/main" val="4177893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通过</a:t>
            </a:r>
            <a:r>
              <a:rPr lang="en-US" altLang="zh-CN" dirty="0"/>
              <a:t>ICMP </a:t>
            </a:r>
            <a:r>
              <a:rPr lang="zh-CN" altLang="zh-CN" dirty="0"/>
              <a:t>网络控制报文协议来实现控制。</a:t>
            </a:r>
            <a:r>
              <a:rPr lang="en-US" altLang="zh-CN" dirty="0"/>
              <a:t>ICMP</a:t>
            </a:r>
            <a:r>
              <a:rPr lang="zh-CN" altLang="zh-CN" dirty="0"/>
              <a:t>协议不仅用于传输控制报文，而且还用于传输差错报文。</a:t>
            </a:r>
          </a:p>
          <a:p>
            <a:r>
              <a:rPr lang="zh-CN" altLang="zh-CN" dirty="0"/>
              <a:t>地址解析协议</a:t>
            </a:r>
            <a:r>
              <a:rPr lang="en-US" altLang="zh-CN" dirty="0"/>
              <a:t> (Address Resolution Protocol</a:t>
            </a:r>
            <a:r>
              <a:rPr lang="zh-CN" altLang="zh-CN" dirty="0"/>
              <a:t>，</a:t>
            </a:r>
            <a:r>
              <a:rPr lang="en-US" altLang="zh-CN" dirty="0"/>
              <a:t> ARP)</a:t>
            </a:r>
            <a:r>
              <a:rPr lang="zh-CN" altLang="zh-CN" dirty="0"/>
              <a:t>是以太网经常使用的映射方法，它充分利用了以太网的广播能力，将</a:t>
            </a:r>
            <a:r>
              <a:rPr lang="en-US" altLang="zh-CN" dirty="0"/>
              <a:t>IP</a:t>
            </a:r>
            <a:r>
              <a:rPr lang="zh-CN" altLang="zh-CN" dirty="0"/>
              <a:t>地址与物理地址进行动态绑定</a:t>
            </a:r>
            <a:r>
              <a:rPr lang="en-US" altLang="zh-CN" dirty="0"/>
              <a:t>(Dynamic Binding)</a:t>
            </a:r>
            <a:r>
              <a:rPr lang="zh-CN" altLang="zh-CN" dirty="0" smtClean="0"/>
              <a:t>。</a:t>
            </a:r>
            <a:endParaRPr lang="en-US" altLang="zh-CN" dirty="0" smtClean="0"/>
          </a:p>
          <a:p>
            <a:r>
              <a:rPr lang="en-US" altLang="zh-CN" dirty="0"/>
              <a:t>RARP</a:t>
            </a:r>
            <a:r>
              <a:rPr lang="zh-CN" altLang="zh-CN" dirty="0"/>
              <a:t>协议可以实现</a:t>
            </a:r>
            <a:r>
              <a:rPr lang="en-US" altLang="zh-CN" dirty="0"/>
              <a:t>MAC</a:t>
            </a:r>
            <a:r>
              <a:rPr lang="zh-CN" altLang="zh-CN" dirty="0"/>
              <a:t>地址到</a:t>
            </a:r>
            <a:r>
              <a:rPr lang="en-US" altLang="zh-CN" dirty="0"/>
              <a:t>IP</a:t>
            </a:r>
            <a:r>
              <a:rPr lang="zh-CN" altLang="zh-CN" dirty="0"/>
              <a:t>地址的转换。工作站在启动时，只知道自己网络接口的</a:t>
            </a:r>
            <a:r>
              <a:rPr lang="en-US" altLang="zh-CN" dirty="0"/>
              <a:t>MAC</a:t>
            </a:r>
            <a:r>
              <a:rPr lang="zh-CN" altLang="zh-CN" dirty="0"/>
              <a:t>地址，而不知道自己的</a:t>
            </a:r>
            <a:r>
              <a:rPr lang="en-US" altLang="zh-CN" dirty="0"/>
              <a:t>IP</a:t>
            </a:r>
            <a:r>
              <a:rPr lang="zh-CN" altLang="zh-CN" dirty="0"/>
              <a:t>地址，它首先要使用</a:t>
            </a:r>
            <a:r>
              <a:rPr lang="en-US" altLang="zh-CN" dirty="0"/>
              <a:t>RARP</a:t>
            </a:r>
            <a:r>
              <a:rPr lang="zh-CN" altLang="zh-CN" dirty="0"/>
              <a:t>得到自己的</a:t>
            </a:r>
            <a:r>
              <a:rPr lang="en-US" altLang="zh-CN" dirty="0"/>
              <a:t>IP</a:t>
            </a:r>
            <a:r>
              <a:rPr lang="zh-CN" altLang="zh-CN" dirty="0"/>
              <a:t>地址后，才能和其他服务器通信。</a:t>
            </a:r>
          </a:p>
          <a:p>
            <a:endParaRPr lang="zh-CN" altLang="en-US" dirty="0"/>
          </a:p>
        </p:txBody>
      </p:sp>
    </p:spTree>
    <p:extLst>
      <p:ext uri="{BB962C8B-B14F-4D97-AF65-F5344CB8AC3E}">
        <p14:creationId xmlns:p14="http://schemas.microsoft.com/office/powerpoint/2010/main" val="3140646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IP</a:t>
            </a:r>
            <a:r>
              <a:rPr lang="zh-CN" altLang="zh-CN" dirty="0"/>
              <a:t>安全协议</a:t>
            </a:r>
            <a:r>
              <a:rPr lang="en-US" altLang="zh-CN" dirty="0"/>
              <a:t>(</a:t>
            </a:r>
            <a:r>
              <a:rPr lang="zh-CN" altLang="zh-CN" dirty="0"/>
              <a:t>通常自然数为</a:t>
            </a:r>
            <a:r>
              <a:rPr lang="en-US" altLang="zh-CN" dirty="0" err="1"/>
              <a:t>IPSec</a:t>
            </a:r>
            <a:r>
              <a:rPr lang="en-US" altLang="zh-CN" dirty="0"/>
              <a:t>)</a:t>
            </a:r>
            <a:r>
              <a:rPr lang="zh-CN" altLang="zh-CN" dirty="0"/>
              <a:t>是在网络层提供安全的一组协议。在</a:t>
            </a:r>
            <a:r>
              <a:rPr lang="en-US" altLang="zh-CN" dirty="0" err="1"/>
              <a:t>IPSec</a:t>
            </a:r>
            <a:r>
              <a:rPr lang="zh-CN" altLang="zh-CN" dirty="0"/>
              <a:t>协议簇中有两个主要的协议：身份认证头（</a:t>
            </a:r>
            <a:r>
              <a:rPr lang="en-US" altLang="zh-CN" dirty="0"/>
              <a:t>Authentication Head</a:t>
            </a:r>
            <a:r>
              <a:rPr lang="zh-CN" altLang="zh-CN" dirty="0"/>
              <a:t>，</a:t>
            </a:r>
            <a:r>
              <a:rPr lang="en-US" altLang="zh-CN" dirty="0"/>
              <a:t> AH)</a:t>
            </a:r>
            <a:r>
              <a:rPr lang="zh-CN" altLang="zh-CN" dirty="0"/>
              <a:t>协议和封装安全负载（</a:t>
            </a:r>
            <a:r>
              <a:rPr lang="en-US" altLang="zh-CN" dirty="0"/>
              <a:t>Encapsulation Security Payload</a:t>
            </a:r>
            <a:r>
              <a:rPr lang="zh-CN" altLang="zh-CN" dirty="0"/>
              <a:t>，</a:t>
            </a:r>
            <a:r>
              <a:rPr lang="en-US" altLang="zh-CN" dirty="0"/>
              <a:t> ESP)</a:t>
            </a:r>
            <a:r>
              <a:rPr lang="zh-CN" altLang="zh-CN" dirty="0"/>
              <a:t>协议</a:t>
            </a:r>
            <a:r>
              <a:rPr lang="zh-CN" altLang="zh-CN" dirty="0" smtClean="0"/>
              <a:t>。</a:t>
            </a:r>
            <a:endParaRPr lang="en-US" altLang="zh-CN" dirty="0" smtClean="0"/>
          </a:p>
          <a:p>
            <a:r>
              <a:rPr lang="zh-CN" altLang="zh-CN" dirty="0"/>
              <a:t>组管理协议包括</a:t>
            </a:r>
            <a:r>
              <a:rPr lang="en-US" altLang="zh-CN" dirty="0"/>
              <a:t>Internet</a:t>
            </a:r>
            <a:r>
              <a:rPr lang="zh-CN" altLang="zh-CN" dirty="0"/>
              <a:t>组管理协议</a:t>
            </a:r>
            <a:r>
              <a:rPr lang="en-US" altLang="zh-CN" dirty="0"/>
              <a:t>(Internet Group Management Protocol</a:t>
            </a:r>
            <a:r>
              <a:rPr lang="zh-CN" altLang="zh-CN" dirty="0"/>
              <a:t>，</a:t>
            </a:r>
            <a:r>
              <a:rPr lang="en-US" altLang="zh-CN" dirty="0"/>
              <a:t> IGMP)</a:t>
            </a:r>
            <a:r>
              <a:rPr lang="zh-CN" altLang="zh-CN" dirty="0"/>
              <a:t>和</a:t>
            </a:r>
            <a:r>
              <a:rPr lang="en-US" altLang="zh-CN" dirty="0"/>
              <a:t>Cisco</a:t>
            </a:r>
            <a:r>
              <a:rPr lang="zh-CN" altLang="zh-CN" dirty="0"/>
              <a:t>专用的组管理协议（</a:t>
            </a:r>
            <a:r>
              <a:rPr lang="en-US" altLang="zh-CN" dirty="0"/>
              <a:t>CGMP</a:t>
            </a:r>
            <a:r>
              <a:rPr lang="zh-CN" altLang="zh-CN" dirty="0"/>
              <a:t>）。</a:t>
            </a:r>
          </a:p>
          <a:p>
            <a:endParaRPr lang="zh-CN" altLang="en-US" dirty="0"/>
          </a:p>
        </p:txBody>
      </p:sp>
    </p:spTree>
    <p:extLst>
      <p:ext uri="{BB962C8B-B14F-4D97-AF65-F5344CB8AC3E}">
        <p14:creationId xmlns:p14="http://schemas.microsoft.com/office/powerpoint/2010/main" val="40404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3.5 UDP</a:t>
            </a:r>
            <a:r>
              <a:rPr lang="zh-CN" altLang="zh-CN" b="1" dirty="0" smtClean="0">
                <a:effectLst/>
              </a:rPr>
              <a:t>协议</a:t>
            </a:r>
            <a:r>
              <a:rPr lang="en-US" altLang="zh-CN" b="1" dirty="0" smtClean="0">
                <a:effectLst/>
              </a:rPr>
              <a:t>----</a:t>
            </a:r>
            <a:r>
              <a:rPr lang="zh-CN" altLang="zh-CN" dirty="0">
                <a:effectLst/>
              </a:rPr>
              <a:t>用户数据报</a:t>
            </a:r>
            <a:r>
              <a:rPr lang="zh-CN" altLang="zh-CN" dirty="0" smtClean="0">
                <a:effectLst/>
              </a:rPr>
              <a:t>协议</a:t>
            </a:r>
            <a:endParaRPr lang="zh-CN" altLang="en-US" dirty="0"/>
          </a:p>
        </p:txBody>
      </p:sp>
      <p:sp>
        <p:nvSpPr>
          <p:cNvPr id="3" name="内容占位符 2"/>
          <p:cNvSpPr>
            <a:spLocks noGrp="1"/>
          </p:cNvSpPr>
          <p:nvPr>
            <p:ph idx="1"/>
          </p:nvPr>
        </p:nvSpPr>
        <p:spPr/>
        <p:txBody>
          <a:bodyPr/>
          <a:lstStyle/>
          <a:p>
            <a:r>
              <a:rPr lang="en-US" altLang="zh-CN" dirty="0"/>
              <a:t>UDP</a:t>
            </a:r>
            <a:r>
              <a:rPr lang="zh-CN" altLang="zh-CN" dirty="0"/>
              <a:t>是在</a:t>
            </a:r>
            <a:r>
              <a:rPr lang="en-US" altLang="zh-CN" dirty="0"/>
              <a:t>IP</a:t>
            </a:r>
            <a:r>
              <a:rPr lang="zh-CN" altLang="zh-CN" dirty="0"/>
              <a:t>层上提供无连接的数据报服务，主要增加了协议端口功能，提供不可靠的数据报（</a:t>
            </a:r>
            <a:r>
              <a:rPr lang="en-US" altLang="zh-CN" dirty="0"/>
              <a:t>datagram</a:t>
            </a:r>
            <a:r>
              <a:rPr lang="zh-CN" altLang="zh-CN" dirty="0"/>
              <a:t>）服务。</a:t>
            </a:r>
            <a:r>
              <a:rPr lang="en-US" altLang="zh-CN" dirty="0"/>
              <a:t>UDP</a:t>
            </a:r>
            <a:r>
              <a:rPr lang="zh-CN" altLang="zh-CN" dirty="0"/>
              <a:t>不支持报文分组；支持多路复用；不提供流量控制；数据的可靠性等问题由上层协议解决；服务效率高（没有建</a:t>
            </a:r>
            <a:r>
              <a:rPr lang="en-US" altLang="zh-CN" dirty="0"/>
              <a:t>/</a:t>
            </a:r>
            <a:r>
              <a:rPr lang="zh-CN" altLang="zh-CN" dirty="0"/>
              <a:t>拆链时间）；适合于在高可靠性、低延时的局域网上运行。</a:t>
            </a:r>
          </a:p>
          <a:p>
            <a:endParaRPr lang="zh-CN" altLang="en-US" dirty="0"/>
          </a:p>
        </p:txBody>
      </p:sp>
    </p:spTree>
    <p:extLst>
      <p:ext uri="{BB962C8B-B14F-4D97-AF65-F5344CB8AC3E}">
        <p14:creationId xmlns:p14="http://schemas.microsoft.com/office/powerpoint/2010/main" val="2419421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UDP</a:t>
            </a:r>
            <a:r>
              <a:rPr lang="zh-CN" altLang="zh-CN" dirty="0"/>
              <a:t>端口提供了用于发送消息的位置。每个端口由一个唯一的编号来标识</a:t>
            </a:r>
            <a:r>
              <a:rPr lang="zh-CN" altLang="zh-CN" dirty="0" smtClean="0"/>
              <a:t>。</a:t>
            </a:r>
            <a:endParaRPr lang="en-US" altLang="zh-CN" dirty="0" smtClean="0"/>
          </a:p>
          <a:p>
            <a:endParaRPr lang="zh-CN" altLang="en-US" dirty="0"/>
          </a:p>
        </p:txBody>
      </p:sp>
    </p:spTree>
    <p:extLst>
      <p:ext uri="{BB962C8B-B14F-4D97-AF65-F5344CB8AC3E}">
        <p14:creationId xmlns:p14="http://schemas.microsoft.com/office/powerpoint/2010/main" val="71571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3.6 TCP</a:t>
            </a:r>
            <a:r>
              <a:rPr lang="zh-CN" altLang="zh-CN" b="1" dirty="0" smtClean="0">
                <a:effectLst/>
              </a:rPr>
              <a:t>协议</a:t>
            </a:r>
            <a:endParaRPr lang="zh-CN" altLang="en-US" dirty="0"/>
          </a:p>
        </p:txBody>
      </p:sp>
      <p:sp>
        <p:nvSpPr>
          <p:cNvPr id="3" name="内容占位符 2"/>
          <p:cNvSpPr>
            <a:spLocks noGrp="1"/>
          </p:cNvSpPr>
          <p:nvPr>
            <p:ph idx="1"/>
          </p:nvPr>
        </p:nvSpPr>
        <p:spPr/>
        <p:txBody>
          <a:bodyPr/>
          <a:lstStyle/>
          <a:p>
            <a:r>
              <a:rPr lang="en-US" altLang="zh-CN" dirty="0"/>
              <a:t>TCP/IP</a:t>
            </a:r>
            <a:r>
              <a:rPr lang="zh-CN" altLang="zh-CN" dirty="0"/>
              <a:t>的主要功能有：面向连接的传输机制，这意味着在任何数据实施交换之前，</a:t>
            </a:r>
            <a:r>
              <a:rPr lang="en-US" altLang="zh-CN" dirty="0"/>
              <a:t>TCP</a:t>
            </a:r>
            <a:r>
              <a:rPr lang="zh-CN" altLang="zh-CN" dirty="0"/>
              <a:t>协议首先要在两台计算机之间建立连接进程。超时重传控制，可变滑动窗口流量控制和拥塞控制</a:t>
            </a:r>
            <a:r>
              <a:rPr lang="zh-CN" altLang="zh-CN" dirty="0" smtClean="0"/>
              <a:t>。</a:t>
            </a:r>
            <a:endParaRPr lang="en-US" altLang="zh-CN" dirty="0" smtClean="0"/>
          </a:p>
          <a:p>
            <a:r>
              <a:rPr lang="zh-CN" altLang="zh-CN" dirty="0"/>
              <a:t>传输控制协议</a:t>
            </a:r>
            <a:r>
              <a:rPr lang="en-US" altLang="zh-CN" dirty="0"/>
              <a:t>TCP</a:t>
            </a:r>
            <a:r>
              <a:rPr lang="zh-CN" altLang="zh-CN" dirty="0"/>
              <a:t>是传输层的重要协议，它是一个完整的传输协议的典范，除提供和</a:t>
            </a:r>
            <a:r>
              <a:rPr lang="en-US" altLang="zh-CN" dirty="0"/>
              <a:t>UDP</a:t>
            </a:r>
            <a:r>
              <a:rPr lang="zh-CN" altLang="zh-CN" dirty="0"/>
              <a:t>一样的进程通信能力外，其主要特点是可靠性高。</a:t>
            </a:r>
          </a:p>
          <a:p>
            <a:endParaRPr lang="zh-CN" altLang="en-US" dirty="0"/>
          </a:p>
        </p:txBody>
      </p:sp>
    </p:spTree>
    <p:extLst>
      <p:ext uri="{BB962C8B-B14F-4D97-AF65-F5344CB8AC3E}">
        <p14:creationId xmlns:p14="http://schemas.microsoft.com/office/powerpoint/2010/main" val="1711079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TCP</a:t>
            </a:r>
            <a:r>
              <a:rPr lang="zh-CN" altLang="zh-CN" dirty="0">
                <a:effectLst/>
              </a:rPr>
              <a:t>连接管理</a:t>
            </a:r>
            <a:endParaRPr lang="zh-CN" altLang="en-US" dirty="0"/>
          </a:p>
        </p:txBody>
      </p:sp>
      <p:sp>
        <p:nvSpPr>
          <p:cNvPr id="3" name="内容占位符 2"/>
          <p:cNvSpPr>
            <a:spLocks noGrp="1"/>
          </p:cNvSpPr>
          <p:nvPr>
            <p:ph idx="1"/>
          </p:nvPr>
        </p:nvSpPr>
        <p:spPr/>
        <p:txBody>
          <a:bodyPr/>
          <a:lstStyle/>
          <a:p>
            <a:r>
              <a:rPr lang="en-US" altLang="zh-CN" dirty="0"/>
              <a:t>TCP</a:t>
            </a:r>
            <a:r>
              <a:rPr lang="zh-CN" altLang="zh-CN" dirty="0"/>
              <a:t>使用了三次握手法。就是在连接建立和终止过程中，通信的双方需要交换</a:t>
            </a:r>
            <a:r>
              <a:rPr lang="en-US" altLang="zh-CN" dirty="0"/>
              <a:t>3</a:t>
            </a:r>
            <a:r>
              <a:rPr lang="zh-CN" altLang="zh-CN" dirty="0"/>
              <a:t>个报文</a:t>
            </a:r>
            <a:r>
              <a:rPr lang="zh-CN" altLang="zh-CN" dirty="0" smtClean="0"/>
              <a:t>。</a:t>
            </a:r>
            <a:endParaRPr lang="en-US" altLang="zh-CN" dirty="0" smtClean="0"/>
          </a:p>
          <a:p>
            <a:r>
              <a:rPr lang="zh-CN" altLang="zh-CN" dirty="0"/>
              <a:t>流量控制用来保证发方发送的数据在任何情况下都不会溢出接收方的接收缓冲区，而且还应使传输达到理想的吞吐率。收方知道自己接收缓冲区的状态，由收方控制发方的数据流量是计算机网络中流量控制的一个基本思路。</a:t>
            </a:r>
            <a:r>
              <a:rPr lang="en-US" altLang="zh-CN" dirty="0"/>
              <a:t>TCP</a:t>
            </a:r>
            <a:r>
              <a:rPr lang="zh-CN" altLang="zh-CN" dirty="0"/>
              <a:t>实现的是端到端（</a:t>
            </a:r>
            <a:r>
              <a:rPr lang="en-US" altLang="zh-CN" dirty="0"/>
              <a:t>End To End</a:t>
            </a:r>
            <a:r>
              <a:rPr lang="zh-CN" altLang="zh-CN" dirty="0"/>
              <a:t>）的流量控制。</a:t>
            </a:r>
          </a:p>
          <a:p>
            <a:endParaRPr lang="zh-CN" altLang="en-US" dirty="0"/>
          </a:p>
        </p:txBody>
      </p:sp>
    </p:spTree>
    <p:extLst>
      <p:ext uri="{BB962C8B-B14F-4D97-AF65-F5344CB8AC3E}">
        <p14:creationId xmlns:p14="http://schemas.microsoft.com/office/powerpoint/2010/main" val="291130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3594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IP(</a:t>
            </a:r>
            <a:r>
              <a:rPr lang="zh-CN" altLang="zh-CN" dirty="0"/>
              <a:t>网际协议</a:t>
            </a:r>
            <a:r>
              <a:rPr lang="en-US" altLang="zh-CN" dirty="0"/>
              <a:t>)</a:t>
            </a:r>
            <a:r>
              <a:rPr lang="zh-CN" altLang="zh-CN" dirty="0"/>
              <a:t>是最普通的网络层协议，提供无连接的数据报传输机制。</a:t>
            </a:r>
            <a:r>
              <a:rPr lang="en-US" altLang="zh-CN" dirty="0"/>
              <a:t>IP</a:t>
            </a:r>
            <a:r>
              <a:rPr lang="zh-CN" altLang="zh-CN" dirty="0"/>
              <a:t>地址是标示每台</a:t>
            </a:r>
            <a:r>
              <a:rPr lang="en-US" altLang="zh-CN" dirty="0"/>
              <a:t>Internet</a:t>
            </a:r>
            <a:r>
              <a:rPr lang="zh-CN" altLang="zh-CN" dirty="0"/>
              <a:t>上每台主机和网络设备的唯一地址，</a:t>
            </a:r>
            <a:r>
              <a:rPr lang="en-US" altLang="zh-CN" dirty="0"/>
              <a:t> IP</a:t>
            </a:r>
            <a:r>
              <a:rPr lang="zh-CN" altLang="zh-CN" dirty="0"/>
              <a:t>地址标示的是主机和网络设备与网络的连接。与</a:t>
            </a:r>
            <a:r>
              <a:rPr lang="en-US" altLang="zh-CN" dirty="0"/>
              <a:t>IP</a:t>
            </a:r>
            <a:r>
              <a:rPr lang="zh-CN" altLang="zh-CN" dirty="0"/>
              <a:t>协议配套使用的协议时</a:t>
            </a:r>
            <a:r>
              <a:rPr lang="en-US" altLang="zh-CN" dirty="0"/>
              <a:t>ARP</a:t>
            </a:r>
            <a:r>
              <a:rPr lang="zh-CN" altLang="zh-CN" dirty="0"/>
              <a:t>协议、</a:t>
            </a:r>
            <a:r>
              <a:rPr lang="en-US" altLang="zh-CN" dirty="0"/>
              <a:t>RARP</a:t>
            </a:r>
            <a:r>
              <a:rPr lang="zh-CN" altLang="zh-CN" dirty="0"/>
              <a:t>协议、</a:t>
            </a:r>
            <a:r>
              <a:rPr lang="en-US" altLang="zh-CN" dirty="0"/>
              <a:t>ICMP</a:t>
            </a:r>
            <a:r>
              <a:rPr lang="zh-CN" altLang="zh-CN" dirty="0"/>
              <a:t>协议和</a:t>
            </a:r>
            <a:r>
              <a:rPr lang="en-US" altLang="zh-CN" dirty="0"/>
              <a:t>IGMP</a:t>
            </a:r>
            <a:r>
              <a:rPr lang="zh-CN" altLang="zh-CN" dirty="0"/>
              <a:t>协议等。</a:t>
            </a:r>
          </a:p>
          <a:p>
            <a:endParaRPr lang="zh-CN" altLang="en-US" dirty="0"/>
          </a:p>
        </p:txBody>
      </p:sp>
    </p:spTree>
    <p:extLst>
      <p:ext uri="{BB962C8B-B14F-4D97-AF65-F5344CB8AC3E}">
        <p14:creationId xmlns:p14="http://schemas.microsoft.com/office/powerpoint/2010/main" val="104228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3.1 IPV4</a:t>
            </a:r>
            <a:r>
              <a:rPr lang="zh-CN" altLang="zh-CN" b="1" dirty="0" smtClean="0">
                <a:effectLst/>
              </a:rPr>
              <a:t>协议</a:t>
            </a:r>
            <a:endParaRPr lang="zh-CN" altLang="en-US" dirty="0"/>
          </a:p>
        </p:txBody>
      </p:sp>
      <p:sp>
        <p:nvSpPr>
          <p:cNvPr id="3" name="内容占位符 2"/>
          <p:cNvSpPr>
            <a:spLocks noGrp="1"/>
          </p:cNvSpPr>
          <p:nvPr>
            <p:ph idx="1"/>
          </p:nvPr>
        </p:nvSpPr>
        <p:spPr/>
        <p:txBody>
          <a:bodyPr/>
          <a:lstStyle/>
          <a:p>
            <a:r>
              <a:rPr lang="en-US" altLang="zh-CN" dirty="0"/>
              <a:t>IPV4</a:t>
            </a:r>
            <a:r>
              <a:rPr lang="zh-CN" altLang="zh-CN" dirty="0"/>
              <a:t>的地址</a:t>
            </a:r>
            <a:r>
              <a:rPr lang="en-US" altLang="zh-CN" dirty="0"/>
              <a:t>32</a:t>
            </a:r>
            <a:r>
              <a:rPr lang="zh-CN" altLang="zh-CN" dirty="0"/>
              <a:t>位长，由</a:t>
            </a:r>
            <a:r>
              <a:rPr lang="en-US" altLang="zh-CN" dirty="0"/>
              <a:t>4</a:t>
            </a:r>
            <a:r>
              <a:rPr lang="zh-CN" altLang="zh-CN" dirty="0"/>
              <a:t>个分段的十进制组成。分为网络号（网络</a:t>
            </a:r>
            <a:r>
              <a:rPr lang="en-US" altLang="zh-CN" dirty="0"/>
              <a:t>ID</a:t>
            </a:r>
            <a:r>
              <a:rPr lang="zh-CN" altLang="zh-CN" dirty="0"/>
              <a:t>）和主机号（主机</a:t>
            </a:r>
            <a:r>
              <a:rPr lang="en-US" altLang="zh-CN" dirty="0"/>
              <a:t>ID</a:t>
            </a:r>
            <a:r>
              <a:rPr lang="zh-CN" altLang="zh-CN" dirty="0"/>
              <a:t>）两部分构成。</a:t>
            </a:r>
          </a:p>
          <a:p>
            <a:r>
              <a:rPr lang="en-US" altLang="zh-CN" dirty="0"/>
              <a:t>IP</a:t>
            </a:r>
            <a:r>
              <a:rPr lang="zh-CN" altLang="zh-CN" dirty="0"/>
              <a:t>协议是</a:t>
            </a:r>
            <a:r>
              <a:rPr lang="en-US" altLang="zh-CN" dirty="0"/>
              <a:t>Internet</a:t>
            </a:r>
            <a:r>
              <a:rPr lang="zh-CN" altLang="zh-CN" dirty="0"/>
              <a:t>的核心，是最普通的网络层协议，提供无连接的数据报传输机制，负责在任意两个主机之间进行数据传送；采用的是无连接的数据报</a:t>
            </a:r>
            <a:r>
              <a:rPr lang="zh-CN" altLang="zh-CN" dirty="0" smtClean="0"/>
              <a:t>协议</a:t>
            </a:r>
            <a:r>
              <a:rPr lang="en-US" altLang="zh-CN" dirty="0" smtClean="0"/>
              <a:t>.</a:t>
            </a:r>
            <a:endParaRPr lang="zh-CN" altLang="en-US" dirty="0"/>
          </a:p>
        </p:txBody>
      </p:sp>
    </p:spTree>
    <p:extLst>
      <p:ext uri="{BB962C8B-B14F-4D97-AF65-F5344CB8AC3E}">
        <p14:creationId xmlns:p14="http://schemas.microsoft.com/office/powerpoint/2010/main" val="6179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IP</a:t>
            </a:r>
            <a:r>
              <a:rPr lang="zh-CN" altLang="zh-CN" dirty="0"/>
              <a:t>地址分为</a:t>
            </a:r>
            <a:r>
              <a:rPr lang="en-US" altLang="zh-CN" dirty="0"/>
              <a:t>A</a:t>
            </a:r>
            <a:r>
              <a:rPr lang="zh-CN" altLang="zh-CN" dirty="0"/>
              <a:t>，</a:t>
            </a:r>
            <a:r>
              <a:rPr lang="en-US" altLang="zh-CN" dirty="0"/>
              <a:t>B</a:t>
            </a:r>
            <a:r>
              <a:rPr lang="zh-CN" altLang="zh-CN" dirty="0"/>
              <a:t>，</a:t>
            </a:r>
            <a:r>
              <a:rPr lang="en-US" altLang="zh-CN" dirty="0"/>
              <a:t>C</a:t>
            </a:r>
            <a:r>
              <a:rPr lang="zh-CN" altLang="zh-CN" dirty="0"/>
              <a:t>，</a:t>
            </a:r>
            <a:r>
              <a:rPr lang="en-US" altLang="zh-CN" dirty="0"/>
              <a:t>D</a:t>
            </a:r>
            <a:r>
              <a:rPr lang="zh-CN" altLang="zh-CN" dirty="0"/>
              <a:t>，</a:t>
            </a:r>
            <a:r>
              <a:rPr lang="en-US" altLang="zh-CN" dirty="0"/>
              <a:t>E</a:t>
            </a:r>
            <a:r>
              <a:rPr lang="zh-CN" altLang="zh-CN" dirty="0"/>
              <a:t>五类，其中</a:t>
            </a:r>
            <a:r>
              <a:rPr lang="en-US" altLang="zh-CN" dirty="0"/>
              <a:t>D</a:t>
            </a:r>
            <a:r>
              <a:rPr lang="zh-CN" altLang="zh-CN" dirty="0"/>
              <a:t>为多播地址，</a:t>
            </a:r>
            <a:r>
              <a:rPr lang="en-US" altLang="zh-CN" dirty="0"/>
              <a:t>E</a:t>
            </a:r>
            <a:r>
              <a:rPr lang="zh-CN" altLang="zh-CN" dirty="0"/>
              <a:t>类保留今后使用，用户使用的是</a:t>
            </a:r>
            <a:r>
              <a:rPr lang="en-US" altLang="zh-CN" dirty="0"/>
              <a:t>A</a:t>
            </a:r>
            <a:r>
              <a:rPr lang="zh-CN" altLang="zh-CN" dirty="0"/>
              <a:t>，</a:t>
            </a:r>
            <a:r>
              <a:rPr lang="en-US" altLang="zh-CN" dirty="0"/>
              <a:t>B</a:t>
            </a:r>
            <a:r>
              <a:rPr lang="zh-CN" altLang="zh-CN" dirty="0"/>
              <a:t>，</a:t>
            </a:r>
            <a:r>
              <a:rPr lang="en-US" altLang="zh-CN" dirty="0"/>
              <a:t>C</a:t>
            </a:r>
            <a:r>
              <a:rPr lang="zh-CN" altLang="zh-CN" dirty="0"/>
              <a:t>三类，称为基本类</a:t>
            </a:r>
            <a:r>
              <a:rPr lang="zh-CN" altLang="zh-CN" dirty="0" smtClean="0"/>
              <a:t>，</a:t>
            </a:r>
            <a:endParaRPr lang="en-US" altLang="zh-CN" dirty="0" smtClean="0"/>
          </a:p>
          <a:p>
            <a:r>
              <a:rPr lang="zh-CN" altLang="zh-CN" dirty="0"/>
              <a:t>每个</a:t>
            </a:r>
            <a:r>
              <a:rPr lang="en-US" altLang="zh-CN" dirty="0"/>
              <a:t>IP</a:t>
            </a:r>
            <a:r>
              <a:rPr lang="zh-CN" altLang="zh-CN" dirty="0"/>
              <a:t>数据报包含一个头部和一个正文部分。头部有一个</a:t>
            </a:r>
            <a:r>
              <a:rPr lang="en-US" altLang="zh-CN" dirty="0"/>
              <a:t>20</a:t>
            </a:r>
            <a:r>
              <a:rPr lang="zh-CN" altLang="zh-CN" dirty="0"/>
              <a:t>字节的定长部分和一个可选的变长部分首部</a:t>
            </a:r>
            <a:r>
              <a:rPr lang="zh-CN" altLang="zh-CN" dirty="0" smtClean="0"/>
              <a:t>格式</a:t>
            </a:r>
            <a:r>
              <a:rPr lang="zh-CN" altLang="en-US" dirty="0" smtClean="0"/>
              <a:t>。</a:t>
            </a:r>
            <a:endParaRPr lang="zh-CN" altLang="en-US" dirty="0"/>
          </a:p>
        </p:txBody>
      </p:sp>
    </p:spTree>
    <p:extLst>
      <p:ext uri="{BB962C8B-B14F-4D97-AF65-F5344CB8AC3E}">
        <p14:creationId xmlns:p14="http://schemas.microsoft.com/office/powerpoint/2010/main" val="2852051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 单播、组播、广播</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单</a:t>
            </a:r>
            <a:r>
              <a:rPr lang="zh-CN" altLang="zh-CN" dirty="0"/>
              <a:t>播（</a:t>
            </a:r>
            <a:r>
              <a:rPr lang="en-US" altLang="zh-CN" dirty="0"/>
              <a:t>Unicast)</a:t>
            </a:r>
            <a:r>
              <a:rPr lang="zh-CN" altLang="zh-CN" dirty="0"/>
              <a:t>：是现在通常所采用的传播方式，基本特点是一对一地传输数据。单播时，数据发送方发出的每个信息包只能传送到一个接收方。如果要将同一信息发送给</a:t>
            </a:r>
            <a:r>
              <a:rPr lang="en-US" altLang="zh-CN" dirty="0"/>
              <a:t>4</a:t>
            </a:r>
            <a:r>
              <a:rPr lang="zh-CN" altLang="zh-CN" dirty="0"/>
              <a:t>个接收方，就必须重复发送</a:t>
            </a:r>
            <a:r>
              <a:rPr lang="en-US" altLang="zh-CN" dirty="0"/>
              <a:t>4</a:t>
            </a:r>
            <a:r>
              <a:rPr lang="zh-CN" altLang="zh-CN" dirty="0"/>
              <a:t>次。</a:t>
            </a:r>
          </a:p>
          <a:p>
            <a:r>
              <a:rPr lang="zh-CN" altLang="zh-CN" dirty="0" smtClean="0"/>
              <a:t>广播</a:t>
            </a:r>
            <a:r>
              <a:rPr lang="en-US" altLang="zh-CN" dirty="0"/>
              <a:t>(Broadcast)</a:t>
            </a:r>
            <a:r>
              <a:rPr lang="zh-CN" altLang="zh-CN" dirty="0"/>
              <a:t>方式的特点是由路由器或交换机将同一个信息包无条件地发信每一条分支路径，由接收方自行决定是接收下来还是将其丢弃。对发送方而言，无论接收方有多少，同一个信息包均只需发送一次，但对路由器或交换机而言，有多少分支，就要重复发送多少次，并且不考虑该分支上是否有该组用户。</a:t>
            </a:r>
          </a:p>
          <a:p>
            <a:r>
              <a:rPr lang="zh-CN" altLang="zh-CN" dirty="0" smtClean="0"/>
              <a:t>组播</a:t>
            </a:r>
            <a:r>
              <a:rPr lang="zh-CN" altLang="zh-CN" dirty="0"/>
              <a:t>（</a:t>
            </a:r>
            <a:r>
              <a:rPr lang="en-US" altLang="zh-CN" dirty="0"/>
              <a:t>Multicast)</a:t>
            </a:r>
            <a:r>
              <a:rPr lang="zh-CN" altLang="zh-CN" dirty="0"/>
              <a:t>是一种允许一个或者多个发送方发送单一数据包到多个接收方的网络传输方式。</a:t>
            </a:r>
            <a:endParaRPr lang="zh-CN" altLang="en-US" dirty="0"/>
          </a:p>
        </p:txBody>
      </p:sp>
    </p:spTree>
    <p:extLst>
      <p:ext uri="{BB962C8B-B14F-4D97-AF65-F5344CB8AC3E}">
        <p14:creationId xmlns:p14="http://schemas.microsoft.com/office/powerpoint/2010/main" val="232744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3.2 IPV6</a:t>
            </a:r>
            <a:r>
              <a:rPr lang="zh-CN" altLang="zh-CN" b="1" dirty="0" smtClean="0">
                <a:effectLst/>
              </a:rPr>
              <a:t>协议</a:t>
            </a:r>
            <a:endParaRPr lang="zh-CN" altLang="en-US" dirty="0"/>
          </a:p>
        </p:txBody>
      </p:sp>
      <p:sp>
        <p:nvSpPr>
          <p:cNvPr id="3" name="内容占位符 2"/>
          <p:cNvSpPr>
            <a:spLocks noGrp="1"/>
          </p:cNvSpPr>
          <p:nvPr>
            <p:ph idx="1"/>
          </p:nvPr>
        </p:nvSpPr>
        <p:spPr/>
        <p:txBody>
          <a:bodyPr/>
          <a:lstStyle/>
          <a:p>
            <a:r>
              <a:rPr lang="en-US" altLang="zh-CN" dirty="0"/>
              <a:t>IPv6</a:t>
            </a:r>
            <a:r>
              <a:rPr lang="zh-CN" altLang="zh-CN" dirty="0"/>
              <a:t>是下一版本的互联网协议，也可以说是下一代互联网的协议，它的提出最初是因为随着互联网的迅速发展，</a:t>
            </a:r>
            <a:r>
              <a:rPr lang="en-US" altLang="zh-CN" dirty="0"/>
              <a:t>IPv4</a:t>
            </a:r>
            <a:r>
              <a:rPr lang="zh-CN" altLang="zh-CN" dirty="0"/>
              <a:t>定义的有限地址空间将被耗尽，地址空间的不足必将妨碍互联网的进一步发展。</a:t>
            </a:r>
            <a:endParaRPr lang="zh-CN" altLang="en-US" dirty="0"/>
          </a:p>
        </p:txBody>
      </p:sp>
    </p:spTree>
    <p:extLst>
      <p:ext uri="{BB962C8B-B14F-4D97-AF65-F5344CB8AC3E}">
        <p14:creationId xmlns:p14="http://schemas.microsoft.com/office/powerpoint/2010/main" val="285788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 </a:t>
            </a:r>
            <a:r>
              <a:rPr lang="en-US" altLang="zh-CN" dirty="0">
                <a:effectLst/>
              </a:rPr>
              <a:t>IPV6</a:t>
            </a:r>
            <a:r>
              <a:rPr lang="zh-CN" altLang="zh-CN" dirty="0">
                <a:effectLst/>
              </a:rPr>
              <a:t>报文结构</a:t>
            </a:r>
            <a:endParaRPr lang="zh-CN" altLang="en-US" dirty="0"/>
          </a:p>
        </p:txBody>
      </p:sp>
      <p:sp>
        <p:nvSpPr>
          <p:cNvPr id="3" name="内容占位符 2"/>
          <p:cNvSpPr>
            <a:spLocks noGrp="1"/>
          </p:cNvSpPr>
          <p:nvPr>
            <p:ph idx="1"/>
          </p:nvPr>
        </p:nvSpPr>
        <p:spPr/>
        <p:txBody>
          <a:bodyPr/>
          <a:lstStyle/>
          <a:p>
            <a:r>
              <a:rPr lang="zh-CN" altLang="zh-CN" dirty="0"/>
              <a:t> </a:t>
            </a:r>
            <a:r>
              <a:rPr lang="en-US" altLang="zh-CN" dirty="0"/>
              <a:t>IPV6</a:t>
            </a:r>
            <a:r>
              <a:rPr lang="zh-CN" altLang="zh-CN" dirty="0"/>
              <a:t>地址长度</a:t>
            </a:r>
            <a:r>
              <a:rPr lang="en-US" altLang="zh-CN" dirty="0"/>
              <a:t>4</a:t>
            </a:r>
            <a:r>
              <a:rPr lang="zh-CN" altLang="zh-CN" dirty="0"/>
              <a:t>倍于</a:t>
            </a:r>
            <a:r>
              <a:rPr lang="en-US" altLang="zh-CN" dirty="0"/>
              <a:t>IPV4</a:t>
            </a:r>
            <a:r>
              <a:rPr lang="zh-CN" altLang="zh-CN" dirty="0"/>
              <a:t>地址，表达起来的复杂程度也是</a:t>
            </a:r>
            <a:r>
              <a:rPr lang="en-US" altLang="zh-CN" dirty="0"/>
              <a:t>IPV4</a:t>
            </a:r>
            <a:r>
              <a:rPr lang="zh-CN" altLang="zh-CN" dirty="0"/>
              <a:t>地址的</a:t>
            </a:r>
            <a:r>
              <a:rPr lang="en-US" altLang="zh-CN" dirty="0"/>
              <a:t>4</a:t>
            </a:r>
            <a:r>
              <a:rPr lang="zh-CN" altLang="zh-CN" dirty="0"/>
              <a:t>倍。</a:t>
            </a:r>
            <a:r>
              <a:rPr lang="en-US" altLang="zh-CN" dirty="0"/>
              <a:t>IPV6</a:t>
            </a:r>
            <a:r>
              <a:rPr lang="zh-CN" altLang="zh-CN" dirty="0"/>
              <a:t>地址的基本表达方式是</a:t>
            </a:r>
            <a:r>
              <a:rPr lang="en-US" altLang="zh-CN" dirty="0"/>
              <a:t>X</a:t>
            </a:r>
            <a:r>
              <a:rPr lang="zh-CN" altLang="zh-CN" dirty="0"/>
              <a:t>：</a:t>
            </a:r>
            <a:r>
              <a:rPr lang="en-US" altLang="zh-CN" dirty="0"/>
              <a:t>X</a:t>
            </a:r>
            <a:r>
              <a:rPr lang="zh-CN" altLang="zh-CN" dirty="0"/>
              <a:t>：</a:t>
            </a:r>
            <a:r>
              <a:rPr lang="en-US" altLang="zh-CN" dirty="0"/>
              <a:t>X</a:t>
            </a:r>
            <a:r>
              <a:rPr lang="zh-CN" altLang="zh-CN" dirty="0"/>
              <a:t>：</a:t>
            </a:r>
            <a:r>
              <a:rPr lang="en-US" altLang="zh-CN" dirty="0"/>
              <a:t>X</a:t>
            </a:r>
            <a:r>
              <a:rPr lang="zh-CN" altLang="zh-CN" dirty="0"/>
              <a:t>：</a:t>
            </a:r>
            <a:r>
              <a:rPr lang="en-US" altLang="zh-CN" dirty="0"/>
              <a:t>X</a:t>
            </a:r>
            <a:r>
              <a:rPr lang="zh-CN" altLang="zh-CN" dirty="0"/>
              <a:t>：</a:t>
            </a:r>
            <a:r>
              <a:rPr lang="en-US" altLang="zh-CN" dirty="0"/>
              <a:t>X</a:t>
            </a:r>
            <a:r>
              <a:rPr lang="zh-CN" altLang="zh-CN" dirty="0"/>
              <a:t>：</a:t>
            </a:r>
            <a:r>
              <a:rPr lang="en-US" altLang="zh-CN" dirty="0"/>
              <a:t>X</a:t>
            </a:r>
            <a:r>
              <a:rPr lang="zh-CN" altLang="zh-CN" dirty="0"/>
              <a:t>：</a:t>
            </a:r>
            <a:r>
              <a:rPr lang="en-US" altLang="zh-CN" dirty="0"/>
              <a:t>X</a:t>
            </a:r>
            <a:r>
              <a:rPr lang="zh-CN" altLang="zh-CN" dirty="0"/>
              <a:t>，其中</a:t>
            </a:r>
            <a:r>
              <a:rPr lang="en-US" altLang="zh-CN" dirty="0"/>
              <a:t>X</a:t>
            </a:r>
            <a:r>
              <a:rPr lang="zh-CN" altLang="zh-CN" dirty="0"/>
              <a:t>是一个</a:t>
            </a:r>
            <a:r>
              <a:rPr lang="en-US" altLang="zh-CN" dirty="0"/>
              <a:t>4</a:t>
            </a:r>
            <a:r>
              <a:rPr lang="zh-CN" altLang="zh-CN" dirty="0"/>
              <a:t>位十六进制整数（</a:t>
            </a:r>
            <a:r>
              <a:rPr lang="en-US" altLang="zh-CN" dirty="0"/>
              <a:t>16</a:t>
            </a:r>
            <a:r>
              <a:rPr lang="zh-CN" altLang="zh-CN" dirty="0"/>
              <a:t>位）。每一个数字包含</a:t>
            </a:r>
            <a:r>
              <a:rPr lang="en-US" altLang="zh-CN" dirty="0"/>
              <a:t>4</a:t>
            </a:r>
            <a:r>
              <a:rPr lang="zh-CN" altLang="zh-CN" dirty="0"/>
              <a:t>位，每个整数包含</a:t>
            </a:r>
            <a:r>
              <a:rPr lang="en-US" altLang="zh-CN" dirty="0"/>
              <a:t>4</a:t>
            </a:r>
            <a:r>
              <a:rPr lang="zh-CN" altLang="zh-CN" dirty="0"/>
              <a:t>个数字，每个地址包括</a:t>
            </a:r>
            <a:r>
              <a:rPr lang="en-US" altLang="zh-CN" dirty="0"/>
              <a:t>8</a:t>
            </a:r>
            <a:r>
              <a:rPr lang="zh-CN" altLang="zh-CN" dirty="0"/>
              <a:t>个整数，共计</a:t>
            </a:r>
            <a:r>
              <a:rPr lang="en-US" altLang="zh-CN" dirty="0"/>
              <a:t>128</a:t>
            </a:r>
            <a:r>
              <a:rPr lang="zh-CN" altLang="zh-CN" dirty="0"/>
              <a:t>位。</a:t>
            </a:r>
            <a:endParaRPr lang="zh-CN" altLang="en-US" dirty="0"/>
          </a:p>
        </p:txBody>
      </p:sp>
    </p:spTree>
    <p:extLst>
      <p:ext uri="{BB962C8B-B14F-4D97-AF65-F5344CB8AC3E}">
        <p14:creationId xmlns:p14="http://schemas.microsoft.com/office/powerpoint/2010/main" val="34400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3.3 IP</a:t>
            </a:r>
            <a:r>
              <a:rPr lang="zh-CN" altLang="zh-CN" b="1" dirty="0" smtClean="0">
                <a:effectLst/>
              </a:rPr>
              <a:t>路由</a:t>
            </a:r>
            <a:endParaRPr lang="zh-CN" altLang="en-US" dirty="0"/>
          </a:p>
        </p:txBody>
      </p:sp>
      <p:sp>
        <p:nvSpPr>
          <p:cNvPr id="3" name="内容占位符 2"/>
          <p:cNvSpPr>
            <a:spLocks noGrp="1"/>
          </p:cNvSpPr>
          <p:nvPr>
            <p:ph idx="1"/>
          </p:nvPr>
        </p:nvSpPr>
        <p:spPr/>
        <p:txBody>
          <a:bodyPr/>
          <a:lstStyle/>
          <a:p>
            <a:r>
              <a:rPr lang="zh-CN" altLang="zh-CN" dirty="0"/>
              <a:t>一个</a:t>
            </a:r>
            <a:r>
              <a:rPr lang="en-US" altLang="zh-CN" dirty="0"/>
              <a:t>IP</a:t>
            </a:r>
            <a:r>
              <a:rPr lang="zh-CN" altLang="zh-CN" dirty="0"/>
              <a:t>数据报从远端发送到目的端的过程中，通常要经历若干个路由器，而路由器的作用就是存储转发数据报，为每个</a:t>
            </a:r>
            <a:r>
              <a:rPr lang="en-US" altLang="zh-CN" dirty="0"/>
              <a:t>IP</a:t>
            </a:r>
            <a:r>
              <a:rPr lang="zh-CN" altLang="zh-CN" dirty="0"/>
              <a:t>报文寻找最优路径。</a:t>
            </a:r>
          </a:p>
          <a:p>
            <a:endParaRPr lang="zh-CN" altLang="en-US" dirty="0"/>
          </a:p>
        </p:txBody>
      </p:sp>
    </p:spTree>
    <p:extLst>
      <p:ext uri="{BB962C8B-B14F-4D97-AF65-F5344CB8AC3E}">
        <p14:creationId xmlns:p14="http://schemas.microsoft.com/office/powerpoint/2010/main" val="365812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IP</a:t>
            </a:r>
            <a:r>
              <a:rPr lang="zh-CN" altLang="zh-CN" dirty="0">
                <a:effectLst/>
              </a:rPr>
              <a:t>路由表</a:t>
            </a:r>
            <a:endParaRPr lang="zh-CN" altLang="en-US" dirty="0"/>
          </a:p>
        </p:txBody>
      </p:sp>
      <p:sp>
        <p:nvSpPr>
          <p:cNvPr id="3" name="内容占位符 2"/>
          <p:cNvSpPr>
            <a:spLocks noGrp="1"/>
          </p:cNvSpPr>
          <p:nvPr>
            <p:ph idx="1"/>
          </p:nvPr>
        </p:nvSpPr>
        <p:spPr/>
        <p:txBody>
          <a:bodyPr/>
          <a:lstStyle/>
          <a:p>
            <a:r>
              <a:rPr lang="zh-CN" altLang="zh-CN" dirty="0"/>
              <a:t>路由器维持一张通过本节点所能到达的网络的网络号及对应的输出端口和下一站路由器</a:t>
            </a:r>
            <a:r>
              <a:rPr lang="en-US" altLang="zh-CN" dirty="0"/>
              <a:t>IP</a:t>
            </a:r>
            <a:r>
              <a:rPr lang="zh-CN" altLang="zh-CN" dirty="0"/>
              <a:t>地址的路由表。当收到</a:t>
            </a:r>
            <a:r>
              <a:rPr lang="en-US" altLang="zh-CN" dirty="0"/>
              <a:t>IP</a:t>
            </a:r>
            <a:r>
              <a:rPr lang="zh-CN" altLang="zh-CN" dirty="0"/>
              <a:t>报文时，先根据</a:t>
            </a:r>
            <a:r>
              <a:rPr lang="en-US" altLang="zh-CN" dirty="0"/>
              <a:t>IP</a:t>
            </a:r>
            <a:r>
              <a:rPr lang="zh-CN" altLang="zh-CN" dirty="0"/>
              <a:t>包中目的</a:t>
            </a:r>
            <a:r>
              <a:rPr lang="en-US" altLang="zh-CN" dirty="0"/>
              <a:t>IP</a:t>
            </a:r>
            <a:r>
              <a:rPr lang="zh-CN" altLang="zh-CN" dirty="0"/>
              <a:t>地址中的网络号按一定的路由算法的查找路由表，即进行路由选择，找到能到达目的网络的适当的网络端口，将</a:t>
            </a:r>
            <a:r>
              <a:rPr lang="en-US" altLang="zh-CN" dirty="0"/>
              <a:t>IP</a:t>
            </a:r>
            <a:r>
              <a:rPr lang="zh-CN" altLang="zh-CN" dirty="0"/>
              <a:t>包转发到该网络端口所联的下一个路由器或目的主机。</a:t>
            </a:r>
            <a:endParaRPr lang="zh-CN" altLang="en-US" dirty="0"/>
          </a:p>
        </p:txBody>
      </p:sp>
    </p:spTree>
    <p:extLst>
      <p:ext uri="{BB962C8B-B14F-4D97-AF65-F5344CB8AC3E}">
        <p14:creationId xmlns:p14="http://schemas.microsoft.com/office/powerpoint/2010/main" val="18979756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54</TotalTime>
  <Words>1305</Words>
  <Application>Microsoft Office PowerPoint</Application>
  <PresentationFormat>全屏显示(4:3)</PresentationFormat>
  <Paragraphs>39</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跋涉</vt:lpstr>
      <vt:lpstr>第3章 网络互联技术</vt:lpstr>
      <vt:lpstr>PowerPoint 演示文稿</vt:lpstr>
      <vt:lpstr>3.1 IPV4协议</vt:lpstr>
      <vt:lpstr>PowerPoint 演示文稿</vt:lpstr>
      <vt:lpstr> 单播、组播、广播</vt:lpstr>
      <vt:lpstr>3.2 IPV6协议</vt:lpstr>
      <vt:lpstr> IPV6报文结构</vt:lpstr>
      <vt:lpstr>3.3 IP路由</vt:lpstr>
      <vt:lpstr>IP路由表</vt:lpstr>
      <vt:lpstr>路由算法</vt:lpstr>
      <vt:lpstr>路由算法种类</vt:lpstr>
      <vt:lpstr>3.4 网络控制协议</vt:lpstr>
      <vt:lpstr>PowerPoint 演示文稿</vt:lpstr>
      <vt:lpstr>PowerPoint 演示文稿</vt:lpstr>
      <vt:lpstr>3.5 UDP协议----用户数据报协议</vt:lpstr>
      <vt:lpstr>PowerPoint 演示文稿</vt:lpstr>
      <vt:lpstr>3.6 TCP协议</vt:lpstr>
      <vt:lpstr>TCP连接管理</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网络互联技术</dc:title>
  <dc:creator>123</dc:creator>
  <cp:lastModifiedBy>123</cp:lastModifiedBy>
  <cp:revision>6</cp:revision>
  <dcterms:created xsi:type="dcterms:W3CDTF">2017-05-14T05:18:05Z</dcterms:created>
  <dcterms:modified xsi:type="dcterms:W3CDTF">2017-05-14T06:12:43Z</dcterms:modified>
</cp:coreProperties>
</file>