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121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CAF43D0D-7BD0-46F4-9EEC-99828E07FF6E}" type="datetimeFigureOut">
              <a:rPr lang="zh-CN" altLang="en-US" smtClean="0"/>
              <a:t>2017/5/14</a:t>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6076BA75-A967-4E99-96B3-4B0DF81BC5E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AF43D0D-7BD0-46F4-9EEC-99828E07FF6E}" type="datetimeFigureOut">
              <a:rPr lang="zh-CN" altLang="en-US" smtClean="0"/>
              <a:t>2017/5/14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76BA75-A967-4E99-96B3-4B0DF81BC5E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AF43D0D-7BD0-46F4-9EEC-99828E07FF6E}" type="datetimeFigureOut">
              <a:rPr lang="zh-CN" altLang="en-US" smtClean="0"/>
              <a:t>2017/5/14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76BA75-A967-4E99-96B3-4B0DF81BC5E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CAF43D0D-7BD0-46F4-9EEC-99828E07FF6E}" type="datetimeFigureOut">
              <a:rPr lang="zh-CN" altLang="en-US" smtClean="0"/>
              <a:t>2017/5/14</a:t>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6076BA75-A967-4E99-96B3-4B0DF81BC5E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9" name="日期占位符 18"/>
          <p:cNvSpPr>
            <a:spLocks noGrp="1"/>
          </p:cNvSpPr>
          <p:nvPr>
            <p:ph type="dt" sz="half" idx="10"/>
          </p:nvPr>
        </p:nvSpPr>
        <p:spPr/>
        <p:txBody>
          <a:bodyPr/>
          <a:lstStyle/>
          <a:p>
            <a:fld id="{CAF43D0D-7BD0-46F4-9EEC-99828E07FF6E}" type="datetimeFigureOut">
              <a:rPr lang="zh-CN" altLang="en-US" smtClean="0"/>
              <a:t>2017/5/14</a:t>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6076BA75-A967-4E99-96B3-4B0DF81BC5ED}" type="slidenum">
              <a:rPr lang="zh-CN" altLang="en-US" smtClean="0"/>
              <a:t>‹#›</a:t>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CAF43D0D-7BD0-46F4-9EEC-99828E07FF6E}" type="datetimeFigureOut">
              <a:rPr lang="zh-CN" altLang="en-US" smtClean="0"/>
              <a:t>2017/5/14</a:t>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6076BA75-A967-4E99-96B3-4B0DF81BC5E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CAF43D0D-7BD0-46F4-9EEC-99828E07FF6E}" type="datetimeFigureOut">
              <a:rPr lang="zh-CN" altLang="en-US" smtClean="0"/>
              <a:t>2017/5/14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6076BA75-A967-4E99-96B3-4B0DF81BC5ED}" type="slidenum">
              <a:rPr lang="zh-CN" altLang="en-US" smtClean="0"/>
              <a:t>‹#›</a:t>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CAF43D0D-7BD0-46F4-9EEC-99828E07FF6E}" type="datetimeFigureOut">
              <a:rPr lang="zh-CN" altLang="en-US" smtClean="0"/>
              <a:t>2017/5/14</a:t>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76BA75-A967-4E99-96B3-4B0DF81BC5E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AF43D0D-7BD0-46F4-9EEC-99828E07FF6E}" type="datetimeFigureOut">
              <a:rPr lang="zh-CN" altLang="en-US" smtClean="0"/>
              <a:t>2017/5/14</a:t>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76BA75-A967-4E99-96B3-4B0DF81BC5E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CAF43D0D-7BD0-46F4-9EEC-99828E07FF6E}" type="datetimeFigureOut">
              <a:rPr lang="zh-CN" altLang="en-US" smtClean="0"/>
              <a:t>2017/5/14</a:t>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76BA75-A967-4E99-96B3-4B0DF81BC5E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CAF43D0D-7BD0-46F4-9EEC-99828E07FF6E}" type="datetimeFigureOut">
              <a:rPr lang="zh-CN" altLang="en-US" smtClean="0"/>
              <a:t>2017/5/14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6076BA75-A967-4E99-96B3-4B0DF81BC5ED}" type="slidenum">
              <a:rPr lang="zh-CN" altLang="en-US" smtClean="0"/>
              <a:t>‹#›</a:t>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CAF43D0D-7BD0-46F4-9EEC-99828E07FF6E}" type="datetimeFigureOut">
              <a:rPr lang="zh-CN" altLang="en-US" smtClean="0"/>
              <a:t>2017/5/14</a:t>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6076BA75-A967-4E99-96B3-4B0DF81BC5ED}" type="slidenum">
              <a:rPr lang="zh-CN" altLang="en-US" smtClean="0"/>
              <a:t>‹#›</a:t>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baike.baidu.com/view/1158081.htm" TargetMode="External"/><Relationship Id="rId2" Type="http://schemas.openxmlformats.org/officeDocument/2006/relationships/hyperlink" Target="http://baike.baidu.com/view/239585.htm" TargetMode="External"/><Relationship Id="rId1" Type="http://schemas.openxmlformats.org/officeDocument/2006/relationships/slideLayout" Target="../slideLayouts/slideLayout2.xml"/><Relationship Id="rId5" Type="http://schemas.openxmlformats.org/officeDocument/2006/relationships/hyperlink" Target="http://baike.baidu.com/view/1314974.htm" TargetMode="External"/><Relationship Id="rId4" Type="http://schemas.openxmlformats.org/officeDocument/2006/relationships/hyperlink" Target="http://baike.baidu.com/view/788.ht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baike.baidu.com/view/54338.htm" TargetMode="External"/><Relationship Id="rId7" Type="http://schemas.openxmlformats.org/officeDocument/2006/relationships/hyperlink" Target="http://baike.baidu.com/view/788.htm" TargetMode="External"/><Relationship Id="rId2" Type="http://schemas.openxmlformats.org/officeDocument/2006/relationships/hyperlink" Target="http://baike.baidu.com/view/47398.htm" TargetMode="External"/><Relationship Id="rId1" Type="http://schemas.openxmlformats.org/officeDocument/2006/relationships/slideLayout" Target="../slideLayouts/slideLayout2.xml"/><Relationship Id="rId6" Type="http://schemas.openxmlformats.org/officeDocument/2006/relationships/hyperlink" Target="http://baike.baidu.com/view/298837.htm" TargetMode="External"/><Relationship Id="rId5" Type="http://schemas.openxmlformats.org/officeDocument/2006/relationships/hyperlink" Target="http://baike.baidu.com/view/104637.htm" TargetMode="External"/><Relationship Id="rId4" Type="http://schemas.openxmlformats.org/officeDocument/2006/relationships/hyperlink" Target="http://baike.baidu.com/view/4230.ht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zh-CN" b="1" dirty="0">
                <a:effectLst/>
              </a:rPr>
              <a:t>第</a:t>
            </a:r>
            <a:r>
              <a:rPr lang="en-US" altLang="zh-CN" b="1" dirty="0">
                <a:effectLst/>
              </a:rPr>
              <a:t>4</a:t>
            </a:r>
            <a:r>
              <a:rPr lang="zh-CN" altLang="zh-CN" b="1" dirty="0">
                <a:effectLst/>
              </a:rPr>
              <a:t>章 网络互联</a:t>
            </a:r>
            <a:r>
              <a:rPr lang="zh-CN" altLang="zh-CN" b="1" dirty="0" smtClean="0">
                <a:effectLst/>
              </a:rPr>
              <a:t>设备</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72594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四层交换机是基于传输层数据包的交换过程，基于</a:t>
            </a:r>
            <a:r>
              <a:rPr lang="en-US" altLang="zh-CN" dirty="0"/>
              <a:t>TCP/IP</a:t>
            </a:r>
            <a:r>
              <a:rPr lang="zh-CN" altLang="zh-CN" dirty="0"/>
              <a:t>协议应用层的用户应用交换需求的交换机。四层交换机支持</a:t>
            </a:r>
            <a:r>
              <a:rPr lang="en-US" altLang="zh-CN" dirty="0"/>
              <a:t>TCP/IP</a:t>
            </a:r>
            <a:r>
              <a:rPr lang="zh-CN" altLang="zh-CN" dirty="0"/>
              <a:t>第四层以下的所有协议，可根据</a:t>
            </a:r>
            <a:r>
              <a:rPr lang="en-US" altLang="zh-CN" dirty="0"/>
              <a:t>TCP/IP</a:t>
            </a:r>
            <a:r>
              <a:rPr lang="zh-CN" altLang="zh-CN" dirty="0"/>
              <a:t>端口号来区分数据包的应用类型，从而实现应用层的访问控制和服务质量保证。所以，与其说四层交换机是硬件网络设备，还不如说它是软件网络管理系统。即四层交换机是以软件技术为主，以硬件技术为辅的网络管理交换设备。</a:t>
            </a:r>
          </a:p>
          <a:p>
            <a:endParaRPr lang="zh-CN" altLang="en-US" dirty="0"/>
          </a:p>
        </p:txBody>
      </p:sp>
    </p:spTree>
    <p:extLst>
      <p:ext uri="{BB962C8B-B14F-4D97-AF65-F5344CB8AC3E}">
        <p14:creationId xmlns:p14="http://schemas.microsoft.com/office/powerpoint/2010/main" val="197617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122213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网络互联就是利用互联网设备将两个或者多个局域网络连接起来组成一个更大的</a:t>
            </a:r>
            <a:r>
              <a:rPr lang="zh-CN" altLang="zh-CN" dirty="0" smtClean="0"/>
              <a:t>网络</a:t>
            </a:r>
            <a:r>
              <a:rPr lang="zh-CN" altLang="en-US" dirty="0" smtClean="0"/>
              <a:t>。</a:t>
            </a:r>
            <a:endParaRPr lang="zh-CN" altLang="en-US" dirty="0"/>
          </a:p>
        </p:txBody>
      </p:sp>
    </p:spTree>
    <p:extLst>
      <p:ext uri="{BB962C8B-B14F-4D97-AF65-F5344CB8AC3E}">
        <p14:creationId xmlns:p14="http://schemas.microsoft.com/office/powerpoint/2010/main" val="3713845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4.1 </a:t>
            </a:r>
            <a:r>
              <a:rPr lang="zh-CN" altLang="zh-CN" b="1" dirty="0">
                <a:effectLst/>
              </a:rPr>
              <a:t>网络接口层</a:t>
            </a:r>
            <a:r>
              <a:rPr lang="zh-CN" altLang="zh-CN" b="1" dirty="0" smtClean="0">
                <a:effectLst/>
              </a:rPr>
              <a:t>设备</a:t>
            </a:r>
            <a:endParaRPr lang="zh-CN" altLang="en-US" dirty="0"/>
          </a:p>
        </p:txBody>
      </p:sp>
      <p:sp>
        <p:nvSpPr>
          <p:cNvPr id="3" name="内容占位符 2"/>
          <p:cNvSpPr>
            <a:spLocks noGrp="1"/>
          </p:cNvSpPr>
          <p:nvPr>
            <p:ph idx="1"/>
          </p:nvPr>
        </p:nvSpPr>
        <p:spPr/>
        <p:txBody>
          <a:bodyPr/>
          <a:lstStyle/>
          <a:p>
            <a:r>
              <a:rPr lang="zh-CN" altLang="zh-CN" dirty="0"/>
              <a:t>网络接口卡（网卡）是连接主机与网络的基本设备，工作在物理层和数据链路层。网卡不仅能实现与局域网传输介质之间的物理连接和电信号匹配，还涉及帧的发送与接收、帧的封装与拆封、介质访问控制、数据的编码与解码以及数据缓存的功能等。网卡不能独立工作，必须依赖于宿主主机。</a:t>
            </a:r>
            <a:endParaRPr lang="zh-CN" altLang="en-US" dirty="0"/>
          </a:p>
        </p:txBody>
      </p:sp>
    </p:spTree>
    <p:extLst>
      <p:ext uri="{BB962C8B-B14F-4D97-AF65-F5344CB8AC3E}">
        <p14:creationId xmlns:p14="http://schemas.microsoft.com/office/powerpoint/2010/main" val="929956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中继器（</a:t>
            </a:r>
            <a:r>
              <a:rPr lang="en-US" altLang="zh-CN" dirty="0"/>
              <a:t>RP repeater</a:t>
            </a:r>
            <a:r>
              <a:rPr lang="zh-CN" altLang="zh-CN" dirty="0"/>
              <a:t>）是</a:t>
            </a:r>
            <a:r>
              <a:rPr lang="en-US" altLang="zh-CN" dirty="0" err="1">
                <a:hlinkClick r:id="rId2"/>
              </a:rPr>
              <a:t>物理层</a:t>
            </a:r>
            <a:r>
              <a:rPr lang="zh-CN" altLang="zh-CN" dirty="0"/>
              <a:t>上对信号进行再生和还原的</a:t>
            </a:r>
            <a:r>
              <a:rPr lang="en-US" altLang="zh-CN" dirty="0" err="1">
                <a:hlinkClick r:id="rId3"/>
              </a:rPr>
              <a:t>网络设备</a:t>
            </a:r>
            <a:r>
              <a:rPr lang="zh-CN" altLang="zh-CN" dirty="0"/>
              <a:t>，是</a:t>
            </a:r>
            <a:r>
              <a:rPr lang="en-US" altLang="zh-CN" dirty="0" err="1">
                <a:hlinkClick r:id="rId4"/>
              </a:rPr>
              <a:t>局域网</a:t>
            </a:r>
            <a:r>
              <a:rPr lang="zh-CN" altLang="zh-CN" dirty="0"/>
              <a:t>环境下用来延长网络距离的最简单、最廉价的</a:t>
            </a:r>
            <a:r>
              <a:rPr lang="en-US" altLang="zh-CN" dirty="0" err="1">
                <a:hlinkClick r:id="rId5"/>
              </a:rPr>
              <a:t>网络互联设备</a:t>
            </a:r>
            <a:r>
              <a:rPr lang="zh-CN" altLang="zh-CN" dirty="0"/>
              <a:t>。</a:t>
            </a:r>
          </a:p>
          <a:p>
            <a:r>
              <a:rPr lang="zh-CN" altLang="zh-CN" dirty="0"/>
              <a:t>中继器适用于完全相同的两类网络的互连，中继器的两端连接的是相同的媒体。中继器主要功能是通过对数据信号的重新发送或者转发，来扩大网络传输的距离。</a:t>
            </a:r>
          </a:p>
          <a:p>
            <a:endParaRPr lang="zh-CN" altLang="en-US" dirty="0"/>
          </a:p>
        </p:txBody>
      </p:sp>
    </p:spTree>
    <p:extLst>
      <p:ext uri="{BB962C8B-B14F-4D97-AF65-F5344CB8AC3E}">
        <p14:creationId xmlns:p14="http://schemas.microsoft.com/office/powerpoint/2010/main" val="2741925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集线器的英文称为</a:t>
            </a:r>
            <a:r>
              <a:rPr lang="en-US" altLang="zh-CN" dirty="0"/>
              <a:t>“Hub”</a:t>
            </a:r>
            <a:r>
              <a:rPr lang="zh-CN" altLang="zh-CN" dirty="0"/>
              <a:t>。</a:t>
            </a:r>
            <a:r>
              <a:rPr lang="en-US" altLang="zh-CN" dirty="0"/>
              <a:t>“Hub”</a:t>
            </a:r>
            <a:r>
              <a:rPr lang="zh-CN" altLang="zh-CN" dirty="0"/>
              <a:t>是</a:t>
            </a:r>
            <a:r>
              <a:rPr lang="en-US" altLang="zh-CN" dirty="0"/>
              <a:t>“</a:t>
            </a:r>
            <a:r>
              <a:rPr lang="zh-CN" altLang="zh-CN" dirty="0"/>
              <a:t>中心</a:t>
            </a:r>
            <a:r>
              <a:rPr lang="en-US" altLang="zh-CN" dirty="0"/>
              <a:t>”</a:t>
            </a:r>
            <a:r>
              <a:rPr lang="zh-CN" altLang="zh-CN" dirty="0"/>
              <a:t>的意思，把所有</a:t>
            </a:r>
            <a:r>
              <a:rPr lang="en-US" altLang="zh-CN" dirty="0" err="1">
                <a:hlinkClick r:id="rId2"/>
              </a:rPr>
              <a:t>节点</a:t>
            </a:r>
            <a:r>
              <a:rPr lang="zh-CN" altLang="zh-CN" dirty="0"/>
              <a:t>集中在以它为中心的节点上。集线器的主要功能是对接收到的</a:t>
            </a:r>
            <a:r>
              <a:rPr lang="en-US" altLang="zh-CN" dirty="0" err="1">
                <a:hlinkClick r:id="rId3"/>
              </a:rPr>
              <a:t>信号</a:t>
            </a:r>
            <a:r>
              <a:rPr lang="zh-CN" altLang="zh-CN" dirty="0"/>
              <a:t>进行再生整形放大，以扩大网络的传输距离，集线器是运作在</a:t>
            </a:r>
            <a:r>
              <a:rPr lang="en-US" altLang="zh-CN" dirty="0"/>
              <a:t>OSI</a:t>
            </a:r>
            <a:r>
              <a:rPr lang="zh-CN" altLang="zh-CN" dirty="0"/>
              <a:t>模型中的物理层。它可以视作多端口的中继器。集线器与</a:t>
            </a:r>
            <a:r>
              <a:rPr lang="en-US" altLang="zh-CN" dirty="0" err="1">
                <a:hlinkClick r:id="rId4"/>
              </a:rPr>
              <a:t>网卡</a:t>
            </a:r>
            <a:r>
              <a:rPr lang="zh-CN" altLang="zh-CN" dirty="0"/>
              <a:t>、</a:t>
            </a:r>
            <a:r>
              <a:rPr lang="en-US" altLang="zh-CN" dirty="0" err="1">
                <a:hlinkClick r:id="rId5"/>
              </a:rPr>
              <a:t>网线</a:t>
            </a:r>
            <a:r>
              <a:rPr lang="zh-CN" altLang="zh-CN" dirty="0"/>
              <a:t>等传输</a:t>
            </a:r>
            <a:r>
              <a:rPr lang="en-US" altLang="zh-CN" dirty="0" err="1">
                <a:hlinkClick r:id="rId6"/>
              </a:rPr>
              <a:t>介质</a:t>
            </a:r>
            <a:r>
              <a:rPr lang="zh-CN" altLang="zh-CN" dirty="0"/>
              <a:t>一样，属于</a:t>
            </a:r>
            <a:r>
              <a:rPr lang="en-US" altLang="zh-CN" dirty="0" err="1">
                <a:hlinkClick r:id="rId7"/>
              </a:rPr>
              <a:t>局域网</a:t>
            </a:r>
            <a:r>
              <a:rPr lang="zh-CN" altLang="zh-CN" dirty="0"/>
              <a:t>中的基础设备。</a:t>
            </a:r>
          </a:p>
          <a:p>
            <a:endParaRPr lang="zh-CN" altLang="en-US" dirty="0"/>
          </a:p>
        </p:txBody>
      </p:sp>
    </p:spTree>
    <p:extLst>
      <p:ext uri="{BB962C8B-B14F-4D97-AF65-F5344CB8AC3E}">
        <p14:creationId xmlns:p14="http://schemas.microsoft.com/office/powerpoint/2010/main" val="1426937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网桥也叫桥接器是工作在数据链路层，在网络互联中它起到数据接收、地址过渡以及数据转发的作用，用于实现多个网络系统之间的数据交换。</a:t>
            </a:r>
          </a:p>
          <a:p>
            <a:r>
              <a:rPr lang="zh-CN" altLang="zh-CN" dirty="0"/>
              <a:t>网桥连接两个局域网的一种存储转发设备。它能将一个大的局域网分割为多个网段，或将两个以上的局域网互联为一个逻辑局域网，使局域网上的所有用户都可访问服务器。</a:t>
            </a:r>
          </a:p>
          <a:p>
            <a:endParaRPr lang="zh-CN" altLang="en-US" dirty="0"/>
          </a:p>
        </p:txBody>
      </p:sp>
    </p:spTree>
    <p:extLst>
      <p:ext uri="{BB962C8B-B14F-4D97-AF65-F5344CB8AC3E}">
        <p14:creationId xmlns:p14="http://schemas.microsoft.com/office/powerpoint/2010/main" val="40459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二层交换机可看作是多端口的高速网桥。交换机采用基于硬件的转发机制，完成帧的转发，其交换时延可以减少到</a:t>
            </a:r>
            <a:r>
              <a:rPr lang="en-US" altLang="zh-CN" dirty="0" err="1"/>
              <a:t>μs</a:t>
            </a:r>
            <a:r>
              <a:rPr lang="zh-CN" altLang="zh-CN" dirty="0"/>
              <a:t>量级 。</a:t>
            </a:r>
          </a:p>
          <a:p>
            <a:r>
              <a:rPr lang="zh-CN" altLang="zh-CN" dirty="0" smtClean="0"/>
              <a:t>交换机</a:t>
            </a:r>
            <a:r>
              <a:rPr lang="zh-CN" altLang="zh-CN" dirty="0"/>
              <a:t>（</a:t>
            </a:r>
            <a:r>
              <a:rPr lang="en-US" altLang="zh-CN" dirty="0"/>
              <a:t>Switch</a:t>
            </a:r>
            <a:r>
              <a:rPr lang="zh-CN" altLang="zh-CN" dirty="0"/>
              <a:t>）具有</a:t>
            </a:r>
            <a:r>
              <a:rPr lang="en-US" altLang="zh-CN" dirty="0"/>
              <a:t>MAC</a:t>
            </a:r>
            <a:r>
              <a:rPr lang="zh-CN" altLang="zh-CN" dirty="0"/>
              <a:t>地址学习功能，通过查找</a:t>
            </a:r>
            <a:r>
              <a:rPr lang="en-US" altLang="zh-CN" dirty="0"/>
              <a:t>MAC</a:t>
            </a:r>
            <a:r>
              <a:rPr lang="zh-CN" altLang="zh-CN" dirty="0"/>
              <a:t>地址表将接收到的数据传送到目的端口，可以分割冲突域，它的每一个端口相应的称为一个冲突域。但交换机下连接的设备依然在一个广播域中。</a:t>
            </a:r>
          </a:p>
          <a:p>
            <a:endParaRPr lang="zh-CN" altLang="en-US" dirty="0"/>
          </a:p>
        </p:txBody>
      </p:sp>
    </p:spTree>
    <p:extLst>
      <p:ext uri="{BB962C8B-B14F-4D97-AF65-F5344CB8AC3E}">
        <p14:creationId xmlns:p14="http://schemas.microsoft.com/office/powerpoint/2010/main" val="4106620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4.2 </a:t>
            </a:r>
            <a:r>
              <a:rPr lang="zh-CN" altLang="zh-CN" b="1" dirty="0">
                <a:effectLst/>
              </a:rPr>
              <a:t>互联网络层</a:t>
            </a:r>
            <a:r>
              <a:rPr lang="zh-CN" altLang="zh-CN" b="1" dirty="0" smtClean="0">
                <a:effectLst/>
              </a:rPr>
              <a:t>设备</a:t>
            </a:r>
            <a:endParaRPr lang="zh-CN" altLang="en-US" dirty="0"/>
          </a:p>
        </p:txBody>
      </p:sp>
      <p:sp>
        <p:nvSpPr>
          <p:cNvPr id="3" name="内容占位符 2"/>
          <p:cNvSpPr>
            <a:spLocks noGrp="1"/>
          </p:cNvSpPr>
          <p:nvPr>
            <p:ph idx="1"/>
          </p:nvPr>
        </p:nvSpPr>
        <p:spPr/>
        <p:txBody>
          <a:bodyPr/>
          <a:lstStyle/>
          <a:p>
            <a:r>
              <a:rPr lang="zh-CN" altLang="zh-CN" dirty="0"/>
              <a:t>路由器（</a:t>
            </a:r>
            <a:r>
              <a:rPr lang="en-US" altLang="zh-CN" dirty="0"/>
              <a:t>Router</a:t>
            </a:r>
            <a:r>
              <a:rPr lang="zh-CN" altLang="zh-CN" dirty="0"/>
              <a:t>）是工作在</a:t>
            </a:r>
            <a:r>
              <a:rPr lang="en-US" altLang="zh-CN" dirty="0"/>
              <a:t>OSI</a:t>
            </a:r>
            <a:r>
              <a:rPr lang="zh-CN" altLang="zh-CN" dirty="0"/>
              <a:t>参考模型第三层即网络层的互联设备</a:t>
            </a:r>
            <a:r>
              <a:rPr lang="zh-CN" altLang="zh-CN" dirty="0" smtClean="0"/>
              <a:t>。</a:t>
            </a:r>
            <a:endParaRPr lang="en-US" altLang="zh-CN" dirty="0" smtClean="0"/>
          </a:p>
          <a:p>
            <a:r>
              <a:rPr lang="zh-CN" altLang="zh-CN" dirty="0" smtClean="0"/>
              <a:t>路由器</a:t>
            </a:r>
            <a:r>
              <a:rPr lang="zh-CN" altLang="zh-CN" dirty="0"/>
              <a:t>是用于</a:t>
            </a:r>
            <a:r>
              <a:rPr lang="en-US" altLang="zh-CN" dirty="0"/>
              <a:t>IP</a:t>
            </a:r>
            <a:r>
              <a:rPr lang="zh-CN" altLang="zh-CN" dirty="0"/>
              <a:t>网络互联的设备，工作在网络层，用以实现不同网络间的地址翻译、协议转换和帧格式转换、路由选择等功能。</a:t>
            </a:r>
          </a:p>
          <a:p>
            <a:endParaRPr lang="zh-CN" altLang="en-US" dirty="0"/>
          </a:p>
        </p:txBody>
      </p:sp>
    </p:spTree>
    <p:extLst>
      <p:ext uri="{BB962C8B-B14F-4D97-AF65-F5344CB8AC3E}">
        <p14:creationId xmlns:p14="http://schemas.microsoft.com/office/powerpoint/2010/main" val="1312356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第三层交换机本质上是一种高速的路由器。不如路由器灵活，容易控制和安全性好。第三层交换提供的主要功能有：分组转发，路由处理，安全服务，特殊服务。</a:t>
            </a:r>
          </a:p>
          <a:p>
            <a:endParaRPr lang="zh-CN" altLang="en-US" dirty="0"/>
          </a:p>
        </p:txBody>
      </p:sp>
    </p:spTree>
    <p:extLst>
      <p:ext uri="{BB962C8B-B14F-4D97-AF65-F5344CB8AC3E}">
        <p14:creationId xmlns:p14="http://schemas.microsoft.com/office/powerpoint/2010/main" val="98871044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15</TotalTime>
  <Words>652</Words>
  <Application>Microsoft Office PowerPoint</Application>
  <PresentationFormat>全屏显示(4:3)</PresentationFormat>
  <Paragraphs>16</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跋涉</vt:lpstr>
      <vt:lpstr>第4章 网络互联设备</vt:lpstr>
      <vt:lpstr>PowerPoint 演示文稿</vt:lpstr>
      <vt:lpstr>4.1 网络接口层设备</vt:lpstr>
      <vt:lpstr>PowerPoint 演示文稿</vt:lpstr>
      <vt:lpstr>PowerPoint 演示文稿</vt:lpstr>
      <vt:lpstr>PowerPoint 演示文稿</vt:lpstr>
      <vt:lpstr>PowerPoint 演示文稿</vt:lpstr>
      <vt:lpstr>4.2 互联网络层设备</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网络互联设备</dc:title>
  <dc:creator>123</dc:creator>
  <cp:lastModifiedBy>123</cp:lastModifiedBy>
  <cp:revision>2</cp:revision>
  <dcterms:created xsi:type="dcterms:W3CDTF">2017-05-14T06:12:57Z</dcterms:created>
  <dcterms:modified xsi:type="dcterms:W3CDTF">2017-05-14T06:27:57Z</dcterms:modified>
</cp:coreProperties>
</file>