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121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7E5C523B-5B1D-48BD-99CE-B47A9AB248DA}" type="datetimeFigureOut">
              <a:rPr lang="zh-CN" altLang="en-US" smtClean="0"/>
              <a:t>2017/5/14</a:t>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69D148DA-79CB-445A-B76A-61A96A35FA6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E5C523B-5B1D-48BD-99CE-B47A9AB248DA}" type="datetimeFigureOut">
              <a:rPr lang="zh-CN" altLang="en-US" smtClean="0"/>
              <a:t>2017/5/14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D148DA-79CB-445A-B76A-61A96A35FA6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E5C523B-5B1D-48BD-99CE-B47A9AB248DA}" type="datetimeFigureOut">
              <a:rPr lang="zh-CN" altLang="en-US" smtClean="0"/>
              <a:t>2017/5/14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D148DA-79CB-445A-B76A-61A96A35FA6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7E5C523B-5B1D-48BD-99CE-B47A9AB248DA}" type="datetimeFigureOut">
              <a:rPr lang="zh-CN" altLang="en-US" smtClean="0"/>
              <a:t>2017/5/14</a:t>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69D148DA-79CB-445A-B76A-61A96A35FA6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9" name="日期占位符 18"/>
          <p:cNvSpPr>
            <a:spLocks noGrp="1"/>
          </p:cNvSpPr>
          <p:nvPr>
            <p:ph type="dt" sz="half" idx="10"/>
          </p:nvPr>
        </p:nvSpPr>
        <p:spPr/>
        <p:txBody>
          <a:bodyPr/>
          <a:lstStyle/>
          <a:p>
            <a:fld id="{7E5C523B-5B1D-48BD-99CE-B47A9AB248DA}" type="datetimeFigureOut">
              <a:rPr lang="zh-CN" altLang="en-US" smtClean="0"/>
              <a:t>2017/5/14</a:t>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69D148DA-79CB-445A-B76A-61A96A35FA63}" type="slidenum">
              <a:rPr lang="zh-CN" altLang="en-US" smtClean="0"/>
              <a:t>‹#›</a:t>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7E5C523B-5B1D-48BD-99CE-B47A9AB248DA}" type="datetimeFigureOut">
              <a:rPr lang="zh-CN" altLang="en-US" smtClean="0"/>
              <a:t>2017/5/14</a:t>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69D148DA-79CB-445A-B76A-61A96A35FA6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7E5C523B-5B1D-48BD-99CE-B47A9AB248DA}" type="datetimeFigureOut">
              <a:rPr lang="zh-CN" altLang="en-US" smtClean="0"/>
              <a:t>2017/5/14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69D148DA-79CB-445A-B76A-61A96A35FA63}" type="slidenum">
              <a:rPr lang="zh-CN" altLang="en-US" smtClean="0"/>
              <a:t>‹#›</a:t>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7E5C523B-5B1D-48BD-99CE-B47A9AB248DA}" type="datetimeFigureOut">
              <a:rPr lang="zh-CN" altLang="en-US" smtClean="0"/>
              <a:t>2017/5/14</a:t>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D148DA-79CB-445A-B76A-61A96A35FA6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E5C523B-5B1D-48BD-99CE-B47A9AB248DA}" type="datetimeFigureOut">
              <a:rPr lang="zh-CN" altLang="en-US" smtClean="0"/>
              <a:t>2017/5/14</a:t>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D148DA-79CB-445A-B76A-61A96A35FA6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7E5C523B-5B1D-48BD-99CE-B47A9AB248DA}" type="datetimeFigureOut">
              <a:rPr lang="zh-CN" altLang="en-US" smtClean="0"/>
              <a:t>2017/5/14</a:t>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D148DA-79CB-445A-B76A-61A96A35FA6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7E5C523B-5B1D-48BD-99CE-B47A9AB248DA}" type="datetimeFigureOut">
              <a:rPr lang="zh-CN" altLang="en-US" smtClean="0"/>
              <a:t>2017/5/14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69D148DA-79CB-445A-B76A-61A96A35FA63}" type="slidenum">
              <a:rPr lang="zh-CN" altLang="en-US" smtClean="0"/>
              <a:t>‹#›</a:t>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7E5C523B-5B1D-48BD-99CE-B47A9AB248DA}" type="datetimeFigureOut">
              <a:rPr lang="zh-CN" altLang="en-US" smtClean="0"/>
              <a:t>2017/5/14</a:t>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69D148DA-79CB-445A-B76A-61A96A35FA63}" type="slidenum">
              <a:rPr lang="zh-CN" altLang="en-US" smtClean="0"/>
              <a:t>‹#›</a:t>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b="1" dirty="0">
                <a:effectLst/>
              </a:rPr>
              <a:t>第</a:t>
            </a:r>
            <a:r>
              <a:rPr lang="en-US" altLang="zh-CN" b="1" dirty="0">
                <a:effectLst/>
              </a:rPr>
              <a:t>5</a:t>
            </a:r>
            <a:r>
              <a:rPr lang="zh-CN" altLang="zh-CN" b="1" dirty="0">
                <a:effectLst/>
              </a:rPr>
              <a:t>章 局域网接入</a:t>
            </a:r>
            <a:r>
              <a:rPr lang="zh-CN" altLang="zh-CN" b="1" dirty="0" smtClean="0">
                <a:effectLst/>
              </a:rPr>
              <a:t>技术</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511180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从电子学的具体实现角度看，进行冲突检测可以有两种方法：比较法和编码违例判决法。</a:t>
            </a:r>
          </a:p>
          <a:p>
            <a:endParaRPr lang="zh-CN" altLang="en-US" dirty="0"/>
          </a:p>
        </p:txBody>
      </p:sp>
    </p:spTree>
    <p:extLst>
      <p:ext uri="{BB962C8B-B14F-4D97-AF65-F5344CB8AC3E}">
        <p14:creationId xmlns:p14="http://schemas.microsoft.com/office/powerpoint/2010/main" val="3454648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CSMA/CD</a:t>
            </a:r>
            <a:r>
              <a:rPr lang="zh-CN" altLang="zh-CN" dirty="0"/>
              <a:t>的工作流程为：发前监听信道，若空闲则发送，若信道忙，则一直监听直到信道空闲，开始发送数据。边发送边检测冲突，若没有检测到冲突，发送完成；若测得冲突，停止发送，并发出一个</a:t>
            </a:r>
            <a:r>
              <a:rPr lang="en-US" altLang="zh-CN" dirty="0"/>
              <a:t>32</a:t>
            </a:r>
            <a:r>
              <a:rPr lang="zh-CN" altLang="zh-CN" dirty="0"/>
              <a:t>比特的阻塞信号</a:t>
            </a:r>
            <a:r>
              <a:rPr lang="en-US" altLang="zh-CN" dirty="0"/>
              <a:t>(Jam Signal)</a:t>
            </a:r>
            <a:r>
              <a:rPr lang="zh-CN" altLang="zh-CN" dirty="0"/>
              <a:t>，人为强化冲突，让所有的站点都知道发生了冲突。发完阻塞信号，等待一段随机时间，重新开始信道访问。</a:t>
            </a:r>
          </a:p>
          <a:p>
            <a:endParaRPr lang="zh-CN" altLang="en-US" dirty="0"/>
          </a:p>
        </p:txBody>
      </p:sp>
    </p:spTree>
    <p:extLst>
      <p:ext uri="{BB962C8B-B14F-4D97-AF65-F5344CB8AC3E}">
        <p14:creationId xmlns:p14="http://schemas.microsoft.com/office/powerpoint/2010/main" val="2406351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5.3 </a:t>
            </a:r>
            <a:r>
              <a:rPr lang="zh-CN" altLang="zh-CN" b="1" dirty="0" smtClean="0">
                <a:effectLst/>
              </a:rPr>
              <a:t>以太网</a:t>
            </a:r>
            <a:endParaRPr lang="zh-CN" altLang="en-US" dirty="0"/>
          </a:p>
        </p:txBody>
      </p:sp>
      <p:sp>
        <p:nvSpPr>
          <p:cNvPr id="3" name="内容占位符 2"/>
          <p:cNvSpPr>
            <a:spLocks noGrp="1"/>
          </p:cNvSpPr>
          <p:nvPr>
            <p:ph idx="1"/>
          </p:nvPr>
        </p:nvSpPr>
        <p:spPr/>
        <p:txBody>
          <a:bodyPr/>
          <a:lstStyle/>
          <a:p>
            <a:r>
              <a:rPr lang="zh-CN" altLang="zh-CN" dirty="0"/>
              <a:t>以太网是局域网的主流网络。以太网的传输速率从</a:t>
            </a:r>
            <a:r>
              <a:rPr lang="en-US" altLang="zh-CN" dirty="0"/>
              <a:t>10Mb/s</a:t>
            </a:r>
            <a:r>
              <a:rPr lang="zh-CN" altLang="zh-CN" dirty="0"/>
              <a:t>发展到今天的</a:t>
            </a:r>
            <a:r>
              <a:rPr lang="en-US" altLang="zh-CN" dirty="0"/>
              <a:t>100Mb/s</a:t>
            </a:r>
            <a:r>
              <a:rPr lang="zh-CN" altLang="zh-CN" dirty="0"/>
              <a:t>、</a:t>
            </a:r>
            <a:r>
              <a:rPr lang="en-US" altLang="zh-CN" dirty="0"/>
              <a:t>1000Mb/s</a:t>
            </a:r>
            <a:r>
              <a:rPr lang="zh-CN" altLang="zh-CN" dirty="0"/>
              <a:t>、</a:t>
            </a:r>
            <a:r>
              <a:rPr lang="en-US" altLang="zh-CN" dirty="0" smtClean="0"/>
              <a:t>10Gb/s</a:t>
            </a:r>
            <a:r>
              <a:rPr lang="zh-CN" altLang="en-US" dirty="0"/>
              <a:t>。</a:t>
            </a:r>
            <a:endParaRPr lang="zh-CN" altLang="en-US" dirty="0"/>
          </a:p>
        </p:txBody>
      </p:sp>
    </p:spTree>
    <p:extLst>
      <p:ext uri="{BB962C8B-B14F-4D97-AF65-F5344CB8AC3E}">
        <p14:creationId xmlns:p14="http://schemas.microsoft.com/office/powerpoint/2010/main" val="2458290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传统以太网</a:t>
            </a:r>
            <a:endParaRPr lang="zh-CN" altLang="en-US" dirty="0"/>
          </a:p>
        </p:txBody>
      </p:sp>
      <p:sp>
        <p:nvSpPr>
          <p:cNvPr id="3" name="内容占位符 2"/>
          <p:cNvSpPr>
            <a:spLocks noGrp="1"/>
          </p:cNvSpPr>
          <p:nvPr>
            <p:ph idx="1"/>
          </p:nvPr>
        </p:nvSpPr>
        <p:spPr/>
        <p:txBody>
          <a:bodyPr/>
          <a:lstStyle/>
          <a:p>
            <a:r>
              <a:rPr lang="zh-CN" altLang="zh-CN" dirty="0"/>
              <a:t>粗缆以太网</a:t>
            </a:r>
            <a:r>
              <a:rPr lang="en-US" altLang="zh-CN" dirty="0"/>
              <a:t>10Base5</a:t>
            </a:r>
            <a:r>
              <a:rPr lang="zh-CN" altLang="zh-CN" dirty="0"/>
              <a:t>的传输速率为</a:t>
            </a:r>
            <a:r>
              <a:rPr lang="en-US" altLang="zh-CN" dirty="0"/>
              <a:t>10Mb/s</a:t>
            </a:r>
            <a:r>
              <a:rPr lang="zh-CN" altLang="zh-CN" dirty="0"/>
              <a:t>，是最早的以太网</a:t>
            </a:r>
            <a:r>
              <a:rPr lang="en-US" altLang="zh-CN" dirty="0"/>
              <a:t>802.3</a:t>
            </a:r>
            <a:r>
              <a:rPr lang="zh-CN" altLang="zh-CN" dirty="0" smtClean="0"/>
              <a:t>标准</a:t>
            </a:r>
            <a:r>
              <a:rPr lang="zh-CN" altLang="en-US" dirty="0" smtClean="0"/>
              <a:t>。</a:t>
            </a:r>
            <a:endParaRPr lang="en-US" altLang="zh-CN" dirty="0" smtClean="0"/>
          </a:p>
          <a:p>
            <a:r>
              <a:rPr lang="en-US" altLang="zh-CN" dirty="0"/>
              <a:t>10Base2</a:t>
            </a:r>
            <a:r>
              <a:rPr lang="zh-CN" altLang="zh-CN" dirty="0"/>
              <a:t>细缆以太网（</a:t>
            </a:r>
            <a:r>
              <a:rPr lang="en-US" altLang="zh-CN" dirty="0"/>
              <a:t>Thin Wire Ethernet</a:t>
            </a:r>
            <a:r>
              <a:rPr lang="zh-CN" altLang="zh-CN" dirty="0"/>
              <a:t>，</a:t>
            </a:r>
            <a:r>
              <a:rPr lang="en-US" altLang="zh-CN" dirty="0"/>
              <a:t> </a:t>
            </a:r>
            <a:r>
              <a:rPr lang="en-US" altLang="zh-CN" dirty="0" err="1"/>
              <a:t>Thinnet</a:t>
            </a:r>
            <a:r>
              <a:rPr lang="zh-CN" altLang="zh-CN" dirty="0"/>
              <a:t>）是继粗缆以太网之后于</a:t>
            </a:r>
            <a:r>
              <a:rPr lang="en-US" altLang="zh-CN" dirty="0"/>
              <a:t>1988</a:t>
            </a:r>
            <a:r>
              <a:rPr lang="zh-CN" altLang="zh-CN" dirty="0"/>
              <a:t>年推出的</a:t>
            </a:r>
            <a:r>
              <a:rPr lang="en-US" altLang="zh-CN" dirty="0"/>
              <a:t>10Mb/s</a:t>
            </a:r>
            <a:r>
              <a:rPr lang="zh-CN" altLang="zh-CN" dirty="0"/>
              <a:t>以太网，主要是为了降低安装</a:t>
            </a:r>
            <a:r>
              <a:rPr lang="en-US" altLang="zh-CN" dirty="0"/>
              <a:t>10Base5</a:t>
            </a:r>
            <a:r>
              <a:rPr lang="zh-CN" altLang="zh-CN" dirty="0"/>
              <a:t>的成本和复杂性。</a:t>
            </a:r>
            <a:endParaRPr lang="zh-CN" altLang="en-US" dirty="0"/>
          </a:p>
        </p:txBody>
      </p:sp>
    </p:spTree>
    <p:extLst>
      <p:ext uri="{BB962C8B-B14F-4D97-AF65-F5344CB8AC3E}">
        <p14:creationId xmlns:p14="http://schemas.microsoft.com/office/powerpoint/2010/main" val="3075600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1990</a:t>
            </a:r>
            <a:r>
              <a:rPr lang="zh-CN" altLang="zh-CN" dirty="0"/>
              <a:t>年</a:t>
            </a:r>
            <a:r>
              <a:rPr lang="en-US" altLang="zh-CN" dirty="0"/>
              <a:t>9</a:t>
            </a:r>
            <a:r>
              <a:rPr lang="zh-CN" altLang="zh-CN" dirty="0"/>
              <a:t>月，</a:t>
            </a:r>
            <a:r>
              <a:rPr lang="en-US" altLang="zh-CN" dirty="0"/>
              <a:t>10BaseT 10Mb/s</a:t>
            </a:r>
            <a:r>
              <a:rPr lang="zh-CN" altLang="zh-CN" dirty="0"/>
              <a:t>双绞线以太网</a:t>
            </a:r>
            <a:r>
              <a:rPr lang="en-US" altLang="zh-CN" dirty="0"/>
              <a:t>(Twisted Pair Ethernet)</a:t>
            </a:r>
            <a:r>
              <a:rPr lang="zh-CN" altLang="zh-CN" dirty="0"/>
              <a:t>标准正式通过，其中的“</a:t>
            </a:r>
            <a:r>
              <a:rPr lang="en-US" altLang="zh-CN" dirty="0"/>
              <a:t>T</a:t>
            </a:r>
            <a:r>
              <a:rPr lang="zh-CN" altLang="zh-CN" dirty="0"/>
              <a:t>”表示传输媒体为双较线，一般是非屏蔽双绞线</a:t>
            </a:r>
            <a:r>
              <a:rPr lang="en-US" altLang="zh-CN" dirty="0"/>
              <a:t>UTP</a:t>
            </a:r>
            <a:r>
              <a:rPr lang="zh-CN" altLang="zh-CN" dirty="0"/>
              <a:t>（</a:t>
            </a:r>
            <a:r>
              <a:rPr lang="en-US" altLang="zh-CN" dirty="0"/>
              <a:t>Unshielded Twisted Pair</a:t>
            </a:r>
            <a:r>
              <a:rPr lang="zh-CN" altLang="zh-CN" dirty="0"/>
              <a:t>）。</a:t>
            </a:r>
          </a:p>
          <a:p>
            <a:r>
              <a:rPr lang="zh-CN" altLang="zh-CN" dirty="0"/>
              <a:t>目前</a:t>
            </a:r>
            <a:r>
              <a:rPr lang="en-US" altLang="zh-CN" dirty="0"/>
              <a:t>100BaseT</a:t>
            </a:r>
            <a:r>
              <a:rPr lang="zh-CN" altLang="zh-CN" dirty="0"/>
              <a:t>基本上取代了</a:t>
            </a:r>
            <a:r>
              <a:rPr lang="en-US" altLang="zh-CN" dirty="0"/>
              <a:t>10Base5</a:t>
            </a:r>
            <a:r>
              <a:rPr lang="zh-CN" altLang="zh-CN" dirty="0"/>
              <a:t>和</a:t>
            </a:r>
            <a:r>
              <a:rPr lang="en-US" altLang="zh-CN" dirty="0"/>
              <a:t>10Base2</a:t>
            </a:r>
            <a:r>
              <a:rPr lang="zh-CN" altLang="zh-CN" dirty="0"/>
              <a:t>。</a:t>
            </a:r>
            <a:endParaRPr lang="zh-CN" altLang="en-US" dirty="0"/>
          </a:p>
        </p:txBody>
      </p:sp>
    </p:spTree>
    <p:extLst>
      <p:ext uri="{BB962C8B-B14F-4D97-AF65-F5344CB8AC3E}">
        <p14:creationId xmlns:p14="http://schemas.microsoft.com/office/powerpoint/2010/main" val="1364964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10Mb/s</a:t>
            </a:r>
            <a:r>
              <a:rPr lang="zh-CN" altLang="zh-CN" dirty="0"/>
              <a:t>光纤以太网</a:t>
            </a:r>
            <a:r>
              <a:rPr lang="en-US" altLang="zh-CN" dirty="0"/>
              <a:t>10BaseF</a:t>
            </a:r>
            <a:r>
              <a:rPr lang="zh-CN" altLang="zh-CN" dirty="0"/>
              <a:t>使用一对光纤作为传输媒体，它将电信号转变为光脉冲，高电平对应有光脉冲，低电平对应无光脉冲。</a:t>
            </a:r>
          </a:p>
          <a:p>
            <a:endParaRPr lang="zh-CN" altLang="en-US" dirty="0"/>
          </a:p>
        </p:txBody>
      </p:sp>
    </p:spTree>
    <p:extLst>
      <p:ext uri="{BB962C8B-B14F-4D97-AF65-F5344CB8AC3E}">
        <p14:creationId xmlns:p14="http://schemas.microsoft.com/office/powerpoint/2010/main" val="1834164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快速以太网</a:t>
            </a:r>
            <a:endParaRPr lang="zh-CN" altLang="en-US" dirty="0"/>
          </a:p>
        </p:txBody>
      </p:sp>
      <p:sp>
        <p:nvSpPr>
          <p:cNvPr id="3" name="内容占位符 2"/>
          <p:cNvSpPr>
            <a:spLocks noGrp="1"/>
          </p:cNvSpPr>
          <p:nvPr>
            <p:ph idx="1"/>
          </p:nvPr>
        </p:nvSpPr>
        <p:spPr/>
        <p:txBody>
          <a:bodyPr/>
          <a:lstStyle/>
          <a:p>
            <a:r>
              <a:rPr lang="en-US" altLang="zh-CN" dirty="0"/>
              <a:t>100Base-TX</a:t>
            </a:r>
            <a:r>
              <a:rPr lang="zh-CN" altLang="zh-CN" dirty="0"/>
              <a:t>：使用两对</a:t>
            </a:r>
            <a:r>
              <a:rPr lang="en-US" altLang="zh-CN" dirty="0"/>
              <a:t>5</a:t>
            </a:r>
            <a:r>
              <a:rPr lang="zh-CN" altLang="zh-CN" dirty="0"/>
              <a:t>类双绞线，因使用情况不同可将以太网线分为标准网线和交叉网线两种。</a:t>
            </a:r>
          </a:p>
          <a:p>
            <a:r>
              <a:rPr lang="en-US" altLang="zh-CN" dirty="0"/>
              <a:t>100Base-FX</a:t>
            </a:r>
            <a:r>
              <a:rPr lang="zh-CN" altLang="zh-CN" dirty="0"/>
              <a:t>：使用</a:t>
            </a:r>
            <a:r>
              <a:rPr lang="en-US" altLang="zh-CN" dirty="0"/>
              <a:t>62.5/125μm</a:t>
            </a:r>
            <a:r>
              <a:rPr lang="zh-CN" altLang="zh-CN" dirty="0"/>
              <a:t>多模光纤，在一个完整的光缆段上必须选择同种型号的光缆，以免引起光信号不必要的损耗。</a:t>
            </a:r>
          </a:p>
          <a:p>
            <a:r>
              <a:rPr lang="en-US" altLang="zh-CN" dirty="0"/>
              <a:t>100BASE-T4</a:t>
            </a:r>
            <a:r>
              <a:rPr lang="zh-CN" altLang="zh-CN" dirty="0"/>
              <a:t>：使用四对</a:t>
            </a:r>
            <a:r>
              <a:rPr lang="en-US" altLang="zh-CN" dirty="0"/>
              <a:t>3</a:t>
            </a:r>
            <a:r>
              <a:rPr lang="zh-CN" altLang="zh-CN" dirty="0"/>
              <a:t>类非屏蔽双绞线。</a:t>
            </a:r>
          </a:p>
          <a:p>
            <a:endParaRPr lang="zh-CN" altLang="en-US" dirty="0"/>
          </a:p>
        </p:txBody>
      </p:sp>
    </p:spTree>
    <p:extLst>
      <p:ext uri="{BB962C8B-B14F-4D97-AF65-F5344CB8AC3E}">
        <p14:creationId xmlns:p14="http://schemas.microsoft.com/office/powerpoint/2010/main" val="3468650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千兆以太网</a:t>
            </a:r>
            <a:endParaRPr lang="zh-CN" altLang="en-US" dirty="0"/>
          </a:p>
        </p:txBody>
      </p:sp>
      <p:sp>
        <p:nvSpPr>
          <p:cNvPr id="3" name="内容占位符 2"/>
          <p:cNvSpPr>
            <a:spLocks noGrp="1"/>
          </p:cNvSpPr>
          <p:nvPr>
            <p:ph idx="1"/>
          </p:nvPr>
        </p:nvSpPr>
        <p:spPr/>
        <p:txBody>
          <a:bodyPr/>
          <a:lstStyle/>
          <a:p>
            <a:r>
              <a:rPr lang="zh-CN" altLang="zh-CN" dirty="0"/>
              <a:t>信息传输速率为</a:t>
            </a:r>
            <a:r>
              <a:rPr lang="en-US" altLang="zh-CN" dirty="0"/>
              <a:t>1000Mb/s(1Gb/s)</a:t>
            </a:r>
            <a:r>
              <a:rPr lang="zh-CN" altLang="zh-CN" dirty="0"/>
              <a:t>的以太网称为千兆以太网，又称为吉比特以太网</a:t>
            </a:r>
            <a:r>
              <a:rPr lang="en-US" altLang="zh-CN" dirty="0"/>
              <a:t>(Gigabit Ethernet)</a:t>
            </a:r>
            <a:r>
              <a:rPr lang="zh-CN" altLang="zh-CN" dirty="0"/>
              <a:t>。</a:t>
            </a:r>
          </a:p>
          <a:p>
            <a:endParaRPr lang="zh-CN" altLang="en-US" dirty="0"/>
          </a:p>
        </p:txBody>
      </p:sp>
    </p:spTree>
    <p:extLst>
      <p:ext uri="{BB962C8B-B14F-4D97-AF65-F5344CB8AC3E}">
        <p14:creationId xmlns:p14="http://schemas.microsoft.com/office/powerpoint/2010/main" val="1024893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2" algn="l" rtl="0">
              <a:spcBef>
                <a:spcPct val="0"/>
              </a:spcBef>
            </a:pPr>
            <a:r>
              <a:rPr lang="zh-CN" altLang="zh-CN" sz="2800" b="1" dirty="0"/>
              <a:t>万兆</a:t>
            </a:r>
            <a:r>
              <a:rPr lang="zh-CN" altLang="zh-CN" sz="2800" b="1" dirty="0" smtClean="0"/>
              <a:t>以太网</a:t>
            </a:r>
            <a:endParaRPr lang="zh-CN" altLang="en-US" sz="2800" dirty="0"/>
          </a:p>
        </p:txBody>
      </p:sp>
      <p:sp>
        <p:nvSpPr>
          <p:cNvPr id="3" name="内容占位符 2"/>
          <p:cNvSpPr>
            <a:spLocks noGrp="1"/>
          </p:cNvSpPr>
          <p:nvPr>
            <p:ph idx="1"/>
          </p:nvPr>
        </p:nvSpPr>
        <p:spPr/>
        <p:txBody>
          <a:bodyPr>
            <a:normAutofit/>
          </a:bodyPr>
          <a:lstStyle/>
          <a:p>
            <a:r>
              <a:rPr lang="zh-CN" altLang="zh-CN" dirty="0"/>
              <a:t>万兆位以太网传输速率为</a:t>
            </a:r>
            <a:r>
              <a:rPr lang="en-US" altLang="zh-CN" dirty="0"/>
              <a:t>10Gb/s</a:t>
            </a:r>
            <a:r>
              <a:rPr lang="zh-CN" altLang="zh-CN" dirty="0"/>
              <a:t>，只使用光纤（多模或单模）作为传输介质；支持两种</a:t>
            </a:r>
            <a:r>
              <a:rPr lang="zh-CN" altLang="zh-CN" dirty="0" smtClean="0"/>
              <a:t>物理层。</a:t>
            </a:r>
            <a:endParaRPr lang="zh-CN" altLang="zh-CN" dirty="0"/>
          </a:p>
          <a:p>
            <a:r>
              <a:rPr lang="zh-CN" altLang="zh-CN" dirty="0"/>
              <a:t>万兆位以太网保留了</a:t>
            </a:r>
            <a:r>
              <a:rPr lang="en-US" altLang="zh-CN" dirty="0"/>
              <a:t>802.3</a:t>
            </a:r>
            <a:r>
              <a:rPr lang="zh-CN" altLang="zh-CN" dirty="0"/>
              <a:t>的帧格式、最大帧长度和最小帧长度；不再使用</a:t>
            </a:r>
            <a:r>
              <a:rPr lang="en-US" altLang="zh-CN" dirty="0"/>
              <a:t>CSMA/CD</a:t>
            </a:r>
            <a:r>
              <a:rPr lang="zh-CN" altLang="zh-CN" dirty="0"/>
              <a:t>协议；只能工作在全双工方式；只使用光纤介质。</a:t>
            </a:r>
          </a:p>
          <a:p>
            <a:endParaRPr lang="zh-CN" altLang="en-US" dirty="0"/>
          </a:p>
        </p:txBody>
      </p:sp>
    </p:spTree>
    <p:extLst>
      <p:ext uri="{BB962C8B-B14F-4D97-AF65-F5344CB8AC3E}">
        <p14:creationId xmlns:p14="http://schemas.microsoft.com/office/powerpoint/2010/main" val="2264277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lgn="l" rtl="0">
              <a:spcBef>
                <a:spcPct val="0"/>
              </a:spcBef>
            </a:pPr>
            <a:r>
              <a:rPr lang="en-US" altLang="zh-CN" sz="3600" b="1" dirty="0" smtClean="0"/>
              <a:t>5.4</a:t>
            </a:r>
            <a:r>
              <a:rPr lang="zh-CN" altLang="zh-CN" sz="3600" b="1" dirty="0" smtClean="0"/>
              <a:t>虚拟</a:t>
            </a:r>
            <a:r>
              <a:rPr lang="zh-CN" altLang="zh-CN" sz="3600" b="1" dirty="0"/>
              <a:t>局域网</a:t>
            </a:r>
            <a:r>
              <a:rPr lang="en-US" altLang="zh-CN" sz="3600" b="1" dirty="0"/>
              <a:t>(VLAN</a:t>
            </a:r>
            <a:r>
              <a:rPr lang="en-US" altLang="zh-CN" sz="3600" b="1" dirty="0" smtClean="0"/>
              <a:t>)</a:t>
            </a:r>
            <a:endParaRPr lang="zh-CN" altLang="en-US" sz="3600" dirty="0"/>
          </a:p>
        </p:txBody>
      </p:sp>
      <p:sp>
        <p:nvSpPr>
          <p:cNvPr id="3" name="内容占位符 2"/>
          <p:cNvSpPr>
            <a:spLocks noGrp="1"/>
          </p:cNvSpPr>
          <p:nvPr>
            <p:ph idx="1"/>
          </p:nvPr>
        </p:nvSpPr>
        <p:spPr/>
        <p:txBody>
          <a:bodyPr/>
          <a:lstStyle/>
          <a:p>
            <a:r>
              <a:rPr lang="zh-CN" altLang="zh-CN" dirty="0"/>
              <a:t>虚拟局域网（</a:t>
            </a:r>
            <a:r>
              <a:rPr lang="en-US" altLang="zh-CN" dirty="0"/>
              <a:t>VLAN</a:t>
            </a:r>
            <a:r>
              <a:rPr lang="zh-CN" altLang="zh-CN" dirty="0"/>
              <a:t>）使用网络分段可以减少每个网段中站点数量， 使冲突概率减小，从而提高共享信道利用率</a:t>
            </a:r>
            <a:r>
              <a:rPr lang="zh-CN" altLang="zh-CN" dirty="0" smtClean="0"/>
              <a:t>。</a:t>
            </a:r>
            <a:endParaRPr lang="en-US" altLang="zh-CN" dirty="0" smtClean="0"/>
          </a:p>
          <a:p>
            <a:endParaRPr lang="zh-CN" altLang="en-US" dirty="0"/>
          </a:p>
        </p:txBody>
      </p:sp>
    </p:spTree>
    <p:extLst>
      <p:ext uri="{BB962C8B-B14F-4D97-AF65-F5344CB8AC3E}">
        <p14:creationId xmlns:p14="http://schemas.microsoft.com/office/powerpoint/2010/main" val="2454897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局域网</a:t>
            </a:r>
            <a:r>
              <a:rPr lang="en-US" altLang="zh-CN" dirty="0"/>
              <a:t>LAN(Local Area Network)</a:t>
            </a:r>
            <a:r>
              <a:rPr lang="zh-CN" altLang="zh-CN" dirty="0"/>
              <a:t>是一种在较小的地理范围内，用共享通信介质将大量计算机及各种</a:t>
            </a:r>
            <a:r>
              <a:rPr lang="en-US" altLang="zh-CN" dirty="0"/>
              <a:t>IP</a:t>
            </a:r>
            <a:r>
              <a:rPr lang="zh-CN" altLang="zh-CN" dirty="0"/>
              <a:t>设备连接在一起，实现数据传输和资源共享的计算机网络。</a:t>
            </a:r>
          </a:p>
          <a:p>
            <a:endParaRPr lang="zh-CN" altLang="en-US" dirty="0"/>
          </a:p>
        </p:txBody>
      </p:sp>
    </p:spTree>
    <p:extLst>
      <p:ext uri="{BB962C8B-B14F-4D97-AF65-F5344CB8AC3E}">
        <p14:creationId xmlns:p14="http://schemas.microsoft.com/office/powerpoint/2010/main" val="3945976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VLAN</a:t>
            </a:r>
            <a:r>
              <a:rPr lang="zh-CN" altLang="zh-CN" dirty="0">
                <a:effectLst/>
              </a:rPr>
              <a:t>的划分方式</a:t>
            </a:r>
            <a:endParaRPr lang="zh-CN" altLang="en-US" dirty="0"/>
          </a:p>
        </p:txBody>
      </p:sp>
      <p:sp>
        <p:nvSpPr>
          <p:cNvPr id="3" name="内容占位符 2"/>
          <p:cNvSpPr>
            <a:spLocks noGrp="1"/>
          </p:cNvSpPr>
          <p:nvPr>
            <p:ph idx="1"/>
          </p:nvPr>
        </p:nvSpPr>
        <p:spPr/>
        <p:txBody>
          <a:bodyPr/>
          <a:lstStyle/>
          <a:p>
            <a:pPr lvl="0"/>
            <a:r>
              <a:rPr lang="zh-CN" altLang="zh-CN" b="1" dirty="0"/>
              <a:t>基于端口</a:t>
            </a:r>
            <a:r>
              <a:rPr lang="en-US" altLang="zh-CN" b="1" dirty="0"/>
              <a:t>(Port-Based)</a:t>
            </a:r>
            <a:r>
              <a:rPr lang="zh-CN" altLang="zh-CN" b="1" dirty="0"/>
              <a:t>的划分方式</a:t>
            </a:r>
            <a:endParaRPr lang="zh-CN" altLang="zh-CN" dirty="0"/>
          </a:p>
          <a:p>
            <a:r>
              <a:rPr lang="zh-CN" altLang="zh-CN" b="1" dirty="0"/>
              <a:t>基于</a:t>
            </a:r>
            <a:r>
              <a:rPr lang="en-US" altLang="zh-CN" b="1" dirty="0"/>
              <a:t>MAC</a:t>
            </a:r>
            <a:r>
              <a:rPr lang="zh-CN" altLang="zh-CN" b="1" dirty="0"/>
              <a:t>地址（</a:t>
            </a:r>
            <a:r>
              <a:rPr lang="en-US" altLang="zh-CN" b="1" dirty="0"/>
              <a:t>MAC address-based</a:t>
            </a:r>
            <a:r>
              <a:rPr lang="zh-CN" altLang="zh-CN" b="1" dirty="0"/>
              <a:t>）的划分</a:t>
            </a:r>
            <a:r>
              <a:rPr lang="zh-CN" altLang="zh-CN" b="1" dirty="0" smtClean="0"/>
              <a:t>方式</a:t>
            </a:r>
            <a:endParaRPr lang="en-US" altLang="zh-CN" b="1" dirty="0" smtClean="0"/>
          </a:p>
          <a:p>
            <a:pPr lvl="0"/>
            <a:r>
              <a:rPr lang="zh-CN" altLang="zh-CN" b="1" dirty="0"/>
              <a:t>基于协议（</a:t>
            </a:r>
            <a:r>
              <a:rPr lang="en-US" altLang="zh-CN" b="1" dirty="0"/>
              <a:t>protocol-based</a:t>
            </a:r>
            <a:r>
              <a:rPr lang="zh-CN" altLang="zh-CN" b="1" dirty="0"/>
              <a:t>）的划分方式</a:t>
            </a:r>
            <a:endParaRPr lang="zh-CN" altLang="zh-CN" dirty="0"/>
          </a:p>
          <a:p>
            <a:endParaRPr lang="zh-CN" altLang="en-US" dirty="0"/>
          </a:p>
        </p:txBody>
      </p:sp>
    </p:spTree>
    <p:extLst>
      <p:ext uri="{BB962C8B-B14F-4D97-AF65-F5344CB8AC3E}">
        <p14:creationId xmlns:p14="http://schemas.microsoft.com/office/powerpoint/2010/main" val="798477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5.5 </a:t>
            </a:r>
            <a:r>
              <a:rPr lang="zh-CN" altLang="zh-CN" b="1" dirty="0">
                <a:effectLst/>
              </a:rPr>
              <a:t>非主流</a:t>
            </a:r>
            <a:r>
              <a:rPr lang="zh-CN" altLang="zh-CN" b="1" dirty="0" smtClean="0">
                <a:effectLst/>
              </a:rPr>
              <a:t>局域网</a:t>
            </a:r>
            <a:endParaRPr lang="zh-CN" altLang="en-US" dirty="0"/>
          </a:p>
        </p:txBody>
      </p:sp>
      <p:sp>
        <p:nvSpPr>
          <p:cNvPr id="3" name="内容占位符 2"/>
          <p:cNvSpPr>
            <a:spLocks noGrp="1"/>
          </p:cNvSpPr>
          <p:nvPr>
            <p:ph idx="1"/>
          </p:nvPr>
        </p:nvSpPr>
        <p:spPr/>
        <p:txBody>
          <a:bodyPr/>
          <a:lstStyle/>
          <a:p>
            <a:r>
              <a:rPr lang="zh-CN" altLang="zh-CN" dirty="0"/>
              <a:t>令牌环物理上是环型拓扑结构，所有结点逐个邻接，形成的一个首尾相连的闭合环路。环路由许多称为环接口的网络设备相连，工作站接到环接口上。环接口也称为中继器</a:t>
            </a:r>
            <a:r>
              <a:rPr lang="zh-CN" altLang="zh-CN" dirty="0" smtClean="0"/>
              <a:t>。</a:t>
            </a:r>
            <a:endParaRPr lang="en-US" altLang="zh-CN" dirty="0" smtClean="0"/>
          </a:p>
          <a:p>
            <a:r>
              <a:rPr lang="zh-CN" altLang="zh-CN" dirty="0"/>
              <a:t>令牌总线网（</a:t>
            </a:r>
            <a:r>
              <a:rPr lang="en-US" altLang="zh-CN" dirty="0"/>
              <a:t>Token Bus Network</a:t>
            </a:r>
            <a:r>
              <a:rPr lang="zh-CN" altLang="zh-CN" dirty="0"/>
              <a:t>）简称令牌总线也是由</a:t>
            </a:r>
            <a:r>
              <a:rPr lang="en-US" altLang="zh-CN" dirty="0"/>
              <a:t>IEEE802</a:t>
            </a:r>
            <a:r>
              <a:rPr lang="zh-CN" altLang="zh-CN" dirty="0"/>
              <a:t>委员会定义的一种局域网，其标准是</a:t>
            </a:r>
            <a:r>
              <a:rPr lang="en-US" altLang="zh-CN" dirty="0"/>
              <a:t>IEEE802.4</a:t>
            </a:r>
            <a:r>
              <a:rPr lang="zh-CN" altLang="zh-CN" dirty="0"/>
              <a:t>。</a:t>
            </a:r>
          </a:p>
          <a:p>
            <a:endParaRPr lang="zh-CN" altLang="zh-CN" dirty="0"/>
          </a:p>
        </p:txBody>
      </p:sp>
    </p:spTree>
    <p:extLst>
      <p:ext uri="{BB962C8B-B14F-4D97-AF65-F5344CB8AC3E}">
        <p14:creationId xmlns:p14="http://schemas.microsoft.com/office/powerpoint/2010/main" val="4161332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光纤分布数据接口（</a:t>
            </a:r>
            <a:r>
              <a:rPr lang="en-US" altLang="zh-CN" dirty="0"/>
              <a:t>FDDI</a:t>
            </a:r>
            <a:r>
              <a:rPr lang="zh-CN" altLang="zh-CN" dirty="0" smtClean="0"/>
              <a:t>）</a:t>
            </a:r>
            <a:endParaRPr lang="en-US" altLang="zh-CN" dirty="0" smtClean="0"/>
          </a:p>
          <a:p>
            <a:r>
              <a:rPr lang="en-US" altLang="zh-CN" dirty="0"/>
              <a:t>FDDI</a:t>
            </a:r>
            <a:r>
              <a:rPr lang="zh-CN" altLang="zh-CN" dirty="0"/>
              <a:t>是一种物理层和数据链路层标准，规定了基于令牌控制的双环网络技术，使用光纤达到</a:t>
            </a:r>
            <a:r>
              <a:rPr lang="en-US" altLang="zh-CN" dirty="0"/>
              <a:t>100Mb/s</a:t>
            </a:r>
            <a:r>
              <a:rPr lang="zh-CN" altLang="zh-CN" dirty="0"/>
              <a:t>的传输速率。</a:t>
            </a:r>
          </a:p>
          <a:p>
            <a:endParaRPr lang="zh-CN" altLang="en-US" dirty="0"/>
          </a:p>
        </p:txBody>
      </p:sp>
    </p:spTree>
    <p:extLst>
      <p:ext uri="{BB962C8B-B14F-4D97-AF65-F5344CB8AC3E}">
        <p14:creationId xmlns:p14="http://schemas.microsoft.com/office/powerpoint/2010/main" val="561441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5.6 </a:t>
            </a:r>
            <a:r>
              <a:rPr lang="zh-CN" altLang="zh-CN" b="1" dirty="0">
                <a:effectLst/>
              </a:rPr>
              <a:t>无线</a:t>
            </a:r>
            <a:r>
              <a:rPr lang="zh-CN" altLang="zh-CN" b="1" dirty="0" smtClean="0">
                <a:effectLst/>
              </a:rPr>
              <a:t>局域网</a:t>
            </a:r>
            <a:endParaRPr lang="zh-CN" altLang="en-US" dirty="0"/>
          </a:p>
        </p:txBody>
      </p:sp>
      <p:sp>
        <p:nvSpPr>
          <p:cNvPr id="3" name="内容占位符 2"/>
          <p:cNvSpPr>
            <a:spLocks noGrp="1"/>
          </p:cNvSpPr>
          <p:nvPr>
            <p:ph idx="1"/>
          </p:nvPr>
        </p:nvSpPr>
        <p:spPr/>
        <p:txBody>
          <a:bodyPr/>
          <a:lstStyle/>
          <a:p>
            <a:r>
              <a:rPr lang="zh-CN" altLang="zh-CN" dirty="0"/>
              <a:t>无线局域网的便携站</a:t>
            </a:r>
            <a:r>
              <a:rPr lang="en-US" altLang="zh-CN" dirty="0"/>
              <a:t>(Portable Station)</a:t>
            </a:r>
            <a:r>
              <a:rPr lang="zh-CN" altLang="zh-CN" dirty="0"/>
              <a:t>和移动站</a:t>
            </a:r>
            <a:r>
              <a:rPr lang="en-US" altLang="zh-CN" dirty="0"/>
              <a:t>(Mobile Station)</a:t>
            </a:r>
            <a:r>
              <a:rPr lang="zh-CN" altLang="zh-CN" dirty="0"/>
              <a:t>表示的意思不一样，便携站在工作时其位置是固定不变的。而移动站不仅能够移动，而且还可以在移动的过程中进行通信，正在进行的应用程序感觉不到计算机位置的变化，也不因计算机位置的移动而中断运行。</a:t>
            </a:r>
          </a:p>
          <a:p>
            <a:endParaRPr lang="zh-CN" altLang="en-US" dirty="0"/>
          </a:p>
        </p:txBody>
      </p:sp>
    </p:spTree>
    <p:extLst>
      <p:ext uri="{BB962C8B-B14F-4D97-AF65-F5344CB8AC3E}">
        <p14:creationId xmlns:p14="http://schemas.microsoft.com/office/powerpoint/2010/main" val="1137522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5.7 </a:t>
            </a:r>
            <a:r>
              <a:rPr lang="zh-CN" altLang="zh-CN" dirty="0">
                <a:effectLst/>
              </a:rPr>
              <a:t>对等网</a:t>
            </a:r>
            <a:r>
              <a:rPr lang="en-US" altLang="zh-CN" dirty="0">
                <a:effectLst/>
              </a:rPr>
              <a:t>P2P</a:t>
            </a:r>
            <a:endParaRPr lang="zh-CN" altLang="en-US" dirty="0"/>
          </a:p>
        </p:txBody>
      </p:sp>
      <p:sp>
        <p:nvSpPr>
          <p:cNvPr id="3" name="内容占位符 2"/>
          <p:cNvSpPr>
            <a:spLocks noGrp="1"/>
          </p:cNvSpPr>
          <p:nvPr>
            <p:ph idx="1"/>
          </p:nvPr>
        </p:nvSpPr>
        <p:spPr/>
        <p:txBody>
          <a:bodyPr/>
          <a:lstStyle/>
          <a:p>
            <a:r>
              <a:rPr lang="en-US" altLang="zh-CN" dirty="0"/>
              <a:t>P2P</a:t>
            </a:r>
            <a:r>
              <a:rPr lang="zh-CN" altLang="zh-CN" dirty="0"/>
              <a:t>是对等计算</a:t>
            </a:r>
            <a:r>
              <a:rPr lang="en-US" altLang="zh-CN" dirty="0"/>
              <a:t>( Peer-to-Peer)</a:t>
            </a:r>
            <a:r>
              <a:rPr lang="zh-CN" altLang="zh-CN" dirty="0"/>
              <a:t>的简称，又称为对等网。它是一种分布式网络，网络的参与者共享他们所拥有的一部分硬件资源（处理能力、存储能力、网络连接能力、打印机等），这些共享资源需要由网络提供服务和内容，能被其它对等节点</a:t>
            </a:r>
            <a:r>
              <a:rPr lang="en-US" altLang="zh-CN" dirty="0"/>
              <a:t>(Peer)</a:t>
            </a:r>
            <a:r>
              <a:rPr lang="zh-CN" altLang="zh-CN" dirty="0"/>
              <a:t>直接访问而无需经过中间实体。</a:t>
            </a:r>
          </a:p>
          <a:p>
            <a:endParaRPr lang="zh-CN" altLang="en-US" dirty="0"/>
          </a:p>
        </p:txBody>
      </p:sp>
    </p:spTree>
    <p:extLst>
      <p:ext uri="{BB962C8B-B14F-4D97-AF65-F5344CB8AC3E}">
        <p14:creationId xmlns:p14="http://schemas.microsoft.com/office/powerpoint/2010/main" val="3782084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497403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局域网只涉及到相当于</a:t>
            </a:r>
            <a:r>
              <a:rPr lang="en-US" altLang="zh-CN" dirty="0"/>
              <a:t>OSI</a:t>
            </a:r>
            <a:r>
              <a:rPr lang="zh-CN" altLang="zh-CN" dirty="0"/>
              <a:t>参考模型的物理层和数据链路层，且大多数采用共享信道的技术，所以局域网通常不单独设立网络层。</a:t>
            </a:r>
            <a:endParaRPr lang="zh-CN" altLang="en-US" dirty="0"/>
          </a:p>
        </p:txBody>
      </p:sp>
    </p:spTree>
    <p:extLst>
      <p:ext uri="{BB962C8B-B14F-4D97-AF65-F5344CB8AC3E}">
        <p14:creationId xmlns:p14="http://schemas.microsoft.com/office/powerpoint/2010/main" val="1482666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局域网体系结构</a:t>
            </a:r>
            <a:r>
              <a:rPr lang="zh-CN" altLang="zh-CN" dirty="0" smtClean="0"/>
              <a:t>中</a:t>
            </a:r>
            <a:r>
              <a:rPr lang="zh-CN" altLang="en-US" dirty="0" smtClean="0"/>
              <a:t>包含</a:t>
            </a:r>
            <a:r>
              <a:rPr lang="zh-CN" altLang="zh-CN" dirty="0" smtClean="0"/>
              <a:t>物理层</a:t>
            </a:r>
            <a:r>
              <a:rPr lang="zh-CN" altLang="zh-CN" dirty="0"/>
              <a:t>、数据链路层（媒体访问控制子层和逻辑链路控制子层</a:t>
            </a:r>
            <a:r>
              <a:rPr lang="zh-CN" altLang="zh-CN" dirty="0" smtClean="0"/>
              <a:t>）</a:t>
            </a:r>
            <a:r>
              <a:rPr lang="zh-CN" altLang="en-US" dirty="0" smtClean="0"/>
              <a:t>。</a:t>
            </a:r>
            <a:endParaRPr lang="en-US" altLang="zh-CN" dirty="0" smtClean="0"/>
          </a:p>
          <a:p>
            <a:r>
              <a:rPr lang="zh-CN" altLang="zh-CN" dirty="0"/>
              <a:t>局域网体系结构中的逻辑链路控制子层和媒体访问控制子层共同完成类似于</a:t>
            </a:r>
            <a:r>
              <a:rPr lang="en-US" altLang="zh-CN" dirty="0"/>
              <a:t>OSI</a:t>
            </a:r>
            <a:r>
              <a:rPr lang="zh-CN" altLang="zh-CN" dirty="0"/>
              <a:t>参考模型中数据链路层的功能，将数据组成帧进行传输，并对数据帧进行顺序控制、差错控制和流量控制，使不可靠的链路变为可靠的链路。</a:t>
            </a:r>
            <a:endParaRPr lang="zh-CN" altLang="en-US" dirty="0"/>
          </a:p>
        </p:txBody>
      </p:sp>
    </p:spTree>
    <p:extLst>
      <p:ext uri="{BB962C8B-B14F-4D97-AF65-F5344CB8AC3E}">
        <p14:creationId xmlns:p14="http://schemas.microsoft.com/office/powerpoint/2010/main" val="1244488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IEEE802</a:t>
            </a:r>
            <a:r>
              <a:rPr lang="zh-CN" altLang="zh-CN" dirty="0"/>
              <a:t>规定</a:t>
            </a:r>
            <a:r>
              <a:rPr lang="en-US" altLang="zh-CN" dirty="0"/>
              <a:t>MAC</a:t>
            </a:r>
            <a:r>
              <a:rPr lang="zh-CN" altLang="zh-CN" dirty="0"/>
              <a:t>地址可采用</a:t>
            </a:r>
            <a:r>
              <a:rPr lang="en-US" altLang="zh-CN" dirty="0"/>
              <a:t>6</a:t>
            </a:r>
            <a:r>
              <a:rPr lang="zh-CN" altLang="zh-CN" dirty="0"/>
              <a:t>字节（</a:t>
            </a:r>
            <a:r>
              <a:rPr lang="en-US" altLang="zh-CN" dirty="0"/>
              <a:t>48bit</a:t>
            </a:r>
            <a:r>
              <a:rPr lang="zh-CN" altLang="zh-CN" dirty="0"/>
              <a:t>）。每个</a:t>
            </a:r>
            <a:r>
              <a:rPr lang="en-US" altLang="zh-CN" dirty="0"/>
              <a:t>MAC</a:t>
            </a:r>
            <a:r>
              <a:rPr lang="zh-CN" altLang="zh-CN" dirty="0"/>
              <a:t>地址都是全球唯一的地址</a:t>
            </a:r>
            <a:r>
              <a:rPr lang="zh-CN" altLang="zh-CN" dirty="0" smtClean="0"/>
              <a:t>。</a:t>
            </a:r>
            <a:endParaRPr lang="en-US" altLang="zh-CN" dirty="0" smtClean="0"/>
          </a:p>
          <a:p>
            <a:r>
              <a:rPr lang="zh-CN" altLang="zh-CN" dirty="0"/>
              <a:t>从网络的拓扑结构看，</a:t>
            </a:r>
            <a:r>
              <a:rPr lang="en-US" altLang="zh-CN" dirty="0"/>
              <a:t>LAN</a:t>
            </a:r>
            <a:r>
              <a:rPr lang="zh-CN" altLang="zh-CN" dirty="0"/>
              <a:t>主要可以分为总线网</a:t>
            </a:r>
            <a:r>
              <a:rPr lang="en-US" altLang="zh-CN" dirty="0"/>
              <a:t>(Bus Network)</a:t>
            </a:r>
            <a:r>
              <a:rPr lang="zh-CN" altLang="zh-CN" dirty="0"/>
              <a:t>、星型网</a:t>
            </a:r>
            <a:r>
              <a:rPr lang="en-US" altLang="zh-CN" dirty="0"/>
              <a:t>(Star Network)</a:t>
            </a:r>
            <a:r>
              <a:rPr lang="zh-CN" altLang="zh-CN" dirty="0"/>
              <a:t>和环型网（</a:t>
            </a:r>
            <a:r>
              <a:rPr lang="en-US" altLang="zh-CN" dirty="0"/>
              <a:t>Ring Network</a:t>
            </a:r>
            <a:r>
              <a:rPr lang="zh-CN" altLang="zh-CN" dirty="0"/>
              <a:t>）。</a:t>
            </a:r>
          </a:p>
          <a:p>
            <a:endParaRPr lang="zh-CN" altLang="zh-CN" dirty="0"/>
          </a:p>
          <a:p>
            <a:endParaRPr lang="zh-CN" altLang="en-US" dirty="0"/>
          </a:p>
        </p:txBody>
      </p:sp>
    </p:spTree>
    <p:extLst>
      <p:ext uri="{BB962C8B-B14F-4D97-AF65-F5344CB8AC3E}">
        <p14:creationId xmlns:p14="http://schemas.microsoft.com/office/powerpoint/2010/main" val="795296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逻辑链路控制子层在</a:t>
            </a:r>
            <a:r>
              <a:rPr lang="en-US" altLang="zh-CN" dirty="0"/>
              <a:t>IEEE802.6</a:t>
            </a:r>
            <a:r>
              <a:rPr lang="zh-CN" altLang="zh-CN" dirty="0"/>
              <a:t>标准中定义，为</a:t>
            </a:r>
            <a:r>
              <a:rPr lang="en-US" altLang="zh-CN" dirty="0"/>
              <a:t>IEEE802</a:t>
            </a:r>
            <a:r>
              <a:rPr lang="zh-CN" altLang="zh-CN" dirty="0"/>
              <a:t>标准系列共用，而媒体访问控制子层协议则依赖于各标准自己规定的物理层。在</a:t>
            </a:r>
            <a:r>
              <a:rPr lang="en-US" altLang="zh-CN" dirty="0"/>
              <a:t>IEEE802</a:t>
            </a:r>
            <a:r>
              <a:rPr lang="zh-CN" altLang="zh-CN" dirty="0"/>
              <a:t>系列标准中规定两种类型的逻辑链路服务：即无连接逻辑链路控制和面向连接的逻辑链路控制。</a:t>
            </a:r>
          </a:p>
          <a:p>
            <a:endParaRPr lang="zh-CN" altLang="en-US" dirty="0"/>
          </a:p>
        </p:txBody>
      </p:sp>
    </p:spTree>
    <p:extLst>
      <p:ext uri="{BB962C8B-B14F-4D97-AF65-F5344CB8AC3E}">
        <p14:creationId xmlns:p14="http://schemas.microsoft.com/office/powerpoint/2010/main" val="3916089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在无连接逻辑链路控制的操作中，链路服务是一种数据报报务，信息帧在逻辑链路控制实体间交换，无需在同等层实体间事先建立逻辑链路，对这种逻辑链路控制帧既不确认，也无任何流量控制或差错恢复，支持点对点、多点和广播式通信。</a:t>
            </a:r>
          </a:p>
          <a:p>
            <a:r>
              <a:rPr lang="zh-CN" altLang="zh-CN" dirty="0"/>
              <a:t>在面向连接的逻辑链路控制的操作中，提供服务访问点之间的虚电路服务。在任何信息帧交换前，在一对逻辑链路控制实体间必须建立逻辑链路，在数据传送过程中，信息帧依次发送，并提供差错恢复和流量控制功能。</a:t>
            </a:r>
          </a:p>
          <a:p>
            <a:endParaRPr lang="zh-CN" altLang="en-US" dirty="0"/>
          </a:p>
        </p:txBody>
      </p:sp>
    </p:spTree>
    <p:extLst>
      <p:ext uri="{BB962C8B-B14F-4D97-AF65-F5344CB8AC3E}">
        <p14:creationId xmlns:p14="http://schemas.microsoft.com/office/powerpoint/2010/main" val="3428169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5.2 </a:t>
            </a:r>
            <a:r>
              <a:rPr lang="zh-CN" altLang="zh-CN" b="1" dirty="0">
                <a:effectLst/>
              </a:rPr>
              <a:t>以太网媒体接入控制</a:t>
            </a:r>
            <a:r>
              <a:rPr lang="zh-CN" altLang="zh-CN" b="1" dirty="0" smtClean="0">
                <a:effectLst/>
              </a:rPr>
              <a:t>方式</a:t>
            </a:r>
            <a:endParaRPr lang="zh-CN" altLang="en-US" dirty="0"/>
          </a:p>
        </p:txBody>
      </p:sp>
      <p:sp>
        <p:nvSpPr>
          <p:cNvPr id="3" name="内容占位符 2"/>
          <p:cNvSpPr>
            <a:spLocks noGrp="1"/>
          </p:cNvSpPr>
          <p:nvPr>
            <p:ph idx="1"/>
          </p:nvPr>
        </p:nvSpPr>
        <p:spPr/>
        <p:txBody>
          <a:bodyPr/>
          <a:lstStyle/>
          <a:p>
            <a:r>
              <a:rPr lang="zh-CN" altLang="zh-CN" dirty="0"/>
              <a:t>以太网采用随机接入的</a:t>
            </a:r>
            <a:r>
              <a:rPr lang="en-US" altLang="zh-CN" dirty="0"/>
              <a:t>MAC</a:t>
            </a:r>
            <a:r>
              <a:rPr lang="zh-CN" altLang="zh-CN" dirty="0"/>
              <a:t>技术，称为带冲突检测的载波监听多点接入</a:t>
            </a:r>
            <a:r>
              <a:rPr lang="en-US" altLang="zh-CN" dirty="0"/>
              <a:t>(Carrier Sense Multiple Access with Collision Detection</a:t>
            </a:r>
            <a:r>
              <a:rPr lang="zh-CN" altLang="zh-CN" dirty="0"/>
              <a:t>，</a:t>
            </a:r>
            <a:r>
              <a:rPr lang="en-US" altLang="zh-CN" dirty="0"/>
              <a:t> CSMA/CD)</a:t>
            </a:r>
            <a:r>
              <a:rPr lang="zh-CN" altLang="zh-CN" dirty="0"/>
              <a:t>。它是由夏威夷大学早期研制的系统</a:t>
            </a:r>
            <a:r>
              <a:rPr lang="en-US" altLang="zh-CN" dirty="0"/>
              <a:t>ALOHA</a:t>
            </a:r>
            <a:r>
              <a:rPr lang="zh-CN" altLang="zh-CN" dirty="0"/>
              <a:t>以及改进的载波监听多点接入</a:t>
            </a:r>
            <a:r>
              <a:rPr lang="en-US" altLang="zh-CN" dirty="0"/>
              <a:t>CSMA</a:t>
            </a:r>
            <a:r>
              <a:rPr lang="zh-CN" altLang="zh-CN" dirty="0"/>
              <a:t>逐步发展起来的。</a:t>
            </a:r>
          </a:p>
          <a:p>
            <a:endParaRPr lang="zh-CN" altLang="en-US" dirty="0"/>
          </a:p>
        </p:txBody>
      </p:sp>
    </p:spTree>
    <p:extLst>
      <p:ext uri="{BB962C8B-B14F-4D97-AF65-F5344CB8AC3E}">
        <p14:creationId xmlns:p14="http://schemas.microsoft.com/office/powerpoint/2010/main" val="3270158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CSMA</a:t>
            </a:r>
            <a:r>
              <a:rPr lang="zh-CN" altLang="zh-CN" dirty="0"/>
              <a:t>的基本思想是站点在发送数据前，进行载波侦听，以判断目前是否有人在发送数据，然后再采取相应动作。载波侦听就是根据物理接口的电气特性，捕获信道上的脉冲信号，并与发送数据用的载波信号比较，以判断是否有人在发送数据的技术。</a:t>
            </a:r>
          </a:p>
          <a:p>
            <a:endParaRPr lang="zh-CN" altLang="en-US" dirty="0"/>
          </a:p>
        </p:txBody>
      </p:sp>
    </p:spTree>
    <p:extLst>
      <p:ext uri="{BB962C8B-B14F-4D97-AF65-F5344CB8AC3E}">
        <p14:creationId xmlns:p14="http://schemas.microsoft.com/office/powerpoint/2010/main" val="209800388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41</TotalTime>
  <Words>1238</Words>
  <Application>Microsoft Office PowerPoint</Application>
  <PresentationFormat>全屏显示(4:3)</PresentationFormat>
  <Paragraphs>47</Paragraphs>
  <Slides>25</Slides>
  <Notes>0</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跋涉</vt:lpstr>
      <vt:lpstr>第5章 局域网接入技术</vt:lpstr>
      <vt:lpstr>PowerPoint 演示文稿</vt:lpstr>
      <vt:lpstr>PowerPoint 演示文稿</vt:lpstr>
      <vt:lpstr>PowerPoint 演示文稿</vt:lpstr>
      <vt:lpstr>PowerPoint 演示文稿</vt:lpstr>
      <vt:lpstr>PowerPoint 演示文稿</vt:lpstr>
      <vt:lpstr>PowerPoint 演示文稿</vt:lpstr>
      <vt:lpstr>5.2 以太网媒体接入控制方式</vt:lpstr>
      <vt:lpstr>PowerPoint 演示文稿</vt:lpstr>
      <vt:lpstr>PowerPoint 演示文稿</vt:lpstr>
      <vt:lpstr>PowerPoint 演示文稿</vt:lpstr>
      <vt:lpstr>5.3 以太网</vt:lpstr>
      <vt:lpstr>传统以太网</vt:lpstr>
      <vt:lpstr>PowerPoint 演示文稿</vt:lpstr>
      <vt:lpstr>PowerPoint 演示文稿</vt:lpstr>
      <vt:lpstr>快速以太网</vt:lpstr>
      <vt:lpstr>千兆以太网</vt:lpstr>
      <vt:lpstr>万兆以太网</vt:lpstr>
      <vt:lpstr>5.4虚拟局域网(VLAN)</vt:lpstr>
      <vt:lpstr>VLAN的划分方式</vt:lpstr>
      <vt:lpstr>5.5 非主流局域网</vt:lpstr>
      <vt:lpstr>PowerPoint 演示文稿</vt:lpstr>
      <vt:lpstr>5.6 无线局域网</vt:lpstr>
      <vt:lpstr>5.7 对等网P2P</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局域网接入技术</dc:title>
  <dc:creator>123</dc:creator>
  <cp:lastModifiedBy>123</cp:lastModifiedBy>
  <cp:revision>5</cp:revision>
  <dcterms:created xsi:type="dcterms:W3CDTF">2017-05-14T06:28:23Z</dcterms:created>
  <dcterms:modified xsi:type="dcterms:W3CDTF">2017-05-14T07:10:22Z</dcterms:modified>
</cp:coreProperties>
</file>