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21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E7EF0490-8ECF-4042-B5E0-1F097A6A6BCF}" type="datetimeFigureOut">
              <a:rPr lang="zh-CN" altLang="en-US" smtClean="0"/>
              <a:t>2017/5/14</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A599AC60-9458-40C9-AD87-1B6B418223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7EF0490-8ECF-4042-B5E0-1F097A6A6BCF}"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99AC60-9458-40C9-AD87-1B6B418223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7EF0490-8ECF-4042-B5E0-1F097A6A6BCF}"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99AC60-9458-40C9-AD87-1B6B418223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E7EF0490-8ECF-4042-B5E0-1F097A6A6BCF}" type="datetimeFigureOut">
              <a:rPr lang="zh-CN" altLang="en-US" smtClean="0"/>
              <a:t>2017/5/14</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A599AC60-9458-40C9-AD87-1B6B418223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E7EF0490-8ECF-4042-B5E0-1F097A6A6BCF}" type="datetimeFigureOut">
              <a:rPr lang="zh-CN" altLang="en-US" smtClean="0"/>
              <a:t>2017/5/14</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A599AC60-9458-40C9-AD87-1B6B41822366}" type="slidenum">
              <a:rPr lang="zh-CN" altLang="en-US" smtClean="0"/>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E7EF0490-8ECF-4042-B5E0-1F097A6A6BCF}" type="datetimeFigureOut">
              <a:rPr lang="zh-CN" altLang="en-US" smtClean="0"/>
              <a:t>2017/5/14</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A599AC60-9458-40C9-AD87-1B6B418223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E7EF0490-8ECF-4042-B5E0-1F097A6A6BCF}" type="datetimeFigureOut">
              <a:rPr lang="zh-CN" altLang="en-US" smtClean="0"/>
              <a:t>2017/5/14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A599AC60-9458-40C9-AD87-1B6B41822366}" type="slidenum">
              <a:rPr lang="zh-CN" altLang="en-US" smtClean="0"/>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E7EF0490-8ECF-4042-B5E0-1F097A6A6BCF}" type="datetimeFigureOut">
              <a:rPr lang="zh-CN" altLang="en-US" smtClean="0"/>
              <a:t>2017/5/14</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99AC60-9458-40C9-AD87-1B6B418223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7EF0490-8ECF-4042-B5E0-1F097A6A6BCF}" type="datetimeFigureOut">
              <a:rPr lang="zh-CN" altLang="en-US" smtClean="0"/>
              <a:t>2017/5/14</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99AC60-9458-40C9-AD87-1B6B418223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E7EF0490-8ECF-4042-B5E0-1F097A6A6BCF}" type="datetimeFigureOut">
              <a:rPr lang="zh-CN" altLang="en-US" smtClean="0"/>
              <a:t>2017/5/14</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99AC60-9458-40C9-AD87-1B6B418223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E7EF0490-8ECF-4042-B5E0-1F097A6A6BCF}"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A599AC60-9458-40C9-AD87-1B6B41822366}" type="slidenum">
              <a:rPr lang="zh-CN" altLang="en-US" smtClean="0"/>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E7EF0490-8ECF-4042-B5E0-1F097A6A6BCF}" type="datetimeFigureOut">
              <a:rPr lang="zh-CN" altLang="en-US" smtClean="0"/>
              <a:t>2017/5/14</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599AC60-9458-40C9-AD87-1B6B41822366}" type="slidenum">
              <a:rPr lang="zh-CN" altLang="en-US" smtClean="0"/>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aike.baidu.com/view/1069.htm" TargetMode="External"/><Relationship Id="rId2" Type="http://schemas.openxmlformats.org/officeDocument/2006/relationships/hyperlink" Target="http://baike.baidu.com/view/1512651.htm" TargetMode="External"/><Relationship Id="rId1" Type="http://schemas.openxmlformats.org/officeDocument/2006/relationships/slideLayout" Target="../slideLayouts/slideLayout2.xml"/><Relationship Id="rId5" Type="http://schemas.openxmlformats.org/officeDocument/2006/relationships/hyperlink" Target="http://baike.baidu.com/view/21050.htm" TargetMode="External"/><Relationship Id="rId4" Type="http://schemas.openxmlformats.org/officeDocument/2006/relationships/hyperlink" Target="http://baike.baidu.com/view/21956.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aike.baidu.com/view/5190.htm" TargetMode="External"/><Relationship Id="rId7" Type="http://schemas.openxmlformats.org/officeDocument/2006/relationships/hyperlink" Target="http://baike.baidu.com/view/1156550.htm" TargetMode="External"/><Relationship Id="rId2" Type="http://schemas.openxmlformats.org/officeDocument/2006/relationships/hyperlink" Target="http://baike.baidu.com/view/525536.htm" TargetMode="External"/><Relationship Id="rId1" Type="http://schemas.openxmlformats.org/officeDocument/2006/relationships/slideLayout" Target="../slideLayouts/slideLayout2.xml"/><Relationship Id="rId6" Type="http://schemas.openxmlformats.org/officeDocument/2006/relationships/hyperlink" Target="http://baike.baidu.com/view/65192.htm" TargetMode="External"/><Relationship Id="rId5" Type="http://schemas.openxmlformats.org/officeDocument/2006/relationships/hyperlink" Target="http://baike.baidu.com/view/676330.htm" TargetMode="External"/><Relationship Id="rId4" Type="http://schemas.openxmlformats.org/officeDocument/2006/relationships/hyperlink" Target="http://baike.baidu.com/view/4483516.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effectLst/>
              </a:rPr>
              <a:t>第</a:t>
            </a:r>
            <a:r>
              <a:rPr lang="en-US" altLang="zh-CN" dirty="0">
                <a:effectLst/>
              </a:rPr>
              <a:t>6</a:t>
            </a:r>
            <a:r>
              <a:rPr lang="zh-CN" altLang="zh-CN" dirty="0">
                <a:effectLst/>
              </a:rPr>
              <a:t>章 广域网接入技术</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06164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6.6 XDSL</a:t>
            </a:r>
            <a:r>
              <a:rPr lang="zh-CN" altLang="zh-CN" b="1" dirty="0" smtClean="0">
                <a:effectLst/>
              </a:rPr>
              <a:t>技术</a:t>
            </a:r>
            <a:endParaRPr lang="zh-CN" altLang="en-US" dirty="0"/>
          </a:p>
        </p:txBody>
      </p:sp>
      <p:sp>
        <p:nvSpPr>
          <p:cNvPr id="3" name="内容占位符 2"/>
          <p:cNvSpPr>
            <a:spLocks noGrp="1"/>
          </p:cNvSpPr>
          <p:nvPr>
            <p:ph idx="1"/>
          </p:nvPr>
        </p:nvSpPr>
        <p:spPr/>
        <p:txBody>
          <a:bodyPr/>
          <a:lstStyle/>
          <a:p>
            <a:r>
              <a:rPr lang="en-US" altLang="zh-CN" dirty="0"/>
              <a:t>XDSL</a:t>
            </a:r>
            <a:r>
              <a:rPr lang="zh-CN" altLang="zh-CN" dirty="0"/>
              <a:t>是数字用户线</a:t>
            </a:r>
            <a:r>
              <a:rPr lang="en-US" altLang="zh-CN" dirty="0"/>
              <a:t>(Digital Subscriber Line</a:t>
            </a:r>
            <a:r>
              <a:rPr lang="zh-CN" altLang="zh-CN" dirty="0"/>
              <a:t>，</a:t>
            </a:r>
            <a:r>
              <a:rPr lang="en-US" altLang="zh-CN" dirty="0"/>
              <a:t>DSL)</a:t>
            </a:r>
            <a:r>
              <a:rPr lang="zh-CN" altLang="zh-CN" dirty="0"/>
              <a:t>技术的统称。数字用户线</a:t>
            </a:r>
            <a:r>
              <a:rPr lang="en-US" altLang="zh-CN" dirty="0"/>
              <a:t>(Digital Subscriber Line</a:t>
            </a:r>
            <a:r>
              <a:rPr lang="zh-CN" altLang="zh-CN" dirty="0"/>
              <a:t>，</a:t>
            </a:r>
            <a:r>
              <a:rPr lang="en-US" altLang="zh-CN" dirty="0"/>
              <a:t>DSL)</a:t>
            </a:r>
            <a:r>
              <a:rPr lang="zh-CN" altLang="zh-CN" dirty="0"/>
              <a:t>技术利用电话网络在铜质双绞线上实现高速数字传输，保护电信公司对用户本地回路这一部分的巨大投资。模拟电话线路的传输带宽可达到</a:t>
            </a:r>
            <a:r>
              <a:rPr lang="en-US" altLang="zh-CN" dirty="0"/>
              <a:t>1.1MHz</a:t>
            </a:r>
            <a:r>
              <a:rPr lang="zh-CN" altLang="zh-CN" dirty="0"/>
              <a:t>以上。而普通电话业务只使用</a:t>
            </a:r>
            <a:r>
              <a:rPr lang="en-US" altLang="zh-CN" dirty="0"/>
              <a:t>0-4KHz</a:t>
            </a:r>
            <a:r>
              <a:rPr lang="zh-CN" altLang="zh-CN" dirty="0"/>
              <a:t>。</a:t>
            </a:r>
            <a:r>
              <a:rPr lang="en-US" altLang="zh-CN" dirty="0"/>
              <a:t>DSL</a:t>
            </a:r>
            <a:r>
              <a:rPr lang="zh-CN" altLang="zh-CN" dirty="0"/>
              <a:t>使用频分多路（</a:t>
            </a:r>
            <a:r>
              <a:rPr lang="en-US" altLang="zh-CN" dirty="0"/>
              <a:t>FDM</a:t>
            </a:r>
            <a:r>
              <a:rPr lang="zh-CN" altLang="zh-CN" dirty="0"/>
              <a:t>）方式充分挖掘了传统电话线路的带宽资源，利用电话线路的高频段传输数据。</a:t>
            </a:r>
          </a:p>
          <a:p>
            <a:endParaRPr lang="zh-CN" altLang="en-US" dirty="0"/>
          </a:p>
        </p:txBody>
      </p:sp>
    </p:spTree>
    <p:extLst>
      <p:ext uri="{BB962C8B-B14F-4D97-AF65-F5344CB8AC3E}">
        <p14:creationId xmlns:p14="http://schemas.microsoft.com/office/powerpoint/2010/main" val="74203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XDSL</a:t>
            </a:r>
            <a:r>
              <a:rPr lang="zh-CN" altLang="zh-CN" dirty="0"/>
              <a:t>系统主要由局端设备（</a:t>
            </a:r>
            <a:r>
              <a:rPr lang="en-US" altLang="zh-CN" dirty="0"/>
              <a:t>Digital Subscriber Line Access Multiplexer</a:t>
            </a:r>
            <a:r>
              <a:rPr lang="zh-CN" altLang="zh-CN" dirty="0"/>
              <a:t>，</a:t>
            </a:r>
            <a:r>
              <a:rPr lang="en-US" altLang="zh-CN" dirty="0"/>
              <a:t>DSLAM</a:t>
            </a:r>
            <a:r>
              <a:rPr lang="zh-CN" altLang="zh-CN" dirty="0"/>
              <a:t>）和用户端设备（</a:t>
            </a:r>
            <a:r>
              <a:rPr lang="en-US" altLang="zh-CN" dirty="0"/>
              <a:t>CPE</a:t>
            </a:r>
            <a:r>
              <a:rPr lang="zh-CN" altLang="zh-CN" dirty="0"/>
              <a:t>）组成，局端由</a:t>
            </a:r>
            <a:r>
              <a:rPr lang="en-US" altLang="zh-CN" dirty="0"/>
              <a:t>DSLAM</a:t>
            </a:r>
            <a:r>
              <a:rPr lang="zh-CN" altLang="zh-CN" dirty="0"/>
              <a:t>接入平台、</a:t>
            </a:r>
            <a:r>
              <a:rPr lang="en-US" altLang="zh-CN" dirty="0"/>
              <a:t>DSL</a:t>
            </a:r>
            <a:r>
              <a:rPr lang="zh-CN" altLang="zh-CN" dirty="0"/>
              <a:t>局端卡、语音分离器、数据汇聚设备等组成。</a:t>
            </a:r>
          </a:p>
          <a:p>
            <a:endParaRPr lang="zh-CN" altLang="en-US" dirty="0"/>
          </a:p>
        </p:txBody>
      </p:sp>
    </p:spTree>
    <p:extLst>
      <p:ext uri="{BB962C8B-B14F-4D97-AF65-F5344CB8AC3E}">
        <p14:creationId xmlns:p14="http://schemas.microsoft.com/office/powerpoint/2010/main" val="225024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非对称数字用户环路（</a:t>
            </a:r>
            <a:r>
              <a:rPr lang="en-US" altLang="zh-CN" dirty="0"/>
              <a:t>Asymmetrical Digital Subscriber Loop</a:t>
            </a:r>
            <a:r>
              <a:rPr lang="zh-CN" altLang="zh-CN" dirty="0"/>
              <a:t>，</a:t>
            </a:r>
            <a:r>
              <a:rPr lang="en-US" altLang="zh-CN" dirty="0"/>
              <a:t>ADSL</a:t>
            </a:r>
            <a:r>
              <a:rPr lang="zh-CN" altLang="zh-CN" dirty="0"/>
              <a:t>）是</a:t>
            </a:r>
            <a:r>
              <a:rPr lang="en-US" altLang="zh-CN" dirty="0"/>
              <a:t>DSL</a:t>
            </a:r>
            <a:r>
              <a:rPr lang="zh-CN" altLang="zh-CN" dirty="0"/>
              <a:t>中的一种，是非对称的</a:t>
            </a:r>
            <a:r>
              <a:rPr lang="en-US" altLang="zh-CN" dirty="0"/>
              <a:t>DSL</a:t>
            </a:r>
            <a:r>
              <a:rPr lang="zh-CN" altLang="zh-CN" dirty="0"/>
              <a:t>。</a:t>
            </a:r>
            <a:r>
              <a:rPr lang="en-US" altLang="zh-CN" dirty="0"/>
              <a:t>ADSL</a:t>
            </a:r>
            <a:r>
              <a:rPr lang="zh-CN" altLang="zh-CN" dirty="0"/>
              <a:t>技术提供下行大于上行的非对称传输速率</a:t>
            </a:r>
            <a:r>
              <a:rPr lang="zh-CN" altLang="zh-CN" dirty="0" smtClean="0"/>
              <a:t>。</a:t>
            </a:r>
            <a:endParaRPr lang="en-US" altLang="zh-CN" dirty="0" smtClean="0"/>
          </a:p>
          <a:p>
            <a:endParaRPr lang="zh-CN" altLang="en-US" dirty="0"/>
          </a:p>
        </p:txBody>
      </p:sp>
    </p:spTree>
    <p:extLst>
      <p:ext uri="{BB962C8B-B14F-4D97-AF65-F5344CB8AC3E}">
        <p14:creationId xmlns:p14="http://schemas.microsoft.com/office/powerpoint/2010/main" val="68287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6.7 </a:t>
            </a:r>
            <a:r>
              <a:rPr lang="zh-CN" altLang="zh-CN" b="1" dirty="0">
                <a:effectLst/>
              </a:rPr>
              <a:t>混合光纤同轴电缆网络（</a:t>
            </a:r>
            <a:r>
              <a:rPr lang="en-US" altLang="zh-CN" b="1" dirty="0">
                <a:effectLst/>
              </a:rPr>
              <a:t>HFC</a:t>
            </a:r>
            <a:r>
              <a:rPr lang="zh-CN" altLang="zh-CN" b="1" dirty="0" smtClean="0">
                <a:effectLst/>
              </a:rPr>
              <a:t>）</a:t>
            </a:r>
            <a:endParaRPr lang="zh-CN" altLang="en-US" dirty="0"/>
          </a:p>
        </p:txBody>
      </p:sp>
      <p:sp>
        <p:nvSpPr>
          <p:cNvPr id="3" name="内容占位符 2"/>
          <p:cNvSpPr>
            <a:spLocks noGrp="1"/>
          </p:cNvSpPr>
          <p:nvPr>
            <p:ph idx="1"/>
          </p:nvPr>
        </p:nvSpPr>
        <p:spPr/>
        <p:txBody>
          <a:bodyPr/>
          <a:lstStyle/>
          <a:p>
            <a:r>
              <a:rPr lang="zh-CN" altLang="zh-CN" dirty="0"/>
              <a:t>我国的城市中有线电视网已普及，是光缆和同轴电缆的混合网（</a:t>
            </a:r>
            <a:r>
              <a:rPr lang="en-US" altLang="zh-CN" dirty="0"/>
              <a:t>Hybrid Fiber Coax</a:t>
            </a:r>
            <a:r>
              <a:rPr lang="zh-CN" altLang="zh-CN" dirty="0"/>
              <a:t>，</a:t>
            </a:r>
            <a:r>
              <a:rPr lang="en-US" altLang="zh-CN" dirty="0"/>
              <a:t> HFC</a:t>
            </a:r>
            <a:r>
              <a:rPr lang="zh-CN" altLang="zh-CN" dirty="0"/>
              <a:t>），除提供原来的电视播送业务外，还能提供数据业务，进行</a:t>
            </a:r>
            <a:r>
              <a:rPr lang="en-US" altLang="zh-CN" dirty="0"/>
              <a:t>Internet</a:t>
            </a:r>
            <a:r>
              <a:rPr lang="zh-CN" altLang="zh-CN" dirty="0"/>
              <a:t>的宽带接入。单向的</a:t>
            </a:r>
            <a:r>
              <a:rPr lang="en-US" altLang="zh-CN" dirty="0"/>
              <a:t>HFC</a:t>
            </a:r>
            <a:r>
              <a:rPr lang="zh-CN" altLang="zh-CN" dirty="0"/>
              <a:t>只能传输电视信号，双向的</a:t>
            </a:r>
            <a:r>
              <a:rPr lang="en-US" altLang="zh-CN" dirty="0"/>
              <a:t>HFC</a:t>
            </a:r>
            <a:r>
              <a:rPr lang="zh-CN" altLang="zh-CN" dirty="0"/>
              <a:t>才能提供综合的传输业务服务。实际上，</a:t>
            </a:r>
            <a:r>
              <a:rPr lang="en-US" altLang="zh-CN" dirty="0"/>
              <a:t>HFC</a:t>
            </a:r>
            <a:r>
              <a:rPr lang="zh-CN" altLang="zh-CN" dirty="0"/>
              <a:t>指的是双向的</a:t>
            </a:r>
            <a:r>
              <a:rPr lang="en-US" altLang="zh-CN" dirty="0"/>
              <a:t>HFC</a:t>
            </a:r>
            <a:r>
              <a:rPr lang="zh-CN" altLang="zh-CN" dirty="0"/>
              <a:t>网络，单向的</a:t>
            </a:r>
            <a:r>
              <a:rPr lang="en-US" altLang="zh-CN" dirty="0"/>
              <a:t>HFC</a:t>
            </a:r>
            <a:r>
              <a:rPr lang="zh-CN" altLang="zh-CN" dirty="0"/>
              <a:t>属于</a:t>
            </a:r>
            <a:r>
              <a:rPr lang="en-US" altLang="zh-CN" dirty="0"/>
              <a:t>CATV</a:t>
            </a:r>
            <a:r>
              <a:rPr lang="zh-CN" altLang="zh-CN" dirty="0"/>
              <a:t>。如果要将有线电视网应用到</a:t>
            </a:r>
            <a:r>
              <a:rPr lang="en-US" altLang="zh-CN" dirty="0"/>
              <a:t>Internet</a:t>
            </a:r>
            <a:r>
              <a:rPr lang="zh-CN" altLang="zh-CN" dirty="0"/>
              <a:t>业务，则必须使用双向传输的</a:t>
            </a:r>
            <a:r>
              <a:rPr lang="en-US" altLang="zh-CN" dirty="0"/>
              <a:t>HFC</a:t>
            </a:r>
            <a:r>
              <a:rPr lang="zh-CN" altLang="zh-CN" dirty="0"/>
              <a:t>。</a:t>
            </a:r>
          </a:p>
          <a:p>
            <a:endParaRPr lang="zh-CN" altLang="en-US" dirty="0"/>
          </a:p>
        </p:txBody>
      </p:sp>
    </p:spTree>
    <p:extLst>
      <p:ext uri="{BB962C8B-B14F-4D97-AF65-F5344CB8AC3E}">
        <p14:creationId xmlns:p14="http://schemas.microsoft.com/office/powerpoint/2010/main" val="332062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6.8 </a:t>
            </a:r>
            <a:r>
              <a:rPr lang="zh-CN" altLang="zh-CN" b="1" dirty="0">
                <a:effectLst/>
              </a:rPr>
              <a:t>万兆</a:t>
            </a:r>
            <a:r>
              <a:rPr lang="zh-CN" altLang="zh-CN" b="1" dirty="0" smtClean="0">
                <a:effectLst/>
              </a:rPr>
              <a:t>以太网</a:t>
            </a:r>
            <a:endParaRPr lang="zh-CN" altLang="en-US" dirty="0"/>
          </a:p>
        </p:txBody>
      </p:sp>
      <p:sp>
        <p:nvSpPr>
          <p:cNvPr id="3" name="内容占位符 2"/>
          <p:cNvSpPr>
            <a:spLocks noGrp="1"/>
          </p:cNvSpPr>
          <p:nvPr>
            <p:ph idx="1"/>
          </p:nvPr>
        </p:nvSpPr>
        <p:spPr/>
        <p:txBody>
          <a:bodyPr/>
          <a:lstStyle/>
          <a:p>
            <a:r>
              <a:rPr lang="zh-CN" altLang="zh-CN" dirty="0"/>
              <a:t>万兆以太网有以下特点：</a:t>
            </a:r>
            <a:r>
              <a:rPr lang="en-US" altLang="zh-CN" dirty="0"/>
              <a:t>MAC</a:t>
            </a:r>
            <a:r>
              <a:rPr lang="zh-CN" altLang="zh-CN" dirty="0"/>
              <a:t>子层仍使用</a:t>
            </a:r>
            <a:r>
              <a:rPr lang="en-US" altLang="zh-CN" dirty="0"/>
              <a:t>IEEE802.3</a:t>
            </a:r>
            <a:r>
              <a:rPr lang="zh-CN" altLang="zh-CN" dirty="0"/>
              <a:t>帧格式，与</a:t>
            </a:r>
            <a:r>
              <a:rPr lang="en-US" altLang="zh-CN" dirty="0"/>
              <a:t>10Mb/s</a:t>
            </a:r>
            <a:r>
              <a:rPr lang="zh-CN" altLang="zh-CN" dirty="0"/>
              <a:t>，</a:t>
            </a:r>
            <a:r>
              <a:rPr lang="en-US" altLang="zh-CN" dirty="0"/>
              <a:t>100Mb/s</a:t>
            </a:r>
            <a:r>
              <a:rPr lang="zh-CN" altLang="zh-CN" dirty="0"/>
              <a:t>和</a:t>
            </a:r>
            <a:r>
              <a:rPr lang="en-US" altLang="zh-CN" dirty="0"/>
              <a:t>1Gb/s</a:t>
            </a:r>
            <a:r>
              <a:rPr lang="zh-CN" altLang="zh-CN" dirty="0"/>
              <a:t>以太网的帧格式完全相同，维持其最大、最小帧长度。这就使用户在将其已有的以太网进行升级时，仍能和较低速率的以太网很方便地通信。</a:t>
            </a:r>
          </a:p>
          <a:p>
            <a:endParaRPr lang="zh-CN" altLang="en-US" dirty="0"/>
          </a:p>
        </p:txBody>
      </p:sp>
    </p:spTree>
    <p:extLst>
      <p:ext uri="{BB962C8B-B14F-4D97-AF65-F5344CB8AC3E}">
        <p14:creationId xmlns:p14="http://schemas.microsoft.com/office/powerpoint/2010/main" val="157901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万兆以太网标准定义了两种物理层：局域网物理层和广域网物理层，它们都使用光纤作传输媒体，不再使用双绞线。局域网物理层传输速率为</a:t>
            </a:r>
            <a:r>
              <a:rPr lang="en-US" altLang="zh-CN" dirty="0"/>
              <a:t>10Gb/s</a:t>
            </a:r>
            <a:r>
              <a:rPr lang="zh-CN" altLang="zh-CN" dirty="0"/>
              <a:t>，而广域网物理层标准是通过</a:t>
            </a:r>
            <a:r>
              <a:rPr lang="en-US" altLang="zh-CN" dirty="0"/>
              <a:t>SONET/SDH</a:t>
            </a:r>
            <a:r>
              <a:rPr lang="zh-CN" altLang="zh-CN" dirty="0"/>
              <a:t>链路支持以太网帧，与电信网络的</a:t>
            </a:r>
            <a:r>
              <a:rPr lang="en-US" altLang="zh-CN" dirty="0"/>
              <a:t>SONET/SDH</a:t>
            </a:r>
            <a:r>
              <a:rPr lang="zh-CN" altLang="zh-CN" dirty="0"/>
              <a:t>兼容，保护了原有的投资。</a:t>
            </a:r>
          </a:p>
          <a:p>
            <a:r>
              <a:rPr lang="zh-CN" altLang="zh-CN" dirty="0"/>
              <a:t>万兆以太网与传统</a:t>
            </a:r>
            <a:r>
              <a:rPr lang="en-US" altLang="zh-CN" dirty="0"/>
              <a:t>10Mb/</a:t>
            </a:r>
            <a:r>
              <a:rPr lang="en-US" altLang="zh-CN" dirty="0" err="1"/>
              <a:t>ss</a:t>
            </a:r>
            <a:r>
              <a:rPr lang="zh-CN" altLang="zh-CN" dirty="0"/>
              <a:t>，</a:t>
            </a:r>
            <a:r>
              <a:rPr lang="en-US" altLang="zh-CN" dirty="0"/>
              <a:t>100Mb/s </a:t>
            </a:r>
            <a:r>
              <a:rPr lang="zh-CN" altLang="zh-CN"/>
              <a:t>以太网的帧格式完全相同，维持其最大，最小的帧长度。</a:t>
            </a:r>
          </a:p>
          <a:p>
            <a:endParaRPr lang="zh-CN" altLang="en-US"/>
          </a:p>
        </p:txBody>
      </p:sp>
    </p:spTree>
    <p:extLst>
      <p:ext uri="{BB962C8B-B14F-4D97-AF65-F5344CB8AC3E}">
        <p14:creationId xmlns:p14="http://schemas.microsoft.com/office/powerpoint/2010/main" val="217425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广域网是指覆盖范围很广的长距离网络，由于广域网的造价很高，一般都是由较大的电信企业出资建造。广域网是因特网的核心部分，其任务是通过长距离运送主机所发送的数据。连接广域网各结点交换机的链路都是高速链路，其距离可以是几千公里的光缆线路，也可以是几万公里的点对点卫星链路。</a:t>
            </a:r>
            <a:endParaRPr lang="zh-CN" altLang="en-US" dirty="0"/>
          </a:p>
        </p:txBody>
      </p:sp>
    </p:spTree>
    <p:extLst>
      <p:ext uri="{BB962C8B-B14F-4D97-AF65-F5344CB8AC3E}">
        <p14:creationId xmlns:p14="http://schemas.microsoft.com/office/powerpoint/2010/main" val="311134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6.1 </a:t>
            </a:r>
            <a:r>
              <a:rPr lang="zh-CN" altLang="zh-CN" b="1" dirty="0">
                <a:effectLst/>
              </a:rPr>
              <a:t>公用电话交换网</a:t>
            </a:r>
            <a:r>
              <a:rPr lang="en-US" altLang="zh-CN" b="1" dirty="0" smtClean="0">
                <a:effectLst/>
              </a:rPr>
              <a:t>PSTN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PSTN ( Public Switched Telephone Network )</a:t>
            </a:r>
            <a:r>
              <a:rPr lang="zh-CN" altLang="zh-CN" dirty="0"/>
              <a:t>是公共交换</a:t>
            </a:r>
            <a:r>
              <a:rPr lang="en-US" altLang="zh-CN" dirty="0" err="1">
                <a:hlinkClick r:id="rId2"/>
              </a:rPr>
              <a:t>电话网</a:t>
            </a:r>
            <a:r>
              <a:rPr lang="zh-CN" altLang="zh-CN" dirty="0"/>
              <a:t>络，即我们日常生活中常用的电话网。公共交换电话网络是一种全球语音通信</a:t>
            </a:r>
            <a:r>
              <a:rPr lang="en-US" altLang="zh-CN" dirty="0" err="1">
                <a:hlinkClick r:id="rId3"/>
              </a:rPr>
              <a:t>电路交换网络</a:t>
            </a:r>
            <a:r>
              <a:rPr lang="zh-CN" altLang="zh-CN" dirty="0"/>
              <a:t>，包括商业的和政府拥有的。</a:t>
            </a:r>
          </a:p>
          <a:p>
            <a:r>
              <a:rPr lang="en-US" altLang="zh-CN" dirty="0"/>
              <a:t>PSTN</a:t>
            </a:r>
            <a:r>
              <a:rPr lang="zh-CN" altLang="zh-CN" dirty="0"/>
              <a:t>是一种以模拟技术为基础的</a:t>
            </a:r>
            <a:r>
              <a:rPr lang="en-US" altLang="zh-CN" dirty="0" err="1">
                <a:hlinkClick r:id="rId3"/>
              </a:rPr>
              <a:t>电路交换网络</a:t>
            </a:r>
            <a:r>
              <a:rPr lang="zh-CN" altLang="zh-CN" dirty="0"/>
              <a:t>。在众多的</a:t>
            </a:r>
            <a:r>
              <a:rPr lang="en-US" altLang="zh-CN" dirty="0" err="1">
                <a:hlinkClick r:id="rId4"/>
              </a:rPr>
              <a:t>广域网</a:t>
            </a:r>
            <a:r>
              <a:rPr lang="zh-CN" altLang="zh-CN" dirty="0"/>
              <a:t>互连技术中，使用</a:t>
            </a:r>
            <a:r>
              <a:rPr lang="en-US" altLang="zh-CN" dirty="0"/>
              <a:t>PSTN</a:t>
            </a:r>
            <a:r>
              <a:rPr lang="zh-CN" altLang="zh-CN" dirty="0"/>
              <a:t>的通信费用最低，但其数据传输质量及传输速度也最差，同时</a:t>
            </a:r>
            <a:r>
              <a:rPr lang="en-US" altLang="zh-CN" dirty="0"/>
              <a:t>PSTN</a:t>
            </a:r>
            <a:r>
              <a:rPr lang="zh-CN" altLang="zh-CN" dirty="0"/>
              <a:t>的</a:t>
            </a:r>
            <a:r>
              <a:rPr lang="en-US" altLang="zh-CN" dirty="0" err="1">
                <a:hlinkClick r:id="rId5"/>
              </a:rPr>
              <a:t>网络资源</a:t>
            </a:r>
            <a:r>
              <a:rPr lang="zh-CN" altLang="zh-CN" dirty="0"/>
              <a:t>利用率也比较低。</a:t>
            </a:r>
          </a:p>
          <a:p>
            <a:endParaRPr lang="zh-CN" altLang="en-US" dirty="0"/>
          </a:p>
        </p:txBody>
      </p:sp>
    </p:spTree>
    <p:extLst>
      <p:ext uri="{BB962C8B-B14F-4D97-AF65-F5344CB8AC3E}">
        <p14:creationId xmlns:p14="http://schemas.microsoft.com/office/powerpoint/2010/main" val="258541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6.2 X.25</a:t>
            </a:r>
            <a:r>
              <a:rPr lang="zh-CN" altLang="zh-CN" b="1" dirty="0" smtClean="0">
                <a:effectLst/>
              </a:rPr>
              <a:t>协议</a:t>
            </a:r>
            <a:endParaRPr lang="zh-CN" altLang="en-US" dirty="0"/>
          </a:p>
        </p:txBody>
      </p:sp>
      <p:sp>
        <p:nvSpPr>
          <p:cNvPr id="3" name="内容占位符 2"/>
          <p:cNvSpPr>
            <a:spLocks noGrp="1"/>
          </p:cNvSpPr>
          <p:nvPr>
            <p:ph idx="1"/>
          </p:nvPr>
        </p:nvSpPr>
        <p:spPr/>
        <p:txBody>
          <a:bodyPr/>
          <a:lstStyle/>
          <a:p>
            <a:r>
              <a:rPr lang="en-US" altLang="zh-CN" dirty="0"/>
              <a:t>X.25</a:t>
            </a:r>
            <a:r>
              <a:rPr lang="zh-CN" altLang="zh-CN" dirty="0"/>
              <a:t>只是一个以虚拟电路服务为基础对公用分组交换网接口的规格说明。它动态地对用户传输的信息流配分带宽，能够有效地解决突发性、大信息流的传输问题。分组交换网络可以对传输的信息进行加密和有效的差错控制。虽然各种错误检测和发送方接受方相互之间的确认应答浪费了一些带宽，增加了报文传输延迟，当对早期可靠性较差的物理传输线路来说是一种提高报文传输可靠性的有效手段。</a:t>
            </a:r>
          </a:p>
          <a:p>
            <a:endParaRPr lang="zh-CN" altLang="en-US" dirty="0"/>
          </a:p>
        </p:txBody>
      </p:sp>
    </p:spTree>
    <p:extLst>
      <p:ext uri="{BB962C8B-B14F-4D97-AF65-F5344CB8AC3E}">
        <p14:creationId xmlns:p14="http://schemas.microsoft.com/office/powerpoint/2010/main" val="80976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6.3 </a:t>
            </a:r>
            <a:r>
              <a:rPr lang="zh-CN" altLang="zh-CN" b="1" dirty="0">
                <a:effectLst/>
              </a:rPr>
              <a:t>帧中继</a:t>
            </a:r>
            <a:r>
              <a:rPr lang="zh-CN" altLang="zh-CN" b="1" dirty="0" smtClean="0">
                <a:effectLst/>
              </a:rPr>
              <a:t>网络</a:t>
            </a:r>
            <a:endParaRPr lang="zh-CN" altLang="en-US" dirty="0"/>
          </a:p>
        </p:txBody>
      </p:sp>
      <p:sp>
        <p:nvSpPr>
          <p:cNvPr id="3" name="内容占位符 2"/>
          <p:cNvSpPr>
            <a:spLocks noGrp="1"/>
          </p:cNvSpPr>
          <p:nvPr>
            <p:ph idx="1"/>
          </p:nvPr>
        </p:nvSpPr>
        <p:spPr/>
        <p:txBody>
          <a:bodyPr/>
          <a:lstStyle/>
          <a:p>
            <a:r>
              <a:rPr lang="zh-CN" altLang="zh-CN" dirty="0"/>
              <a:t>帧中继交换是在</a:t>
            </a:r>
            <a:r>
              <a:rPr lang="en-US" altLang="zh-CN" dirty="0"/>
              <a:t>X.25</a:t>
            </a:r>
            <a:r>
              <a:rPr lang="zh-CN" altLang="zh-CN" dirty="0"/>
              <a:t>的基础上发展起来的，可以说是</a:t>
            </a:r>
            <a:r>
              <a:rPr lang="en-US" altLang="zh-CN" dirty="0"/>
              <a:t>X.25</a:t>
            </a:r>
            <a:r>
              <a:rPr lang="zh-CN" altLang="zh-CN" dirty="0"/>
              <a:t>的第二代，它对</a:t>
            </a:r>
            <a:r>
              <a:rPr lang="en-US" altLang="zh-CN" dirty="0"/>
              <a:t>X.25</a:t>
            </a:r>
            <a:r>
              <a:rPr lang="zh-CN" altLang="zh-CN" dirty="0"/>
              <a:t>分组交换网的通信协议进行了简化和改进，结点的处理时间减少了一个量级。</a:t>
            </a:r>
            <a:r>
              <a:rPr lang="en-US" altLang="zh-CN" dirty="0"/>
              <a:t>X.25</a:t>
            </a:r>
            <a:r>
              <a:rPr lang="zh-CN" altLang="zh-CN" dirty="0"/>
              <a:t>网的信息传输速率一般为</a:t>
            </a:r>
            <a:r>
              <a:rPr lang="en-US" altLang="zh-CN" dirty="0"/>
              <a:t>64kb/s</a:t>
            </a:r>
            <a:r>
              <a:rPr lang="zh-CN" altLang="zh-CN" dirty="0"/>
              <a:t>，而帧中继一般是</a:t>
            </a:r>
            <a:r>
              <a:rPr lang="en-US" altLang="zh-CN" dirty="0"/>
              <a:t>T1/E1</a:t>
            </a:r>
            <a:r>
              <a:rPr lang="zh-CN" altLang="zh-CN" dirty="0"/>
              <a:t>的速率。其传输速率可达到</a:t>
            </a:r>
            <a:r>
              <a:rPr lang="en-US" altLang="zh-CN" dirty="0"/>
              <a:t>2M bps~ 45M bps</a:t>
            </a:r>
            <a:r>
              <a:rPr lang="zh-CN" altLang="zh-CN" dirty="0"/>
              <a:t>。</a:t>
            </a:r>
          </a:p>
          <a:p>
            <a:endParaRPr lang="zh-CN" altLang="en-US" b="1" dirty="0"/>
          </a:p>
        </p:txBody>
      </p:sp>
    </p:spTree>
    <p:extLst>
      <p:ext uri="{BB962C8B-B14F-4D97-AF65-F5344CB8AC3E}">
        <p14:creationId xmlns:p14="http://schemas.microsoft.com/office/powerpoint/2010/main" val="394235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effectLst/>
              </a:rPr>
              <a:t>6.4 </a:t>
            </a:r>
            <a:r>
              <a:rPr lang="en-US" altLang="zh-CN" b="1" dirty="0" err="1">
                <a:effectLst/>
                <a:hlinkClick r:id="rId2"/>
              </a:rPr>
              <a:t>数字数据网</a:t>
            </a:r>
            <a:r>
              <a:rPr lang="en-US" altLang="zh-CN" b="1" dirty="0" err="1">
                <a:effectLst/>
              </a:rPr>
              <a:t>DDN</a:t>
            </a:r>
            <a:r>
              <a:rPr lang="zh-CN" altLang="zh-CN" b="1" dirty="0">
                <a:effectLst/>
              </a:rPr>
              <a:t>（</a:t>
            </a:r>
            <a:r>
              <a:rPr lang="en-US" altLang="zh-CN" b="1" dirty="0">
                <a:effectLst/>
              </a:rPr>
              <a:t>Digital Data Network) </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DDN</a:t>
            </a:r>
            <a:r>
              <a:rPr lang="zh-CN" altLang="zh-CN" dirty="0"/>
              <a:t>（</a:t>
            </a:r>
            <a:r>
              <a:rPr lang="en-US" altLang="zh-CN" dirty="0"/>
              <a:t>Digital Data Network</a:t>
            </a:r>
            <a:r>
              <a:rPr lang="zh-CN" altLang="zh-CN" dirty="0"/>
              <a:t>，</a:t>
            </a:r>
            <a:r>
              <a:rPr lang="en-US" altLang="zh-CN" dirty="0" err="1">
                <a:hlinkClick r:id="rId2"/>
              </a:rPr>
              <a:t>数字数据网</a:t>
            </a:r>
            <a:r>
              <a:rPr lang="zh-CN" altLang="zh-CN" dirty="0"/>
              <a:t>）是一种利用</a:t>
            </a:r>
            <a:r>
              <a:rPr lang="en-US" altLang="zh-CN" dirty="0" err="1">
                <a:hlinkClick r:id="rId3"/>
              </a:rPr>
              <a:t>光纤</a:t>
            </a:r>
            <a:r>
              <a:rPr lang="zh-CN" altLang="zh-CN" dirty="0"/>
              <a:t>、数字微波或卫星等数字传输通道和数字交叉</a:t>
            </a:r>
            <a:r>
              <a:rPr lang="en-US" altLang="zh-CN" dirty="0" err="1">
                <a:hlinkClick r:id="rId4"/>
              </a:rPr>
              <a:t>复用设备</a:t>
            </a:r>
            <a:r>
              <a:rPr lang="zh-CN" altLang="zh-CN" dirty="0"/>
              <a:t>组成的数字</a:t>
            </a:r>
            <a:r>
              <a:rPr lang="en-US" altLang="zh-CN" dirty="0" err="1">
                <a:hlinkClick r:id="rId5"/>
              </a:rPr>
              <a:t>数据传输网</a:t>
            </a:r>
            <a:r>
              <a:rPr lang="zh-CN" altLang="zh-CN" dirty="0"/>
              <a:t>。它可以为用户提供各种</a:t>
            </a:r>
            <a:r>
              <a:rPr lang="en-US" altLang="zh-CN" dirty="0" err="1">
                <a:hlinkClick r:id="rId6"/>
              </a:rPr>
              <a:t>速率</a:t>
            </a:r>
            <a:r>
              <a:rPr lang="zh-CN" altLang="zh-CN" dirty="0"/>
              <a:t>的高质量数字专用电路和其他新业务，以满足用户多媒体通信和组建中高速</a:t>
            </a:r>
            <a:r>
              <a:rPr lang="en-US" altLang="zh-CN" dirty="0" err="1">
                <a:hlinkClick r:id="rId7"/>
              </a:rPr>
              <a:t>计算机通信网</a:t>
            </a:r>
            <a:r>
              <a:rPr lang="zh-CN" altLang="zh-CN" dirty="0"/>
              <a:t>的需要。</a:t>
            </a:r>
          </a:p>
          <a:p>
            <a:r>
              <a:rPr lang="en-US" altLang="zh-CN" dirty="0"/>
              <a:t>DDN</a:t>
            </a:r>
            <a:r>
              <a:rPr lang="zh-CN" altLang="zh-CN" dirty="0"/>
              <a:t>是一种利用数字信道提供数据通信的传输网，它主要提供点到点的数字专线通信服务。 主要由通信介质、专线</a:t>
            </a:r>
            <a:r>
              <a:rPr lang="en-US" altLang="zh-CN" dirty="0"/>
              <a:t>Modem</a:t>
            </a:r>
            <a:r>
              <a:rPr lang="zh-CN" altLang="zh-CN" dirty="0"/>
              <a:t>、数字交叉连接设备等组成。</a:t>
            </a:r>
          </a:p>
          <a:p>
            <a:endParaRPr lang="zh-CN" altLang="en-US" dirty="0"/>
          </a:p>
        </p:txBody>
      </p:sp>
    </p:spTree>
    <p:extLst>
      <p:ext uri="{BB962C8B-B14F-4D97-AF65-F5344CB8AC3E}">
        <p14:creationId xmlns:p14="http://schemas.microsoft.com/office/powerpoint/2010/main" val="25735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6.5 </a:t>
            </a:r>
            <a:r>
              <a:rPr lang="zh-CN" altLang="zh-CN" b="1" dirty="0">
                <a:effectLst/>
              </a:rPr>
              <a:t>异步传输模式（</a:t>
            </a:r>
            <a:r>
              <a:rPr lang="en-US" altLang="zh-CN" b="1" dirty="0">
                <a:effectLst/>
              </a:rPr>
              <a:t>ATM</a:t>
            </a:r>
            <a:r>
              <a:rPr lang="zh-CN" altLang="zh-CN" b="1" dirty="0" smtClean="0">
                <a:effectLst/>
              </a:rPr>
              <a:t>）</a:t>
            </a:r>
            <a:endParaRPr lang="zh-CN" altLang="en-US" dirty="0"/>
          </a:p>
        </p:txBody>
      </p:sp>
      <p:sp>
        <p:nvSpPr>
          <p:cNvPr id="3" name="内容占位符 2"/>
          <p:cNvSpPr>
            <a:spLocks noGrp="1"/>
          </p:cNvSpPr>
          <p:nvPr>
            <p:ph idx="1"/>
          </p:nvPr>
        </p:nvSpPr>
        <p:spPr/>
        <p:txBody>
          <a:bodyPr/>
          <a:lstStyle/>
          <a:p>
            <a:r>
              <a:rPr lang="zh-CN" altLang="zh-CN" dirty="0"/>
              <a:t>宽带综合业务数字网</a:t>
            </a:r>
            <a:r>
              <a:rPr lang="en-US" altLang="zh-CN" dirty="0"/>
              <a:t>(Broadband-ISDN</a:t>
            </a:r>
            <a:r>
              <a:rPr lang="zh-CN" altLang="zh-CN" dirty="0"/>
              <a:t>，</a:t>
            </a:r>
            <a:r>
              <a:rPr lang="en-US" altLang="zh-CN" dirty="0"/>
              <a:t>B-ISDN)</a:t>
            </a:r>
            <a:r>
              <a:rPr lang="zh-CN" altLang="zh-CN" dirty="0"/>
              <a:t>主要用光纤作传输媒体，速率可达</a:t>
            </a:r>
            <a:r>
              <a:rPr lang="en-US" altLang="zh-CN" dirty="0"/>
              <a:t>155.5Mb/s</a:t>
            </a:r>
            <a:r>
              <a:rPr lang="zh-CN" altLang="zh-CN" dirty="0"/>
              <a:t>甚至</a:t>
            </a:r>
            <a:r>
              <a:rPr lang="en-US" altLang="zh-CN" dirty="0"/>
              <a:t>622Mb/s</a:t>
            </a:r>
            <a:r>
              <a:rPr lang="zh-CN" altLang="zh-CN" dirty="0"/>
              <a:t>。宽带综合业务数字网采用一种快速分组交换方式，称为异步传输模式。</a:t>
            </a:r>
            <a:r>
              <a:rPr lang="en-US" altLang="zh-CN" dirty="0"/>
              <a:t>(Asynchronous Transfer Mode</a:t>
            </a:r>
            <a:r>
              <a:rPr lang="zh-CN" altLang="zh-CN" dirty="0"/>
              <a:t>，</a:t>
            </a:r>
            <a:r>
              <a:rPr lang="en-US" altLang="zh-CN" dirty="0"/>
              <a:t>ATM)</a:t>
            </a:r>
            <a:r>
              <a:rPr lang="zh-CN" altLang="zh-CN" dirty="0"/>
              <a:t>。</a:t>
            </a:r>
            <a:r>
              <a:rPr lang="en-US" altLang="zh-CN" dirty="0"/>
              <a:t>ATM</a:t>
            </a:r>
            <a:r>
              <a:rPr lang="zh-CN" altLang="zh-CN" dirty="0"/>
              <a:t>是</a:t>
            </a:r>
            <a:r>
              <a:rPr lang="en-US" altLang="zh-CN" dirty="0"/>
              <a:t>B-ISDN</a:t>
            </a:r>
            <a:r>
              <a:rPr lang="zh-CN" altLang="zh-CN" dirty="0"/>
              <a:t>的核心技术。</a:t>
            </a:r>
          </a:p>
          <a:p>
            <a:endParaRPr lang="zh-CN" altLang="en-US" dirty="0"/>
          </a:p>
        </p:txBody>
      </p:sp>
    </p:spTree>
    <p:extLst>
      <p:ext uri="{BB962C8B-B14F-4D97-AF65-F5344CB8AC3E}">
        <p14:creationId xmlns:p14="http://schemas.microsoft.com/office/powerpoint/2010/main" val="3631060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ATM</a:t>
            </a:r>
            <a:r>
              <a:rPr lang="zh-CN" altLang="zh-CN" dirty="0"/>
              <a:t>是一种快速分组交换方式。</a:t>
            </a:r>
            <a:r>
              <a:rPr lang="en-US" altLang="zh-CN" dirty="0"/>
              <a:t>ATM</a:t>
            </a:r>
            <a:r>
              <a:rPr lang="zh-CN" altLang="zh-CN" dirty="0"/>
              <a:t>的传输单位是信元</a:t>
            </a:r>
            <a:r>
              <a:rPr lang="en-US" altLang="zh-CN" dirty="0"/>
              <a:t>(Cell)</a:t>
            </a:r>
            <a:r>
              <a:rPr lang="zh-CN" altLang="zh-CN" dirty="0"/>
              <a:t>。与</a:t>
            </a:r>
            <a:r>
              <a:rPr lang="en-US" altLang="zh-CN" dirty="0"/>
              <a:t>ATM</a:t>
            </a:r>
            <a:r>
              <a:rPr lang="zh-CN" altLang="zh-CN" dirty="0"/>
              <a:t>相对应的是同步传输模式</a:t>
            </a:r>
            <a:r>
              <a:rPr lang="en-US" altLang="zh-CN" dirty="0"/>
              <a:t>(Synchronous Transfer Mode</a:t>
            </a:r>
            <a:r>
              <a:rPr lang="zh-CN" altLang="zh-CN" dirty="0"/>
              <a:t>，</a:t>
            </a:r>
            <a:r>
              <a:rPr lang="en-US" altLang="zh-CN" dirty="0"/>
              <a:t>STM)</a:t>
            </a:r>
            <a:r>
              <a:rPr lang="zh-CN" altLang="zh-CN" dirty="0"/>
              <a:t>。</a:t>
            </a:r>
          </a:p>
          <a:p>
            <a:endParaRPr lang="zh-CN" altLang="en-US" dirty="0"/>
          </a:p>
        </p:txBody>
      </p:sp>
    </p:spTree>
    <p:extLst>
      <p:ext uri="{BB962C8B-B14F-4D97-AF65-F5344CB8AC3E}">
        <p14:creationId xmlns:p14="http://schemas.microsoft.com/office/powerpoint/2010/main" val="379508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ATM</a:t>
            </a:r>
            <a:r>
              <a:rPr lang="zh-CN" altLang="zh-CN" dirty="0"/>
              <a:t>体系结构模型分为</a:t>
            </a:r>
            <a:r>
              <a:rPr lang="en-US" altLang="zh-CN" dirty="0"/>
              <a:t>3</a:t>
            </a:r>
            <a:r>
              <a:rPr lang="zh-CN" altLang="zh-CN" dirty="0"/>
              <a:t>个平面：用户平面，控制平面和管理平面</a:t>
            </a:r>
            <a:r>
              <a:rPr lang="zh-CN" altLang="zh-CN" dirty="0" smtClean="0"/>
              <a:t>。</a:t>
            </a:r>
            <a:endParaRPr lang="en-US" altLang="zh-CN" dirty="0" smtClean="0"/>
          </a:p>
          <a:p>
            <a:r>
              <a:rPr lang="en-US" altLang="zh-CN" dirty="0"/>
              <a:t>ATM</a:t>
            </a:r>
            <a:r>
              <a:rPr lang="zh-CN" altLang="zh-CN" dirty="0"/>
              <a:t>网络适合用于高速、长距离的通信主干网，可以传送实时话音、视频和文件等多媒体信息，并提供传输的服务质量</a:t>
            </a:r>
            <a:r>
              <a:rPr lang="en-US" altLang="zh-CN" dirty="0"/>
              <a:t>(QOS)</a:t>
            </a:r>
            <a:r>
              <a:rPr lang="zh-CN" altLang="zh-CN" dirty="0"/>
              <a:t>，这是</a:t>
            </a:r>
            <a:r>
              <a:rPr lang="en-US" altLang="zh-CN" dirty="0"/>
              <a:t>ATM</a:t>
            </a:r>
            <a:r>
              <a:rPr lang="zh-CN" altLang="zh-CN" dirty="0"/>
              <a:t>网络的重要特点。</a:t>
            </a:r>
          </a:p>
          <a:p>
            <a:endParaRPr lang="zh-CN" altLang="en-US" dirty="0"/>
          </a:p>
        </p:txBody>
      </p:sp>
    </p:spTree>
    <p:extLst>
      <p:ext uri="{BB962C8B-B14F-4D97-AF65-F5344CB8AC3E}">
        <p14:creationId xmlns:p14="http://schemas.microsoft.com/office/powerpoint/2010/main" val="1407901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18</TotalTime>
  <Words>1029</Words>
  <Application>Microsoft Office PowerPoint</Application>
  <PresentationFormat>全屏显示(4:3)</PresentationFormat>
  <Paragraphs>27</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跋涉</vt:lpstr>
      <vt:lpstr>第6章 广域网接入技术</vt:lpstr>
      <vt:lpstr>PowerPoint 演示文稿</vt:lpstr>
      <vt:lpstr>6.1 公用电话交换网PSTN</vt:lpstr>
      <vt:lpstr>6.2 X.25协议</vt:lpstr>
      <vt:lpstr>6.3 帧中继网络</vt:lpstr>
      <vt:lpstr>6.4 数字数据网DDN（Digital Data Network) </vt:lpstr>
      <vt:lpstr>6.5 异步传输模式（ATM）</vt:lpstr>
      <vt:lpstr>PowerPoint 演示文稿</vt:lpstr>
      <vt:lpstr>PowerPoint 演示文稿</vt:lpstr>
      <vt:lpstr>6.6 XDSL技术</vt:lpstr>
      <vt:lpstr>PowerPoint 演示文稿</vt:lpstr>
      <vt:lpstr>PowerPoint 演示文稿</vt:lpstr>
      <vt:lpstr>6.7 混合光纤同轴电缆网络（HFC）</vt:lpstr>
      <vt:lpstr>6.8 万兆以太网</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广域网接入技术</dc:title>
  <dc:creator>123</dc:creator>
  <cp:lastModifiedBy>123</cp:lastModifiedBy>
  <cp:revision>2</cp:revision>
  <dcterms:created xsi:type="dcterms:W3CDTF">2017-05-14T07:10:48Z</dcterms:created>
  <dcterms:modified xsi:type="dcterms:W3CDTF">2017-05-14T07:29:18Z</dcterms:modified>
</cp:coreProperties>
</file>