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121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7BDC4560-6AF9-42E1-A6D7-D2942D59E746}" type="datetimeFigureOut">
              <a:rPr lang="zh-CN" altLang="en-US" smtClean="0"/>
              <a:t>2017/5/14</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25CAEA26-F0B8-4FA6-A657-BA4BDC151FC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BDC4560-6AF9-42E1-A6D7-D2942D59E746}"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CAEA26-F0B8-4FA6-A657-BA4BDC151FC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BDC4560-6AF9-42E1-A6D7-D2942D59E746}"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CAEA26-F0B8-4FA6-A657-BA4BDC151FC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7BDC4560-6AF9-42E1-A6D7-D2942D59E746}" type="datetimeFigureOut">
              <a:rPr lang="zh-CN" altLang="en-US" smtClean="0"/>
              <a:t>2017/5/14</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25CAEA26-F0B8-4FA6-A657-BA4BDC151FC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7BDC4560-6AF9-42E1-A6D7-D2942D59E746}" type="datetimeFigureOut">
              <a:rPr lang="zh-CN" altLang="en-US" smtClean="0"/>
              <a:t>2017/5/14</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25CAEA26-F0B8-4FA6-A657-BA4BDC151FCE}" type="slidenum">
              <a:rPr lang="zh-CN" altLang="en-US" smtClean="0"/>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7BDC4560-6AF9-42E1-A6D7-D2942D59E746}" type="datetimeFigureOut">
              <a:rPr lang="zh-CN" altLang="en-US" smtClean="0"/>
              <a:t>2017/5/14</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25CAEA26-F0B8-4FA6-A657-BA4BDC151FC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7BDC4560-6AF9-42E1-A6D7-D2942D59E746}" type="datetimeFigureOut">
              <a:rPr lang="zh-CN" altLang="en-US" smtClean="0"/>
              <a:t>2017/5/14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25CAEA26-F0B8-4FA6-A657-BA4BDC151FCE}" type="slidenum">
              <a:rPr lang="zh-CN" altLang="en-US" smtClean="0"/>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7BDC4560-6AF9-42E1-A6D7-D2942D59E746}" type="datetimeFigureOut">
              <a:rPr lang="zh-CN" altLang="en-US" smtClean="0"/>
              <a:t>2017/5/14</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CAEA26-F0B8-4FA6-A657-BA4BDC151FC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DC4560-6AF9-42E1-A6D7-D2942D59E746}" type="datetimeFigureOut">
              <a:rPr lang="zh-CN" altLang="en-US" smtClean="0"/>
              <a:t>2017/5/14</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CAEA26-F0B8-4FA6-A657-BA4BDC151FC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7BDC4560-6AF9-42E1-A6D7-D2942D59E746}" type="datetimeFigureOut">
              <a:rPr lang="zh-CN" altLang="en-US" smtClean="0"/>
              <a:t>2017/5/14</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CAEA26-F0B8-4FA6-A657-BA4BDC151FC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7BDC4560-6AF9-42E1-A6D7-D2942D59E746}" type="datetimeFigureOut">
              <a:rPr lang="zh-CN" altLang="en-US" smtClean="0"/>
              <a:t>2017/5/14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25CAEA26-F0B8-4FA6-A657-BA4BDC151FCE}" type="slidenum">
              <a:rPr lang="zh-CN" altLang="en-US" smtClean="0"/>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7BDC4560-6AF9-42E1-A6D7-D2942D59E746}" type="datetimeFigureOut">
              <a:rPr lang="zh-CN" altLang="en-US" smtClean="0"/>
              <a:t>2017/5/14</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5CAEA26-F0B8-4FA6-A657-BA4BDC151FCE}" type="slidenum">
              <a:rPr lang="zh-CN" altLang="en-US" smtClean="0"/>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aike.baidu.com/view/10821.htm" TargetMode="External"/><Relationship Id="rId2" Type="http://schemas.openxmlformats.org/officeDocument/2006/relationships/hyperlink" Target="http://baike.baidu.com/view/899.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effectLst/>
              </a:rPr>
              <a:t>第</a:t>
            </a:r>
            <a:r>
              <a:rPr lang="en-US" altLang="zh-CN" b="1" dirty="0">
                <a:effectLst/>
              </a:rPr>
              <a:t>7</a:t>
            </a:r>
            <a:r>
              <a:rPr lang="zh-CN" altLang="zh-CN" b="1" dirty="0">
                <a:effectLst/>
              </a:rPr>
              <a:t>章 </a:t>
            </a:r>
            <a:r>
              <a:rPr lang="zh-CN" altLang="zh-CN" b="1" dirty="0" smtClean="0">
                <a:effectLst/>
              </a:rPr>
              <a:t>应用层</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1844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7.5 </a:t>
            </a:r>
            <a:r>
              <a:rPr lang="zh-CN" altLang="zh-CN" b="1" dirty="0">
                <a:effectLst/>
              </a:rPr>
              <a:t>远程登录协议</a:t>
            </a:r>
            <a:r>
              <a:rPr lang="en-US" altLang="zh-CN" b="1" dirty="0" smtClean="0">
                <a:effectLst/>
              </a:rPr>
              <a:t>TELNET</a:t>
            </a:r>
            <a:endParaRPr lang="zh-CN" altLang="en-US" dirty="0"/>
          </a:p>
        </p:txBody>
      </p:sp>
      <p:sp>
        <p:nvSpPr>
          <p:cNvPr id="3" name="内容占位符 2"/>
          <p:cNvSpPr>
            <a:spLocks noGrp="1"/>
          </p:cNvSpPr>
          <p:nvPr>
            <p:ph idx="1"/>
          </p:nvPr>
        </p:nvSpPr>
        <p:spPr/>
        <p:txBody>
          <a:bodyPr/>
          <a:lstStyle/>
          <a:p>
            <a:r>
              <a:rPr lang="zh-CN" altLang="zh-CN" dirty="0"/>
              <a:t>远程登录就是某用户通过网络登录到远地计算机系统中，并使用远地计算机系统的所有资源。</a:t>
            </a:r>
          </a:p>
          <a:p>
            <a:r>
              <a:rPr lang="en-US" altLang="zh-CN" dirty="0"/>
              <a:t>Telnet</a:t>
            </a:r>
            <a:r>
              <a:rPr lang="zh-CN" altLang="zh-CN" dirty="0"/>
              <a:t>协议是</a:t>
            </a:r>
            <a:r>
              <a:rPr lang="en-US" altLang="zh-CN" dirty="0"/>
              <a:t>TCP/IP</a:t>
            </a:r>
            <a:r>
              <a:rPr lang="zh-CN" altLang="zh-CN" dirty="0"/>
              <a:t>协议的一部分，它精确地定义了本地客户机与远程服务器之间的交互过程。</a:t>
            </a:r>
            <a:r>
              <a:rPr lang="en-US" altLang="zh-CN" dirty="0"/>
              <a:t>Telnet</a:t>
            </a:r>
            <a:r>
              <a:rPr lang="zh-CN" altLang="zh-CN" dirty="0"/>
              <a:t>的优点之一是能够解决多种不同的计算机系统之间的互操作问题。它提供一种标准的键盘定义，用来屏蔽不同计算机系统对键盘输入的差异性。</a:t>
            </a:r>
          </a:p>
          <a:p>
            <a:endParaRPr lang="zh-CN" altLang="en-US" dirty="0"/>
          </a:p>
        </p:txBody>
      </p:sp>
    </p:spTree>
    <p:extLst>
      <p:ext uri="{BB962C8B-B14F-4D97-AF65-F5344CB8AC3E}">
        <p14:creationId xmlns:p14="http://schemas.microsoft.com/office/powerpoint/2010/main" val="3217138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Telnet</a:t>
            </a:r>
            <a:r>
              <a:rPr lang="zh-CN" altLang="zh-CN" dirty="0" smtClean="0"/>
              <a:t>本地</a:t>
            </a:r>
            <a:r>
              <a:rPr lang="zh-CN" altLang="zh-CN" dirty="0"/>
              <a:t>用户在本地终端上对远地系统进行远程登录，建立与服务器之间的</a:t>
            </a:r>
            <a:r>
              <a:rPr lang="en-US" altLang="zh-CN" dirty="0"/>
              <a:t>TCP</a:t>
            </a:r>
            <a:r>
              <a:rPr lang="zh-CN" altLang="zh-CN" dirty="0"/>
              <a:t>连接。将本地终端上的键盘输入传到远地机上的服务端。服务器接收并执行客户命令，然后将输出结果送回本地终端。</a:t>
            </a:r>
          </a:p>
          <a:p>
            <a:endParaRPr lang="zh-CN" altLang="en-US" dirty="0"/>
          </a:p>
        </p:txBody>
      </p:sp>
    </p:spTree>
    <p:extLst>
      <p:ext uri="{BB962C8B-B14F-4D97-AF65-F5344CB8AC3E}">
        <p14:creationId xmlns:p14="http://schemas.microsoft.com/office/powerpoint/2010/main" val="139143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7.6 </a:t>
            </a:r>
            <a:r>
              <a:rPr lang="zh-CN" altLang="zh-CN" b="1" dirty="0">
                <a:effectLst/>
              </a:rPr>
              <a:t>万维网</a:t>
            </a:r>
            <a:r>
              <a:rPr lang="en-US" altLang="zh-CN" b="1" dirty="0">
                <a:effectLst/>
              </a:rPr>
              <a:t>WWW</a:t>
            </a:r>
            <a:r>
              <a:rPr lang="zh-CN" altLang="zh-CN" b="1" dirty="0">
                <a:effectLst/>
              </a:rPr>
              <a:t>（</a:t>
            </a:r>
            <a:r>
              <a:rPr lang="en-US" altLang="zh-CN" b="1" dirty="0">
                <a:effectLst/>
              </a:rPr>
              <a:t>World Wide Web</a:t>
            </a:r>
            <a:r>
              <a:rPr lang="zh-CN" altLang="zh-CN" b="1" dirty="0" smtClean="0">
                <a:effectLst/>
              </a:rPr>
              <a:t>）</a:t>
            </a:r>
            <a:endParaRPr lang="zh-CN" altLang="en-US" dirty="0"/>
          </a:p>
        </p:txBody>
      </p:sp>
      <p:sp>
        <p:nvSpPr>
          <p:cNvPr id="3" name="内容占位符 2"/>
          <p:cNvSpPr>
            <a:spLocks noGrp="1"/>
          </p:cNvSpPr>
          <p:nvPr>
            <p:ph idx="1"/>
          </p:nvPr>
        </p:nvSpPr>
        <p:spPr/>
        <p:txBody>
          <a:bodyPr>
            <a:normAutofit/>
          </a:bodyPr>
          <a:lstStyle/>
          <a:p>
            <a:r>
              <a:rPr lang="en-US" altLang="zh-CN" dirty="0"/>
              <a:t>WWW</a:t>
            </a:r>
            <a:r>
              <a:rPr lang="zh-CN" altLang="zh-CN" dirty="0"/>
              <a:t>是一种基于因特网的分布式信息查询和浏览系统，使用超文本和超媒体技术，采用网状结构组织信息，为用户提供一种交叉交互式查询和浏览信息的方式。</a:t>
            </a:r>
            <a:r>
              <a:rPr lang="en-US" altLang="zh-CN" dirty="0"/>
              <a:t>WWW</a:t>
            </a:r>
            <a:r>
              <a:rPr lang="zh-CN" altLang="zh-CN" dirty="0"/>
              <a:t>服务是基于</a:t>
            </a:r>
            <a:r>
              <a:rPr lang="en-US" altLang="zh-CN" dirty="0"/>
              <a:t>C/S</a:t>
            </a:r>
            <a:r>
              <a:rPr lang="zh-CN" altLang="zh-CN" dirty="0"/>
              <a:t>模型的，使用</a:t>
            </a:r>
            <a:r>
              <a:rPr lang="en-US" altLang="zh-CN" dirty="0"/>
              <a:t>HTML</a:t>
            </a:r>
            <a:r>
              <a:rPr lang="zh-CN" altLang="zh-CN" dirty="0"/>
              <a:t>编写</a:t>
            </a:r>
            <a:r>
              <a:rPr lang="en-US" altLang="zh-CN" dirty="0"/>
              <a:t>Web</a:t>
            </a:r>
            <a:r>
              <a:rPr lang="zh-CN" altLang="zh-CN" dirty="0"/>
              <a:t>页面，使用</a:t>
            </a:r>
            <a:r>
              <a:rPr lang="en-US" altLang="zh-CN" dirty="0"/>
              <a:t>HTTP</a:t>
            </a:r>
            <a:r>
              <a:rPr lang="zh-CN" altLang="zh-CN" dirty="0"/>
              <a:t>协议与浏览器进行交互，运用动态网页技术可以获得交互式动态页面。</a:t>
            </a:r>
          </a:p>
          <a:p>
            <a:endParaRPr lang="zh-CN" altLang="en-US" dirty="0"/>
          </a:p>
        </p:txBody>
      </p:sp>
    </p:spTree>
    <p:extLst>
      <p:ext uri="{BB962C8B-B14F-4D97-AF65-F5344CB8AC3E}">
        <p14:creationId xmlns:p14="http://schemas.microsoft.com/office/powerpoint/2010/main" val="4046462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WWW</a:t>
            </a:r>
            <a:r>
              <a:rPr lang="zh-CN" altLang="zh-CN" dirty="0"/>
              <a:t>服务的核心技术是超文本标记语言（</a:t>
            </a:r>
            <a:r>
              <a:rPr lang="en-US" altLang="zh-CN" dirty="0"/>
              <a:t>Hyper Text Markup Language</a:t>
            </a:r>
            <a:r>
              <a:rPr lang="zh-CN" altLang="zh-CN" dirty="0"/>
              <a:t>，</a:t>
            </a:r>
            <a:r>
              <a:rPr lang="en-US" altLang="zh-CN" dirty="0"/>
              <a:t>HTML</a:t>
            </a:r>
            <a:r>
              <a:rPr lang="zh-CN" altLang="zh-CN" dirty="0"/>
              <a:t>）、超文本传送协议（</a:t>
            </a:r>
            <a:r>
              <a:rPr lang="en-US" altLang="zh-CN" dirty="0"/>
              <a:t>Hyper Text Transfer Protocol</a:t>
            </a:r>
            <a:r>
              <a:rPr lang="zh-CN" altLang="zh-CN" dirty="0"/>
              <a:t>，</a:t>
            </a:r>
            <a:r>
              <a:rPr lang="en-US" altLang="zh-CN" dirty="0"/>
              <a:t>HTTP</a:t>
            </a:r>
            <a:r>
              <a:rPr lang="zh-CN" altLang="zh-CN" dirty="0"/>
              <a:t>）与超链接（</a:t>
            </a:r>
            <a:r>
              <a:rPr lang="en-US" altLang="zh-CN" dirty="0"/>
              <a:t>Hyperlink</a:t>
            </a:r>
            <a:r>
              <a:rPr lang="zh-CN" altLang="zh-CN" dirty="0"/>
              <a:t>）。</a:t>
            </a:r>
          </a:p>
          <a:p>
            <a:endParaRPr lang="zh-CN" altLang="en-US" dirty="0"/>
          </a:p>
        </p:txBody>
      </p:sp>
    </p:spTree>
    <p:extLst>
      <p:ext uri="{BB962C8B-B14F-4D97-AF65-F5344CB8AC3E}">
        <p14:creationId xmlns:p14="http://schemas.microsoft.com/office/powerpoint/2010/main" val="977011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超文本标记语言</a:t>
            </a:r>
            <a:r>
              <a:rPr lang="en-US" altLang="zh-CN" dirty="0"/>
              <a:t>HTML</a:t>
            </a:r>
            <a:r>
              <a:rPr lang="zh-CN" altLang="zh-CN" dirty="0"/>
              <a:t>（</a:t>
            </a:r>
            <a:r>
              <a:rPr lang="en-US" altLang="zh-CN" dirty="0"/>
              <a:t>Hyper Text Markup Language</a:t>
            </a:r>
            <a:r>
              <a:rPr lang="zh-CN" altLang="zh-CN" dirty="0"/>
              <a:t>）是一种专门用于</a:t>
            </a:r>
            <a:r>
              <a:rPr lang="en-US" altLang="zh-CN" dirty="0"/>
              <a:t>WWW</a:t>
            </a:r>
            <a:r>
              <a:rPr lang="zh-CN" altLang="zh-CN" dirty="0"/>
              <a:t>的编程语言，用于创建</a:t>
            </a:r>
            <a:r>
              <a:rPr lang="en-US" altLang="zh-CN" dirty="0"/>
              <a:t>WWW</a:t>
            </a:r>
            <a:r>
              <a:rPr lang="zh-CN" altLang="zh-CN" dirty="0"/>
              <a:t>的</a:t>
            </a:r>
            <a:r>
              <a:rPr lang="en-US" altLang="zh-CN" dirty="0"/>
              <a:t>Web</a:t>
            </a:r>
            <a:r>
              <a:rPr lang="zh-CN" altLang="zh-CN" dirty="0"/>
              <a:t>文档，对</a:t>
            </a:r>
            <a:r>
              <a:rPr lang="en-US" altLang="zh-CN" dirty="0"/>
              <a:t>Web</a:t>
            </a:r>
            <a:r>
              <a:rPr lang="zh-CN" altLang="zh-CN" dirty="0"/>
              <a:t>的内容、格式及</a:t>
            </a:r>
            <a:r>
              <a:rPr lang="en-US" altLang="zh-CN" dirty="0"/>
              <a:t>Web</a:t>
            </a:r>
            <a:r>
              <a:rPr lang="zh-CN" altLang="zh-CN" dirty="0"/>
              <a:t>页中的超级链接进行描述。浏览器就是用于读取</a:t>
            </a:r>
            <a:r>
              <a:rPr lang="en-US" altLang="zh-CN" dirty="0"/>
              <a:t>Web</a:t>
            </a:r>
            <a:r>
              <a:rPr lang="zh-CN" altLang="zh-CN" dirty="0"/>
              <a:t>网点上的</a:t>
            </a:r>
            <a:r>
              <a:rPr lang="en-US" altLang="zh-CN" dirty="0"/>
              <a:t>HTML</a:t>
            </a:r>
            <a:r>
              <a:rPr lang="zh-CN" altLang="zh-CN" dirty="0"/>
              <a:t>文档，显示相应的</a:t>
            </a:r>
            <a:r>
              <a:rPr lang="en-US" altLang="zh-CN" dirty="0"/>
              <a:t>Web</a:t>
            </a:r>
            <a:r>
              <a:rPr lang="zh-CN" altLang="zh-CN" dirty="0"/>
              <a:t>页面。超级文本传输协议</a:t>
            </a:r>
            <a:r>
              <a:rPr lang="en-US" altLang="zh-CN" dirty="0"/>
              <a:t>HTTP</a:t>
            </a:r>
            <a:r>
              <a:rPr lang="zh-CN" altLang="zh-CN" dirty="0"/>
              <a:t>（</a:t>
            </a:r>
            <a:r>
              <a:rPr lang="en-US" altLang="zh-CN" dirty="0"/>
              <a:t>Hyper Text Transfer Protocol</a:t>
            </a:r>
            <a:r>
              <a:rPr lang="zh-CN" altLang="zh-CN" dirty="0"/>
              <a:t>）则是浏览器与</a:t>
            </a:r>
            <a:r>
              <a:rPr lang="en-US" altLang="zh-CN" dirty="0"/>
              <a:t>Web</a:t>
            </a:r>
            <a:r>
              <a:rPr lang="zh-CN" altLang="zh-CN" dirty="0"/>
              <a:t>服务器之间进行通信的协议，就如同在</a:t>
            </a:r>
            <a:r>
              <a:rPr lang="en-US" altLang="zh-CN" dirty="0"/>
              <a:t>Internet</a:t>
            </a:r>
            <a:r>
              <a:rPr lang="zh-CN" altLang="zh-CN" dirty="0"/>
              <a:t>上进行文件传输时，客户程序与服务器之间要遵守文件传输协议</a:t>
            </a:r>
            <a:r>
              <a:rPr lang="en-US" altLang="zh-CN" dirty="0"/>
              <a:t>FTP</a:t>
            </a:r>
            <a:r>
              <a:rPr lang="zh-CN" altLang="zh-CN" dirty="0"/>
              <a:t>一样。</a:t>
            </a:r>
          </a:p>
          <a:p>
            <a:endParaRPr lang="zh-CN" altLang="en-US" dirty="0"/>
          </a:p>
        </p:txBody>
      </p:sp>
    </p:spTree>
    <p:extLst>
      <p:ext uri="{BB962C8B-B14F-4D97-AF65-F5344CB8AC3E}">
        <p14:creationId xmlns:p14="http://schemas.microsoft.com/office/powerpoint/2010/main" val="381961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WWW</a:t>
            </a:r>
            <a:r>
              <a:rPr lang="zh-CN" altLang="zh-CN" dirty="0"/>
              <a:t>也是采用客户机／服务器工作方式，它的客户端软件是</a:t>
            </a:r>
            <a:r>
              <a:rPr lang="en-US" altLang="zh-CN" dirty="0"/>
              <a:t>WWW</a:t>
            </a:r>
            <a:r>
              <a:rPr lang="zh-CN" altLang="zh-CN" dirty="0"/>
              <a:t>浏览器，</a:t>
            </a:r>
            <a:r>
              <a:rPr lang="en-US" altLang="zh-CN" dirty="0"/>
              <a:t>WWW</a:t>
            </a:r>
            <a:r>
              <a:rPr lang="zh-CN" altLang="zh-CN" dirty="0"/>
              <a:t>服务器则运行着</a:t>
            </a:r>
            <a:r>
              <a:rPr lang="en-US" altLang="zh-CN" dirty="0"/>
              <a:t>WWW</a:t>
            </a:r>
            <a:r>
              <a:rPr lang="zh-CN" altLang="zh-CN" dirty="0"/>
              <a:t>服务器程序。用户使用浏览器向服务器发出查询请求，服务器则检索所有存储在服务器内的信息，如果所查询的信息没有存储在服务器上，那么这台服务器负责与其他服务器相连接，并把结果通知浏览器，显示给用户。每个服务器站点都有一个服务进程监听</a:t>
            </a:r>
            <a:r>
              <a:rPr lang="en-US" altLang="zh-CN" dirty="0"/>
              <a:t>TCP 80</a:t>
            </a:r>
            <a:r>
              <a:rPr lang="zh-CN" altLang="zh-CN" dirty="0"/>
              <a:t>端口，看是否有从客户端（通常是浏览器）过来的连接。在连接建立起来后，每当客户发出一个请求，服务器就发回一个应答，然后释放连接。</a:t>
            </a:r>
          </a:p>
          <a:p>
            <a:endParaRPr lang="zh-CN" altLang="en-US" dirty="0"/>
          </a:p>
        </p:txBody>
      </p:sp>
    </p:spTree>
    <p:extLst>
      <p:ext uri="{BB962C8B-B14F-4D97-AF65-F5344CB8AC3E}">
        <p14:creationId xmlns:p14="http://schemas.microsoft.com/office/powerpoint/2010/main" val="1065244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7.7 </a:t>
            </a:r>
            <a:r>
              <a:rPr lang="zh-CN" altLang="zh-CN" b="1" dirty="0">
                <a:effectLst/>
              </a:rPr>
              <a:t>即时</a:t>
            </a:r>
            <a:r>
              <a:rPr lang="zh-CN" altLang="zh-CN" b="1" dirty="0" smtClean="0">
                <a:effectLst/>
              </a:rPr>
              <a:t>通信系统</a:t>
            </a:r>
            <a:endParaRPr lang="zh-CN" altLang="en-US" dirty="0"/>
          </a:p>
        </p:txBody>
      </p:sp>
      <p:sp>
        <p:nvSpPr>
          <p:cNvPr id="3" name="内容占位符 2"/>
          <p:cNvSpPr>
            <a:spLocks noGrp="1"/>
          </p:cNvSpPr>
          <p:nvPr>
            <p:ph idx="1"/>
          </p:nvPr>
        </p:nvSpPr>
        <p:spPr/>
        <p:txBody>
          <a:bodyPr/>
          <a:lstStyle/>
          <a:p>
            <a:r>
              <a:rPr lang="zh-CN" altLang="zh-CN" dirty="0"/>
              <a:t>即时通信是一种基于</a:t>
            </a:r>
            <a:r>
              <a:rPr lang="en-US" altLang="zh-CN" dirty="0"/>
              <a:t>Internet</a:t>
            </a:r>
            <a:r>
              <a:rPr lang="zh-CN" altLang="zh-CN" dirty="0"/>
              <a:t>的通信服务，它提供近实时的信息交换和用户状态跟踪。</a:t>
            </a:r>
            <a:r>
              <a:rPr lang="en-US" altLang="zh-CN" dirty="0"/>
              <a:t>IMPP</a:t>
            </a:r>
            <a:r>
              <a:rPr lang="zh-CN" altLang="zh-CN" dirty="0"/>
              <a:t>工作小组</a:t>
            </a:r>
            <a:r>
              <a:rPr lang="en-US" altLang="zh-CN" dirty="0"/>
              <a:t>(Instant Messaging and Presence Protocol)</a:t>
            </a:r>
            <a:r>
              <a:rPr lang="zh-CN" altLang="zh-CN" dirty="0"/>
              <a:t>制订了</a:t>
            </a:r>
            <a:r>
              <a:rPr lang="en-US" altLang="zh-CN" dirty="0"/>
              <a:t>RFC2778</a:t>
            </a:r>
            <a:r>
              <a:rPr lang="zh-CN" altLang="zh-CN" dirty="0"/>
              <a:t>，描述了即时通令系统的功能，正式为即时通信系统勾勒出了模型框架。</a:t>
            </a:r>
          </a:p>
          <a:p>
            <a:endParaRPr lang="zh-CN" altLang="en-US" dirty="0"/>
          </a:p>
        </p:txBody>
      </p:sp>
    </p:spTree>
    <p:extLst>
      <p:ext uri="{BB962C8B-B14F-4D97-AF65-F5344CB8AC3E}">
        <p14:creationId xmlns:p14="http://schemas.microsoft.com/office/powerpoint/2010/main" val="3359459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spcBef>
                <a:spcPct val="0"/>
              </a:spcBef>
            </a:pPr>
            <a:r>
              <a:rPr lang="en-US" altLang="zh-CN" sz="3200" b="1" dirty="0" smtClean="0"/>
              <a:t>7.8 </a:t>
            </a:r>
            <a:r>
              <a:rPr lang="en-US" altLang="zh-CN" sz="3200" b="1" dirty="0" err="1" smtClean="0"/>
              <a:t>BitTorrent</a:t>
            </a:r>
            <a:r>
              <a:rPr lang="zh-CN" altLang="zh-CN" sz="3200" b="1" dirty="0"/>
              <a:t>（</a:t>
            </a:r>
            <a:r>
              <a:rPr lang="en-US" altLang="zh-CN" sz="3200" b="1" dirty="0"/>
              <a:t>BT</a:t>
            </a:r>
            <a:r>
              <a:rPr lang="zh-CN" altLang="zh-CN" sz="3200" b="1" dirty="0" smtClean="0"/>
              <a:t>）</a:t>
            </a:r>
            <a:endParaRPr lang="zh-CN" altLang="en-US" sz="3200" dirty="0"/>
          </a:p>
        </p:txBody>
      </p:sp>
      <p:sp>
        <p:nvSpPr>
          <p:cNvPr id="3" name="内容占位符 2"/>
          <p:cNvSpPr>
            <a:spLocks noGrp="1"/>
          </p:cNvSpPr>
          <p:nvPr>
            <p:ph idx="1"/>
          </p:nvPr>
        </p:nvSpPr>
        <p:spPr/>
        <p:txBody>
          <a:bodyPr/>
          <a:lstStyle/>
          <a:p>
            <a:r>
              <a:rPr lang="en-US" altLang="zh-CN" dirty="0" err="1"/>
              <a:t>BitTorrent</a:t>
            </a:r>
            <a:r>
              <a:rPr lang="zh-CN" altLang="zh-CN" dirty="0"/>
              <a:t>的工作</a:t>
            </a:r>
            <a:r>
              <a:rPr lang="zh-CN" altLang="zh-CN" dirty="0" smtClean="0"/>
              <a:t>方式</a:t>
            </a:r>
            <a:r>
              <a:rPr lang="zh-CN" altLang="en-US" dirty="0" smtClean="0"/>
              <a:t>：</a:t>
            </a:r>
            <a:r>
              <a:rPr lang="zh-CN" altLang="zh-CN" dirty="0" smtClean="0"/>
              <a:t>分配器</a:t>
            </a:r>
            <a:r>
              <a:rPr lang="zh-CN" altLang="zh-CN" dirty="0"/>
              <a:t>或文件的持有者将文件发送给其中一名用户，再由这名用户转发给其它用户，用户之间相互转发自己所拥有的文件部分，直到每个用户的下载都全部完成。这种方法可以使下载</a:t>
            </a:r>
            <a:r>
              <a:rPr lang="en-US" altLang="zh-CN" dirty="0" err="1">
                <a:hlinkClick r:id="rId2"/>
              </a:rPr>
              <a:t>服务器</a:t>
            </a:r>
            <a:r>
              <a:rPr lang="zh-CN" altLang="zh-CN" dirty="0"/>
              <a:t>同时处理多个大体积文件的下载请求，而无须占用大量</a:t>
            </a:r>
            <a:r>
              <a:rPr lang="en-US" altLang="zh-CN" dirty="0" err="1">
                <a:hlinkClick r:id="rId3"/>
              </a:rPr>
              <a:t>带宽</a:t>
            </a:r>
            <a:r>
              <a:rPr lang="zh-CN" altLang="zh-CN" dirty="0"/>
              <a:t>。</a:t>
            </a:r>
          </a:p>
          <a:p>
            <a:endParaRPr lang="zh-CN" altLang="en-US" dirty="0"/>
          </a:p>
        </p:txBody>
      </p:sp>
    </p:spTree>
    <p:extLst>
      <p:ext uri="{BB962C8B-B14F-4D97-AF65-F5344CB8AC3E}">
        <p14:creationId xmlns:p14="http://schemas.microsoft.com/office/powerpoint/2010/main" val="409936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7.9 </a:t>
            </a:r>
            <a:r>
              <a:rPr lang="zh-CN" altLang="zh-CN" b="1" dirty="0">
                <a:effectLst/>
              </a:rPr>
              <a:t>网络电视（</a:t>
            </a:r>
            <a:r>
              <a:rPr lang="en-US" altLang="zh-CN" b="1" dirty="0">
                <a:effectLst/>
              </a:rPr>
              <a:t>IPTV</a:t>
            </a:r>
            <a:r>
              <a:rPr lang="zh-CN" altLang="zh-CN" b="1" dirty="0" smtClean="0">
                <a:effectLst/>
              </a:rPr>
              <a:t>）</a:t>
            </a:r>
            <a:endParaRPr lang="zh-CN" altLang="en-US" dirty="0"/>
          </a:p>
        </p:txBody>
      </p:sp>
      <p:sp>
        <p:nvSpPr>
          <p:cNvPr id="3" name="内容占位符 2"/>
          <p:cNvSpPr>
            <a:spLocks noGrp="1"/>
          </p:cNvSpPr>
          <p:nvPr>
            <p:ph idx="1"/>
          </p:nvPr>
        </p:nvSpPr>
        <p:spPr/>
        <p:txBody>
          <a:bodyPr/>
          <a:lstStyle/>
          <a:p>
            <a:r>
              <a:rPr lang="en-US" altLang="zh-CN" dirty="0"/>
              <a:t>IPTV (Internet Protocol Television</a:t>
            </a:r>
            <a:r>
              <a:rPr lang="zh-CN" altLang="zh-CN" dirty="0"/>
              <a:t>， 互联网协议电视， 简称为网络电视</a:t>
            </a:r>
            <a:r>
              <a:rPr lang="en-US" altLang="zh-CN" dirty="0"/>
              <a:t>)</a:t>
            </a:r>
            <a:r>
              <a:rPr lang="zh-CN" altLang="zh-CN" dirty="0"/>
              <a:t>它不但接收广播信号，也能实现用户与服务提供商的互动。</a:t>
            </a:r>
          </a:p>
          <a:p>
            <a:r>
              <a:rPr lang="en-US" altLang="zh-CN" dirty="0"/>
              <a:t>IPTV</a:t>
            </a:r>
            <a:r>
              <a:rPr lang="zh-CN" altLang="zh-CN" dirty="0"/>
              <a:t>采用</a:t>
            </a:r>
            <a:r>
              <a:rPr lang="en-US" altLang="zh-CN" dirty="0"/>
              <a:t>TCP/IP</a:t>
            </a:r>
            <a:r>
              <a:rPr lang="zh-CN" altLang="zh-CN" dirty="0"/>
              <a:t>协议，将以通信为导向的服务和以内容为导向的服务紧密联系在一起。</a:t>
            </a:r>
          </a:p>
          <a:p>
            <a:r>
              <a:rPr lang="en-US" altLang="zh-CN" dirty="0"/>
              <a:t>IPTV</a:t>
            </a:r>
            <a:r>
              <a:rPr lang="zh-CN" altLang="zh-CN" dirty="0"/>
              <a:t>有</a:t>
            </a:r>
            <a:r>
              <a:rPr lang="en-US" altLang="zh-CN" dirty="0"/>
              <a:t>3</a:t>
            </a:r>
            <a:r>
              <a:rPr lang="zh-CN" altLang="zh-CN" dirty="0"/>
              <a:t>个基本业务：视频点播、直播电视和时移电视。</a:t>
            </a:r>
          </a:p>
          <a:p>
            <a:endParaRPr lang="zh-CN" altLang="en-US" dirty="0"/>
          </a:p>
        </p:txBody>
      </p:sp>
    </p:spTree>
    <p:extLst>
      <p:ext uri="{BB962C8B-B14F-4D97-AF65-F5344CB8AC3E}">
        <p14:creationId xmlns:p14="http://schemas.microsoft.com/office/powerpoint/2010/main" val="4266450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7.10 IP</a:t>
            </a:r>
            <a:r>
              <a:rPr lang="zh-CN" altLang="zh-CN" b="1" dirty="0" smtClean="0">
                <a:effectLst/>
              </a:rPr>
              <a:t>电话</a:t>
            </a:r>
            <a:endParaRPr lang="zh-CN" altLang="en-US" dirty="0"/>
          </a:p>
        </p:txBody>
      </p:sp>
      <p:sp>
        <p:nvSpPr>
          <p:cNvPr id="3" name="内容占位符 2"/>
          <p:cNvSpPr>
            <a:spLocks noGrp="1"/>
          </p:cNvSpPr>
          <p:nvPr>
            <p:ph idx="1"/>
          </p:nvPr>
        </p:nvSpPr>
        <p:spPr/>
        <p:txBody>
          <a:bodyPr/>
          <a:lstStyle/>
          <a:p>
            <a:r>
              <a:rPr lang="en-US" altLang="zh-CN" dirty="0"/>
              <a:t>VOIP</a:t>
            </a:r>
            <a:r>
              <a:rPr lang="zh-CN" altLang="zh-CN" dirty="0"/>
              <a:t>（</a:t>
            </a:r>
            <a:r>
              <a:rPr lang="en-US" altLang="zh-CN" dirty="0"/>
              <a:t>Vice over IP)</a:t>
            </a:r>
            <a:r>
              <a:rPr lang="zh-CN" altLang="zh-CN" dirty="0"/>
              <a:t>俗称</a:t>
            </a:r>
            <a:r>
              <a:rPr lang="en-US" altLang="zh-CN" dirty="0"/>
              <a:t>IP</a:t>
            </a:r>
            <a:r>
              <a:rPr lang="zh-CN" altLang="zh-CN" dirty="0"/>
              <a:t>电话（</a:t>
            </a:r>
            <a:r>
              <a:rPr lang="en-US" altLang="zh-CN" dirty="0"/>
              <a:t>Internet Protocol Phone)</a:t>
            </a:r>
            <a:r>
              <a:rPr lang="zh-CN" altLang="zh-CN" dirty="0"/>
              <a:t>是利用</a:t>
            </a:r>
            <a:r>
              <a:rPr lang="en-US" altLang="zh-CN" dirty="0"/>
              <a:t>IP</a:t>
            </a:r>
            <a:r>
              <a:rPr lang="zh-CN" altLang="zh-CN" dirty="0"/>
              <a:t>网络实现语音通信的一种先进通信手段，是基于</a:t>
            </a:r>
            <a:r>
              <a:rPr lang="en-US" altLang="zh-CN" dirty="0"/>
              <a:t>IP</a:t>
            </a:r>
            <a:r>
              <a:rPr lang="zh-CN" altLang="zh-CN" dirty="0"/>
              <a:t>网络的语音传输技术。它利用电话网关服务器将电话语音数字化，将数据压缩后打包成数据包，通过</a:t>
            </a:r>
            <a:r>
              <a:rPr lang="en-US" altLang="zh-CN" dirty="0"/>
              <a:t>IP</a:t>
            </a:r>
            <a:r>
              <a:rPr lang="zh-CN" altLang="zh-CN" dirty="0"/>
              <a:t>网络传输到目的地；目的地收到这一串数据包后，将数据重组、解压缩后再还原成声音。这样网络两端的人就可以听到对方的声音。</a:t>
            </a:r>
          </a:p>
          <a:p>
            <a:endParaRPr lang="zh-CN" altLang="en-US" dirty="0"/>
          </a:p>
        </p:txBody>
      </p:sp>
    </p:spTree>
    <p:extLst>
      <p:ext uri="{BB962C8B-B14F-4D97-AF65-F5344CB8AC3E}">
        <p14:creationId xmlns:p14="http://schemas.microsoft.com/office/powerpoint/2010/main" val="2045224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按照</a:t>
            </a:r>
            <a:r>
              <a:rPr lang="en-US" altLang="zh-CN" dirty="0"/>
              <a:t>ISO</a:t>
            </a:r>
            <a:r>
              <a:rPr lang="zh-CN" altLang="zh-CN" dirty="0"/>
              <a:t>的</a:t>
            </a:r>
            <a:r>
              <a:rPr lang="en-US" altLang="zh-CN" dirty="0"/>
              <a:t>OSI</a:t>
            </a:r>
            <a:r>
              <a:rPr lang="zh-CN" altLang="zh-CN" dirty="0"/>
              <a:t>模型，应用层是最高层，而在</a:t>
            </a:r>
            <a:r>
              <a:rPr lang="en-US" altLang="zh-CN" dirty="0"/>
              <a:t>TCP/IP</a:t>
            </a:r>
            <a:r>
              <a:rPr lang="zh-CN" altLang="zh-CN" dirty="0"/>
              <a:t>模型中应用层同样也处在最高层。随着</a:t>
            </a:r>
            <a:r>
              <a:rPr lang="en-US" altLang="zh-CN" dirty="0"/>
              <a:t>Internet</a:t>
            </a:r>
            <a:r>
              <a:rPr lang="zh-CN" altLang="zh-CN" dirty="0"/>
              <a:t>技术的迅速发展，应用层协议正在不断丰富和完善。</a:t>
            </a:r>
          </a:p>
          <a:p>
            <a:endParaRPr lang="zh-CN" altLang="en-US" dirty="0"/>
          </a:p>
        </p:txBody>
      </p:sp>
    </p:spTree>
    <p:extLst>
      <p:ext uri="{BB962C8B-B14F-4D97-AF65-F5344CB8AC3E}">
        <p14:creationId xmlns:p14="http://schemas.microsoft.com/office/powerpoint/2010/main" val="384719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7.11 </a:t>
            </a:r>
            <a:r>
              <a:rPr lang="zh-CN" altLang="zh-CN" b="1" dirty="0">
                <a:effectLst/>
              </a:rPr>
              <a:t>搜索引擎</a:t>
            </a:r>
            <a:r>
              <a:rPr lang="zh-CN" altLang="zh-CN" b="1" dirty="0" smtClean="0">
                <a:effectLst/>
              </a:rPr>
              <a:t>技术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搜索引擎</a:t>
            </a:r>
            <a:r>
              <a:rPr lang="en-US" altLang="zh-CN" dirty="0"/>
              <a:t>Search Engine </a:t>
            </a:r>
            <a:r>
              <a:rPr lang="zh-CN" altLang="zh-CN" dirty="0"/>
              <a:t>即信息查找的发动机，是帮助</a:t>
            </a:r>
            <a:r>
              <a:rPr lang="en-US" altLang="zh-CN" dirty="0"/>
              <a:t>Internet</a:t>
            </a:r>
            <a:r>
              <a:rPr lang="zh-CN" altLang="zh-CN" dirty="0"/>
              <a:t>用户查询信息的软件系统，它以一定的策略在</a:t>
            </a:r>
            <a:r>
              <a:rPr lang="en-US" altLang="zh-CN" dirty="0"/>
              <a:t>WEB</a:t>
            </a:r>
            <a:r>
              <a:rPr lang="zh-CN" altLang="zh-CN" dirty="0"/>
              <a:t>上搜集和发现信息，对信息进行理解、提取、组织和处理后，为用户提供</a:t>
            </a:r>
            <a:r>
              <a:rPr lang="en-US" altLang="zh-CN" dirty="0"/>
              <a:t>WEB</a:t>
            </a:r>
            <a:r>
              <a:rPr lang="zh-CN" altLang="zh-CN" dirty="0"/>
              <a:t>信息查询服务。</a:t>
            </a:r>
          </a:p>
          <a:p>
            <a:r>
              <a:rPr lang="zh-CN" altLang="zh-CN" dirty="0"/>
              <a:t>从使用者角度来看，搜索软件系统提供了一个网页界面，让其通过浏览器提交一个词语或短语，然后很快反回一个可能和用户输入内容相关的信息列表。这个列表中的每一条目代表一篇网页，每个条目至少有</a:t>
            </a:r>
            <a:r>
              <a:rPr lang="en-US" altLang="zh-CN" dirty="0"/>
              <a:t>3</a:t>
            </a:r>
            <a:r>
              <a:rPr lang="zh-CN" altLang="zh-CN" dirty="0"/>
              <a:t>个元素：标题、</a:t>
            </a:r>
            <a:r>
              <a:rPr lang="en-US" altLang="zh-CN" dirty="0"/>
              <a:t>URL</a:t>
            </a:r>
            <a:r>
              <a:rPr lang="zh-CN" altLang="zh-CN" dirty="0"/>
              <a:t>、摘要。</a:t>
            </a:r>
          </a:p>
          <a:p>
            <a:endParaRPr lang="zh-CN" altLang="en-US" dirty="0"/>
          </a:p>
        </p:txBody>
      </p:sp>
    </p:spTree>
    <p:extLst>
      <p:ext uri="{BB962C8B-B14F-4D97-AF65-F5344CB8AC3E}">
        <p14:creationId xmlns:p14="http://schemas.microsoft.com/office/powerpoint/2010/main" val="2540608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5490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7.1 </a:t>
            </a:r>
            <a:r>
              <a:rPr lang="zh-CN" altLang="zh-CN" b="1" dirty="0">
                <a:effectLst/>
              </a:rPr>
              <a:t>应用层基本</a:t>
            </a:r>
            <a:r>
              <a:rPr lang="zh-CN" altLang="zh-CN" b="1" dirty="0" smtClean="0">
                <a:effectLst/>
              </a:rPr>
              <a:t>概念</a:t>
            </a:r>
            <a:endParaRPr lang="zh-CN" altLang="en-US" dirty="0"/>
          </a:p>
        </p:txBody>
      </p:sp>
      <p:sp>
        <p:nvSpPr>
          <p:cNvPr id="3" name="内容占位符 2"/>
          <p:cNvSpPr>
            <a:spLocks noGrp="1"/>
          </p:cNvSpPr>
          <p:nvPr>
            <p:ph idx="1"/>
          </p:nvPr>
        </p:nvSpPr>
        <p:spPr/>
        <p:txBody>
          <a:bodyPr/>
          <a:lstStyle/>
          <a:p>
            <a:r>
              <a:rPr lang="zh-CN" altLang="zh-CN" dirty="0"/>
              <a:t>应用层协议可分为三类：</a:t>
            </a:r>
          </a:p>
          <a:p>
            <a:pPr lvl="0"/>
            <a:r>
              <a:rPr lang="zh-CN" altLang="zh-CN" dirty="0"/>
              <a:t>依赖于面向连接的</a:t>
            </a:r>
            <a:r>
              <a:rPr lang="en-US" altLang="zh-CN" dirty="0"/>
              <a:t>TCP</a:t>
            </a:r>
            <a:r>
              <a:rPr lang="zh-CN" altLang="zh-CN" dirty="0"/>
              <a:t>：这一类包括远程登录协议</a:t>
            </a:r>
            <a:r>
              <a:rPr lang="en-US" altLang="zh-CN" dirty="0"/>
              <a:t>TELNET</a:t>
            </a:r>
            <a:r>
              <a:rPr lang="zh-CN" altLang="zh-CN" dirty="0"/>
              <a:t>，电子邮件协议</a:t>
            </a:r>
            <a:r>
              <a:rPr lang="en-US" altLang="zh-CN" dirty="0"/>
              <a:t>SMTP</a:t>
            </a:r>
            <a:r>
              <a:rPr lang="zh-CN" altLang="zh-CN" dirty="0"/>
              <a:t>和文件传输协议</a:t>
            </a:r>
            <a:r>
              <a:rPr lang="en-US" altLang="zh-CN" dirty="0"/>
              <a:t>FTP</a:t>
            </a:r>
            <a:r>
              <a:rPr lang="zh-CN" altLang="zh-CN" dirty="0"/>
              <a:t>等。</a:t>
            </a:r>
          </a:p>
          <a:p>
            <a:pPr lvl="0"/>
            <a:r>
              <a:rPr lang="zh-CN" altLang="zh-CN" dirty="0"/>
              <a:t>依赖于无连接的</a:t>
            </a:r>
            <a:r>
              <a:rPr lang="en-US" altLang="zh-CN" dirty="0"/>
              <a:t>UDP</a:t>
            </a:r>
            <a:r>
              <a:rPr lang="zh-CN" altLang="zh-CN" dirty="0"/>
              <a:t>：这一类包括单纯文件传输协议</a:t>
            </a:r>
            <a:r>
              <a:rPr lang="en-US" altLang="zh-CN" dirty="0"/>
              <a:t>TFTP</a:t>
            </a:r>
            <a:r>
              <a:rPr lang="zh-CN" altLang="zh-CN" dirty="0"/>
              <a:t>，远程过程调用协议</a:t>
            </a:r>
            <a:r>
              <a:rPr lang="en-US" altLang="zh-CN" dirty="0"/>
              <a:t>RPC</a:t>
            </a:r>
            <a:r>
              <a:rPr lang="zh-CN" altLang="zh-CN" dirty="0"/>
              <a:t>等。</a:t>
            </a:r>
          </a:p>
          <a:p>
            <a:pPr lvl="0"/>
            <a:r>
              <a:rPr lang="zh-CN" altLang="zh-CN" dirty="0"/>
              <a:t>既依赖于</a:t>
            </a:r>
            <a:r>
              <a:rPr lang="en-US" altLang="zh-CN" dirty="0"/>
              <a:t>TCP</a:t>
            </a:r>
            <a:r>
              <a:rPr lang="zh-CN" altLang="zh-CN" dirty="0"/>
              <a:t>又依赖于</a:t>
            </a:r>
            <a:r>
              <a:rPr lang="en-US" altLang="zh-CN" dirty="0"/>
              <a:t>UDP</a:t>
            </a:r>
            <a:r>
              <a:rPr lang="zh-CN" altLang="zh-CN" dirty="0"/>
              <a:t>的协议：这一类有域名系统协议</a:t>
            </a:r>
            <a:r>
              <a:rPr lang="en-US" altLang="zh-CN" dirty="0"/>
              <a:t>DNS</a:t>
            </a:r>
            <a:r>
              <a:rPr lang="zh-CN" altLang="zh-CN" dirty="0"/>
              <a:t>等。</a:t>
            </a:r>
          </a:p>
          <a:p>
            <a:endParaRPr lang="zh-CN" altLang="en-US" dirty="0"/>
          </a:p>
        </p:txBody>
      </p:sp>
    </p:spTree>
    <p:extLst>
      <p:ext uri="{BB962C8B-B14F-4D97-AF65-F5344CB8AC3E}">
        <p14:creationId xmlns:p14="http://schemas.microsoft.com/office/powerpoint/2010/main" val="220205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7.2 </a:t>
            </a:r>
            <a:r>
              <a:rPr lang="zh-CN" altLang="zh-CN" b="1" dirty="0">
                <a:effectLst/>
              </a:rPr>
              <a:t>域名系统</a:t>
            </a:r>
            <a:r>
              <a:rPr lang="en-US" altLang="zh-CN" b="1" dirty="0" smtClean="0">
                <a:effectLst/>
              </a:rPr>
              <a:t>DNS</a:t>
            </a:r>
            <a:endParaRPr lang="zh-CN" altLang="en-US" dirty="0"/>
          </a:p>
        </p:txBody>
      </p:sp>
      <p:sp>
        <p:nvSpPr>
          <p:cNvPr id="3" name="内容占位符 2"/>
          <p:cNvSpPr>
            <a:spLocks noGrp="1"/>
          </p:cNvSpPr>
          <p:nvPr>
            <p:ph idx="1"/>
          </p:nvPr>
        </p:nvSpPr>
        <p:spPr/>
        <p:txBody>
          <a:bodyPr/>
          <a:lstStyle/>
          <a:p>
            <a:r>
              <a:rPr lang="zh-CN" altLang="zh-CN" dirty="0"/>
              <a:t>域名系统（</a:t>
            </a:r>
            <a:r>
              <a:rPr lang="en-US" altLang="zh-CN" dirty="0"/>
              <a:t>Domain Name System</a:t>
            </a:r>
            <a:r>
              <a:rPr lang="zh-CN" altLang="zh-CN" dirty="0"/>
              <a:t>：</a:t>
            </a:r>
            <a:r>
              <a:rPr lang="en-US" altLang="zh-CN" dirty="0"/>
              <a:t>DNS</a:t>
            </a:r>
            <a:r>
              <a:rPr lang="zh-CN" altLang="zh-CN" dirty="0"/>
              <a:t>）是</a:t>
            </a:r>
            <a:r>
              <a:rPr lang="en-US" altLang="zh-CN" dirty="0"/>
              <a:t>Internet</a:t>
            </a:r>
            <a:r>
              <a:rPr lang="zh-CN" altLang="zh-CN" dirty="0"/>
              <a:t>上主机名称的管理系统，它主要用途是把主机名和电子邮件地址映射为</a:t>
            </a:r>
            <a:r>
              <a:rPr lang="en-US" altLang="zh-CN" dirty="0"/>
              <a:t>IP</a:t>
            </a:r>
            <a:r>
              <a:rPr lang="zh-CN" altLang="zh-CN" dirty="0"/>
              <a:t>地址。</a:t>
            </a:r>
            <a:r>
              <a:rPr lang="en-US" altLang="zh-CN" dirty="0"/>
              <a:t>DNS</a:t>
            </a:r>
            <a:r>
              <a:rPr lang="zh-CN" altLang="zh-CN" dirty="0"/>
              <a:t>的核心是分级的、基于域的命名机制以及为实行这个命名机制的分布式数据库系统。实现域名与</a:t>
            </a:r>
            <a:r>
              <a:rPr lang="en-US" altLang="zh-CN" dirty="0"/>
              <a:t>IP</a:t>
            </a:r>
            <a:r>
              <a:rPr lang="zh-CN" altLang="zh-CN" dirty="0"/>
              <a:t>之间互相转化的系统称之为域名服务系统（</a:t>
            </a:r>
            <a:r>
              <a:rPr lang="en-US" altLang="zh-CN" dirty="0"/>
              <a:t>Domain Name System</a:t>
            </a:r>
            <a:r>
              <a:rPr lang="zh-CN" altLang="zh-CN" dirty="0"/>
              <a:t>，</a:t>
            </a:r>
            <a:r>
              <a:rPr lang="en-US" altLang="zh-CN" dirty="0"/>
              <a:t>DNS</a:t>
            </a:r>
            <a:r>
              <a:rPr lang="zh-CN" altLang="zh-CN" dirty="0"/>
              <a:t>），这个转换过程又称为域名解析（</a:t>
            </a:r>
            <a:r>
              <a:rPr lang="en-US" altLang="zh-CN" dirty="0"/>
              <a:t>Name Resolution</a:t>
            </a:r>
            <a:r>
              <a:rPr lang="zh-CN" altLang="zh-CN" dirty="0"/>
              <a:t>）。</a:t>
            </a:r>
          </a:p>
          <a:p>
            <a:endParaRPr lang="zh-CN" altLang="en-US" dirty="0"/>
          </a:p>
        </p:txBody>
      </p:sp>
    </p:spTree>
    <p:extLst>
      <p:ext uri="{BB962C8B-B14F-4D97-AF65-F5344CB8AC3E}">
        <p14:creationId xmlns:p14="http://schemas.microsoft.com/office/powerpoint/2010/main" val="47767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DNS</a:t>
            </a:r>
            <a:r>
              <a:rPr lang="zh-CN" altLang="zh-CN" dirty="0"/>
              <a:t>最顶层是顶级域，主要包含通用域和国家域。通用域一般用来表示组织的性质，主要有：</a:t>
            </a:r>
          </a:p>
          <a:p>
            <a:r>
              <a:rPr lang="en-US" altLang="zh-CN" dirty="0"/>
              <a:t>com </a:t>
            </a:r>
            <a:r>
              <a:rPr lang="zh-CN" altLang="zh-CN" dirty="0"/>
              <a:t>――</a:t>
            </a:r>
            <a:r>
              <a:rPr lang="en-US" altLang="zh-CN" dirty="0"/>
              <a:t>   </a:t>
            </a:r>
            <a:r>
              <a:rPr lang="zh-CN" altLang="zh-CN" dirty="0"/>
              <a:t>企业或商业</a:t>
            </a:r>
            <a:r>
              <a:rPr lang="en-US" altLang="zh-CN" dirty="0"/>
              <a:t>    </a:t>
            </a:r>
            <a:r>
              <a:rPr lang="en-US" altLang="zh-CN" dirty="0" err="1" smtClean="0"/>
              <a:t>gov</a:t>
            </a:r>
            <a:r>
              <a:rPr lang="en-US" altLang="zh-CN" dirty="0" smtClean="0"/>
              <a:t> </a:t>
            </a:r>
            <a:r>
              <a:rPr lang="zh-CN" altLang="zh-CN" dirty="0"/>
              <a:t>――</a:t>
            </a:r>
            <a:r>
              <a:rPr lang="en-US" altLang="zh-CN" dirty="0"/>
              <a:t>   </a:t>
            </a:r>
            <a:r>
              <a:rPr lang="zh-CN" altLang="zh-CN" dirty="0"/>
              <a:t>政府机构</a:t>
            </a:r>
          </a:p>
          <a:p>
            <a:r>
              <a:rPr lang="en-US" altLang="zh-CN" dirty="0" err="1"/>
              <a:t>edu</a:t>
            </a:r>
            <a:r>
              <a:rPr lang="en-US" altLang="zh-CN" dirty="0"/>
              <a:t> </a:t>
            </a:r>
            <a:r>
              <a:rPr lang="zh-CN" altLang="zh-CN" dirty="0"/>
              <a:t>――</a:t>
            </a:r>
            <a:r>
              <a:rPr lang="en-US" altLang="zh-CN" dirty="0"/>
              <a:t>   </a:t>
            </a:r>
            <a:r>
              <a:rPr lang="zh-CN" altLang="zh-CN" dirty="0"/>
              <a:t>教育单位</a:t>
            </a:r>
            <a:r>
              <a:rPr lang="en-US" altLang="zh-CN" dirty="0"/>
              <a:t>         </a:t>
            </a:r>
            <a:r>
              <a:rPr lang="en-US" altLang="zh-CN" dirty="0" smtClean="0"/>
              <a:t>net </a:t>
            </a:r>
            <a:r>
              <a:rPr lang="zh-CN" altLang="zh-CN" dirty="0"/>
              <a:t>――</a:t>
            </a:r>
            <a:r>
              <a:rPr lang="en-US" altLang="zh-CN" dirty="0"/>
              <a:t>   </a:t>
            </a:r>
            <a:r>
              <a:rPr lang="zh-CN" altLang="zh-CN" dirty="0"/>
              <a:t>网络服务机构</a:t>
            </a:r>
          </a:p>
          <a:p>
            <a:r>
              <a:rPr lang="en-US" altLang="zh-CN" dirty="0"/>
              <a:t>mil </a:t>
            </a:r>
            <a:r>
              <a:rPr lang="zh-CN" altLang="zh-CN" dirty="0"/>
              <a:t>――</a:t>
            </a:r>
            <a:r>
              <a:rPr lang="en-US" altLang="zh-CN" dirty="0"/>
              <a:t>   </a:t>
            </a:r>
            <a:r>
              <a:rPr lang="zh-CN" altLang="zh-CN" dirty="0"/>
              <a:t>军事机构</a:t>
            </a:r>
            <a:r>
              <a:rPr lang="en-US" altLang="zh-CN" dirty="0"/>
              <a:t>          </a:t>
            </a:r>
            <a:r>
              <a:rPr lang="en-US" altLang="zh-CN" dirty="0" smtClean="0"/>
              <a:t>org </a:t>
            </a:r>
            <a:r>
              <a:rPr lang="zh-CN" altLang="zh-CN" dirty="0"/>
              <a:t>――</a:t>
            </a:r>
            <a:r>
              <a:rPr lang="en-US" altLang="zh-CN" dirty="0"/>
              <a:t>   </a:t>
            </a:r>
            <a:r>
              <a:rPr lang="zh-CN" altLang="zh-CN" dirty="0"/>
              <a:t>非盈利组织</a:t>
            </a:r>
          </a:p>
          <a:p>
            <a:r>
              <a:rPr lang="en-US" altLang="zh-CN" dirty="0" err="1"/>
              <a:t>int</a:t>
            </a:r>
            <a:r>
              <a:rPr lang="en-US" altLang="zh-CN" dirty="0"/>
              <a:t> </a:t>
            </a:r>
            <a:r>
              <a:rPr lang="zh-CN" altLang="zh-CN" dirty="0"/>
              <a:t>――</a:t>
            </a:r>
            <a:r>
              <a:rPr lang="en-US" altLang="zh-CN" dirty="0"/>
              <a:t>   </a:t>
            </a:r>
            <a:r>
              <a:rPr lang="zh-CN" altLang="zh-CN" dirty="0"/>
              <a:t>国际性组织等；</a:t>
            </a:r>
          </a:p>
          <a:p>
            <a:endParaRPr lang="zh-CN" altLang="en-US" dirty="0"/>
          </a:p>
        </p:txBody>
      </p:sp>
    </p:spTree>
    <p:extLst>
      <p:ext uri="{BB962C8B-B14F-4D97-AF65-F5344CB8AC3E}">
        <p14:creationId xmlns:p14="http://schemas.microsoft.com/office/powerpoint/2010/main" val="10564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7.3 </a:t>
            </a:r>
            <a:r>
              <a:rPr lang="zh-CN" altLang="zh-CN" b="1" dirty="0">
                <a:effectLst/>
              </a:rPr>
              <a:t>文件传送协议</a:t>
            </a:r>
            <a:r>
              <a:rPr lang="en-US" altLang="zh-CN" b="1" dirty="0" smtClean="0">
                <a:effectLst/>
              </a:rPr>
              <a:t>FTP</a:t>
            </a:r>
            <a:endParaRPr lang="zh-CN" altLang="en-US" dirty="0"/>
          </a:p>
        </p:txBody>
      </p:sp>
      <p:sp>
        <p:nvSpPr>
          <p:cNvPr id="3" name="内容占位符 2"/>
          <p:cNvSpPr>
            <a:spLocks noGrp="1"/>
          </p:cNvSpPr>
          <p:nvPr>
            <p:ph idx="1"/>
          </p:nvPr>
        </p:nvSpPr>
        <p:spPr/>
        <p:txBody>
          <a:bodyPr/>
          <a:lstStyle/>
          <a:p>
            <a:r>
              <a:rPr lang="en-US" altLang="zh-CN" dirty="0"/>
              <a:t>. FTP</a:t>
            </a:r>
            <a:r>
              <a:rPr lang="zh-CN" altLang="zh-CN" dirty="0"/>
              <a:t>是</a:t>
            </a:r>
            <a:r>
              <a:rPr lang="en-US" altLang="zh-CN" dirty="0"/>
              <a:t>File Transfer Protocol</a:t>
            </a:r>
            <a:r>
              <a:rPr lang="zh-CN" altLang="zh-CN" dirty="0"/>
              <a:t>（文件传输协议）的缩写，用来在两台计算机之间互相传送文件。从远程主机拷贝文件到自己的计算机上， 称之为“下载（</a:t>
            </a:r>
            <a:r>
              <a:rPr lang="en-US" altLang="zh-CN" dirty="0"/>
              <a:t>download</a:t>
            </a:r>
            <a:r>
              <a:rPr lang="zh-CN" altLang="zh-CN" dirty="0"/>
              <a:t>）”文件。若将文件从本地主机中拷贝至远程主机上，则称之为“上载（</a:t>
            </a:r>
            <a:r>
              <a:rPr lang="en-US" altLang="zh-CN" dirty="0"/>
              <a:t>upload</a:t>
            </a:r>
            <a:r>
              <a:rPr lang="zh-CN" altLang="zh-CN" dirty="0"/>
              <a:t>）”文件。</a:t>
            </a:r>
          </a:p>
          <a:p>
            <a:endParaRPr lang="zh-CN" altLang="en-US" dirty="0"/>
          </a:p>
        </p:txBody>
      </p:sp>
    </p:spTree>
    <p:extLst>
      <p:ext uri="{BB962C8B-B14F-4D97-AF65-F5344CB8AC3E}">
        <p14:creationId xmlns:p14="http://schemas.microsoft.com/office/powerpoint/2010/main" val="76179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用户通过一个支持</a:t>
            </a:r>
            <a:r>
              <a:rPr lang="en-US" altLang="zh-CN" dirty="0"/>
              <a:t>FTP</a:t>
            </a:r>
            <a:r>
              <a:rPr lang="zh-CN" altLang="zh-CN" dirty="0"/>
              <a:t>协议的客户机程序，连接到在远程主机上的</a:t>
            </a:r>
            <a:r>
              <a:rPr lang="en-US" altLang="zh-CN" dirty="0"/>
              <a:t>FTP</a:t>
            </a:r>
            <a:r>
              <a:rPr lang="zh-CN" altLang="zh-CN" dirty="0"/>
              <a:t>服务器程序。用户通过客户机程序向服务器程序发出命令，服务器程序执行用户所发出的命令，并将执行的结果返回到客户机。</a:t>
            </a:r>
          </a:p>
          <a:p>
            <a:endParaRPr lang="zh-CN" altLang="en-US" dirty="0"/>
          </a:p>
        </p:txBody>
      </p:sp>
    </p:spTree>
    <p:extLst>
      <p:ext uri="{BB962C8B-B14F-4D97-AF65-F5344CB8AC3E}">
        <p14:creationId xmlns:p14="http://schemas.microsoft.com/office/powerpoint/2010/main" val="4017227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ffectLst/>
              </a:rPr>
              <a:t>7.4 </a:t>
            </a:r>
            <a:r>
              <a:rPr lang="zh-CN" altLang="zh-CN" b="1" dirty="0">
                <a:effectLst/>
              </a:rPr>
              <a:t>电子邮件（</a:t>
            </a:r>
            <a:r>
              <a:rPr lang="en-US" altLang="zh-CN" b="1" dirty="0">
                <a:effectLst/>
              </a:rPr>
              <a:t>E--Mai1</a:t>
            </a:r>
            <a:r>
              <a:rPr lang="zh-CN" altLang="zh-CN" b="1" dirty="0" smtClean="0">
                <a:effectLst/>
              </a:rPr>
              <a:t>）</a:t>
            </a:r>
            <a:endParaRPr lang="zh-CN" altLang="en-US" dirty="0"/>
          </a:p>
        </p:txBody>
      </p:sp>
      <p:sp>
        <p:nvSpPr>
          <p:cNvPr id="3" name="内容占位符 2"/>
          <p:cNvSpPr>
            <a:spLocks noGrp="1"/>
          </p:cNvSpPr>
          <p:nvPr>
            <p:ph idx="1"/>
          </p:nvPr>
        </p:nvSpPr>
        <p:spPr/>
        <p:txBody>
          <a:bodyPr/>
          <a:lstStyle/>
          <a:p>
            <a:r>
              <a:rPr lang="zh-CN" altLang="zh-CN" dirty="0"/>
              <a:t>电子邮件是在邮件服务器中为每个合法用户开辟一个存储用户邮件的空间。用户拥有电子邮件帐号和密码，只有合法用户才能阅读邮箱中的邮件。</a:t>
            </a:r>
          </a:p>
          <a:p>
            <a:endParaRPr lang="zh-CN" altLang="en-US" dirty="0"/>
          </a:p>
        </p:txBody>
      </p:sp>
    </p:spTree>
    <p:extLst>
      <p:ext uri="{BB962C8B-B14F-4D97-AF65-F5344CB8AC3E}">
        <p14:creationId xmlns:p14="http://schemas.microsoft.com/office/powerpoint/2010/main" val="112056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电子邮件是通过惟一标识的地址来传递的。电子邮件有固定的地址格式：用户名</a:t>
            </a:r>
            <a:r>
              <a:rPr lang="en-US" altLang="zh-CN" dirty="0"/>
              <a:t>@</a:t>
            </a:r>
            <a:r>
              <a:rPr lang="zh-CN" altLang="zh-CN" dirty="0"/>
              <a:t>主机名，其中用户名是指用户在开设电子邮件帐号时所用的名字，主机名则是表示邮件服务器的名字。</a:t>
            </a:r>
            <a:endParaRPr lang="zh-CN" altLang="en-US" dirty="0"/>
          </a:p>
        </p:txBody>
      </p:sp>
    </p:spTree>
    <p:extLst>
      <p:ext uri="{BB962C8B-B14F-4D97-AF65-F5344CB8AC3E}">
        <p14:creationId xmlns:p14="http://schemas.microsoft.com/office/powerpoint/2010/main" val="31833332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37</TotalTime>
  <Words>1400</Words>
  <Application>Microsoft Office PowerPoint</Application>
  <PresentationFormat>全屏显示(4:3)</PresentationFormat>
  <Paragraphs>42</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跋涉</vt:lpstr>
      <vt:lpstr>第7章 应用层</vt:lpstr>
      <vt:lpstr>PowerPoint 演示文稿</vt:lpstr>
      <vt:lpstr>7.1 应用层基本概念</vt:lpstr>
      <vt:lpstr>7.2 域名系统DNS</vt:lpstr>
      <vt:lpstr>PowerPoint 演示文稿</vt:lpstr>
      <vt:lpstr>7.3 文件传送协议FTP</vt:lpstr>
      <vt:lpstr>PowerPoint 演示文稿</vt:lpstr>
      <vt:lpstr>7.4 电子邮件（E--Mai1）</vt:lpstr>
      <vt:lpstr>PowerPoint 演示文稿</vt:lpstr>
      <vt:lpstr>7.5 远程登录协议TELNET</vt:lpstr>
      <vt:lpstr>PowerPoint 演示文稿</vt:lpstr>
      <vt:lpstr>7.6 万维网WWW（World Wide Web）</vt:lpstr>
      <vt:lpstr>PowerPoint 演示文稿</vt:lpstr>
      <vt:lpstr>PowerPoint 演示文稿</vt:lpstr>
      <vt:lpstr>PowerPoint 演示文稿</vt:lpstr>
      <vt:lpstr>7.7 即时通信系统</vt:lpstr>
      <vt:lpstr>7.8 BitTorrent（BT）</vt:lpstr>
      <vt:lpstr>7.9 网络电视（IPTV）</vt:lpstr>
      <vt:lpstr>7.10 IP电话</vt:lpstr>
      <vt:lpstr>7.11 搜索引擎技术</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应用层</dc:title>
  <dc:creator>123</dc:creator>
  <cp:lastModifiedBy>123</cp:lastModifiedBy>
  <cp:revision>5</cp:revision>
  <dcterms:created xsi:type="dcterms:W3CDTF">2017-05-14T07:30:32Z</dcterms:created>
  <dcterms:modified xsi:type="dcterms:W3CDTF">2017-05-14T08:07:55Z</dcterms:modified>
</cp:coreProperties>
</file>