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3"/>
  </p:notesMasterIdLst>
  <p:sldIdLst>
    <p:sldId id="590" r:id="rId2"/>
    <p:sldId id="615" r:id="rId3"/>
    <p:sldId id="591" r:id="rId4"/>
    <p:sldId id="592" r:id="rId5"/>
    <p:sldId id="593" r:id="rId6"/>
    <p:sldId id="618" r:id="rId7"/>
    <p:sldId id="594" r:id="rId8"/>
    <p:sldId id="595" r:id="rId9"/>
    <p:sldId id="596" r:id="rId10"/>
    <p:sldId id="597" r:id="rId11"/>
    <p:sldId id="598" r:id="rId12"/>
    <p:sldId id="599" r:id="rId13"/>
    <p:sldId id="600" r:id="rId14"/>
    <p:sldId id="601" r:id="rId15"/>
    <p:sldId id="619" r:id="rId16"/>
    <p:sldId id="620" r:id="rId17"/>
    <p:sldId id="621" r:id="rId18"/>
    <p:sldId id="622" r:id="rId19"/>
    <p:sldId id="623" r:id="rId20"/>
    <p:sldId id="624" r:id="rId21"/>
    <p:sldId id="625" r:id="rId22"/>
    <p:sldId id="626" r:id="rId23"/>
    <p:sldId id="629" r:id="rId24"/>
    <p:sldId id="630" r:id="rId25"/>
    <p:sldId id="631" r:id="rId26"/>
    <p:sldId id="632" r:id="rId27"/>
    <p:sldId id="633" r:id="rId28"/>
    <p:sldId id="634" r:id="rId29"/>
    <p:sldId id="635" r:id="rId30"/>
    <p:sldId id="636" r:id="rId31"/>
    <p:sldId id="637" r:id="rId32"/>
    <p:sldId id="638" r:id="rId33"/>
    <p:sldId id="639" r:id="rId34"/>
    <p:sldId id="640" r:id="rId35"/>
    <p:sldId id="641" r:id="rId36"/>
    <p:sldId id="642" r:id="rId37"/>
    <p:sldId id="643" r:id="rId38"/>
    <p:sldId id="644" r:id="rId39"/>
    <p:sldId id="645" r:id="rId40"/>
    <p:sldId id="646" r:id="rId41"/>
    <p:sldId id="647" r:id="rId42"/>
    <p:sldId id="648" r:id="rId43"/>
    <p:sldId id="649" r:id="rId44"/>
    <p:sldId id="650" r:id="rId45"/>
    <p:sldId id="651" r:id="rId46"/>
    <p:sldId id="652" r:id="rId47"/>
    <p:sldId id="653" r:id="rId48"/>
    <p:sldId id="654" r:id="rId49"/>
    <p:sldId id="655" r:id="rId50"/>
    <p:sldId id="656" r:id="rId51"/>
    <p:sldId id="657" r:id="rId52"/>
  </p:sldIdLst>
  <p:sldSz cx="9144000" cy="6858000" type="screen4x3"/>
  <p:notesSz cx="6858000" cy="9144000"/>
  <p:embeddedFontLst>
    <p:embeddedFont>
      <p:font typeface="Calibri" pitchFamily="34" charset="0"/>
      <p:regular r:id="rId54"/>
      <p:bold r:id="rId55"/>
      <p:italic r:id="rId56"/>
      <p:boldItalic r:id="rId57"/>
    </p:embeddedFont>
  </p:embeddedFontLst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77" autoAdjust="0"/>
    <p:restoredTop sz="94669" autoAdjust="0"/>
  </p:normalViewPr>
  <p:slideViewPr>
    <p:cSldViewPr>
      <p:cViewPr varScale="1">
        <p:scale>
          <a:sx n="84" d="100"/>
          <a:sy n="84" d="100"/>
        </p:scale>
        <p:origin x="-154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23.wmf"/><Relationship Id="rId5" Type="http://schemas.openxmlformats.org/officeDocument/2006/relationships/image" Target="../media/image24.wmf"/><Relationship Id="rId4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18.wmf"/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wmf"/><Relationship Id="rId1" Type="http://schemas.openxmlformats.org/officeDocument/2006/relationships/image" Target="../media/image2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50ADA8F-74EF-44C2-8ED5-D81BFF5A7213}" type="datetimeFigureOut">
              <a:rPr lang="en-US"/>
              <a:pPr>
                <a:defRPr/>
              </a:pPr>
              <a:t>11/11/2015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C519C84-C86B-41C8-82B7-E54F9D1C6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678D9-D2F8-419B-82B9-3F5D0FA95177}" type="datetimeFigureOut">
              <a:rPr lang="en-US"/>
              <a:pPr>
                <a:defRPr/>
              </a:pPr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4158A-C0A6-4C19-A5BA-E368EED725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C31FB-6568-42B5-8A12-738FBD206255}" type="datetimeFigureOut">
              <a:rPr lang="en-US"/>
              <a:pPr>
                <a:defRPr/>
              </a:pPr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67F1F-6162-4773-AF68-35C857DA4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5DF94-F914-4FE9-9F5D-DAEFCE4C6729}" type="datetimeFigureOut">
              <a:rPr lang="en-US"/>
              <a:pPr>
                <a:defRPr/>
              </a:pPr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96F55-6255-4AD7-A831-3C3502C11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BBEF-A184-48F8-832D-7E747CC59DA3}" type="datetimeFigureOut">
              <a:rPr lang="en-US"/>
              <a:pPr>
                <a:defRPr/>
              </a:pPr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9434F-811C-4543-B042-5C04C330B8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70136-2369-423A-88B3-4C0BF8DD22D3}" type="datetimeFigureOut">
              <a:rPr lang="en-US"/>
              <a:pPr>
                <a:defRPr/>
              </a:pPr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824FF-7647-4F4C-BFA3-515DD8B3F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574EF-978F-4C38-A168-F5F71EEFB984}" type="datetimeFigureOut">
              <a:rPr lang="en-US"/>
              <a:pPr>
                <a:defRPr/>
              </a:pPr>
              <a:t>11/11/2015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BE44E-432C-4237-8BAD-C84E68295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BC540-531C-4C7C-8CC8-875DC578B5B2}" type="datetimeFigureOut">
              <a:rPr lang="en-US"/>
              <a:pPr>
                <a:defRPr/>
              </a:pPr>
              <a:t>11/11/2015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EFA74-FB55-4F72-BB86-8BD65A29C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6714F-4B1B-4211-8C15-81BFAF37D3AF}" type="datetimeFigureOut">
              <a:rPr lang="en-US"/>
              <a:pPr>
                <a:defRPr/>
              </a:pPr>
              <a:t>11/11/2015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C26AB-20D8-4582-BA4B-78198FD2D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B9A40-0E94-4B74-AD80-0B9455AED5B9}" type="datetimeFigureOut">
              <a:rPr lang="en-US"/>
              <a:pPr>
                <a:defRPr/>
              </a:pPr>
              <a:t>11/11/2015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C265C-C4B5-4C61-88AD-FBA2D2A392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C5191-8D6C-4242-BB73-4FA6B404D675}" type="datetimeFigureOut">
              <a:rPr lang="en-US"/>
              <a:pPr>
                <a:defRPr/>
              </a:pPr>
              <a:t>11/11/2015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D535E-68D5-4E7B-87D8-E79683235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A6A19-84BB-4529-B7BC-5A99494F4657}" type="datetimeFigureOut">
              <a:rPr lang="en-US"/>
              <a:pPr>
                <a:defRPr/>
              </a:pPr>
              <a:t>11/11/2015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D42FB-BADB-4558-8239-A167AB196B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6B1327-2451-46B9-B271-24F1F573C6EF}" type="datetimeFigureOut">
              <a:rPr lang="en-US"/>
              <a:pPr>
                <a:defRPr/>
              </a:pPr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813A7B1-F128-4547-B98B-72CA55619F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50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52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5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64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第三章 非完全信息静态博弈</a:t>
            </a:r>
          </a:p>
        </p:txBody>
      </p:sp>
      <p:sp>
        <p:nvSpPr>
          <p:cNvPr id="47309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z="3000" smtClean="0"/>
              <a:t>一个例子：</a:t>
            </a:r>
          </a:p>
          <a:p>
            <a:r>
              <a:rPr lang="zh-CN" altLang="en-US" sz="3000" smtClean="0"/>
              <a:t>有两个人，每个人获得一个信封，其中一个信封中有</a:t>
            </a:r>
            <a:r>
              <a:rPr lang="en-US" altLang="zh-CN" sz="3000" smtClean="0"/>
              <a:t>10^n</a:t>
            </a:r>
            <a:r>
              <a:rPr lang="zh-CN" altLang="en-US" sz="3000" smtClean="0"/>
              <a:t>的钱，另一个信封中有</a:t>
            </a:r>
            <a:r>
              <a:rPr lang="en-US" altLang="zh-CN" sz="3000" smtClean="0"/>
              <a:t>10^(n+1)</a:t>
            </a:r>
            <a:r>
              <a:rPr lang="zh-CN" altLang="en-US" sz="3000" smtClean="0"/>
              <a:t>的钱，其中</a:t>
            </a:r>
            <a:r>
              <a:rPr lang="en-US" altLang="zh-CN" sz="3000" smtClean="0"/>
              <a:t>n   {1, 2, 3, …, 9}</a:t>
            </a:r>
            <a:r>
              <a:rPr lang="zh-CN" altLang="en-US" sz="3000" smtClean="0"/>
              <a:t>，每个人拿到信封后，只知道自己信封里面的钱，不知道对方的，每个人可以选择与对方交换信封，或是不交换，只有当两人都选择交换时，交换才能发生，请问，在均衡时，拿到</a:t>
            </a:r>
            <a:r>
              <a:rPr lang="en-US" altLang="zh-CN" sz="3000" smtClean="0"/>
              <a:t>10^x</a:t>
            </a:r>
            <a:r>
              <a:rPr lang="zh-CN" altLang="en-US" sz="3000" smtClean="0"/>
              <a:t>的钱的信封的那个人会选择什么样的行动？</a:t>
            </a:r>
          </a:p>
        </p:txBody>
      </p:sp>
      <p:graphicFrame>
        <p:nvGraphicFramePr>
          <p:cNvPr id="473092" name="Object 4"/>
          <p:cNvGraphicFramePr>
            <a:graphicFrameLocks noChangeAspect="1"/>
          </p:cNvGraphicFramePr>
          <p:nvPr/>
        </p:nvGraphicFramePr>
        <p:xfrm>
          <a:off x="2646363" y="3255963"/>
          <a:ext cx="249237" cy="249237"/>
        </p:xfrm>
        <a:graphic>
          <a:graphicData uri="http://schemas.openxmlformats.org/presentationml/2006/ole">
            <p:oleObj spid="_x0000_s473092" name="Equation" r:id="rId3" imgW="114120" imgH="114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smtClean="0"/>
              <a:t>3.1.B </a:t>
            </a:r>
            <a:r>
              <a:rPr lang="zh-CN" altLang="en-US" sz="4000" smtClean="0"/>
              <a:t>理论：静态贝叶斯博弈的标准式表述</a:t>
            </a:r>
          </a:p>
        </p:txBody>
      </p:sp>
      <p:sp>
        <p:nvSpPr>
          <p:cNvPr id="51507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zh-CN" altLang="en-US" smtClean="0"/>
              <a:t>类型确定，则收益函数确定</a:t>
            </a:r>
            <a:endParaRPr lang="en-US" altLang="zh-CN" smtClean="0"/>
          </a:p>
          <a:p>
            <a:pPr marL="342900" lvl="1" indent="-342900">
              <a:buFont typeface="Arial" charset="0"/>
              <a:buChar char="•"/>
            </a:pPr>
            <a:r>
              <a:rPr lang="zh-CN" altLang="en-US" smtClean="0"/>
              <a:t>参与者</a:t>
            </a:r>
            <a:r>
              <a:rPr lang="en-US" altLang="zh-CN" smtClean="0"/>
              <a:t>i</a:t>
            </a:r>
            <a:r>
              <a:rPr lang="zh-CN" altLang="en-US" smtClean="0"/>
              <a:t>不确定其他参与者的收益函数，即等同于参与者</a:t>
            </a:r>
            <a:r>
              <a:rPr lang="en-US" altLang="zh-CN" smtClean="0"/>
              <a:t>i</a:t>
            </a:r>
            <a:r>
              <a:rPr lang="zh-CN" altLang="en-US" smtClean="0"/>
              <a:t>不确定其他参与者的类型</a:t>
            </a:r>
            <a:endParaRPr lang="en-US" altLang="zh-CN" smtClean="0"/>
          </a:p>
          <a:p>
            <a:pPr marL="342900" lvl="1" indent="-342900">
              <a:buFont typeface="Arial" charset="0"/>
              <a:buChar char="•"/>
            </a:pPr>
            <a:r>
              <a:rPr lang="zh-CN" altLang="en-US" smtClean="0"/>
              <a:t>用</a:t>
            </a:r>
            <a:r>
              <a:rPr lang="en-US" altLang="zh-CN" smtClean="0"/>
              <a:t>t</a:t>
            </a:r>
            <a:r>
              <a:rPr lang="en-US" altLang="zh-CN" baseline="-25000" smtClean="0"/>
              <a:t>-i</a:t>
            </a:r>
            <a:r>
              <a:rPr lang="en-US" altLang="zh-CN" smtClean="0"/>
              <a:t>={t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,…,t</a:t>
            </a:r>
            <a:r>
              <a:rPr lang="en-US" altLang="zh-CN" baseline="-25000" smtClean="0"/>
              <a:t>i-1</a:t>
            </a:r>
            <a:r>
              <a:rPr lang="en-US" altLang="zh-CN" smtClean="0"/>
              <a:t>, t</a:t>
            </a:r>
            <a:r>
              <a:rPr lang="en-US" altLang="zh-CN" baseline="-25000" smtClean="0"/>
              <a:t>i+1</a:t>
            </a:r>
            <a:r>
              <a:rPr lang="en-US" altLang="zh-CN" smtClean="0"/>
              <a:t>,…,t</a:t>
            </a:r>
            <a:r>
              <a:rPr lang="en-US" altLang="zh-CN" baseline="-25000" smtClean="0"/>
              <a:t>n</a:t>
            </a:r>
            <a:r>
              <a:rPr lang="en-US" altLang="zh-CN" smtClean="0"/>
              <a:t>}</a:t>
            </a:r>
            <a:r>
              <a:rPr lang="zh-CN" altLang="en-US" smtClean="0"/>
              <a:t>表示除</a:t>
            </a:r>
            <a:r>
              <a:rPr lang="en-US" altLang="zh-CN" smtClean="0"/>
              <a:t>i</a:t>
            </a:r>
            <a:r>
              <a:rPr lang="zh-CN" altLang="en-US" smtClean="0"/>
              <a:t>之外所有参与者的类型</a:t>
            </a:r>
            <a:endParaRPr lang="en-US" altLang="zh-CN" smtClean="0"/>
          </a:p>
          <a:p>
            <a:pPr marL="342900" lvl="1" indent="-342900">
              <a:buFont typeface="Arial" charset="0"/>
              <a:buChar char="•"/>
            </a:pPr>
            <a:r>
              <a:rPr lang="zh-CN" altLang="en-US" smtClean="0"/>
              <a:t>用</a:t>
            </a:r>
            <a:r>
              <a:rPr lang="en-US" altLang="zh-CN" smtClean="0"/>
              <a:t>p</a:t>
            </a:r>
            <a:r>
              <a:rPr lang="en-US" altLang="zh-CN" baseline="-25000" smtClean="0"/>
              <a:t>i</a:t>
            </a:r>
            <a:r>
              <a:rPr lang="en-US" altLang="zh-CN" smtClean="0"/>
              <a:t>(t</a:t>
            </a:r>
            <a:r>
              <a:rPr lang="en-US" altLang="zh-CN" baseline="-25000" smtClean="0"/>
              <a:t>-i</a:t>
            </a:r>
            <a:r>
              <a:rPr lang="en-US" altLang="zh-CN" smtClean="0"/>
              <a:t>|t</a:t>
            </a:r>
            <a:r>
              <a:rPr lang="en-US" altLang="zh-CN" baseline="-25000" smtClean="0"/>
              <a:t>i</a:t>
            </a:r>
            <a:r>
              <a:rPr lang="en-US" altLang="zh-CN" smtClean="0"/>
              <a:t>)</a:t>
            </a:r>
            <a:r>
              <a:rPr lang="zh-CN" altLang="en-US" smtClean="0"/>
              <a:t>表示参与者</a:t>
            </a:r>
            <a:r>
              <a:rPr lang="en-US" altLang="zh-CN" smtClean="0"/>
              <a:t>i</a:t>
            </a:r>
            <a:r>
              <a:rPr lang="zh-CN" altLang="en-US" smtClean="0"/>
              <a:t>对其他参与者类型的推断</a:t>
            </a:r>
            <a:endParaRPr lang="en-US" altLang="zh-CN" smtClean="0"/>
          </a:p>
          <a:p>
            <a:pPr marL="742950" lvl="2" indent="-342900"/>
            <a:r>
              <a:rPr lang="zh-CN" altLang="en-US" smtClean="0"/>
              <a:t>如果</a:t>
            </a:r>
            <a:r>
              <a:rPr lang="en-US" altLang="zh-CN" smtClean="0"/>
              <a:t>t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,…,t</a:t>
            </a:r>
            <a:r>
              <a:rPr lang="en-US" altLang="zh-CN" baseline="-25000" smtClean="0"/>
              <a:t>n</a:t>
            </a:r>
            <a:r>
              <a:rPr lang="zh-CN" altLang="en-US" smtClean="0"/>
              <a:t>相互独立，则</a:t>
            </a:r>
            <a:r>
              <a:rPr lang="en-US" altLang="zh-CN" smtClean="0"/>
              <a:t>p</a:t>
            </a:r>
            <a:r>
              <a:rPr lang="en-US" altLang="zh-CN" baseline="-25000" smtClean="0"/>
              <a:t>i </a:t>
            </a:r>
            <a:r>
              <a:rPr lang="en-US" altLang="zh-CN" smtClean="0"/>
              <a:t>(t</a:t>
            </a:r>
            <a:r>
              <a:rPr lang="en-US" altLang="zh-CN" baseline="-25000" smtClean="0"/>
              <a:t>-i</a:t>
            </a:r>
            <a:r>
              <a:rPr lang="en-US" altLang="zh-CN" smtClean="0"/>
              <a:t>|t</a:t>
            </a:r>
            <a:r>
              <a:rPr lang="en-US" altLang="zh-CN" baseline="-25000" smtClean="0"/>
              <a:t>i</a:t>
            </a:r>
            <a:r>
              <a:rPr lang="en-US" altLang="zh-CN" smtClean="0"/>
              <a:t>)= p</a:t>
            </a:r>
            <a:r>
              <a:rPr lang="en-US" altLang="zh-CN" baseline="-25000" smtClean="0"/>
              <a:t>i </a:t>
            </a:r>
            <a:r>
              <a:rPr lang="en-US" altLang="zh-CN" smtClean="0"/>
              <a:t>(t</a:t>
            </a:r>
            <a:r>
              <a:rPr lang="en-US" altLang="zh-CN" baseline="-25000" smtClean="0"/>
              <a:t>-i</a:t>
            </a:r>
            <a:r>
              <a:rPr lang="en-US" altLang="zh-CN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7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smtClean="0"/>
              <a:t>3.1.B </a:t>
            </a:r>
            <a:r>
              <a:rPr lang="zh-CN" altLang="en-US" sz="4000" smtClean="0"/>
              <a:t>理论：静态贝叶斯博弈的标准式表述</a:t>
            </a:r>
          </a:p>
        </p:txBody>
      </p:sp>
      <p:sp>
        <p:nvSpPr>
          <p:cNvPr id="516098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000" smtClean="0"/>
              <a:t>定义：一个</a:t>
            </a:r>
            <a:r>
              <a:rPr lang="en-US" altLang="zh-CN" sz="3000" smtClean="0"/>
              <a:t>n</a:t>
            </a:r>
            <a:r>
              <a:rPr lang="zh-CN" altLang="en-US" sz="3000" smtClean="0"/>
              <a:t>人静态贝叶斯博弈的标准式表述包括：参与者的</a:t>
            </a:r>
            <a:r>
              <a:rPr lang="zh-CN" altLang="en-US" sz="3000" b="1" smtClean="0"/>
              <a:t>行动空间</a:t>
            </a:r>
            <a:r>
              <a:rPr lang="en-US" altLang="zh-CN" sz="3000" smtClean="0"/>
              <a:t>A</a:t>
            </a:r>
            <a:r>
              <a:rPr lang="en-US" altLang="zh-CN" sz="3000" baseline="-25000" smtClean="0"/>
              <a:t>1</a:t>
            </a:r>
            <a:r>
              <a:rPr lang="en-US" altLang="zh-CN" sz="3000" smtClean="0"/>
              <a:t>,…,A</a:t>
            </a:r>
            <a:r>
              <a:rPr lang="en-US" altLang="zh-CN" sz="3000" baseline="-25000" smtClean="0"/>
              <a:t>n</a:t>
            </a:r>
            <a:r>
              <a:rPr lang="en-US" altLang="zh-CN" sz="3000" smtClean="0"/>
              <a:t> </a:t>
            </a:r>
            <a:r>
              <a:rPr lang="zh-CN" altLang="en-US" sz="3000" smtClean="0"/>
              <a:t>，他们的</a:t>
            </a:r>
            <a:r>
              <a:rPr lang="zh-CN" altLang="en-US" sz="3000" b="1" smtClean="0"/>
              <a:t>类型空间</a:t>
            </a:r>
            <a:r>
              <a:rPr lang="en-US" altLang="zh-CN" sz="3000" smtClean="0"/>
              <a:t>T</a:t>
            </a:r>
            <a:r>
              <a:rPr lang="en-US" altLang="zh-CN" sz="3000" baseline="-25000" smtClean="0"/>
              <a:t>1</a:t>
            </a:r>
            <a:r>
              <a:rPr lang="en-US" altLang="zh-CN" sz="3000" smtClean="0"/>
              <a:t>,…,T</a:t>
            </a:r>
            <a:r>
              <a:rPr lang="en-US" altLang="zh-CN" sz="3000" baseline="-25000" smtClean="0"/>
              <a:t>n</a:t>
            </a:r>
            <a:r>
              <a:rPr lang="en-US" altLang="zh-CN" sz="3000" smtClean="0"/>
              <a:t> </a:t>
            </a:r>
            <a:r>
              <a:rPr lang="zh-CN" altLang="en-US" sz="3000" smtClean="0"/>
              <a:t>，他们的</a:t>
            </a:r>
            <a:r>
              <a:rPr lang="zh-CN" altLang="en-US" sz="3000" b="1" smtClean="0"/>
              <a:t>推断</a:t>
            </a:r>
            <a:r>
              <a:rPr lang="en-US" altLang="zh-CN" sz="3000" smtClean="0"/>
              <a:t>p</a:t>
            </a:r>
            <a:r>
              <a:rPr lang="en-US" altLang="zh-CN" sz="3000" baseline="-25000" smtClean="0"/>
              <a:t>1</a:t>
            </a:r>
            <a:r>
              <a:rPr lang="en-US" altLang="zh-CN" sz="3000" smtClean="0"/>
              <a:t>,…,p</a:t>
            </a:r>
            <a:r>
              <a:rPr lang="en-US" altLang="zh-CN" sz="3000" baseline="-25000" smtClean="0"/>
              <a:t>n</a:t>
            </a:r>
            <a:r>
              <a:rPr lang="en-US" altLang="zh-CN" sz="3000" smtClean="0"/>
              <a:t> </a:t>
            </a:r>
            <a:r>
              <a:rPr lang="zh-CN" altLang="en-US" sz="3000" smtClean="0"/>
              <a:t>，以及他们的</a:t>
            </a:r>
            <a:r>
              <a:rPr lang="zh-CN" altLang="en-US" sz="3000" b="1" smtClean="0"/>
              <a:t>收益函数</a:t>
            </a:r>
            <a:r>
              <a:rPr lang="en-US" altLang="zh-CN" sz="3000" smtClean="0"/>
              <a:t>u</a:t>
            </a:r>
            <a:r>
              <a:rPr lang="en-US" altLang="zh-CN" sz="3000" baseline="-25000" smtClean="0"/>
              <a:t>1</a:t>
            </a:r>
            <a:r>
              <a:rPr lang="en-US" altLang="zh-CN" sz="3000" smtClean="0"/>
              <a:t>,…,u</a:t>
            </a:r>
            <a:r>
              <a:rPr lang="en-US" altLang="zh-CN" sz="3000" baseline="-25000" smtClean="0"/>
              <a:t>n</a:t>
            </a:r>
            <a:r>
              <a:rPr lang="en-US" altLang="zh-CN" sz="3000" smtClean="0"/>
              <a:t> </a:t>
            </a:r>
            <a:r>
              <a:rPr lang="zh-CN" altLang="en-US" sz="3000" smtClean="0"/>
              <a:t>。参与者</a:t>
            </a:r>
            <a:r>
              <a:rPr lang="en-US" altLang="zh-CN" sz="3000" smtClean="0"/>
              <a:t>i</a:t>
            </a:r>
            <a:r>
              <a:rPr lang="zh-CN" altLang="en-US" sz="3000" smtClean="0"/>
              <a:t>的类型</a:t>
            </a:r>
            <a:r>
              <a:rPr lang="en-US" altLang="zh-CN" sz="3000" smtClean="0"/>
              <a:t>t</a:t>
            </a:r>
            <a:r>
              <a:rPr lang="en-US" altLang="zh-CN" sz="3000" baseline="-25000" smtClean="0"/>
              <a:t>i</a:t>
            </a:r>
            <a:r>
              <a:rPr lang="zh-CN" altLang="en-US" sz="3000" smtClean="0"/>
              <a:t>作为参与者</a:t>
            </a:r>
            <a:r>
              <a:rPr lang="en-US" altLang="zh-CN" sz="3000" smtClean="0"/>
              <a:t>i</a:t>
            </a:r>
            <a:r>
              <a:rPr lang="zh-CN" altLang="en-US" sz="3000" smtClean="0"/>
              <a:t>的私人信息，决定了参与者</a:t>
            </a:r>
            <a:r>
              <a:rPr lang="en-US" altLang="zh-CN" sz="3000" smtClean="0"/>
              <a:t>i</a:t>
            </a:r>
            <a:r>
              <a:rPr lang="zh-CN" altLang="en-US" sz="3000" smtClean="0"/>
              <a:t>的收益函数</a:t>
            </a:r>
            <a:r>
              <a:rPr lang="en-US" altLang="zh-CN" sz="3000" smtClean="0"/>
              <a:t>u</a:t>
            </a:r>
            <a:r>
              <a:rPr lang="en-US" altLang="zh-CN" sz="3000" baseline="-25000" smtClean="0"/>
              <a:t>i</a:t>
            </a:r>
            <a:r>
              <a:rPr lang="en-US" altLang="zh-CN" sz="3000" smtClean="0"/>
              <a:t>(a</a:t>
            </a:r>
            <a:r>
              <a:rPr lang="en-US" altLang="zh-CN" sz="3000" baseline="-25000" smtClean="0"/>
              <a:t>1</a:t>
            </a:r>
            <a:r>
              <a:rPr lang="en-US" altLang="zh-CN" sz="3000" smtClean="0"/>
              <a:t>,…,a</a:t>
            </a:r>
            <a:r>
              <a:rPr lang="en-US" altLang="zh-CN" sz="3000" baseline="-25000" smtClean="0"/>
              <a:t>n</a:t>
            </a:r>
            <a:r>
              <a:rPr lang="en-US" altLang="zh-CN" sz="3000" smtClean="0"/>
              <a:t>;t</a:t>
            </a:r>
            <a:r>
              <a:rPr lang="en-US" altLang="zh-CN" sz="3000" baseline="-25000" smtClean="0"/>
              <a:t>i</a:t>
            </a:r>
            <a:r>
              <a:rPr lang="en-US" altLang="zh-CN" sz="3000" smtClean="0"/>
              <a:t>)</a:t>
            </a:r>
            <a:r>
              <a:rPr lang="zh-CN" altLang="en-US" sz="3000" smtClean="0"/>
              <a:t>，并且</a:t>
            </a:r>
            <a:r>
              <a:rPr lang="en-US" altLang="zh-CN" sz="3000" smtClean="0"/>
              <a:t>t</a:t>
            </a:r>
            <a:r>
              <a:rPr lang="en-US" altLang="zh-CN" sz="3000" baseline="-25000" smtClean="0"/>
              <a:t>i</a:t>
            </a:r>
            <a:r>
              <a:rPr lang="zh-CN" altLang="en-US" sz="3000" smtClean="0"/>
              <a:t> 是类型空间</a:t>
            </a:r>
            <a:r>
              <a:rPr lang="en-US" altLang="zh-CN" sz="3000" smtClean="0"/>
              <a:t>T</a:t>
            </a:r>
            <a:r>
              <a:rPr lang="en-US" altLang="zh-CN" sz="3000" baseline="-25000" smtClean="0"/>
              <a:t>i</a:t>
            </a:r>
            <a:r>
              <a:rPr lang="zh-CN" altLang="en-US" sz="3000" smtClean="0"/>
              <a:t> 中的一个元素。参与者</a:t>
            </a:r>
            <a:r>
              <a:rPr lang="en-US" altLang="zh-CN" sz="3000" smtClean="0"/>
              <a:t>i</a:t>
            </a:r>
            <a:r>
              <a:rPr lang="zh-CN" altLang="en-US" sz="3000" smtClean="0"/>
              <a:t>的推断</a:t>
            </a:r>
            <a:r>
              <a:rPr lang="en-US" altLang="zh-CN" sz="3000" smtClean="0"/>
              <a:t>p</a:t>
            </a:r>
            <a:r>
              <a:rPr lang="en-US" altLang="zh-CN" sz="3000" baseline="-25000" smtClean="0"/>
              <a:t>i </a:t>
            </a:r>
            <a:r>
              <a:rPr lang="en-US" altLang="zh-CN" sz="3000" smtClean="0"/>
              <a:t>(t</a:t>
            </a:r>
            <a:r>
              <a:rPr lang="en-US" altLang="zh-CN" sz="3000" baseline="-25000" smtClean="0"/>
              <a:t>-i</a:t>
            </a:r>
            <a:r>
              <a:rPr lang="en-US" altLang="zh-CN" sz="3000" smtClean="0"/>
              <a:t>|t</a:t>
            </a:r>
            <a:r>
              <a:rPr lang="en-US" altLang="zh-CN" sz="3000" baseline="-25000" smtClean="0"/>
              <a:t>i</a:t>
            </a:r>
            <a:r>
              <a:rPr lang="en-US" altLang="zh-CN" sz="3000" smtClean="0"/>
              <a:t>)</a:t>
            </a:r>
            <a:r>
              <a:rPr lang="zh-CN" altLang="en-US" sz="3000" smtClean="0"/>
              <a:t>描述了</a:t>
            </a:r>
            <a:r>
              <a:rPr lang="en-US" altLang="zh-CN" sz="3000" smtClean="0"/>
              <a:t>i</a:t>
            </a:r>
            <a:r>
              <a:rPr lang="zh-CN" altLang="en-US" sz="3000" smtClean="0"/>
              <a:t>在给定自己类型</a:t>
            </a:r>
            <a:r>
              <a:rPr lang="en-US" altLang="zh-CN" sz="3000" smtClean="0"/>
              <a:t>t</a:t>
            </a:r>
            <a:r>
              <a:rPr lang="en-US" altLang="zh-CN" sz="3000" baseline="-25000" smtClean="0"/>
              <a:t>i</a:t>
            </a:r>
            <a:r>
              <a:rPr lang="zh-CN" altLang="en-US" sz="3000" smtClean="0"/>
              <a:t> 时，对其他</a:t>
            </a:r>
            <a:r>
              <a:rPr lang="en-US" altLang="zh-CN" sz="3000" smtClean="0"/>
              <a:t>n-1</a:t>
            </a:r>
            <a:r>
              <a:rPr lang="zh-CN" altLang="en-US" sz="3000" smtClean="0"/>
              <a:t>个参与者可能的类型</a:t>
            </a:r>
            <a:r>
              <a:rPr lang="en-US" altLang="zh-CN" sz="3000" smtClean="0"/>
              <a:t>t</a:t>
            </a:r>
            <a:r>
              <a:rPr lang="en-US" altLang="zh-CN" sz="3000" baseline="-25000" smtClean="0"/>
              <a:t>-i</a:t>
            </a:r>
            <a:r>
              <a:rPr lang="zh-CN" altLang="en-US" sz="3000" smtClean="0"/>
              <a:t>的不确定性。我们用</a:t>
            </a:r>
            <a:r>
              <a:rPr lang="en-US" altLang="zh-CN" sz="3000" smtClean="0"/>
              <a:t>G={A</a:t>
            </a:r>
            <a:r>
              <a:rPr lang="en-US" altLang="zh-CN" sz="3000" baseline="-25000" smtClean="0"/>
              <a:t>1</a:t>
            </a:r>
            <a:r>
              <a:rPr lang="en-US" altLang="zh-CN" sz="3000" smtClean="0"/>
              <a:t>,…,A</a:t>
            </a:r>
            <a:r>
              <a:rPr lang="en-US" altLang="zh-CN" sz="3000" baseline="-25000" smtClean="0"/>
              <a:t>n; </a:t>
            </a:r>
            <a:r>
              <a:rPr lang="en-US" altLang="zh-CN" sz="3000" smtClean="0"/>
              <a:t>T</a:t>
            </a:r>
            <a:r>
              <a:rPr lang="en-US" altLang="zh-CN" sz="3000" baseline="-25000" smtClean="0"/>
              <a:t>1</a:t>
            </a:r>
            <a:r>
              <a:rPr lang="en-US" altLang="zh-CN" sz="3000" smtClean="0"/>
              <a:t>,…,T</a:t>
            </a:r>
            <a:r>
              <a:rPr lang="en-US" altLang="zh-CN" sz="3000" baseline="-25000" smtClean="0"/>
              <a:t>n;</a:t>
            </a:r>
            <a:r>
              <a:rPr lang="en-US" altLang="zh-CN" sz="3000" smtClean="0"/>
              <a:t> p</a:t>
            </a:r>
            <a:r>
              <a:rPr lang="en-US" altLang="zh-CN" sz="3000" baseline="-25000" smtClean="0"/>
              <a:t>1</a:t>
            </a:r>
            <a:r>
              <a:rPr lang="en-US" altLang="zh-CN" sz="3000" smtClean="0"/>
              <a:t>,…,p</a:t>
            </a:r>
            <a:r>
              <a:rPr lang="en-US" altLang="zh-CN" sz="3000" baseline="-25000" smtClean="0"/>
              <a:t>n ;</a:t>
            </a:r>
            <a:r>
              <a:rPr lang="en-US" altLang="zh-CN" sz="3000" smtClean="0"/>
              <a:t> u</a:t>
            </a:r>
            <a:r>
              <a:rPr lang="en-US" altLang="zh-CN" sz="3000" baseline="-25000" smtClean="0"/>
              <a:t>1</a:t>
            </a:r>
            <a:r>
              <a:rPr lang="en-US" altLang="zh-CN" sz="3000" smtClean="0"/>
              <a:t>,…,u</a:t>
            </a:r>
            <a:r>
              <a:rPr lang="en-US" altLang="zh-CN" sz="3000" baseline="-25000" smtClean="0"/>
              <a:t>n</a:t>
            </a:r>
            <a:r>
              <a:rPr lang="en-US" altLang="zh-CN" sz="3000" smtClean="0"/>
              <a:t>}</a:t>
            </a:r>
            <a:r>
              <a:rPr lang="zh-CN" altLang="en-US" sz="3000" smtClean="0"/>
              <a:t>表示这一博弈。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1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smtClean="0"/>
              <a:t>3.1.B </a:t>
            </a:r>
            <a:r>
              <a:rPr lang="zh-CN" altLang="en-US" sz="4000" smtClean="0"/>
              <a:t>理论：静态贝叶斯博弈的标准式表述</a:t>
            </a:r>
          </a:p>
        </p:txBody>
      </p:sp>
      <p:sp>
        <p:nvSpPr>
          <p:cNvPr id="517122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非完全信息</a:t>
            </a:r>
            <a:r>
              <a:rPr lang="zh-CN" altLang="en-US" smtClean="0"/>
              <a:t>博弈转换为</a:t>
            </a:r>
            <a:r>
              <a:rPr lang="zh-CN" altLang="en-US" smtClean="0">
                <a:solidFill>
                  <a:srgbClr val="FF0000"/>
                </a:solidFill>
              </a:rPr>
              <a:t>非完美信息</a:t>
            </a:r>
            <a:r>
              <a:rPr lang="zh-CN" altLang="en-US" smtClean="0"/>
              <a:t>博弈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5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smtClean="0"/>
              <a:t>3.1.B </a:t>
            </a:r>
            <a:r>
              <a:rPr lang="zh-CN" altLang="en-US" sz="4000" smtClean="0"/>
              <a:t>理论：静态贝叶斯博弈的标准式表述</a:t>
            </a:r>
          </a:p>
        </p:txBody>
      </p:sp>
      <p:sp>
        <p:nvSpPr>
          <p:cNvPr id="518146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非完全信息</a:t>
            </a:r>
            <a:r>
              <a:rPr lang="zh-CN" altLang="en-US" smtClean="0"/>
              <a:t>博弈转换为</a:t>
            </a:r>
            <a:r>
              <a:rPr lang="zh-CN" altLang="en-US" smtClean="0">
                <a:solidFill>
                  <a:srgbClr val="FF0000"/>
                </a:solidFill>
              </a:rPr>
              <a:t>非完美信息</a:t>
            </a:r>
            <a:r>
              <a:rPr lang="zh-CN" altLang="en-US" smtClean="0"/>
              <a:t>博弈</a:t>
            </a:r>
            <a:endParaRPr lang="en-US" altLang="zh-CN" smtClean="0"/>
          </a:p>
          <a:p>
            <a:r>
              <a:rPr lang="zh-CN" altLang="en-US" smtClean="0"/>
              <a:t>静态非完全信息博弈可以重新表述如下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(1)</a:t>
            </a:r>
            <a:r>
              <a:rPr lang="zh-CN" altLang="en-US" smtClean="0"/>
              <a:t> 自然赋予博弈各方的类型向量</a:t>
            </a:r>
            <a:r>
              <a:rPr lang="en-US" altLang="zh-CN" smtClean="0"/>
              <a:t>t={t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,…,t</a:t>
            </a:r>
            <a:r>
              <a:rPr lang="en-US" altLang="zh-CN" baseline="-25000" smtClean="0"/>
              <a:t>n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(2)</a:t>
            </a:r>
            <a:r>
              <a:rPr lang="zh-CN" altLang="en-US" smtClean="0"/>
              <a:t> 自然告知参与者</a:t>
            </a:r>
            <a:r>
              <a:rPr lang="en-US" altLang="zh-CN" smtClean="0"/>
              <a:t>i</a:t>
            </a:r>
            <a:r>
              <a:rPr lang="zh-CN" altLang="en-US" smtClean="0"/>
              <a:t>自己的类型</a:t>
            </a:r>
            <a:r>
              <a:rPr lang="en-US" altLang="zh-CN" smtClean="0"/>
              <a:t>t</a:t>
            </a:r>
            <a:r>
              <a:rPr lang="en-US" altLang="zh-CN" baseline="-25000" smtClean="0"/>
              <a:t>i</a:t>
            </a:r>
            <a:r>
              <a:rPr lang="en-US" altLang="zh-CN" smtClean="0"/>
              <a:t> </a:t>
            </a:r>
            <a:r>
              <a:rPr lang="zh-CN" altLang="en-US" smtClean="0"/>
              <a:t>，却不告诉其他参与者的类型；</a:t>
            </a:r>
            <a:endParaRPr lang="en-US" altLang="zh-CN" smtClean="0"/>
          </a:p>
          <a:p>
            <a:r>
              <a:rPr lang="en-US" altLang="zh-CN" smtClean="0"/>
              <a:t>(3)</a:t>
            </a:r>
            <a:r>
              <a:rPr lang="zh-CN" altLang="en-US" smtClean="0"/>
              <a:t> 参与者同时选择行动，每一参与者</a:t>
            </a:r>
            <a:r>
              <a:rPr lang="en-US" altLang="zh-CN" smtClean="0"/>
              <a:t>i</a:t>
            </a:r>
            <a:r>
              <a:rPr lang="zh-CN" altLang="en-US" smtClean="0"/>
              <a:t>从可行集</a:t>
            </a:r>
            <a:r>
              <a:rPr lang="en-US" altLang="zh-CN" smtClean="0"/>
              <a:t>A</a:t>
            </a:r>
            <a:r>
              <a:rPr lang="en-US" altLang="zh-CN" baseline="-25000" smtClean="0"/>
              <a:t>i</a:t>
            </a:r>
            <a:r>
              <a:rPr lang="en-US" altLang="zh-CN" smtClean="0"/>
              <a:t> </a:t>
            </a:r>
            <a:r>
              <a:rPr lang="zh-CN" altLang="en-US" smtClean="0"/>
              <a:t>中选择</a:t>
            </a:r>
            <a:r>
              <a:rPr lang="en-US" altLang="zh-CN" smtClean="0"/>
              <a:t>a</a:t>
            </a:r>
            <a:r>
              <a:rPr lang="en-US" altLang="zh-CN" baseline="-25000" smtClean="0"/>
              <a:t>i</a:t>
            </a:r>
          </a:p>
          <a:p>
            <a:r>
              <a:rPr lang="en-US" altLang="zh-CN" smtClean="0"/>
              <a:t>(4)</a:t>
            </a:r>
            <a:r>
              <a:rPr lang="zh-CN" altLang="en-US" smtClean="0"/>
              <a:t> 各方得到收益</a:t>
            </a:r>
            <a:r>
              <a:rPr lang="en-US" altLang="zh-CN" smtClean="0"/>
              <a:t>u</a:t>
            </a:r>
            <a:r>
              <a:rPr lang="en-US" altLang="zh-CN" baseline="-25000" smtClean="0"/>
              <a:t>i</a:t>
            </a:r>
            <a:r>
              <a:rPr lang="en-US" altLang="zh-CN" smtClean="0"/>
              <a:t>(a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,…,a</a:t>
            </a:r>
            <a:r>
              <a:rPr lang="en-US" altLang="zh-CN" baseline="-25000" smtClean="0"/>
              <a:t>n</a:t>
            </a:r>
            <a:r>
              <a:rPr lang="en-US" altLang="zh-CN" smtClean="0"/>
              <a:t>;t</a:t>
            </a:r>
            <a:r>
              <a:rPr lang="en-US" altLang="zh-CN" baseline="-25000" smtClean="0"/>
              <a:t>i</a:t>
            </a:r>
            <a:r>
              <a:rPr lang="en-US" altLang="zh-CN" smtClean="0"/>
              <a:t>)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69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zh-CN" altLang="en-US" sz="4000" dirty="0" smtClean="0"/>
              <a:t>博弈假设的两个推广</a:t>
            </a:r>
          </a:p>
        </p:txBody>
      </p:sp>
      <p:sp>
        <p:nvSpPr>
          <p:cNvPr id="519170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zh-CN" altLang="en-US" dirty="0" smtClean="0"/>
              <a:t>参与者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掌握的私人信息不仅影响自己的收益函数，也有可能影响其他参与者收益函数。一般情况下，每个参与者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的收益函数被所有参与者的私有信息影响，此时收益函数具有形式 </a:t>
            </a:r>
            <a:r>
              <a:rPr lang="en-US" altLang="zh-CN" dirty="0" err="1" smtClean="0"/>
              <a:t>u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(a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,…,a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;t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,…,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。（见交换信封的例子）</a:t>
            </a:r>
            <a:endParaRPr lang="en-US" altLang="zh-CN" dirty="0" smtClean="0"/>
          </a:p>
          <a:p>
            <a:r>
              <a:rPr lang="zh-CN" altLang="en-US" dirty="0" smtClean="0"/>
              <a:t>关于类型推断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i </a:t>
            </a:r>
            <a:r>
              <a:rPr lang="en-US" altLang="zh-CN" dirty="0" smtClean="0"/>
              <a:t>(t</a:t>
            </a:r>
            <a:r>
              <a:rPr lang="en-US" altLang="zh-CN" baseline="-25000" dirty="0" smtClean="0"/>
              <a:t>-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|t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的假设</a:t>
            </a:r>
          </a:p>
          <a:p>
            <a:pPr lvl="1"/>
            <a:r>
              <a:rPr lang="zh-CN" altLang="en-US" dirty="0" smtClean="0"/>
              <a:t>假定自然选取每个参与者的类型</a:t>
            </a:r>
            <a:r>
              <a:rPr lang="en-US" altLang="zh-CN" dirty="0" smtClean="0"/>
              <a:t>t={t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,…,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}</a:t>
            </a:r>
            <a:r>
              <a:rPr lang="zh-CN" altLang="en-US" dirty="0" smtClean="0"/>
              <a:t>是服从一个给定的先验概率分布</a:t>
            </a:r>
            <a:r>
              <a:rPr lang="en-US" altLang="zh-CN" dirty="0" smtClean="0"/>
              <a:t>p(t)</a:t>
            </a:r>
          </a:p>
          <a:p>
            <a:pPr lvl="1"/>
            <a:r>
              <a:rPr lang="zh-CN" altLang="en-US" dirty="0" smtClean="0"/>
              <a:t>每个参与者的推断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i </a:t>
            </a:r>
            <a:r>
              <a:rPr lang="en-US" altLang="zh-CN" dirty="0" smtClean="0"/>
              <a:t>(t</a:t>
            </a:r>
            <a:r>
              <a:rPr lang="en-US" altLang="zh-CN" baseline="-25000" dirty="0" smtClean="0"/>
              <a:t>-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|t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就可以由贝叶斯法则计算得到。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3.1.C </a:t>
            </a:r>
            <a:r>
              <a:rPr lang="zh-CN" altLang="en-US" smtClean="0"/>
              <a:t>贝叶斯纳什均衡的定义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b="1" smtClean="0"/>
              <a:t>战略</a:t>
            </a:r>
            <a:r>
              <a:rPr lang="zh-CN" altLang="en-US" smtClean="0"/>
              <a:t>是关于行动的一个完整计划</a:t>
            </a:r>
            <a:r>
              <a:rPr lang="en-US" altLang="zh-CN" smtClean="0"/>
              <a:t>—</a:t>
            </a:r>
            <a:r>
              <a:rPr lang="zh-CN" altLang="en-US" smtClean="0"/>
              <a:t>战略包括了参与者在可能遇到的每一种情况下将选择的行动</a:t>
            </a:r>
            <a:endParaRPr lang="en-US" altLang="zh-CN" smtClean="0"/>
          </a:p>
          <a:p>
            <a:r>
              <a:rPr lang="zh-CN" altLang="en-US" smtClean="0"/>
              <a:t>静态贝叶斯博弈中，自然赋予每一参与者各自的类型，所以参与者</a:t>
            </a:r>
            <a:r>
              <a:rPr lang="en-US" altLang="zh-CN" smtClean="0"/>
              <a:t>i</a:t>
            </a:r>
            <a:r>
              <a:rPr lang="zh-CN" altLang="en-US" smtClean="0"/>
              <a:t>的一个</a:t>
            </a:r>
            <a:r>
              <a:rPr lang="en-US" altLang="zh-CN" smtClean="0"/>
              <a:t>(</a:t>
            </a:r>
            <a:r>
              <a:rPr lang="zh-CN" altLang="en-US" smtClean="0"/>
              <a:t>纯</a:t>
            </a:r>
            <a:r>
              <a:rPr lang="en-US" altLang="zh-CN" smtClean="0"/>
              <a:t>)</a:t>
            </a:r>
            <a:r>
              <a:rPr lang="zh-CN" altLang="en-US" b="1" smtClean="0"/>
              <a:t>战略</a:t>
            </a:r>
            <a:r>
              <a:rPr lang="zh-CN" altLang="en-US" smtClean="0"/>
              <a:t>必须规定参与者</a:t>
            </a:r>
            <a:r>
              <a:rPr lang="en-US" altLang="zh-CN" smtClean="0"/>
              <a:t>i</a:t>
            </a:r>
            <a:r>
              <a:rPr lang="zh-CN" altLang="en-US" smtClean="0"/>
              <a:t>在每一可行类型下所选择的行动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3.1.C </a:t>
            </a:r>
            <a:r>
              <a:rPr lang="zh-CN" altLang="en-US" smtClean="0"/>
              <a:t>贝叶斯纳什均衡的定义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zh-CN" altLang="en-US" b="1" smtClean="0"/>
              <a:t>定义</a:t>
            </a:r>
            <a:r>
              <a:rPr lang="zh-CN" altLang="en-US" smtClean="0"/>
              <a:t>：在静态贝叶斯博弈中</a:t>
            </a:r>
            <a:r>
              <a:rPr lang="en-US" altLang="zh-CN" smtClean="0"/>
              <a:t>G={A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,…,A</a:t>
            </a:r>
            <a:r>
              <a:rPr lang="en-US" altLang="zh-CN" baseline="-25000" smtClean="0"/>
              <a:t>n; </a:t>
            </a:r>
            <a:r>
              <a:rPr lang="en-US" altLang="zh-CN" smtClean="0"/>
              <a:t>T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,…,T</a:t>
            </a:r>
            <a:r>
              <a:rPr lang="en-US" altLang="zh-CN" baseline="-25000" smtClean="0"/>
              <a:t>n;</a:t>
            </a:r>
            <a:r>
              <a:rPr lang="en-US" altLang="zh-CN" smtClean="0"/>
              <a:t> p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,…,p</a:t>
            </a:r>
            <a:r>
              <a:rPr lang="en-US" altLang="zh-CN" baseline="-25000" smtClean="0"/>
              <a:t>n ;</a:t>
            </a:r>
            <a:r>
              <a:rPr lang="en-US" altLang="zh-CN" smtClean="0"/>
              <a:t> u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,…,u</a:t>
            </a:r>
            <a:r>
              <a:rPr lang="en-US" altLang="zh-CN" baseline="-25000" smtClean="0"/>
              <a:t>n</a:t>
            </a:r>
            <a:r>
              <a:rPr lang="en-US" altLang="zh-CN" smtClean="0"/>
              <a:t>}</a:t>
            </a:r>
            <a:r>
              <a:rPr lang="zh-CN" altLang="en-US" smtClean="0"/>
              <a:t>中，参与者</a:t>
            </a:r>
            <a:r>
              <a:rPr lang="en-US" altLang="zh-CN" smtClean="0"/>
              <a:t>i</a:t>
            </a:r>
            <a:r>
              <a:rPr lang="zh-CN" altLang="en-US" smtClean="0"/>
              <a:t>的一个战略是一个函数</a:t>
            </a:r>
            <a:r>
              <a:rPr lang="en-US" altLang="zh-CN" smtClean="0"/>
              <a:t>s</a:t>
            </a:r>
            <a:r>
              <a:rPr lang="en-US" altLang="zh-CN" baseline="-25000" smtClean="0"/>
              <a:t>i </a:t>
            </a:r>
            <a:r>
              <a:rPr lang="en-US" altLang="zh-CN" smtClean="0"/>
              <a:t>(t</a:t>
            </a:r>
            <a:r>
              <a:rPr lang="en-US" altLang="zh-CN" baseline="-25000" smtClean="0"/>
              <a:t>i</a:t>
            </a:r>
            <a:r>
              <a:rPr lang="en-US" altLang="zh-CN" smtClean="0"/>
              <a:t>)</a:t>
            </a:r>
            <a:r>
              <a:rPr lang="zh-CN" altLang="en-US" smtClean="0"/>
              <a:t>，其中对</a:t>
            </a:r>
            <a:r>
              <a:rPr lang="en-US" altLang="zh-CN" smtClean="0"/>
              <a:t>T</a:t>
            </a:r>
            <a:r>
              <a:rPr lang="en-US" altLang="zh-CN" baseline="-25000" smtClean="0"/>
              <a:t>i</a:t>
            </a:r>
            <a:r>
              <a:rPr lang="en-US" altLang="zh-CN" smtClean="0"/>
              <a:t> </a:t>
            </a:r>
            <a:r>
              <a:rPr lang="zh-CN" altLang="en-US" smtClean="0"/>
              <a:t>中每一类型</a:t>
            </a:r>
            <a:r>
              <a:rPr lang="en-US" altLang="zh-CN" smtClean="0"/>
              <a:t>t</a:t>
            </a:r>
            <a:r>
              <a:rPr lang="en-US" altLang="zh-CN" baseline="-25000" smtClean="0"/>
              <a:t>i</a:t>
            </a:r>
            <a:r>
              <a:rPr lang="zh-CN" altLang="en-US" smtClean="0"/>
              <a:t> ，</a:t>
            </a:r>
            <a:r>
              <a:rPr lang="en-US" altLang="zh-CN" smtClean="0"/>
              <a:t> s</a:t>
            </a:r>
            <a:r>
              <a:rPr lang="en-US" altLang="zh-CN" baseline="-25000" smtClean="0"/>
              <a:t>i </a:t>
            </a:r>
            <a:r>
              <a:rPr lang="en-US" altLang="zh-CN" smtClean="0"/>
              <a:t>(t</a:t>
            </a:r>
            <a:r>
              <a:rPr lang="en-US" altLang="zh-CN" baseline="-25000" smtClean="0"/>
              <a:t>i</a:t>
            </a:r>
            <a:r>
              <a:rPr lang="en-US" altLang="zh-CN" smtClean="0"/>
              <a:t>)</a:t>
            </a:r>
            <a:r>
              <a:rPr lang="zh-CN" altLang="en-US" smtClean="0"/>
              <a:t>包含了自然赋予</a:t>
            </a:r>
            <a:r>
              <a:rPr lang="en-US" altLang="zh-CN" smtClean="0"/>
              <a:t>i </a:t>
            </a:r>
            <a:r>
              <a:rPr lang="zh-CN" altLang="en-US" smtClean="0"/>
              <a:t>的类型为</a:t>
            </a:r>
            <a:r>
              <a:rPr lang="en-US" altLang="zh-CN" smtClean="0"/>
              <a:t>t</a:t>
            </a:r>
            <a:r>
              <a:rPr lang="en-US" altLang="zh-CN" baseline="-25000" smtClean="0"/>
              <a:t>i</a:t>
            </a:r>
            <a:r>
              <a:rPr lang="zh-CN" altLang="en-US" smtClean="0"/>
              <a:t>时，</a:t>
            </a:r>
            <a:r>
              <a:rPr lang="en-US" altLang="zh-CN" smtClean="0"/>
              <a:t>i</a:t>
            </a:r>
            <a:r>
              <a:rPr lang="zh-CN" altLang="en-US" smtClean="0"/>
              <a:t>将从可形集</a:t>
            </a:r>
            <a:r>
              <a:rPr lang="en-US" altLang="zh-CN" smtClean="0"/>
              <a:t>A</a:t>
            </a:r>
            <a:r>
              <a:rPr lang="en-US" altLang="zh-CN" baseline="-25000" smtClean="0"/>
              <a:t>i</a:t>
            </a:r>
            <a:r>
              <a:rPr lang="zh-CN" altLang="en-US" smtClean="0"/>
              <a:t> 选择的行动。</a:t>
            </a:r>
            <a:endParaRPr lang="en-US" altLang="zh-CN" smtClean="0"/>
          </a:p>
          <a:p>
            <a:endParaRPr lang="en-US" altLang="zh-CN" smtClean="0"/>
          </a:p>
          <a:p>
            <a:pPr lvl="1">
              <a:buFont typeface="Arial" charset="0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3.1.C </a:t>
            </a:r>
            <a:r>
              <a:rPr lang="zh-CN" altLang="en-US" smtClean="0"/>
              <a:t>贝叶斯纳什均衡的定义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zh-CN" altLang="en-US" b="1" smtClean="0"/>
              <a:t>定义</a:t>
            </a:r>
            <a:r>
              <a:rPr lang="zh-CN" altLang="en-US" smtClean="0"/>
              <a:t>：在静态贝叶斯博弈中</a:t>
            </a:r>
            <a:r>
              <a:rPr lang="en-US" altLang="zh-CN" smtClean="0"/>
              <a:t>G={A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,…,A</a:t>
            </a:r>
            <a:r>
              <a:rPr lang="en-US" altLang="zh-CN" baseline="-25000" smtClean="0"/>
              <a:t>n; </a:t>
            </a:r>
            <a:r>
              <a:rPr lang="en-US" altLang="zh-CN" smtClean="0"/>
              <a:t>T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,…,T</a:t>
            </a:r>
            <a:r>
              <a:rPr lang="en-US" altLang="zh-CN" baseline="-25000" smtClean="0"/>
              <a:t>n;</a:t>
            </a:r>
            <a:r>
              <a:rPr lang="en-US" altLang="zh-CN" smtClean="0"/>
              <a:t> p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,…,p</a:t>
            </a:r>
            <a:r>
              <a:rPr lang="en-US" altLang="zh-CN" baseline="-25000" smtClean="0"/>
              <a:t>n ;</a:t>
            </a:r>
            <a:r>
              <a:rPr lang="en-US" altLang="zh-CN" smtClean="0"/>
              <a:t> u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,…,u</a:t>
            </a:r>
            <a:r>
              <a:rPr lang="en-US" altLang="zh-CN" baseline="-25000" smtClean="0"/>
              <a:t>n</a:t>
            </a:r>
            <a:r>
              <a:rPr lang="en-US" altLang="zh-CN" smtClean="0"/>
              <a:t>}</a:t>
            </a:r>
            <a:r>
              <a:rPr lang="zh-CN" altLang="en-US" smtClean="0"/>
              <a:t>中，参与者</a:t>
            </a:r>
            <a:r>
              <a:rPr lang="en-US" altLang="zh-CN" smtClean="0"/>
              <a:t>i</a:t>
            </a:r>
            <a:r>
              <a:rPr lang="zh-CN" altLang="en-US" smtClean="0"/>
              <a:t>的一个战略是一个函数</a:t>
            </a:r>
            <a:r>
              <a:rPr lang="en-US" altLang="zh-CN" smtClean="0"/>
              <a:t>s</a:t>
            </a:r>
            <a:r>
              <a:rPr lang="en-US" altLang="zh-CN" baseline="-25000" smtClean="0"/>
              <a:t>i </a:t>
            </a:r>
            <a:r>
              <a:rPr lang="en-US" altLang="zh-CN" smtClean="0"/>
              <a:t>(t</a:t>
            </a:r>
            <a:r>
              <a:rPr lang="en-US" altLang="zh-CN" baseline="-25000" smtClean="0"/>
              <a:t>i</a:t>
            </a:r>
            <a:r>
              <a:rPr lang="en-US" altLang="zh-CN" smtClean="0"/>
              <a:t>)</a:t>
            </a:r>
            <a:r>
              <a:rPr lang="zh-CN" altLang="en-US" smtClean="0"/>
              <a:t>，其中对</a:t>
            </a:r>
            <a:r>
              <a:rPr lang="en-US" altLang="zh-CN" smtClean="0"/>
              <a:t>T</a:t>
            </a:r>
            <a:r>
              <a:rPr lang="en-US" altLang="zh-CN" baseline="-25000" smtClean="0"/>
              <a:t>i</a:t>
            </a:r>
            <a:r>
              <a:rPr lang="en-US" altLang="zh-CN" smtClean="0"/>
              <a:t> </a:t>
            </a:r>
            <a:r>
              <a:rPr lang="zh-CN" altLang="en-US" smtClean="0"/>
              <a:t>中每一类型</a:t>
            </a:r>
            <a:r>
              <a:rPr lang="en-US" altLang="zh-CN" smtClean="0"/>
              <a:t>t</a:t>
            </a:r>
            <a:r>
              <a:rPr lang="en-US" altLang="zh-CN" baseline="-25000" smtClean="0"/>
              <a:t>i</a:t>
            </a:r>
            <a:r>
              <a:rPr lang="zh-CN" altLang="en-US" smtClean="0"/>
              <a:t> ，</a:t>
            </a:r>
            <a:r>
              <a:rPr lang="en-US" altLang="zh-CN" smtClean="0"/>
              <a:t> s</a:t>
            </a:r>
            <a:r>
              <a:rPr lang="en-US" altLang="zh-CN" baseline="-25000" smtClean="0"/>
              <a:t>i </a:t>
            </a:r>
            <a:r>
              <a:rPr lang="en-US" altLang="zh-CN" smtClean="0"/>
              <a:t>(t</a:t>
            </a:r>
            <a:r>
              <a:rPr lang="en-US" altLang="zh-CN" baseline="-25000" smtClean="0"/>
              <a:t>i</a:t>
            </a:r>
            <a:r>
              <a:rPr lang="en-US" altLang="zh-CN" smtClean="0"/>
              <a:t>)</a:t>
            </a:r>
            <a:r>
              <a:rPr lang="zh-CN" altLang="en-US" smtClean="0"/>
              <a:t>包含了自然赋予</a:t>
            </a:r>
            <a:r>
              <a:rPr lang="en-US" altLang="zh-CN" smtClean="0"/>
              <a:t>i </a:t>
            </a:r>
            <a:r>
              <a:rPr lang="zh-CN" altLang="en-US" smtClean="0"/>
              <a:t>的类型为</a:t>
            </a:r>
            <a:r>
              <a:rPr lang="en-US" altLang="zh-CN" smtClean="0"/>
              <a:t>t</a:t>
            </a:r>
            <a:r>
              <a:rPr lang="en-US" altLang="zh-CN" baseline="-25000" smtClean="0"/>
              <a:t>i</a:t>
            </a:r>
            <a:r>
              <a:rPr lang="zh-CN" altLang="en-US" smtClean="0"/>
              <a:t>时，</a:t>
            </a:r>
            <a:r>
              <a:rPr lang="en-US" altLang="zh-CN" smtClean="0"/>
              <a:t>i</a:t>
            </a:r>
            <a:r>
              <a:rPr lang="zh-CN" altLang="en-US" smtClean="0"/>
              <a:t>将从可形集</a:t>
            </a:r>
            <a:r>
              <a:rPr lang="en-US" altLang="zh-CN" smtClean="0"/>
              <a:t>A</a:t>
            </a:r>
            <a:r>
              <a:rPr lang="en-US" altLang="zh-CN" baseline="-25000" smtClean="0"/>
              <a:t>i</a:t>
            </a:r>
            <a:r>
              <a:rPr lang="zh-CN" altLang="en-US" smtClean="0"/>
              <a:t> 选择的行动。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i</a:t>
            </a:r>
            <a:r>
              <a:rPr lang="zh-CN" altLang="en-US" smtClean="0"/>
              <a:t>的 一个战略是从</a:t>
            </a:r>
            <a:r>
              <a:rPr lang="en-US" altLang="zh-CN" smtClean="0"/>
              <a:t>T</a:t>
            </a:r>
            <a:r>
              <a:rPr lang="en-US" altLang="zh-CN" baseline="-25000" smtClean="0"/>
              <a:t>i</a:t>
            </a:r>
            <a:r>
              <a:rPr lang="zh-CN" altLang="en-US" smtClean="0"/>
              <a:t> 到</a:t>
            </a:r>
            <a:r>
              <a:rPr lang="en-US" altLang="zh-CN" smtClean="0"/>
              <a:t>A</a:t>
            </a:r>
            <a:r>
              <a:rPr lang="en-US" altLang="zh-CN" baseline="-25000" smtClean="0"/>
              <a:t>i</a:t>
            </a:r>
            <a:r>
              <a:rPr lang="zh-CN" altLang="en-US" smtClean="0"/>
              <a:t> 的一个函数</a:t>
            </a:r>
            <a:endParaRPr lang="en-US" altLang="zh-CN" smtClean="0"/>
          </a:p>
          <a:p>
            <a:r>
              <a:rPr lang="en-US" altLang="zh-CN" smtClean="0"/>
              <a:t>i</a:t>
            </a:r>
            <a:r>
              <a:rPr lang="zh-CN" altLang="en-US" smtClean="0"/>
              <a:t>的战略空间是从</a:t>
            </a:r>
            <a:r>
              <a:rPr lang="en-US" altLang="zh-CN" smtClean="0"/>
              <a:t>T</a:t>
            </a:r>
            <a:r>
              <a:rPr lang="en-US" altLang="zh-CN" baseline="-25000" smtClean="0"/>
              <a:t>i</a:t>
            </a:r>
            <a:r>
              <a:rPr lang="zh-CN" altLang="en-US" smtClean="0"/>
              <a:t> 到</a:t>
            </a:r>
            <a:r>
              <a:rPr lang="en-US" altLang="zh-CN" smtClean="0"/>
              <a:t>A</a:t>
            </a:r>
            <a:r>
              <a:rPr lang="en-US" altLang="zh-CN" baseline="-25000" smtClean="0"/>
              <a:t>i</a:t>
            </a:r>
            <a:r>
              <a:rPr lang="zh-CN" altLang="en-US" smtClean="0"/>
              <a:t> 的所有函数的集合</a:t>
            </a:r>
            <a:endParaRPr lang="en-US" altLang="zh-CN" smtClean="0"/>
          </a:p>
          <a:p>
            <a:pPr lvl="1">
              <a:buFont typeface="Arial" charset="0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3.1.C </a:t>
            </a:r>
            <a:r>
              <a:rPr lang="zh-CN" altLang="en-US" smtClean="0"/>
              <a:t>贝叶斯纳什均衡的定义</a:t>
            </a:r>
          </a:p>
        </p:txBody>
      </p:sp>
      <p:sp>
        <p:nvSpPr>
          <p:cNvPr id="488459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altLang="zh-CN" smtClean="0"/>
              <a:t>i</a:t>
            </a:r>
            <a:r>
              <a:rPr lang="zh-CN" altLang="en-US" smtClean="0"/>
              <a:t>的一个战略</a:t>
            </a:r>
            <a:r>
              <a:rPr lang="en-US" altLang="zh-CN" smtClean="0"/>
              <a:t>s</a:t>
            </a:r>
            <a:r>
              <a:rPr lang="en-US" altLang="zh-CN" baseline="-25000" smtClean="0"/>
              <a:t>i </a:t>
            </a:r>
            <a:r>
              <a:rPr lang="en-US" altLang="zh-CN" smtClean="0"/>
              <a:t>(t</a:t>
            </a:r>
            <a:r>
              <a:rPr lang="en-US" altLang="zh-CN" baseline="-25000" smtClean="0"/>
              <a:t>i</a:t>
            </a:r>
            <a:r>
              <a:rPr lang="en-US" altLang="zh-CN" smtClean="0"/>
              <a:t>)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rgbClr val="FF0000"/>
                </a:solidFill>
              </a:rPr>
              <a:t>分离战略</a:t>
            </a:r>
            <a:r>
              <a:rPr lang="zh-CN" altLang="en-US" smtClean="0"/>
              <a:t>，如果对于任何           和          ，我们有                      。</a:t>
            </a:r>
            <a:endParaRPr lang="en-US" altLang="zh-CN" smtClean="0"/>
          </a:p>
          <a:p>
            <a:r>
              <a:rPr lang="en-US" altLang="zh-CN" smtClean="0"/>
              <a:t>i</a:t>
            </a:r>
            <a:r>
              <a:rPr lang="zh-CN" altLang="en-US" smtClean="0"/>
              <a:t>的一个战略</a:t>
            </a:r>
            <a:r>
              <a:rPr lang="en-US" altLang="zh-CN" smtClean="0"/>
              <a:t>s</a:t>
            </a:r>
            <a:r>
              <a:rPr lang="en-US" altLang="zh-CN" baseline="-25000" smtClean="0"/>
              <a:t>i </a:t>
            </a:r>
            <a:r>
              <a:rPr lang="en-US" altLang="zh-CN" smtClean="0"/>
              <a:t>(t</a:t>
            </a:r>
            <a:r>
              <a:rPr lang="en-US" altLang="zh-CN" baseline="-25000" smtClean="0"/>
              <a:t>i</a:t>
            </a:r>
            <a:r>
              <a:rPr lang="en-US" altLang="zh-CN" smtClean="0"/>
              <a:t>)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rgbClr val="FF0000"/>
                </a:solidFill>
              </a:rPr>
              <a:t>混同战略</a:t>
            </a:r>
            <a:r>
              <a:rPr lang="zh-CN" altLang="en-US" smtClean="0"/>
              <a:t>，如果对于任何            和          ， 我们有                      。</a:t>
            </a:r>
            <a:endParaRPr lang="en-US" altLang="zh-CN" smtClean="0"/>
          </a:p>
          <a:p>
            <a:endParaRPr lang="en-US" altLang="zh-CN" smtClean="0"/>
          </a:p>
          <a:p>
            <a:pPr lvl="1">
              <a:buFont typeface="Arial" charset="0"/>
              <a:buNone/>
            </a:pPr>
            <a:endParaRPr lang="en-US" altLang="zh-CN" smtClean="0"/>
          </a:p>
        </p:txBody>
      </p:sp>
      <p:graphicFrame>
        <p:nvGraphicFramePr>
          <p:cNvPr id="488452" name="Object 3"/>
          <p:cNvGraphicFramePr>
            <a:graphicFrameLocks noChangeAspect="1"/>
          </p:cNvGraphicFramePr>
          <p:nvPr/>
        </p:nvGraphicFramePr>
        <p:xfrm>
          <a:off x="1371600" y="3197225"/>
          <a:ext cx="933450" cy="536575"/>
        </p:xfrm>
        <a:graphic>
          <a:graphicData uri="http://schemas.openxmlformats.org/presentationml/2006/ole">
            <p:oleObj spid="_x0000_s518146" name="Equation" r:id="rId3" imgW="355320" imgH="203040" progId="Equation.DSMT4">
              <p:embed/>
            </p:oleObj>
          </a:graphicData>
        </a:graphic>
      </p:graphicFrame>
      <p:graphicFrame>
        <p:nvGraphicFramePr>
          <p:cNvPr id="488453" name="Object 5"/>
          <p:cNvGraphicFramePr>
            <a:graphicFrameLocks noChangeAspect="1"/>
          </p:cNvGraphicFramePr>
          <p:nvPr/>
        </p:nvGraphicFramePr>
        <p:xfrm>
          <a:off x="2819400" y="3200400"/>
          <a:ext cx="933450" cy="536575"/>
        </p:xfrm>
        <a:graphic>
          <a:graphicData uri="http://schemas.openxmlformats.org/presentationml/2006/ole">
            <p:oleObj spid="_x0000_s518147" name="Equation" r:id="rId4" imgW="355320" imgH="203040" progId="Equation.DSMT4">
              <p:embed/>
            </p:oleObj>
          </a:graphicData>
        </a:graphic>
      </p:graphicFrame>
      <p:graphicFrame>
        <p:nvGraphicFramePr>
          <p:cNvPr id="488454" name="Object 6"/>
          <p:cNvGraphicFramePr>
            <a:graphicFrameLocks noChangeAspect="1"/>
          </p:cNvGraphicFramePr>
          <p:nvPr/>
        </p:nvGraphicFramePr>
        <p:xfrm>
          <a:off x="5486400" y="3197225"/>
          <a:ext cx="1933575" cy="536575"/>
        </p:xfrm>
        <a:graphic>
          <a:graphicData uri="http://schemas.openxmlformats.org/presentationml/2006/ole">
            <p:oleObj spid="_x0000_s518148" name="Equation" r:id="rId5" imgW="736560" imgH="203040" progId="Equation.DSMT4">
              <p:embed/>
            </p:oleObj>
          </a:graphicData>
        </a:graphic>
      </p:graphicFrame>
      <p:graphicFrame>
        <p:nvGraphicFramePr>
          <p:cNvPr id="488455" name="Object 7"/>
          <p:cNvGraphicFramePr>
            <a:graphicFrameLocks noChangeAspect="1"/>
          </p:cNvGraphicFramePr>
          <p:nvPr/>
        </p:nvGraphicFramePr>
        <p:xfrm>
          <a:off x="1352550" y="2130425"/>
          <a:ext cx="933450" cy="536575"/>
        </p:xfrm>
        <a:graphic>
          <a:graphicData uri="http://schemas.openxmlformats.org/presentationml/2006/ole">
            <p:oleObj spid="_x0000_s518149" name="Equation" r:id="rId6" imgW="355320" imgH="203040" progId="Equation.DSMT4">
              <p:embed/>
            </p:oleObj>
          </a:graphicData>
        </a:graphic>
      </p:graphicFrame>
      <p:graphicFrame>
        <p:nvGraphicFramePr>
          <p:cNvPr id="488456" name="Object 8"/>
          <p:cNvGraphicFramePr>
            <a:graphicFrameLocks noChangeAspect="1"/>
          </p:cNvGraphicFramePr>
          <p:nvPr/>
        </p:nvGraphicFramePr>
        <p:xfrm>
          <a:off x="2667000" y="2130425"/>
          <a:ext cx="933450" cy="536575"/>
        </p:xfrm>
        <a:graphic>
          <a:graphicData uri="http://schemas.openxmlformats.org/presentationml/2006/ole">
            <p:oleObj spid="_x0000_s518150" name="Equation" r:id="rId7" imgW="355320" imgH="203040" progId="Equation.DSMT4">
              <p:embed/>
            </p:oleObj>
          </a:graphicData>
        </a:graphic>
      </p:graphicFrame>
      <p:graphicFrame>
        <p:nvGraphicFramePr>
          <p:cNvPr id="488457" name="Object 9"/>
          <p:cNvGraphicFramePr>
            <a:graphicFrameLocks noChangeAspect="1"/>
          </p:cNvGraphicFramePr>
          <p:nvPr/>
        </p:nvGraphicFramePr>
        <p:xfrm>
          <a:off x="5257800" y="2057400"/>
          <a:ext cx="1933575" cy="536575"/>
        </p:xfrm>
        <a:graphic>
          <a:graphicData uri="http://schemas.openxmlformats.org/presentationml/2006/ole">
            <p:oleObj spid="_x0000_s518151" name="Equation" r:id="rId8" imgW="73656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8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3.1.C </a:t>
            </a:r>
            <a:r>
              <a:rPr lang="zh-CN" altLang="en-US" smtClean="0"/>
              <a:t>贝叶斯纳什均衡的定义</a:t>
            </a:r>
          </a:p>
        </p:txBody>
      </p:sp>
      <p:sp>
        <p:nvSpPr>
          <p:cNvPr id="489483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altLang="zh-CN" smtClean="0"/>
              <a:t>i</a:t>
            </a:r>
            <a:r>
              <a:rPr lang="zh-CN" altLang="en-US" smtClean="0"/>
              <a:t>的一个战略</a:t>
            </a:r>
            <a:r>
              <a:rPr lang="en-US" altLang="zh-CN" smtClean="0"/>
              <a:t>s</a:t>
            </a:r>
            <a:r>
              <a:rPr lang="en-US" altLang="zh-CN" baseline="-25000" smtClean="0"/>
              <a:t>i </a:t>
            </a:r>
            <a:r>
              <a:rPr lang="en-US" altLang="zh-CN" smtClean="0"/>
              <a:t>(t</a:t>
            </a:r>
            <a:r>
              <a:rPr lang="en-US" altLang="zh-CN" baseline="-25000" smtClean="0"/>
              <a:t>i</a:t>
            </a:r>
            <a:r>
              <a:rPr lang="en-US" altLang="zh-CN" smtClean="0"/>
              <a:t>)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rgbClr val="FF0000"/>
                </a:solidFill>
              </a:rPr>
              <a:t>分离战略</a:t>
            </a:r>
            <a:r>
              <a:rPr lang="zh-CN" altLang="en-US" smtClean="0"/>
              <a:t>，如果对于任何           和          ，我们有                      。</a:t>
            </a:r>
            <a:endParaRPr lang="en-US" altLang="zh-CN" smtClean="0"/>
          </a:p>
          <a:p>
            <a:r>
              <a:rPr lang="en-US" altLang="zh-CN" smtClean="0"/>
              <a:t>i</a:t>
            </a:r>
            <a:r>
              <a:rPr lang="zh-CN" altLang="en-US" smtClean="0"/>
              <a:t>的一个战略</a:t>
            </a:r>
            <a:r>
              <a:rPr lang="en-US" altLang="zh-CN" smtClean="0"/>
              <a:t>s</a:t>
            </a:r>
            <a:r>
              <a:rPr lang="en-US" altLang="zh-CN" baseline="-25000" smtClean="0"/>
              <a:t>i </a:t>
            </a:r>
            <a:r>
              <a:rPr lang="en-US" altLang="zh-CN" smtClean="0"/>
              <a:t>(t</a:t>
            </a:r>
            <a:r>
              <a:rPr lang="en-US" altLang="zh-CN" baseline="-25000" smtClean="0"/>
              <a:t>i</a:t>
            </a:r>
            <a:r>
              <a:rPr lang="en-US" altLang="zh-CN" smtClean="0"/>
              <a:t>)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rgbClr val="FF0000"/>
                </a:solidFill>
              </a:rPr>
              <a:t>混同战略</a:t>
            </a:r>
            <a:r>
              <a:rPr lang="zh-CN" altLang="en-US" smtClean="0"/>
              <a:t>，如果对于任何            和          ， 我们有                      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对于参与人</a:t>
            </a:r>
            <a:r>
              <a:rPr lang="en-US" altLang="zh-CN" smtClean="0"/>
              <a:t>i</a:t>
            </a:r>
            <a:r>
              <a:rPr lang="zh-CN" altLang="en-US" smtClean="0"/>
              <a:t>，在其类型</a:t>
            </a:r>
            <a:r>
              <a:rPr lang="en-US" altLang="zh-CN" smtClean="0"/>
              <a:t>t</a:t>
            </a:r>
            <a:r>
              <a:rPr lang="en-US" altLang="zh-CN" baseline="-25000" smtClean="0"/>
              <a:t>i</a:t>
            </a:r>
            <a:r>
              <a:rPr lang="en-US" altLang="zh-CN" smtClean="0"/>
              <a:t> </a:t>
            </a:r>
            <a:r>
              <a:rPr lang="zh-CN" altLang="en-US" smtClean="0"/>
              <a:t>给定后，为何我们还要定义他在其他可能类型下的行动？</a:t>
            </a:r>
            <a:endParaRPr lang="en-US" altLang="zh-CN" smtClean="0"/>
          </a:p>
          <a:p>
            <a:pPr lvl="1">
              <a:buFont typeface="Arial" charset="0"/>
              <a:buNone/>
            </a:pPr>
            <a:endParaRPr lang="en-US" altLang="zh-CN" smtClean="0"/>
          </a:p>
        </p:txBody>
      </p:sp>
      <p:graphicFrame>
        <p:nvGraphicFramePr>
          <p:cNvPr id="489476" name="Object 3"/>
          <p:cNvGraphicFramePr>
            <a:graphicFrameLocks noChangeAspect="1"/>
          </p:cNvGraphicFramePr>
          <p:nvPr/>
        </p:nvGraphicFramePr>
        <p:xfrm>
          <a:off x="1371600" y="3197225"/>
          <a:ext cx="933450" cy="536575"/>
        </p:xfrm>
        <a:graphic>
          <a:graphicData uri="http://schemas.openxmlformats.org/presentationml/2006/ole">
            <p:oleObj spid="_x0000_s519170" name="Equation" r:id="rId3" imgW="355320" imgH="203040" progId="Equation.DSMT4">
              <p:embed/>
            </p:oleObj>
          </a:graphicData>
        </a:graphic>
      </p:graphicFrame>
      <p:graphicFrame>
        <p:nvGraphicFramePr>
          <p:cNvPr id="489477" name="Object 5"/>
          <p:cNvGraphicFramePr>
            <a:graphicFrameLocks noChangeAspect="1"/>
          </p:cNvGraphicFramePr>
          <p:nvPr/>
        </p:nvGraphicFramePr>
        <p:xfrm>
          <a:off x="2819400" y="3200400"/>
          <a:ext cx="933450" cy="536575"/>
        </p:xfrm>
        <a:graphic>
          <a:graphicData uri="http://schemas.openxmlformats.org/presentationml/2006/ole">
            <p:oleObj spid="_x0000_s519171" name="Equation" r:id="rId4" imgW="355320" imgH="203040" progId="Equation.DSMT4">
              <p:embed/>
            </p:oleObj>
          </a:graphicData>
        </a:graphic>
      </p:graphicFrame>
      <p:graphicFrame>
        <p:nvGraphicFramePr>
          <p:cNvPr id="489478" name="Object 6"/>
          <p:cNvGraphicFramePr>
            <a:graphicFrameLocks noChangeAspect="1"/>
          </p:cNvGraphicFramePr>
          <p:nvPr/>
        </p:nvGraphicFramePr>
        <p:xfrm>
          <a:off x="5486400" y="3197225"/>
          <a:ext cx="1933575" cy="536575"/>
        </p:xfrm>
        <a:graphic>
          <a:graphicData uri="http://schemas.openxmlformats.org/presentationml/2006/ole">
            <p:oleObj spid="_x0000_s519172" name="Equation" r:id="rId5" imgW="736560" imgH="203040" progId="Equation.DSMT4">
              <p:embed/>
            </p:oleObj>
          </a:graphicData>
        </a:graphic>
      </p:graphicFrame>
      <p:graphicFrame>
        <p:nvGraphicFramePr>
          <p:cNvPr id="489479" name="Object 7"/>
          <p:cNvGraphicFramePr>
            <a:graphicFrameLocks noChangeAspect="1"/>
          </p:cNvGraphicFramePr>
          <p:nvPr/>
        </p:nvGraphicFramePr>
        <p:xfrm>
          <a:off x="1352550" y="2130425"/>
          <a:ext cx="933450" cy="536575"/>
        </p:xfrm>
        <a:graphic>
          <a:graphicData uri="http://schemas.openxmlformats.org/presentationml/2006/ole">
            <p:oleObj spid="_x0000_s519173" name="Equation" r:id="rId6" imgW="355320" imgH="203040" progId="Equation.DSMT4">
              <p:embed/>
            </p:oleObj>
          </a:graphicData>
        </a:graphic>
      </p:graphicFrame>
      <p:graphicFrame>
        <p:nvGraphicFramePr>
          <p:cNvPr id="489480" name="Object 8"/>
          <p:cNvGraphicFramePr>
            <a:graphicFrameLocks noChangeAspect="1"/>
          </p:cNvGraphicFramePr>
          <p:nvPr/>
        </p:nvGraphicFramePr>
        <p:xfrm>
          <a:off x="2667000" y="2130425"/>
          <a:ext cx="933450" cy="536575"/>
        </p:xfrm>
        <a:graphic>
          <a:graphicData uri="http://schemas.openxmlformats.org/presentationml/2006/ole">
            <p:oleObj spid="_x0000_s519174" name="Equation" r:id="rId7" imgW="355320" imgH="203040" progId="Equation.DSMT4">
              <p:embed/>
            </p:oleObj>
          </a:graphicData>
        </a:graphic>
      </p:graphicFrame>
      <p:graphicFrame>
        <p:nvGraphicFramePr>
          <p:cNvPr id="489481" name="Object 9"/>
          <p:cNvGraphicFramePr>
            <a:graphicFrameLocks noChangeAspect="1"/>
          </p:cNvGraphicFramePr>
          <p:nvPr/>
        </p:nvGraphicFramePr>
        <p:xfrm>
          <a:off x="5257800" y="2057400"/>
          <a:ext cx="1933575" cy="536575"/>
        </p:xfrm>
        <a:graphic>
          <a:graphicData uri="http://schemas.openxmlformats.org/presentationml/2006/ole">
            <p:oleObj spid="_x0000_s519175" name="Equation" r:id="rId8" imgW="73656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第三章 非完全信息静态博弈</a:t>
            </a:r>
          </a:p>
        </p:txBody>
      </p:sp>
      <p:sp>
        <p:nvSpPr>
          <p:cNvPr id="50585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 sz="3000" smtClean="0"/>
              <a:t>3.1 </a:t>
            </a:r>
            <a:r>
              <a:rPr lang="zh-CN" altLang="en-US" sz="3000" smtClean="0"/>
              <a:t>理论：静态贝叶斯博弈和贝叶斯纳什均衡</a:t>
            </a:r>
            <a:endParaRPr lang="en-US" altLang="zh-CN" sz="3000" smtClean="0"/>
          </a:p>
          <a:p>
            <a:pPr lvl="1"/>
            <a:r>
              <a:rPr lang="en-US" altLang="zh-CN" sz="2600" smtClean="0"/>
              <a:t>3.1.A </a:t>
            </a:r>
            <a:r>
              <a:rPr lang="zh-CN" altLang="en-US" sz="2600" smtClean="0"/>
              <a:t>非对称信息下的古诺竞争</a:t>
            </a:r>
            <a:endParaRPr lang="en-US" altLang="zh-CN" sz="2600" smtClean="0"/>
          </a:p>
          <a:p>
            <a:pPr lvl="1"/>
            <a:r>
              <a:rPr lang="en-US" altLang="zh-CN" sz="2600" smtClean="0"/>
              <a:t>3.1.B </a:t>
            </a:r>
            <a:r>
              <a:rPr lang="zh-CN" altLang="en-US" sz="2600" smtClean="0"/>
              <a:t>静态贝叶斯博弈的标准式表述</a:t>
            </a:r>
            <a:endParaRPr lang="en-US" altLang="zh-CN" sz="2600" smtClean="0"/>
          </a:p>
          <a:p>
            <a:pPr lvl="1"/>
            <a:r>
              <a:rPr lang="en-US" altLang="zh-CN" sz="2600" smtClean="0"/>
              <a:t>3.1.C </a:t>
            </a:r>
            <a:r>
              <a:rPr lang="zh-CN" altLang="en-US" sz="2600" smtClean="0"/>
              <a:t>贝叶斯纳什均衡的定义</a:t>
            </a:r>
            <a:endParaRPr lang="en-US" altLang="zh-CN" sz="2600" smtClean="0"/>
          </a:p>
          <a:p>
            <a:r>
              <a:rPr lang="en-US" altLang="zh-CN" sz="3000" smtClean="0"/>
              <a:t>3.2 </a:t>
            </a:r>
            <a:r>
              <a:rPr lang="zh-CN" altLang="en-US" sz="3000" smtClean="0"/>
              <a:t>应用举例</a:t>
            </a:r>
            <a:endParaRPr lang="en-US" altLang="zh-CN" sz="3000" smtClean="0"/>
          </a:p>
          <a:p>
            <a:pPr lvl="1"/>
            <a:r>
              <a:rPr lang="en-US" altLang="zh-CN" sz="2600" smtClean="0"/>
              <a:t>3.2.A </a:t>
            </a:r>
            <a:r>
              <a:rPr lang="zh-CN" altLang="en-US" sz="2600" smtClean="0"/>
              <a:t>混合战略</a:t>
            </a:r>
            <a:endParaRPr lang="en-US" altLang="zh-CN" sz="2600" smtClean="0"/>
          </a:p>
          <a:p>
            <a:pPr lvl="1"/>
            <a:r>
              <a:rPr lang="en-US" altLang="zh-CN" sz="2600" smtClean="0"/>
              <a:t>3.2.B </a:t>
            </a:r>
            <a:r>
              <a:rPr lang="zh-CN" altLang="en-US" sz="2600" smtClean="0"/>
              <a:t>拍卖</a:t>
            </a:r>
            <a:endParaRPr lang="en-US" altLang="zh-CN" sz="2600" smtClean="0"/>
          </a:p>
          <a:p>
            <a:pPr lvl="1"/>
            <a:r>
              <a:rPr lang="en-US" altLang="zh-CN" sz="2600" smtClean="0"/>
              <a:t>3.2.C </a:t>
            </a:r>
            <a:r>
              <a:rPr lang="zh-CN" altLang="en-US" sz="2600" smtClean="0"/>
              <a:t>双向拍卖</a:t>
            </a:r>
            <a:endParaRPr lang="en-US" altLang="zh-CN" sz="2600" smtClean="0"/>
          </a:p>
          <a:p>
            <a:r>
              <a:rPr lang="en-US" altLang="zh-CN" sz="3000" smtClean="0"/>
              <a:t>3.3 </a:t>
            </a:r>
            <a:r>
              <a:rPr lang="zh-CN" altLang="en-US" sz="3000" smtClean="0"/>
              <a:t>显示原理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01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3.1.C </a:t>
            </a:r>
            <a:r>
              <a:rPr lang="zh-CN" altLang="en-US" smtClean="0"/>
              <a:t>贝叶斯纳什均衡的定义</a:t>
            </a:r>
          </a:p>
        </p:txBody>
      </p:sp>
      <p:sp>
        <p:nvSpPr>
          <p:cNvPr id="490502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zh-CN" altLang="en-US" b="1" smtClean="0"/>
              <a:t>定义</a:t>
            </a:r>
            <a:r>
              <a:rPr lang="zh-CN" altLang="en-US" smtClean="0"/>
              <a:t>：在静态贝叶斯博弈中</a:t>
            </a:r>
            <a:r>
              <a:rPr lang="en-US" altLang="zh-CN" smtClean="0"/>
              <a:t>G={A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,…,A</a:t>
            </a:r>
            <a:r>
              <a:rPr lang="en-US" altLang="zh-CN" baseline="-25000" smtClean="0"/>
              <a:t>n; </a:t>
            </a:r>
            <a:r>
              <a:rPr lang="en-US" altLang="zh-CN" smtClean="0"/>
              <a:t>T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,…,T</a:t>
            </a:r>
            <a:r>
              <a:rPr lang="en-US" altLang="zh-CN" baseline="-25000" smtClean="0"/>
              <a:t>n;</a:t>
            </a:r>
            <a:r>
              <a:rPr lang="en-US" altLang="zh-CN" smtClean="0"/>
              <a:t> p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,…,p</a:t>
            </a:r>
            <a:r>
              <a:rPr lang="en-US" altLang="zh-CN" baseline="-25000" smtClean="0"/>
              <a:t>n ;</a:t>
            </a:r>
            <a:r>
              <a:rPr lang="en-US" altLang="zh-CN" smtClean="0"/>
              <a:t> u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,…,u</a:t>
            </a:r>
            <a:r>
              <a:rPr lang="en-US" altLang="zh-CN" baseline="-25000" smtClean="0"/>
              <a:t>n</a:t>
            </a:r>
            <a:r>
              <a:rPr lang="en-US" altLang="zh-CN" smtClean="0"/>
              <a:t>}</a:t>
            </a:r>
            <a:r>
              <a:rPr lang="zh-CN" altLang="en-US" smtClean="0"/>
              <a:t>中，战略组合</a:t>
            </a:r>
            <a:r>
              <a:rPr lang="en-US" altLang="zh-CN" smtClean="0"/>
              <a:t>s</a:t>
            </a:r>
            <a:r>
              <a:rPr lang="en-US" altLang="zh-CN" baseline="30000" smtClean="0"/>
              <a:t>*</a:t>
            </a:r>
            <a:r>
              <a:rPr lang="en-US" altLang="zh-CN" smtClean="0"/>
              <a:t> ={s</a:t>
            </a:r>
            <a:r>
              <a:rPr lang="en-US" altLang="zh-CN" baseline="-25000" smtClean="0"/>
              <a:t>1</a:t>
            </a:r>
            <a:r>
              <a:rPr lang="en-US" altLang="zh-CN" baseline="30000" smtClean="0"/>
              <a:t>*</a:t>
            </a:r>
            <a:r>
              <a:rPr lang="en-US" altLang="zh-CN" smtClean="0"/>
              <a:t>,…, s</a:t>
            </a:r>
            <a:r>
              <a:rPr lang="en-US" altLang="zh-CN" baseline="-25000" smtClean="0"/>
              <a:t>n</a:t>
            </a:r>
            <a:r>
              <a:rPr lang="en-US" altLang="zh-CN" baseline="30000" smtClean="0"/>
              <a:t>*</a:t>
            </a:r>
            <a:r>
              <a:rPr lang="en-US" altLang="zh-CN" smtClean="0"/>
              <a:t>}</a:t>
            </a:r>
            <a:r>
              <a:rPr lang="zh-CN" altLang="en-US" smtClean="0"/>
              <a:t>是一个纯战略</a:t>
            </a:r>
            <a:r>
              <a:rPr lang="zh-CN" altLang="en-US" b="1" smtClean="0"/>
              <a:t>贝叶斯纳什均衡</a:t>
            </a:r>
            <a:r>
              <a:rPr lang="zh-CN" altLang="en-US" smtClean="0"/>
              <a:t>，如果对每一参与者</a:t>
            </a:r>
            <a:r>
              <a:rPr lang="en-US" altLang="zh-CN" smtClean="0"/>
              <a:t>i</a:t>
            </a:r>
            <a:r>
              <a:rPr lang="zh-CN" altLang="en-US" smtClean="0"/>
              <a:t>及对</a:t>
            </a:r>
            <a:r>
              <a:rPr lang="en-US" altLang="zh-CN" smtClean="0"/>
              <a:t>i</a:t>
            </a:r>
            <a:r>
              <a:rPr lang="zh-CN" altLang="en-US" smtClean="0"/>
              <a:t>的类型集</a:t>
            </a:r>
            <a:r>
              <a:rPr lang="en-US" altLang="zh-CN" smtClean="0"/>
              <a:t>T</a:t>
            </a:r>
            <a:r>
              <a:rPr lang="en-US" altLang="zh-CN" baseline="-25000" smtClean="0"/>
              <a:t>i</a:t>
            </a:r>
            <a:r>
              <a:rPr lang="zh-CN" altLang="en-US" smtClean="0"/>
              <a:t>中的每一</a:t>
            </a:r>
            <a:r>
              <a:rPr lang="en-US" altLang="zh-CN" smtClean="0"/>
              <a:t>t</a:t>
            </a:r>
            <a:r>
              <a:rPr lang="en-US" altLang="zh-CN" baseline="-25000" smtClean="0"/>
              <a:t>i</a:t>
            </a:r>
            <a:r>
              <a:rPr lang="zh-CN" altLang="en-US" smtClean="0"/>
              <a:t> ，</a:t>
            </a:r>
            <a:r>
              <a:rPr lang="en-US" altLang="zh-CN" smtClean="0"/>
              <a:t> s</a:t>
            </a:r>
            <a:r>
              <a:rPr lang="en-US" altLang="zh-CN" baseline="-25000" smtClean="0"/>
              <a:t>i</a:t>
            </a:r>
            <a:r>
              <a:rPr lang="zh-CN" altLang="en-US" baseline="30000" smtClean="0"/>
              <a:t>*</a:t>
            </a:r>
            <a:r>
              <a:rPr lang="en-US" altLang="zh-CN" baseline="-25000" smtClean="0"/>
              <a:t> </a:t>
            </a:r>
            <a:r>
              <a:rPr lang="en-US" altLang="zh-CN" smtClean="0"/>
              <a:t>(t</a:t>
            </a:r>
            <a:r>
              <a:rPr lang="en-US" altLang="zh-CN" baseline="-25000" smtClean="0"/>
              <a:t>i</a:t>
            </a:r>
            <a:r>
              <a:rPr lang="en-US" altLang="zh-CN" smtClean="0"/>
              <a:t>)</a:t>
            </a:r>
            <a:r>
              <a:rPr lang="zh-CN" altLang="en-US" smtClean="0"/>
              <a:t>是如下问题的解：</a:t>
            </a:r>
            <a:endParaRPr lang="en-US" altLang="zh-CN" smtClean="0"/>
          </a:p>
          <a:p>
            <a:endParaRPr lang="en-US" altLang="zh-CN" smtClean="0"/>
          </a:p>
          <a:p>
            <a:pPr lvl="1">
              <a:buFont typeface="Arial" charset="0"/>
              <a:buNone/>
            </a:pPr>
            <a:endParaRPr lang="en-US" altLang="zh-CN" smtClean="0"/>
          </a:p>
        </p:txBody>
      </p:sp>
      <p:graphicFrame>
        <p:nvGraphicFramePr>
          <p:cNvPr id="490500" name="Object 3"/>
          <p:cNvGraphicFramePr>
            <a:graphicFrameLocks noChangeAspect="1"/>
          </p:cNvGraphicFramePr>
          <p:nvPr/>
        </p:nvGraphicFramePr>
        <p:xfrm>
          <a:off x="36513" y="4284663"/>
          <a:ext cx="9167812" cy="973137"/>
        </p:xfrm>
        <a:graphic>
          <a:graphicData uri="http://schemas.openxmlformats.org/presentationml/2006/ole">
            <p:oleObj spid="_x0000_s520194" name="Equation" r:id="rId3" imgW="3492360" imgH="368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9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3.1.C </a:t>
            </a:r>
            <a:r>
              <a:rPr lang="zh-CN" altLang="en-US" smtClean="0"/>
              <a:t>贝叶斯纳什均衡的定义</a:t>
            </a:r>
          </a:p>
        </p:txBody>
      </p:sp>
      <p:sp>
        <p:nvSpPr>
          <p:cNvPr id="533510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zh-CN" altLang="en-US" b="1" smtClean="0"/>
              <a:t>定义</a:t>
            </a:r>
            <a:r>
              <a:rPr lang="zh-CN" altLang="en-US" smtClean="0"/>
              <a:t>：在静态贝叶斯博弈中</a:t>
            </a:r>
            <a:r>
              <a:rPr lang="en-US" altLang="zh-CN" smtClean="0"/>
              <a:t>G={A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,…,A</a:t>
            </a:r>
            <a:r>
              <a:rPr lang="en-US" altLang="zh-CN" baseline="-25000" smtClean="0"/>
              <a:t>n; </a:t>
            </a:r>
            <a:r>
              <a:rPr lang="en-US" altLang="zh-CN" smtClean="0"/>
              <a:t>T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,…,T</a:t>
            </a:r>
            <a:r>
              <a:rPr lang="en-US" altLang="zh-CN" baseline="-25000" smtClean="0"/>
              <a:t>n;</a:t>
            </a:r>
            <a:r>
              <a:rPr lang="en-US" altLang="zh-CN" smtClean="0"/>
              <a:t> p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,…,p</a:t>
            </a:r>
            <a:r>
              <a:rPr lang="en-US" altLang="zh-CN" baseline="-25000" smtClean="0"/>
              <a:t>n ;</a:t>
            </a:r>
            <a:r>
              <a:rPr lang="en-US" altLang="zh-CN" smtClean="0"/>
              <a:t> u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,…,u</a:t>
            </a:r>
            <a:r>
              <a:rPr lang="en-US" altLang="zh-CN" baseline="-25000" smtClean="0"/>
              <a:t>n</a:t>
            </a:r>
            <a:r>
              <a:rPr lang="en-US" altLang="zh-CN" smtClean="0"/>
              <a:t>}</a:t>
            </a:r>
            <a:r>
              <a:rPr lang="zh-CN" altLang="en-US" smtClean="0"/>
              <a:t>中，战略组合</a:t>
            </a:r>
            <a:r>
              <a:rPr lang="en-US" altLang="zh-CN" smtClean="0"/>
              <a:t>s</a:t>
            </a:r>
            <a:r>
              <a:rPr lang="en-US" altLang="zh-CN" baseline="30000" smtClean="0"/>
              <a:t>*</a:t>
            </a:r>
            <a:r>
              <a:rPr lang="en-US" altLang="zh-CN" smtClean="0"/>
              <a:t> ={s</a:t>
            </a:r>
            <a:r>
              <a:rPr lang="en-US" altLang="zh-CN" baseline="-25000" smtClean="0"/>
              <a:t>1</a:t>
            </a:r>
            <a:r>
              <a:rPr lang="en-US" altLang="zh-CN" baseline="30000" smtClean="0"/>
              <a:t>*</a:t>
            </a:r>
            <a:r>
              <a:rPr lang="en-US" altLang="zh-CN" smtClean="0"/>
              <a:t>,…, s</a:t>
            </a:r>
            <a:r>
              <a:rPr lang="en-US" altLang="zh-CN" baseline="-25000" smtClean="0"/>
              <a:t>n</a:t>
            </a:r>
            <a:r>
              <a:rPr lang="en-US" altLang="zh-CN" baseline="30000" smtClean="0"/>
              <a:t>*</a:t>
            </a:r>
            <a:r>
              <a:rPr lang="en-US" altLang="zh-CN" smtClean="0"/>
              <a:t>}</a:t>
            </a:r>
            <a:r>
              <a:rPr lang="zh-CN" altLang="en-US" smtClean="0"/>
              <a:t>是一个纯战略</a:t>
            </a:r>
            <a:r>
              <a:rPr lang="zh-CN" altLang="en-US" b="1" smtClean="0"/>
              <a:t>贝叶斯纳什均衡</a:t>
            </a:r>
            <a:r>
              <a:rPr lang="zh-CN" altLang="en-US" smtClean="0"/>
              <a:t>，如果对每一参与者</a:t>
            </a:r>
            <a:r>
              <a:rPr lang="en-US" altLang="zh-CN" smtClean="0"/>
              <a:t>i</a:t>
            </a:r>
            <a:r>
              <a:rPr lang="zh-CN" altLang="en-US" smtClean="0"/>
              <a:t>及对</a:t>
            </a:r>
            <a:r>
              <a:rPr lang="en-US" altLang="zh-CN" smtClean="0"/>
              <a:t>i</a:t>
            </a:r>
            <a:r>
              <a:rPr lang="zh-CN" altLang="en-US" smtClean="0"/>
              <a:t>的类型集</a:t>
            </a:r>
            <a:r>
              <a:rPr lang="en-US" altLang="zh-CN" smtClean="0"/>
              <a:t>T</a:t>
            </a:r>
            <a:r>
              <a:rPr lang="en-US" altLang="zh-CN" baseline="-25000" smtClean="0"/>
              <a:t>i</a:t>
            </a:r>
            <a:r>
              <a:rPr lang="zh-CN" altLang="en-US" smtClean="0"/>
              <a:t>中的每一</a:t>
            </a:r>
            <a:r>
              <a:rPr lang="en-US" altLang="zh-CN" smtClean="0"/>
              <a:t>t</a:t>
            </a:r>
            <a:r>
              <a:rPr lang="en-US" altLang="zh-CN" baseline="-25000" smtClean="0"/>
              <a:t>i</a:t>
            </a:r>
            <a:r>
              <a:rPr lang="zh-CN" altLang="en-US" smtClean="0"/>
              <a:t> ，</a:t>
            </a:r>
            <a:r>
              <a:rPr lang="en-US" altLang="zh-CN" smtClean="0"/>
              <a:t> s</a:t>
            </a:r>
            <a:r>
              <a:rPr lang="en-US" altLang="zh-CN" baseline="-25000" smtClean="0"/>
              <a:t>i</a:t>
            </a:r>
            <a:r>
              <a:rPr lang="zh-CN" altLang="en-US" baseline="30000" smtClean="0"/>
              <a:t>*</a:t>
            </a:r>
            <a:r>
              <a:rPr lang="en-US" altLang="zh-CN" baseline="-25000" smtClean="0"/>
              <a:t> </a:t>
            </a:r>
            <a:r>
              <a:rPr lang="en-US" altLang="zh-CN" smtClean="0"/>
              <a:t>(t</a:t>
            </a:r>
            <a:r>
              <a:rPr lang="en-US" altLang="zh-CN" baseline="-25000" smtClean="0"/>
              <a:t>i</a:t>
            </a:r>
            <a:r>
              <a:rPr lang="en-US" altLang="zh-CN" smtClean="0"/>
              <a:t>)</a:t>
            </a:r>
            <a:r>
              <a:rPr lang="zh-CN" altLang="en-US" smtClean="0"/>
              <a:t>是如下问题的解：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一个有限的静态贝叶斯博弈存在贝叶斯纳什均衡</a:t>
            </a:r>
          </a:p>
          <a:p>
            <a:endParaRPr lang="en-US" altLang="zh-CN" smtClean="0"/>
          </a:p>
          <a:p>
            <a:pPr lvl="1">
              <a:buFont typeface="Arial" charset="0"/>
              <a:buNone/>
            </a:pPr>
            <a:endParaRPr lang="en-US" altLang="zh-CN" smtClean="0"/>
          </a:p>
        </p:txBody>
      </p:sp>
      <p:graphicFrame>
        <p:nvGraphicFramePr>
          <p:cNvPr id="533508" name="Object 3"/>
          <p:cNvGraphicFramePr>
            <a:graphicFrameLocks noChangeAspect="1"/>
          </p:cNvGraphicFramePr>
          <p:nvPr/>
        </p:nvGraphicFramePr>
        <p:xfrm>
          <a:off x="36513" y="4284663"/>
          <a:ext cx="9167812" cy="973137"/>
        </p:xfrm>
        <a:graphic>
          <a:graphicData uri="http://schemas.openxmlformats.org/presentationml/2006/ole">
            <p:oleObj spid="_x0000_s521218" name="Equation" r:id="rId3" imgW="3492360" imgH="368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2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应用举例</a:t>
            </a:r>
          </a:p>
        </p:txBody>
      </p:sp>
      <p:sp>
        <p:nvSpPr>
          <p:cNvPr id="53453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 smtClean="0"/>
              <a:t>3.2.A </a:t>
            </a:r>
            <a:r>
              <a:rPr lang="zh-CN" altLang="en-US" smtClean="0"/>
              <a:t>再谈混合战略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3.2.A </a:t>
            </a:r>
            <a:r>
              <a:rPr lang="zh-CN" altLang="en-US" dirty="0" smtClean="0"/>
              <a:t>再谈混合战略</a:t>
            </a:r>
            <a:endParaRPr lang="en-US" altLang="zh-CN" dirty="0" smtClean="0"/>
          </a:p>
        </p:txBody>
      </p:sp>
      <p:sp>
        <p:nvSpPr>
          <p:cNvPr id="54681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dirty="0" smtClean="0"/>
              <a:t>回顾：参与者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的混合战略代表了参与者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对参与者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的战略的不确定性</a:t>
            </a:r>
            <a:endParaRPr lang="en-US" altLang="zh-CN" dirty="0" smtClean="0"/>
          </a:p>
          <a:p>
            <a:r>
              <a:rPr lang="zh-CN" altLang="en-US" dirty="0" smtClean="0"/>
              <a:t>一个混合战略纳什均衡（在完全信息静态博弈下）可以被解释为（在少量私有信息下的）一个贝叶斯静态博弈的纯战略纳什均衡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3.2.A </a:t>
            </a:r>
            <a:r>
              <a:rPr lang="zh-CN" altLang="en-US" dirty="0" smtClean="0"/>
              <a:t>再谈混合战略</a:t>
            </a:r>
          </a:p>
        </p:txBody>
      </p:sp>
      <p:sp>
        <p:nvSpPr>
          <p:cNvPr id="54886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性别战</a:t>
            </a:r>
            <a:endParaRPr lang="en-US" altLang="zh-CN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混合战略纳什均衡：女方以</a:t>
            </a:r>
            <a:r>
              <a:rPr lang="en-US" altLang="zh-CN" smtClean="0"/>
              <a:t>2/3</a:t>
            </a:r>
            <a:r>
              <a:rPr lang="zh-CN" altLang="en-US" smtClean="0"/>
              <a:t>的概率选择歌剧，男方以</a:t>
            </a:r>
            <a:r>
              <a:rPr lang="en-US" altLang="zh-CN" smtClean="0"/>
              <a:t>2/3</a:t>
            </a:r>
            <a:r>
              <a:rPr lang="zh-CN" altLang="en-US" smtClean="0"/>
              <a:t>的概率选择拳击</a:t>
            </a:r>
            <a:endParaRPr lang="en-US" altLang="zh-CN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0" y="2209800"/>
          <a:ext cx="4724400" cy="2011680"/>
        </p:xfrm>
        <a:graphic>
          <a:graphicData uri="http://schemas.openxmlformats.org/drawingml/2006/table">
            <a:tbl>
              <a:tblPr/>
              <a:tblGrid>
                <a:gridCol w="1181100"/>
                <a:gridCol w="1181100"/>
                <a:gridCol w="1181100"/>
                <a:gridCol w="11811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男方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歌剧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拳击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女方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歌剧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拳击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4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3.2.A </a:t>
            </a:r>
            <a:r>
              <a:rPr lang="zh-CN" altLang="en-US" dirty="0" smtClean="0"/>
              <a:t>再谈混合战略</a:t>
            </a:r>
          </a:p>
        </p:txBody>
      </p:sp>
      <p:sp>
        <p:nvSpPr>
          <p:cNvPr id="53965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引入私人信息后的性别战</a:t>
            </a:r>
            <a:endParaRPr lang="en-US" altLang="zh-CN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假设</a:t>
            </a:r>
            <a:r>
              <a:rPr lang="en-US" altLang="zh-CN" smtClean="0"/>
              <a:t>t</a:t>
            </a:r>
            <a:r>
              <a:rPr lang="en-US" altLang="zh-CN" baseline="-25000" smtClean="0"/>
              <a:t>c</a:t>
            </a:r>
            <a:r>
              <a:rPr lang="en-US" altLang="zh-CN" smtClean="0"/>
              <a:t> </a:t>
            </a:r>
            <a:r>
              <a:rPr lang="zh-CN" altLang="en-US" smtClean="0"/>
              <a:t>和</a:t>
            </a:r>
            <a:r>
              <a:rPr lang="en-US" altLang="zh-CN" smtClean="0"/>
              <a:t>t</a:t>
            </a:r>
            <a:r>
              <a:rPr lang="en-US" altLang="zh-CN" baseline="-25000" smtClean="0"/>
              <a:t>p</a:t>
            </a:r>
            <a:r>
              <a:rPr lang="en-US" altLang="zh-CN" smtClean="0"/>
              <a:t> </a:t>
            </a:r>
            <a:r>
              <a:rPr lang="zh-CN" altLang="en-US" smtClean="0"/>
              <a:t>相互独立，并服从</a:t>
            </a:r>
            <a:r>
              <a:rPr lang="en-US" altLang="zh-CN" smtClean="0"/>
              <a:t>[0</a:t>
            </a:r>
            <a:r>
              <a:rPr lang="zh-CN" altLang="en-US" smtClean="0"/>
              <a:t>，</a:t>
            </a:r>
            <a:r>
              <a:rPr lang="en-US" altLang="zh-CN" smtClean="0"/>
              <a:t>x]</a:t>
            </a:r>
            <a:r>
              <a:rPr lang="zh-CN" altLang="en-US" smtClean="0"/>
              <a:t>区间上的均匀分布</a:t>
            </a:r>
            <a:endParaRPr lang="en-US" altLang="zh-CN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2209800"/>
          <a:ext cx="5562600" cy="2011680"/>
        </p:xfrm>
        <a:graphic>
          <a:graphicData uri="http://schemas.openxmlformats.org/drawingml/2006/table">
            <a:tbl>
              <a:tblPr/>
              <a:tblGrid>
                <a:gridCol w="1143000"/>
                <a:gridCol w="1371600"/>
                <a:gridCol w="1447800"/>
                <a:gridCol w="16002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男方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(p)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歌剧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拳击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女方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(c)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歌剧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2+t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c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拳击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2+t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p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3.2.A </a:t>
            </a:r>
            <a:r>
              <a:rPr lang="zh-CN" altLang="en-US" dirty="0" smtClean="0"/>
              <a:t>再谈混合战略</a:t>
            </a:r>
          </a:p>
        </p:txBody>
      </p:sp>
      <p:sp>
        <p:nvSpPr>
          <p:cNvPr id="54067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/>
              <a:t>引入私人信息后的性别战</a:t>
            </a:r>
            <a:endParaRPr lang="en-US" altLang="zh-CN" smtClean="0"/>
          </a:p>
          <a:p>
            <a:pPr>
              <a:lnSpc>
                <a:spcPct val="90000"/>
              </a:lnSpc>
            </a:pPr>
            <a:endParaRPr lang="zh-CN" altLang="en-US" smtClean="0"/>
          </a:p>
          <a:p>
            <a:pPr>
              <a:lnSpc>
                <a:spcPct val="90000"/>
              </a:lnSpc>
            </a:pPr>
            <a:endParaRPr lang="zh-CN" altLang="en-US" smtClean="0"/>
          </a:p>
          <a:p>
            <a:pPr>
              <a:lnSpc>
                <a:spcPct val="90000"/>
              </a:lnSpc>
            </a:pPr>
            <a:endParaRPr lang="zh-CN" altLang="en-US" smtClean="0"/>
          </a:p>
          <a:p>
            <a:pPr>
              <a:lnSpc>
                <a:spcPct val="90000"/>
              </a:lnSpc>
            </a:pPr>
            <a:endParaRPr lang="zh-CN" altLang="en-US" smtClean="0"/>
          </a:p>
          <a:p>
            <a:pPr>
              <a:lnSpc>
                <a:spcPct val="90000"/>
              </a:lnSpc>
            </a:pPr>
            <a:r>
              <a:rPr lang="zh-CN" altLang="en-US" smtClean="0"/>
              <a:t>假设在（纯战略）贝叶斯纳什均衡中，女方在</a:t>
            </a:r>
            <a:r>
              <a:rPr lang="en-US" altLang="zh-CN" smtClean="0"/>
              <a:t>t</a:t>
            </a:r>
            <a:r>
              <a:rPr lang="en-US" altLang="zh-CN" baseline="-25000" smtClean="0"/>
              <a:t>c</a:t>
            </a:r>
            <a:r>
              <a:rPr lang="en-US" altLang="zh-CN" smtClean="0"/>
              <a:t> </a:t>
            </a:r>
            <a:r>
              <a:rPr lang="zh-CN" altLang="en-US" smtClean="0"/>
              <a:t>超过某一个临界值</a:t>
            </a:r>
            <a:r>
              <a:rPr lang="en-US" altLang="zh-CN" smtClean="0"/>
              <a:t>c</a:t>
            </a:r>
            <a:r>
              <a:rPr lang="zh-CN" altLang="en-US" smtClean="0"/>
              <a:t>时选择歌剧，而男方在</a:t>
            </a:r>
            <a:r>
              <a:rPr lang="en-US" altLang="zh-CN" smtClean="0"/>
              <a:t>t</a:t>
            </a:r>
            <a:r>
              <a:rPr lang="en-US" altLang="zh-CN" baseline="-25000" smtClean="0"/>
              <a:t>p</a:t>
            </a:r>
            <a:r>
              <a:rPr lang="en-US" altLang="zh-CN" smtClean="0"/>
              <a:t> </a:t>
            </a:r>
            <a:r>
              <a:rPr lang="zh-CN" altLang="en-US" smtClean="0"/>
              <a:t>超过某一个临界值</a:t>
            </a:r>
            <a:r>
              <a:rPr lang="en-US" altLang="zh-CN" smtClean="0"/>
              <a:t>p</a:t>
            </a:r>
            <a:r>
              <a:rPr lang="zh-CN" altLang="en-US" smtClean="0"/>
              <a:t>时选择拳击</a:t>
            </a: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zh-CN" altLang="en-US" smtClean="0"/>
              <a:t>即女方以</a:t>
            </a:r>
            <a:r>
              <a:rPr lang="en-US" altLang="zh-CN" smtClean="0"/>
              <a:t>(x-c)/x</a:t>
            </a:r>
            <a:r>
              <a:rPr lang="zh-CN" altLang="en-US" smtClean="0"/>
              <a:t>的概率选择歌剧，男方以</a:t>
            </a:r>
            <a:r>
              <a:rPr lang="en-US" altLang="zh-CN" smtClean="0"/>
              <a:t>(x-p)/x</a:t>
            </a:r>
            <a:r>
              <a:rPr lang="zh-CN" altLang="en-US" smtClean="0"/>
              <a:t>的概率选择拳击</a:t>
            </a:r>
            <a:endParaRPr lang="en-US" altLang="zh-CN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2209800"/>
          <a:ext cx="5562600" cy="2011680"/>
        </p:xfrm>
        <a:graphic>
          <a:graphicData uri="http://schemas.openxmlformats.org/drawingml/2006/table">
            <a:tbl>
              <a:tblPr/>
              <a:tblGrid>
                <a:gridCol w="1143000"/>
                <a:gridCol w="1371600"/>
                <a:gridCol w="1447800"/>
                <a:gridCol w="16002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男方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(p)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歌剧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拳击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女方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(c)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歌剧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2+t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c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拳击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2+t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p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应用举例</a:t>
            </a:r>
          </a:p>
        </p:txBody>
      </p:sp>
      <p:sp>
        <p:nvSpPr>
          <p:cNvPr id="54169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altLang="zh-CN" b="1" smtClean="0"/>
              <a:t>3.2.B </a:t>
            </a:r>
            <a:r>
              <a:rPr lang="zh-CN" altLang="en-US" b="1" smtClean="0"/>
              <a:t>价格优先密封拍卖（ </a:t>
            </a:r>
            <a:r>
              <a:rPr lang="en-US" altLang="zh-CN" b="1" smtClean="0"/>
              <a:t>first-price, sealed-bid auction</a:t>
            </a:r>
            <a:r>
              <a:rPr lang="zh-CN" altLang="en-US" b="1" smtClean="0"/>
              <a:t>）</a:t>
            </a:r>
            <a:endParaRPr lang="en-US" altLang="zh-CN" b="1" smtClean="0"/>
          </a:p>
          <a:p>
            <a:pPr lvl="1"/>
            <a:r>
              <a:rPr lang="zh-CN" altLang="en-US" smtClean="0"/>
              <a:t>两个投标人，</a:t>
            </a:r>
            <a:r>
              <a:rPr lang="en-US" altLang="zh-CN" smtClean="0"/>
              <a:t>i=1,2</a:t>
            </a:r>
          </a:p>
          <a:p>
            <a:pPr lvl="1"/>
            <a:r>
              <a:rPr lang="zh-CN" altLang="en-US" smtClean="0"/>
              <a:t>投标人</a:t>
            </a:r>
            <a:r>
              <a:rPr lang="en-US" altLang="zh-CN" smtClean="0"/>
              <a:t>i</a:t>
            </a:r>
            <a:r>
              <a:rPr lang="zh-CN" altLang="en-US" smtClean="0"/>
              <a:t>对拍卖商品的估价</a:t>
            </a:r>
            <a:r>
              <a:rPr lang="en-US" altLang="zh-CN" smtClean="0"/>
              <a:t>(valuation)</a:t>
            </a:r>
            <a:r>
              <a:rPr lang="zh-CN" altLang="en-US" smtClean="0"/>
              <a:t>为</a:t>
            </a:r>
            <a:r>
              <a:rPr lang="en-US" altLang="zh-CN" smtClean="0"/>
              <a:t>v</a:t>
            </a:r>
            <a:r>
              <a:rPr lang="en-US" altLang="zh-CN" baseline="-25000" smtClean="0"/>
              <a:t>i</a:t>
            </a:r>
            <a:r>
              <a:rPr lang="zh-CN" altLang="en-US" smtClean="0"/>
              <a:t> </a:t>
            </a:r>
            <a:endParaRPr lang="en-US" altLang="zh-CN" smtClean="0"/>
          </a:p>
          <a:p>
            <a:pPr lvl="1"/>
            <a:r>
              <a:rPr lang="zh-CN" altLang="en-US" smtClean="0"/>
              <a:t>如果投标人</a:t>
            </a:r>
            <a:r>
              <a:rPr lang="en-US" altLang="zh-CN" smtClean="0"/>
              <a:t>i</a:t>
            </a:r>
            <a:r>
              <a:rPr lang="zh-CN" altLang="en-US" smtClean="0"/>
              <a:t>以成交价格</a:t>
            </a:r>
            <a:r>
              <a:rPr lang="en-US" altLang="zh-CN" smtClean="0"/>
              <a:t>p</a:t>
            </a:r>
            <a:r>
              <a:rPr lang="zh-CN" altLang="en-US" smtClean="0"/>
              <a:t>中标，则其收益为</a:t>
            </a:r>
            <a:r>
              <a:rPr lang="en-US" altLang="zh-CN" smtClean="0"/>
              <a:t>v</a:t>
            </a:r>
            <a:r>
              <a:rPr lang="en-US" altLang="zh-CN" baseline="-25000" smtClean="0"/>
              <a:t>i</a:t>
            </a:r>
            <a:r>
              <a:rPr lang="en-US" altLang="zh-CN" smtClean="0"/>
              <a:t> –p</a:t>
            </a:r>
          </a:p>
          <a:p>
            <a:pPr lvl="1"/>
            <a:r>
              <a:rPr lang="zh-CN" altLang="en-US" smtClean="0"/>
              <a:t>两个投标人的估价是私人信息</a:t>
            </a:r>
            <a:endParaRPr lang="en-US" altLang="zh-CN" smtClean="0"/>
          </a:p>
          <a:p>
            <a:pPr lvl="1"/>
            <a:r>
              <a:rPr lang="en-US" altLang="zh-CN" smtClean="0"/>
              <a:t>v</a:t>
            </a:r>
            <a:r>
              <a:rPr lang="en-US" altLang="zh-CN" baseline="-25000" smtClean="0"/>
              <a:t>i</a:t>
            </a:r>
            <a:r>
              <a:rPr lang="zh-CN" altLang="en-US" smtClean="0"/>
              <a:t>相互独立，并服从</a:t>
            </a:r>
            <a:r>
              <a:rPr lang="en-US" altLang="zh-CN" smtClean="0"/>
              <a:t>[0</a:t>
            </a:r>
            <a:r>
              <a:rPr lang="zh-CN" altLang="en-US" smtClean="0"/>
              <a:t>，</a:t>
            </a:r>
            <a:r>
              <a:rPr lang="en-US" altLang="zh-CN" smtClean="0"/>
              <a:t>1]</a:t>
            </a:r>
            <a:r>
              <a:rPr lang="zh-CN" altLang="en-US" smtClean="0"/>
              <a:t>区间上的均匀分布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应用举例</a:t>
            </a:r>
          </a:p>
        </p:txBody>
      </p:sp>
      <p:sp>
        <p:nvSpPr>
          <p:cNvPr id="54272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zh-CN" altLang="en-US" dirty="0" smtClean="0"/>
              <a:t>拍卖规则：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两个投标人同时给出自己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报</a:t>
            </a:r>
            <a:r>
              <a:rPr lang="zh-CN" altLang="en-US" dirty="0" smtClean="0"/>
              <a:t>价（出价）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出价较高的一方得到商品，并支付他报的价格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出价较低的一方收益和支付都等于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 smtClean="0"/>
              <a:t>若出价相同，则投硬币决定胜利方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8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应用举例</a:t>
            </a:r>
          </a:p>
        </p:txBody>
      </p:sp>
      <p:sp>
        <p:nvSpPr>
          <p:cNvPr id="53658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000" dirty="0" smtClean="0"/>
              <a:t>拍卖规则：</a:t>
            </a:r>
            <a:endParaRPr lang="en-US" altLang="zh-CN" sz="3000" dirty="0" smtClean="0"/>
          </a:p>
          <a:p>
            <a:pPr lvl="1">
              <a:lnSpc>
                <a:spcPct val="90000"/>
              </a:lnSpc>
            </a:pPr>
            <a:r>
              <a:rPr lang="zh-CN" altLang="en-US" sz="2600" dirty="0" smtClean="0"/>
              <a:t>两个投标人同时给出自己</a:t>
            </a:r>
            <a:r>
              <a:rPr lang="zh-CN" altLang="en-US" sz="2600" dirty="0" smtClean="0"/>
              <a:t>的报价，报价</a:t>
            </a:r>
            <a:r>
              <a:rPr lang="zh-CN" altLang="en-US" sz="2600" dirty="0" smtClean="0"/>
              <a:t>不能为负</a:t>
            </a:r>
            <a:endParaRPr lang="en-US" altLang="zh-CN" sz="2600" dirty="0" smtClean="0"/>
          </a:p>
          <a:p>
            <a:pPr lvl="1">
              <a:lnSpc>
                <a:spcPct val="90000"/>
              </a:lnSpc>
            </a:pPr>
            <a:r>
              <a:rPr lang="zh-CN" altLang="en-US" sz="2600" dirty="0" smtClean="0"/>
              <a:t>出价较高的一方得到商品，并支付他报的价格</a:t>
            </a:r>
            <a:endParaRPr lang="en-US" altLang="zh-CN" sz="2600" dirty="0" smtClean="0"/>
          </a:p>
          <a:p>
            <a:pPr lvl="1">
              <a:lnSpc>
                <a:spcPct val="90000"/>
              </a:lnSpc>
            </a:pPr>
            <a:r>
              <a:rPr lang="zh-CN" altLang="en-US" sz="2600" dirty="0" smtClean="0"/>
              <a:t>出价较低的一方收益和支付都等于</a:t>
            </a:r>
            <a:r>
              <a:rPr lang="en-US" altLang="zh-CN" sz="2600" dirty="0" smtClean="0"/>
              <a:t>0</a:t>
            </a:r>
          </a:p>
          <a:p>
            <a:pPr lvl="1">
              <a:lnSpc>
                <a:spcPct val="90000"/>
              </a:lnSpc>
            </a:pPr>
            <a:r>
              <a:rPr lang="zh-CN" altLang="en-US" sz="2600" dirty="0" smtClean="0"/>
              <a:t>若出价相同，则投硬币决定胜利方</a:t>
            </a:r>
            <a:endParaRPr lang="en-US" altLang="zh-CN" sz="2600" dirty="0" smtClean="0"/>
          </a:p>
          <a:p>
            <a:pPr>
              <a:lnSpc>
                <a:spcPct val="90000"/>
              </a:lnSpc>
            </a:pPr>
            <a:r>
              <a:rPr lang="zh-CN" altLang="en-US" sz="3000" dirty="0" smtClean="0"/>
              <a:t>把上述问题转换为标准式静态贝叶斯博弈</a:t>
            </a:r>
            <a:endParaRPr lang="en-US" altLang="zh-CN" sz="3000" dirty="0" smtClean="0"/>
          </a:p>
          <a:p>
            <a:pPr lvl="1">
              <a:lnSpc>
                <a:spcPct val="90000"/>
              </a:lnSpc>
            </a:pPr>
            <a:r>
              <a:rPr lang="en-US" altLang="zh-CN" sz="2600" dirty="0" smtClean="0"/>
              <a:t>G={A</a:t>
            </a:r>
            <a:r>
              <a:rPr lang="en-US" altLang="zh-CN" sz="2600" baseline="-25000" dirty="0" smtClean="0"/>
              <a:t>1</a:t>
            </a:r>
            <a:r>
              <a:rPr lang="en-US" altLang="zh-CN" sz="2600" dirty="0" smtClean="0"/>
              <a:t>,…,A</a:t>
            </a:r>
            <a:r>
              <a:rPr lang="en-US" altLang="zh-CN" sz="2600" baseline="-25000" dirty="0" smtClean="0"/>
              <a:t>n; </a:t>
            </a:r>
            <a:r>
              <a:rPr lang="en-US" altLang="zh-CN" sz="2600" dirty="0" smtClean="0"/>
              <a:t>T</a:t>
            </a:r>
            <a:r>
              <a:rPr lang="en-US" altLang="zh-CN" sz="2600" baseline="-25000" dirty="0" smtClean="0"/>
              <a:t>1</a:t>
            </a:r>
            <a:r>
              <a:rPr lang="en-US" altLang="zh-CN" sz="2600" dirty="0" smtClean="0"/>
              <a:t>,…,</a:t>
            </a:r>
            <a:r>
              <a:rPr lang="en-US" altLang="zh-CN" sz="2600" dirty="0" err="1" smtClean="0"/>
              <a:t>T</a:t>
            </a:r>
            <a:r>
              <a:rPr lang="en-US" altLang="zh-CN" sz="2600" baseline="-25000" dirty="0" err="1" smtClean="0"/>
              <a:t>n</a:t>
            </a:r>
            <a:r>
              <a:rPr lang="en-US" altLang="zh-CN" sz="2600" baseline="-25000" dirty="0" smtClean="0"/>
              <a:t>;</a:t>
            </a:r>
            <a:r>
              <a:rPr lang="en-US" altLang="zh-CN" sz="2600" dirty="0" smtClean="0"/>
              <a:t> p</a:t>
            </a:r>
            <a:r>
              <a:rPr lang="en-US" altLang="zh-CN" sz="2600" baseline="-25000" dirty="0" smtClean="0"/>
              <a:t>1</a:t>
            </a:r>
            <a:r>
              <a:rPr lang="en-US" altLang="zh-CN" sz="2600" dirty="0" smtClean="0"/>
              <a:t>,…,</a:t>
            </a:r>
            <a:r>
              <a:rPr lang="en-US" altLang="zh-CN" sz="2600" dirty="0" err="1" smtClean="0"/>
              <a:t>p</a:t>
            </a:r>
            <a:r>
              <a:rPr lang="en-US" altLang="zh-CN" sz="2600" baseline="-25000" dirty="0" err="1" smtClean="0"/>
              <a:t>n</a:t>
            </a:r>
            <a:r>
              <a:rPr lang="en-US" altLang="zh-CN" sz="2600" baseline="-25000" dirty="0" smtClean="0"/>
              <a:t> ;</a:t>
            </a:r>
            <a:r>
              <a:rPr lang="en-US" altLang="zh-CN" sz="2600" dirty="0" smtClean="0"/>
              <a:t> u</a:t>
            </a:r>
            <a:r>
              <a:rPr lang="en-US" altLang="zh-CN" sz="2600" baseline="-25000" dirty="0" smtClean="0"/>
              <a:t>1</a:t>
            </a:r>
            <a:r>
              <a:rPr lang="en-US" altLang="zh-CN" sz="2600" dirty="0" smtClean="0"/>
              <a:t>,…,u</a:t>
            </a:r>
            <a:r>
              <a:rPr lang="en-US" altLang="zh-CN" sz="2600" baseline="-25000" dirty="0" smtClean="0"/>
              <a:t>n</a:t>
            </a:r>
            <a:r>
              <a:rPr lang="en-US" altLang="zh-CN" sz="2600" dirty="0" smtClean="0"/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zh-CN" sz="2600" dirty="0" smtClean="0"/>
              <a:t>A</a:t>
            </a:r>
            <a:r>
              <a:rPr lang="en-US" altLang="zh-CN" sz="2600" baseline="-25000" dirty="0" smtClean="0"/>
              <a:t>i</a:t>
            </a:r>
            <a:r>
              <a:rPr lang="en-US" altLang="zh-CN" sz="2600" dirty="0" smtClean="0"/>
              <a:t> =[0,    )</a:t>
            </a:r>
          </a:p>
          <a:p>
            <a:pPr lvl="1">
              <a:lnSpc>
                <a:spcPct val="90000"/>
              </a:lnSpc>
            </a:pPr>
            <a:r>
              <a:rPr lang="en-US" altLang="zh-CN" sz="2600" dirty="0" smtClean="0"/>
              <a:t>T</a:t>
            </a:r>
            <a:r>
              <a:rPr lang="en-US" altLang="zh-CN" sz="2600" baseline="-25000" dirty="0" smtClean="0"/>
              <a:t>i</a:t>
            </a:r>
            <a:r>
              <a:rPr lang="en-US" altLang="zh-CN" sz="2600" dirty="0" smtClean="0"/>
              <a:t> =[0,1]</a:t>
            </a:r>
          </a:p>
          <a:p>
            <a:pPr lvl="1">
              <a:lnSpc>
                <a:spcPct val="90000"/>
              </a:lnSpc>
            </a:pPr>
            <a:r>
              <a:rPr lang="en-US" altLang="zh-CN" sz="2600" dirty="0" smtClean="0"/>
              <a:t>p</a:t>
            </a:r>
            <a:r>
              <a:rPr lang="en-US" altLang="zh-CN" sz="2600" baseline="-25000" dirty="0" smtClean="0"/>
              <a:t>i</a:t>
            </a:r>
            <a:r>
              <a:rPr lang="en-US" altLang="zh-CN" sz="2600" dirty="0" smtClean="0"/>
              <a:t> (t</a:t>
            </a:r>
            <a:r>
              <a:rPr lang="en-US" altLang="zh-CN" sz="2600" baseline="-25000" dirty="0" smtClean="0"/>
              <a:t>-</a:t>
            </a:r>
            <a:r>
              <a:rPr lang="en-US" altLang="zh-CN" sz="2600" baseline="-25000" dirty="0" err="1" smtClean="0"/>
              <a:t>i</a:t>
            </a:r>
            <a:r>
              <a:rPr lang="en-US" altLang="zh-CN" sz="2600" dirty="0" err="1" smtClean="0"/>
              <a:t>|t</a:t>
            </a:r>
            <a:r>
              <a:rPr lang="en-US" altLang="zh-CN" sz="2600" baseline="-25000" dirty="0" err="1" smtClean="0"/>
              <a:t>i</a:t>
            </a:r>
            <a:r>
              <a:rPr lang="en-US" altLang="zh-CN" sz="2600" dirty="0" smtClean="0"/>
              <a:t>)=1 </a:t>
            </a:r>
            <a:r>
              <a:rPr lang="zh-CN" altLang="en-US" sz="2600" dirty="0" smtClean="0"/>
              <a:t>当</a:t>
            </a:r>
            <a:r>
              <a:rPr lang="en-US" altLang="zh-CN" sz="2600" dirty="0" smtClean="0"/>
              <a:t>t</a:t>
            </a:r>
            <a:r>
              <a:rPr lang="en-US" altLang="zh-CN" sz="2600" baseline="-25000" dirty="0" smtClean="0"/>
              <a:t>-</a:t>
            </a:r>
            <a:r>
              <a:rPr lang="en-US" altLang="zh-CN" sz="2600" baseline="-25000" dirty="0" err="1" smtClean="0"/>
              <a:t>i</a:t>
            </a:r>
            <a:r>
              <a:rPr lang="en-US" altLang="zh-CN" sz="2600" dirty="0" smtClean="0"/>
              <a:t>    [0,1]; p</a:t>
            </a:r>
            <a:r>
              <a:rPr lang="en-US" altLang="zh-CN" sz="2600" baseline="-25000" dirty="0" smtClean="0"/>
              <a:t>i</a:t>
            </a:r>
            <a:r>
              <a:rPr lang="en-US" altLang="zh-CN" sz="2600" dirty="0" smtClean="0"/>
              <a:t> (t</a:t>
            </a:r>
            <a:r>
              <a:rPr lang="en-US" altLang="zh-CN" sz="2600" baseline="-25000" dirty="0" smtClean="0"/>
              <a:t>-</a:t>
            </a:r>
            <a:r>
              <a:rPr lang="en-US" altLang="zh-CN" sz="2600" baseline="-25000" dirty="0" err="1" smtClean="0"/>
              <a:t>i</a:t>
            </a:r>
            <a:r>
              <a:rPr lang="en-US" altLang="zh-CN" sz="2600" dirty="0" err="1" smtClean="0"/>
              <a:t>|t</a:t>
            </a:r>
            <a:r>
              <a:rPr lang="en-US" altLang="zh-CN" sz="2600" baseline="-25000" dirty="0" err="1" smtClean="0"/>
              <a:t>i</a:t>
            </a:r>
            <a:r>
              <a:rPr lang="en-US" altLang="zh-CN" sz="2600" dirty="0" smtClean="0"/>
              <a:t>)=0 </a:t>
            </a:r>
            <a:r>
              <a:rPr lang="zh-CN" altLang="en-US" sz="2600" dirty="0" smtClean="0"/>
              <a:t>当</a:t>
            </a:r>
            <a:r>
              <a:rPr lang="en-US" altLang="zh-CN" sz="2600" dirty="0" smtClean="0"/>
              <a:t>t</a:t>
            </a:r>
            <a:r>
              <a:rPr lang="en-US" altLang="zh-CN" sz="2600" baseline="-25000" dirty="0" smtClean="0"/>
              <a:t>-</a:t>
            </a:r>
            <a:r>
              <a:rPr lang="en-US" altLang="zh-CN" sz="2600" baseline="-25000" dirty="0" err="1" smtClean="0"/>
              <a:t>i</a:t>
            </a:r>
            <a:r>
              <a:rPr lang="en-US" altLang="zh-CN" sz="2600" dirty="0" smtClean="0"/>
              <a:t>     [0,1]</a:t>
            </a:r>
          </a:p>
          <a:p>
            <a:pPr lvl="1">
              <a:lnSpc>
                <a:spcPct val="90000"/>
              </a:lnSpc>
            </a:pPr>
            <a:r>
              <a:rPr lang="en-US" altLang="zh-CN" sz="2600" dirty="0" err="1" smtClean="0"/>
              <a:t>u</a:t>
            </a:r>
            <a:r>
              <a:rPr lang="en-US" altLang="zh-CN" sz="2600" baseline="-25000" dirty="0" err="1" smtClean="0"/>
              <a:t>i</a:t>
            </a:r>
            <a:r>
              <a:rPr lang="en-US" altLang="zh-CN" sz="2600" dirty="0" smtClean="0"/>
              <a:t> ?</a:t>
            </a:r>
          </a:p>
        </p:txBody>
      </p:sp>
      <p:graphicFrame>
        <p:nvGraphicFramePr>
          <p:cNvPr id="536580" name="Object 3"/>
          <p:cNvGraphicFramePr>
            <a:graphicFrameLocks noChangeAspect="1"/>
          </p:cNvGraphicFramePr>
          <p:nvPr/>
        </p:nvGraphicFramePr>
        <p:xfrm>
          <a:off x="6454775" y="5715000"/>
          <a:ext cx="250825" cy="304800"/>
        </p:xfrm>
        <a:graphic>
          <a:graphicData uri="http://schemas.openxmlformats.org/presentationml/2006/ole">
            <p:oleObj spid="_x0000_s522242" name="Equation" r:id="rId3" imgW="114120" imgH="139680" progId="Equation.DSMT4">
              <p:embed/>
            </p:oleObj>
          </a:graphicData>
        </a:graphic>
      </p:graphicFrame>
      <p:graphicFrame>
        <p:nvGraphicFramePr>
          <p:cNvPr id="536581" name="Object 5"/>
          <p:cNvGraphicFramePr>
            <a:graphicFrameLocks noChangeAspect="1"/>
          </p:cNvGraphicFramePr>
          <p:nvPr/>
        </p:nvGraphicFramePr>
        <p:xfrm>
          <a:off x="2105025" y="4829175"/>
          <a:ext cx="333375" cy="276225"/>
        </p:xfrm>
        <a:graphic>
          <a:graphicData uri="http://schemas.openxmlformats.org/presentationml/2006/ole">
            <p:oleObj spid="_x0000_s522243" name="Equation" r:id="rId4" imgW="152280" imgH="126720" progId="Equation.DSMT4">
              <p:embed/>
            </p:oleObj>
          </a:graphicData>
        </a:graphic>
      </p:graphicFrame>
      <p:graphicFrame>
        <p:nvGraphicFramePr>
          <p:cNvPr id="536582" name="Object 5"/>
          <p:cNvGraphicFramePr>
            <a:graphicFrameLocks noChangeAspect="1"/>
          </p:cNvGraphicFramePr>
          <p:nvPr/>
        </p:nvGraphicFramePr>
        <p:xfrm>
          <a:off x="3330575" y="5715000"/>
          <a:ext cx="250825" cy="249238"/>
        </p:xfrm>
        <a:graphic>
          <a:graphicData uri="http://schemas.openxmlformats.org/presentationml/2006/ole">
            <p:oleObj spid="_x0000_s522244" name="Equation" r:id="rId5" imgW="114120" imgH="114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smtClean="0"/>
              <a:t>3.1 </a:t>
            </a:r>
            <a:r>
              <a:rPr lang="zh-CN" altLang="en-US" sz="4000" smtClean="0"/>
              <a:t>理论：静态贝叶斯博弈和贝叶斯纳什均衡</a:t>
            </a:r>
          </a:p>
        </p:txBody>
      </p:sp>
      <p:sp>
        <p:nvSpPr>
          <p:cNvPr id="47412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n-US" altLang="zh-CN" sz="3200" b="1" smtClean="0"/>
              <a:t>3.1.A </a:t>
            </a:r>
            <a:r>
              <a:rPr lang="zh-CN" altLang="en-US" sz="3200" b="1" smtClean="0"/>
              <a:t>非对称信息下的古诺竞争</a:t>
            </a:r>
            <a:endParaRPr lang="en-US" altLang="zh-CN" sz="3200" b="1" smtClean="0"/>
          </a:p>
          <a:p>
            <a:endParaRPr lang="en-US" altLang="zh-CN" smtClean="0"/>
          </a:p>
          <a:p>
            <a:r>
              <a:rPr lang="zh-CN" altLang="en-US" smtClean="0"/>
              <a:t>市场需求函数</a:t>
            </a:r>
            <a:endParaRPr lang="en-US" altLang="zh-CN" smtClean="0"/>
          </a:p>
          <a:p>
            <a:r>
              <a:rPr lang="zh-CN" altLang="en-US" smtClean="0"/>
              <a:t>企业</a:t>
            </a:r>
            <a:r>
              <a:rPr lang="en-US" altLang="zh-CN" smtClean="0"/>
              <a:t>1</a:t>
            </a:r>
            <a:r>
              <a:rPr lang="zh-CN" altLang="en-US" smtClean="0"/>
              <a:t>成本函数</a:t>
            </a:r>
            <a:endParaRPr lang="en-US" altLang="zh-CN" smtClean="0"/>
          </a:p>
          <a:p>
            <a:r>
              <a:rPr lang="zh-CN" altLang="en-US" smtClean="0"/>
              <a:t>企业</a:t>
            </a:r>
            <a:r>
              <a:rPr lang="en-US" altLang="zh-CN" smtClean="0"/>
              <a:t>2</a:t>
            </a:r>
            <a:r>
              <a:rPr lang="zh-CN" altLang="en-US" smtClean="0"/>
              <a:t>成本函数</a:t>
            </a:r>
            <a:endParaRPr lang="en-US" altLang="zh-CN" smtClean="0"/>
          </a:p>
        </p:txBody>
      </p:sp>
      <p:graphicFrame>
        <p:nvGraphicFramePr>
          <p:cNvPr id="474116" name="Object 3"/>
          <p:cNvGraphicFramePr>
            <a:graphicFrameLocks noChangeAspect="1"/>
          </p:cNvGraphicFramePr>
          <p:nvPr/>
        </p:nvGraphicFramePr>
        <p:xfrm>
          <a:off x="3343275" y="2819400"/>
          <a:ext cx="4200525" cy="536575"/>
        </p:xfrm>
        <a:graphic>
          <a:graphicData uri="http://schemas.openxmlformats.org/presentationml/2006/ole">
            <p:oleObj spid="_x0000_s474116" name="Equation" r:id="rId3" imgW="1600200" imgH="203040" progId="Equation.DSMT4">
              <p:embed/>
            </p:oleObj>
          </a:graphicData>
        </a:graphic>
      </p:graphicFrame>
      <p:graphicFrame>
        <p:nvGraphicFramePr>
          <p:cNvPr id="474117" name="Object 5"/>
          <p:cNvGraphicFramePr>
            <a:graphicFrameLocks noChangeAspect="1"/>
          </p:cNvGraphicFramePr>
          <p:nvPr/>
        </p:nvGraphicFramePr>
        <p:xfrm>
          <a:off x="3476625" y="3425825"/>
          <a:ext cx="1933575" cy="536575"/>
        </p:xfrm>
        <a:graphic>
          <a:graphicData uri="http://schemas.openxmlformats.org/presentationml/2006/ole">
            <p:oleObj spid="_x0000_s474117" name="Equation" r:id="rId4" imgW="736560" imgH="203040" progId="Equation.DSMT4">
              <p:embed/>
            </p:oleObj>
          </a:graphicData>
        </a:graphic>
      </p:graphicFrame>
      <p:graphicFrame>
        <p:nvGraphicFramePr>
          <p:cNvPr id="474118" name="Object 6"/>
          <p:cNvGraphicFramePr>
            <a:graphicFrameLocks noChangeAspect="1"/>
          </p:cNvGraphicFramePr>
          <p:nvPr/>
        </p:nvGraphicFramePr>
        <p:xfrm>
          <a:off x="3462338" y="3959225"/>
          <a:ext cx="2100262" cy="536575"/>
        </p:xfrm>
        <a:graphic>
          <a:graphicData uri="http://schemas.openxmlformats.org/presentationml/2006/ole">
            <p:oleObj spid="_x0000_s474118" name="Equation" r:id="rId5" imgW="7999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应用举例</a:t>
            </a:r>
          </a:p>
        </p:txBody>
      </p:sp>
      <p:sp>
        <p:nvSpPr>
          <p:cNvPr id="53760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graphicFrame>
        <p:nvGraphicFramePr>
          <p:cNvPr id="537604" name="Object 3"/>
          <p:cNvGraphicFramePr>
            <a:graphicFrameLocks noChangeAspect="1"/>
          </p:cNvGraphicFramePr>
          <p:nvPr/>
        </p:nvGraphicFramePr>
        <p:xfrm>
          <a:off x="1371600" y="1524000"/>
          <a:ext cx="5334000" cy="1630363"/>
        </p:xfrm>
        <a:graphic>
          <a:graphicData uri="http://schemas.openxmlformats.org/presentationml/2006/ole">
            <p:oleObj spid="_x0000_s523266" name="Equation" r:id="rId3" imgW="2438280" imgH="7491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应用举例</a:t>
            </a:r>
          </a:p>
        </p:txBody>
      </p:sp>
      <p:sp>
        <p:nvSpPr>
          <p:cNvPr id="53863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参与者</a:t>
            </a:r>
            <a:r>
              <a:rPr lang="en-US" altLang="zh-CN" smtClean="0"/>
              <a:t>i</a:t>
            </a:r>
            <a:r>
              <a:rPr lang="zh-CN" altLang="en-US" smtClean="0"/>
              <a:t>的一个战略为一个从类型空间到行动空间的函数，记为</a:t>
            </a:r>
            <a:endParaRPr lang="en-US" altLang="zh-CN" smtClean="0"/>
          </a:p>
          <a:p>
            <a:r>
              <a:rPr lang="zh-CN" altLang="en-US" smtClean="0"/>
              <a:t>                       构成一个</a:t>
            </a:r>
            <a:r>
              <a:rPr lang="zh-CN" altLang="en-US" b="1" smtClean="0"/>
              <a:t>贝叶斯纳什均衡</a:t>
            </a:r>
            <a:r>
              <a:rPr lang="zh-CN" altLang="en-US" smtClean="0"/>
              <a:t>，如果对</a:t>
            </a:r>
            <a:r>
              <a:rPr lang="en-US" altLang="zh-CN" smtClean="0"/>
              <a:t>[0</a:t>
            </a:r>
            <a:r>
              <a:rPr lang="zh-CN" altLang="en-US" smtClean="0"/>
              <a:t>，</a:t>
            </a:r>
            <a:r>
              <a:rPr lang="en-US" altLang="zh-CN" smtClean="0"/>
              <a:t>1]</a:t>
            </a:r>
            <a:r>
              <a:rPr lang="zh-CN" altLang="en-US" smtClean="0"/>
              <a:t>中的每一    ，       满足</a:t>
            </a:r>
            <a:endParaRPr lang="en-US" altLang="zh-CN" smtClean="0"/>
          </a:p>
        </p:txBody>
      </p:sp>
      <p:graphicFrame>
        <p:nvGraphicFramePr>
          <p:cNvPr id="538628" name="Object 3"/>
          <p:cNvGraphicFramePr>
            <a:graphicFrameLocks noChangeAspect="1"/>
          </p:cNvGraphicFramePr>
          <p:nvPr/>
        </p:nvGraphicFramePr>
        <p:xfrm>
          <a:off x="1371600" y="1524000"/>
          <a:ext cx="5334000" cy="1630363"/>
        </p:xfrm>
        <a:graphic>
          <a:graphicData uri="http://schemas.openxmlformats.org/presentationml/2006/ole">
            <p:oleObj spid="_x0000_s524290" name="Equation" r:id="rId3" imgW="2438280" imgH="749160" progId="Equation.DSMT4">
              <p:embed/>
            </p:oleObj>
          </a:graphicData>
        </a:graphic>
      </p:graphicFrame>
      <p:graphicFrame>
        <p:nvGraphicFramePr>
          <p:cNvPr id="538629" name="Object 5"/>
          <p:cNvGraphicFramePr>
            <a:graphicFrameLocks noChangeAspect="1"/>
          </p:cNvGraphicFramePr>
          <p:nvPr/>
        </p:nvGraphicFramePr>
        <p:xfrm>
          <a:off x="4552950" y="3886200"/>
          <a:ext cx="879475" cy="498475"/>
        </p:xfrm>
        <a:graphic>
          <a:graphicData uri="http://schemas.openxmlformats.org/presentationml/2006/ole">
            <p:oleObj spid="_x0000_s524291" name="Equation" r:id="rId4" imgW="355320" imgH="203040" progId="Equation.DSMT4">
              <p:embed/>
            </p:oleObj>
          </a:graphicData>
        </a:graphic>
      </p:graphicFrame>
      <p:graphicFrame>
        <p:nvGraphicFramePr>
          <p:cNvPr id="538630" name="Object 6"/>
          <p:cNvGraphicFramePr>
            <a:graphicFrameLocks noChangeAspect="1"/>
          </p:cNvGraphicFramePr>
          <p:nvPr/>
        </p:nvGraphicFramePr>
        <p:xfrm>
          <a:off x="812800" y="4495800"/>
          <a:ext cx="2159000" cy="519113"/>
        </p:xfrm>
        <a:graphic>
          <a:graphicData uri="http://schemas.openxmlformats.org/presentationml/2006/ole">
            <p:oleObj spid="_x0000_s524292" name="Equation" r:id="rId5" imgW="838080" imgH="203040" progId="Equation.DSMT4">
              <p:embed/>
            </p:oleObj>
          </a:graphicData>
        </a:graphic>
      </p:graphicFrame>
      <p:graphicFrame>
        <p:nvGraphicFramePr>
          <p:cNvPr id="538631" name="Object 7"/>
          <p:cNvGraphicFramePr>
            <a:graphicFrameLocks noChangeAspect="1"/>
          </p:cNvGraphicFramePr>
          <p:nvPr/>
        </p:nvGraphicFramePr>
        <p:xfrm>
          <a:off x="4911725" y="4953000"/>
          <a:ext cx="879475" cy="498475"/>
        </p:xfrm>
        <a:graphic>
          <a:graphicData uri="http://schemas.openxmlformats.org/presentationml/2006/ole">
            <p:oleObj spid="_x0000_s524293" name="Equation" r:id="rId6" imgW="355320" imgH="203040" progId="Equation.DSMT4">
              <p:embed/>
            </p:oleObj>
          </a:graphicData>
        </a:graphic>
      </p:graphicFrame>
      <p:graphicFrame>
        <p:nvGraphicFramePr>
          <p:cNvPr id="538632" name="Object 8"/>
          <p:cNvGraphicFramePr>
            <a:graphicFrameLocks noChangeAspect="1"/>
          </p:cNvGraphicFramePr>
          <p:nvPr/>
        </p:nvGraphicFramePr>
        <p:xfrm>
          <a:off x="319088" y="5410200"/>
          <a:ext cx="8291512" cy="903288"/>
        </p:xfrm>
        <a:graphic>
          <a:graphicData uri="http://schemas.openxmlformats.org/presentationml/2006/ole">
            <p:oleObj spid="_x0000_s524294" name="Equation" r:id="rId7" imgW="3352680" imgH="368280" progId="Equation.DSMT4">
              <p:embed/>
            </p:oleObj>
          </a:graphicData>
        </a:graphic>
      </p:graphicFrame>
      <p:graphicFrame>
        <p:nvGraphicFramePr>
          <p:cNvPr id="538633" name="Object 9"/>
          <p:cNvGraphicFramePr>
            <a:graphicFrameLocks noChangeAspect="1"/>
          </p:cNvGraphicFramePr>
          <p:nvPr/>
        </p:nvGraphicFramePr>
        <p:xfrm>
          <a:off x="4419600" y="4911725"/>
          <a:ext cx="346075" cy="498475"/>
        </p:xfrm>
        <a:graphic>
          <a:graphicData uri="http://schemas.openxmlformats.org/presentationml/2006/ole">
            <p:oleObj spid="_x0000_s524295" name="Equation" r:id="rId8" imgW="13968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8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应用举例</a:t>
            </a:r>
          </a:p>
        </p:txBody>
      </p:sp>
      <p:sp>
        <p:nvSpPr>
          <p:cNvPr id="54989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altLang="zh-CN" b="1" smtClean="0"/>
              <a:t>3.2.B </a:t>
            </a:r>
            <a:r>
              <a:rPr lang="zh-CN" altLang="en-US" b="1" smtClean="0"/>
              <a:t>第二价密封拍卖（ </a:t>
            </a:r>
            <a:r>
              <a:rPr lang="en-US" altLang="zh-CN" b="1" smtClean="0"/>
              <a:t>second-price, sealed-bid auction</a:t>
            </a:r>
            <a:r>
              <a:rPr lang="zh-CN" altLang="en-US" b="1" smtClean="0"/>
              <a:t>）</a:t>
            </a:r>
            <a:endParaRPr lang="en-US" altLang="zh-CN" b="1" smtClean="0"/>
          </a:p>
          <a:p>
            <a:pPr lvl="1"/>
            <a:r>
              <a:rPr lang="zh-CN" altLang="en-US" smtClean="0"/>
              <a:t>两个投标人，</a:t>
            </a:r>
            <a:r>
              <a:rPr lang="en-US" altLang="zh-CN" smtClean="0"/>
              <a:t>i=1,2</a:t>
            </a:r>
          </a:p>
          <a:p>
            <a:pPr lvl="1"/>
            <a:r>
              <a:rPr lang="zh-CN" altLang="en-US" smtClean="0"/>
              <a:t>投标人</a:t>
            </a:r>
            <a:r>
              <a:rPr lang="en-US" altLang="zh-CN" smtClean="0"/>
              <a:t>i</a:t>
            </a:r>
            <a:r>
              <a:rPr lang="zh-CN" altLang="en-US" smtClean="0"/>
              <a:t>对拍卖商品的估价</a:t>
            </a:r>
            <a:r>
              <a:rPr lang="en-US" altLang="zh-CN" smtClean="0"/>
              <a:t>(valuation)</a:t>
            </a:r>
            <a:r>
              <a:rPr lang="zh-CN" altLang="en-US" smtClean="0"/>
              <a:t>为</a:t>
            </a:r>
            <a:r>
              <a:rPr lang="en-US" altLang="zh-CN" smtClean="0"/>
              <a:t>v</a:t>
            </a:r>
            <a:r>
              <a:rPr lang="en-US" altLang="zh-CN" baseline="-25000" smtClean="0"/>
              <a:t>i</a:t>
            </a:r>
            <a:r>
              <a:rPr lang="zh-CN" altLang="en-US" smtClean="0"/>
              <a:t> </a:t>
            </a:r>
            <a:endParaRPr lang="en-US" altLang="zh-CN" smtClean="0"/>
          </a:p>
          <a:p>
            <a:pPr lvl="1"/>
            <a:r>
              <a:rPr lang="zh-CN" altLang="en-US" smtClean="0"/>
              <a:t>如果投标人</a:t>
            </a:r>
            <a:r>
              <a:rPr lang="en-US" altLang="zh-CN" smtClean="0"/>
              <a:t>i</a:t>
            </a:r>
            <a:r>
              <a:rPr lang="zh-CN" altLang="en-US" smtClean="0"/>
              <a:t>以成交价格</a:t>
            </a:r>
            <a:r>
              <a:rPr lang="en-US" altLang="zh-CN" smtClean="0"/>
              <a:t>p</a:t>
            </a:r>
            <a:r>
              <a:rPr lang="zh-CN" altLang="en-US" smtClean="0"/>
              <a:t>中标，则其收益为</a:t>
            </a:r>
            <a:r>
              <a:rPr lang="en-US" altLang="zh-CN" smtClean="0"/>
              <a:t>v</a:t>
            </a:r>
            <a:r>
              <a:rPr lang="en-US" altLang="zh-CN" baseline="-25000" smtClean="0"/>
              <a:t>i</a:t>
            </a:r>
            <a:r>
              <a:rPr lang="en-US" altLang="zh-CN" smtClean="0"/>
              <a:t> –p</a:t>
            </a:r>
          </a:p>
          <a:p>
            <a:pPr lvl="1"/>
            <a:r>
              <a:rPr lang="zh-CN" altLang="en-US" smtClean="0"/>
              <a:t>两个投标人的估价是私人信息</a:t>
            </a:r>
            <a:endParaRPr lang="en-US" altLang="zh-CN" smtClean="0"/>
          </a:p>
          <a:p>
            <a:pPr lvl="1"/>
            <a:r>
              <a:rPr lang="en-US" altLang="zh-CN" smtClean="0"/>
              <a:t>v</a:t>
            </a:r>
            <a:r>
              <a:rPr lang="en-US" altLang="zh-CN" baseline="-25000" smtClean="0"/>
              <a:t>i</a:t>
            </a:r>
            <a:r>
              <a:rPr lang="zh-CN" altLang="en-US" smtClean="0"/>
              <a:t>相互独立，并服从</a:t>
            </a:r>
            <a:r>
              <a:rPr lang="en-US" altLang="zh-CN" smtClean="0"/>
              <a:t>[0</a:t>
            </a:r>
            <a:r>
              <a:rPr lang="zh-CN" altLang="en-US" smtClean="0"/>
              <a:t>，</a:t>
            </a:r>
            <a:r>
              <a:rPr lang="en-US" altLang="zh-CN" smtClean="0"/>
              <a:t>1]</a:t>
            </a:r>
            <a:r>
              <a:rPr lang="zh-CN" altLang="en-US" smtClean="0"/>
              <a:t>区间上的均匀分布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应用举例</a:t>
            </a:r>
          </a:p>
        </p:txBody>
      </p:sp>
      <p:sp>
        <p:nvSpPr>
          <p:cNvPr id="55091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zh-CN" altLang="en-US" dirty="0" smtClean="0"/>
              <a:t>拍卖规则：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两个投标人同时给出自己</a:t>
            </a:r>
            <a:r>
              <a:rPr lang="zh-CN" altLang="en-US" dirty="0" smtClean="0"/>
              <a:t>的报价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出价较高的一方得到商品，</a:t>
            </a:r>
            <a:r>
              <a:rPr lang="zh-CN" altLang="en-US" b="1" dirty="0" smtClean="0"/>
              <a:t>并支付两个报价中较低的报价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出价较低的一方收益和支付都等于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 smtClean="0"/>
              <a:t>若出价相同，则投硬币决定胜利方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应用举例</a:t>
            </a:r>
          </a:p>
        </p:txBody>
      </p:sp>
      <p:sp>
        <p:nvSpPr>
          <p:cNvPr id="55808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3000" dirty="0" smtClean="0"/>
              <a:t>拍卖规则：</a:t>
            </a:r>
            <a:endParaRPr lang="en-US" altLang="zh-CN" sz="3000" dirty="0" smtClean="0"/>
          </a:p>
          <a:p>
            <a:pPr lvl="1">
              <a:lnSpc>
                <a:spcPct val="80000"/>
              </a:lnSpc>
            </a:pPr>
            <a:r>
              <a:rPr lang="zh-CN" altLang="en-US" sz="2600" smtClean="0"/>
              <a:t>两个投标人同时给出自己</a:t>
            </a:r>
            <a:r>
              <a:rPr lang="zh-CN" altLang="en-US" sz="2600" smtClean="0"/>
              <a:t>的报价，报价</a:t>
            </a:r>
            <a:r>
              <a:rPr lang="zh-CN" altLang="en-US" sz="2600" smtClean="0"/>
              <a:t>不能为负</a:t>
            </a:r>
            <a:endParaRPr lang="en-US" altLang="zh-CN" sz="2600" dirty="0" smtClean="0"/>
          </a:p>
          <a:p>
            <a:pPr lvl="1">
              <a:lnSpc>
                <a:spcPct val="80000"/>
              </a:lnSpc>
            </a:pPr>
            <a:r>
              <a:rPr lang="zh-CN" altLang="en-US" sz="2600" dirty="0" smtClean="0"/>
              <a:t>出价较高的一方得到商品，</a:t>
            </a:r>
            <a:r>
              <a:rPr lang="zh-CN" altLang="en-US" sz="2600" b="1" dirty="0" smtClean="0"/>
              <a:t>并支付两个报价中较低的报价</a:t>
            </a:r>
            <a:endParaRPr lang="en-US" altLang="zh-CN" sz="2600" dirty="0" smtClean="0"/>
          </a:p>
          <a:p>
            <a:pPr lvl="1">
              <a:lnSpc>
                <a:spcPct val="80000"/>
              </a:lnSpc>
            </a:pPr>
            <a:r>
              <a:rPr lang="zh-CN" altLang="en-US" sz="2600" dirty="0" smtClean="0"/>
              <a:t>出价较低的一方收益和支付都等于</a:t>
            </a:r>
            <a:r>
              <a:rPr lang="en-US" altLang="zh-CN" sz="2600" dirty="0" smtClean="0"/>
              <a:t>0</a:t>
            </a:r>
          </a:p>
          <a:p>
            <a:pPr lvl="1">
              <a:lnSpc>
                <a:spcPct val="80000"/>
              </a:lnSpc>
            </a:pPr>
            <a:r>
              <a:rPr lang="zh-CN" altLang="en-US" sz="2600" dirty="0" smtClean="0"/>
              <a:t>若出价相同，则投硬币决定胜利方</a:t>
            </a:r>
            <a:endParaRPr lang="en-US" altLang="zh-CN" sz="2600" dirty="0" smtClean="0"/>
          </a:p>
          <a:p>
            <a:pPr>
              <a:lnSpc>
                <a:spcPct val="80000"/>
              </a:lnSpc>
            </a:pPr>
            <a:r>
              <a:rPr lang="zh-CN" altLang="en-US" sz="3000" dirty="0" smtClean="0"/>
              <a:t>把上述问题转换为标准式静态贝叶斯博弈</a:t>
            </a:r>
            <a:endParaRPr lang="en-US" altLang="zh-CN" sz="3000" dirty="0" smtClean="0"/>
          </a:p>
          <a:p>
            <a:pPr lvl="1">
              <a:lnSpc>
                <a:spcPct val="80000"/>
              </a:lnSpc>
            </a:pPr>
            <a:r>
              <a:rPr lang="en-US" altLang="zh-CN" sz="2600" dirty="0" smtClean="0"/>
              <a:t>G={A</a:t>
            </a:r>
            <a:r>
              <a:rPr lang="en-US" altLang="zh-CN" sz="2600" baseline="-25000" dirty="0" smtClean="0"/>
              <a:t>1</a:t>
            </a:r>
            <a:r>
              <a:rPr lang="en-US" altLang="zh-CN" sz="2600" dirty="0" smtClean="0"/>
              <a:t>,…,A</a:t>
            </a:r>
            <a:r>
              <a:rPr lang="en-US" altLang="zh-CN" sz="2600" baseline="-25000" dirty="0" smtClean="0"/>
              <a:t>n; </a:t>
            </a:r>
            <a:r>
              <a:rPr lang="en-US" altLang="zh-CN" sz="2600" dirty="0" smtClean="0"/>
              <a:t>T</a:t>
            </a:r>
            <a:r>
              <a:rPr lang="en-US" altLang="zh-CN" sz="2600" baseline="-25000" dirty="0" smtClean="0"/>
              <a:t>1</a:t>
            </a:r>
            <a:r>
              <a:rPr lang="en-US" altLang="zh-CN" sz="2600" dirty="0" smtClean="0"/>
              <a:t>,…,</a:t>
            </a:r>
            <a:r>
              <a:rPr lang="en-US" altLang="zh-CN" sz="2600" dirty="0" err="1" smtClean="0"/>
              <a:t>T</a:t>
            </a:r>
            <a:r>
              <a:rPr lang="en-US" altLang="zh-CN" sz="2600" baseline="-25000" dirty="0" err="1" smtClean="0"/>
              <a:t>n</a:t>
            </a:r>
            <a:r>
              <a:rPr lang="en-US" altLang="zh-CN" sz="2600" baseline="-25000" dirty="0" smtClean="0"/>
              <a:t>;</a:t>
            </a:r>
            <a:r>
              <a:rPr lang="en-US" altLang="zh-CN" sz="2600" dirty="0" smtClean="0"/>
              <a:t> p</a:t>
            </a:r>
            <a:r>
              <a:rPr lang="en-US" altLang="zh-CN" sz="2600" baseline="-25000" dirty="0" smtClean="0"/>
              <a:t>1</a:t>
            </a:r>
            <a:r>
              <a:rPr lang="en-US" altLang="zh-CN" sz="2600" dirty="0" smtClean="0"/>
              <a:t>,…,</a:t>
            </a:r>
            <a:r>
              <a:rPr lang="en-US" altLang="zh-CN" sz="2600" dirty="0" err="1" smtClean="0"/>
              <a:t>p</a:t>
            </a:r>
            <a:r>
              <a:rPr lang="en-US" altLang="zh-CN" sz="2600" baseline="-25000" dirty="0" err="1" smtClean="0"/>
              <a:t>n</a:t>
            </a:r>
            <a:r>
              <a:rPr lang="en-US" altLang="zh-CN" sz="2600" baseline="-25000" dirty="0" smtClean="0"/>
              <a:t> ;</a:t>
            </a:r>
            <a:r>
              <a:rPr lang="en-US" altLang="zh-CN" sz="2600" dirty="0" smtClean="0"/>
              <a:t> u</a:t>
            </a:r>
            <a:r>
              <a:rPr lang="en-US" altLang="zh-CN" sz="2600" baseline="-25000" dirty="0" smtClean="0"/>
              <a:t>1</a:t>
            </a:r>
            <a:r>
              <a:rPr lang="en-US" altLang="zh-CN" sz="2600" dirty="0" smtClean="0"/>
              <a:t>,…,u</a:t>
            </a:r>
            <a:r>
              <a:rPr lang="en-US" altLang="zh-CN" sz="2600" baseline="-25000" dirty="0" smtClean="0"/>
              <a:t>n</a:t>
            </a:r>
            <a:r>
              <a:rPr lang="en-US" altLang="zh-CN" sz="2600" dirty="0" smtClean="0"/>
              <a:t>}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 smtClean="0"/>
              <a:t>A</a:t>
            </a:r>
            <a:r>
              <a:rPr lang="en-US" altLang="zh-CN" sz="2600" baseline="-25000" dirty="0" smtClean="0"/>
              <a:t>i</a:t>
            </a:r>
            <a:r>
              <a:rPr lang="en-US" altLang="zh-CN" sz="2600" dirty="0" smtClean="0"/>
              <a:t> =[0,    )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 smtClean="0"/>
              <a:t>T</a:t>
            </a:r>
            <a:r>
              <a:rPr lang="en-US" altLang="zh-CN" sz="2600" baseline="-25000" dirty="0" smtClean="0"/>
              <a:t>i</a:t>
            </a:r>
            <a:r>
              <a:rPr lang="en-US" altLang="zh-CN" sz="2600" dirty="0" smtClean="0"/>
              <a:t> =[0,1]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 smtClean="0"/>
              <a:t>p</a:t>
            </a:r>
            <a:r>
              <a:rPr lang="en-US" altLang="zh-CN" sz="2600" baseline="-25000" dirty="0" smtClean="0"/>
              <a:t>i</a:t>
            </a:r>
            <a:r>
              <a:rPr lang="en-US" altLang="zh-CN" sz="2600" dirty="0" smtClean="0"/>
              <a:t> (t</a:t>
            </a:r>
            <a:r>
              <a:rPr lang="en-US" altLang="zh-CN" sz="2600" baseline="-25000" dirty="0" smtClean="0"/>
              <a:t>-</a:t>
            </a:r>
            <a:r>
              <a:rPr lang="en-US" altLang="zh-CN" sz="2600" baseline="-25000" dirty="0" err="1" smtClean="0"/>
              <a:t>i</a:t>
            </a:r>
            <a:r>
              <a:rPr lang="en-US" altLang="zh-CN" sz="2600" dirty="0" err="1" smtClean="0"/>
              <a:t>|t</a:t>
            </a:r>
            <a:r>
              <a:rPr lang="en-US" altLang="zh-CN" sz="2600" baseline="-25000" dirty="0" err="1" smtClean="0"/>
              <a:t>i</a:t>
            </a:r>
            <a:r>
              <a:rPr lang="en-US" altLang="zh-CN" sz="2600" dirty="0" smtClean="0"/>
              <a:t>)=1 </a:t>
            </a:r>
            <a:r>
              <a:rPr lang="zh-CN" altLang="en-US" sz="2600" dirty="0" smtClean="0"/>
              <a:t>当</a:t>
            </a:r>
            <a:r>
              <a:rPr lang="en-US" altLang="zh-CN" sz="2600" dirty="0" smtClean="0"/>
              <a:t>t</a:t>
            </a:r>
            <a:r>
              <a:rPr lang="en-US" altLang="zh-CN" sz="2600" baseline="-25000" dirty="0" smtClean="0"/>
              <a:t>-</a:t>
            </a:r>
            <a:r>
              <a:rPr lang="en-US" altLang="zh-CN" sz="2600" baseline="-25000" dirty="0" err="1" smtClean="0"/>
              <a:t>i</a:t>
            </a:r>
            <a:r>
              <a:rPr lang="en-US" altLang="zh-CN" sz="2600" dirty="0" smtClean="0"/>
              <a:t>    [0,1]; p</a:t>
            </a:r>
            <a:r>
              <a:rPr lang="en-US" altLang="zh-CN" sz="2600" baseline="-25000" dirty="0" smtClean="0"/>
              <a:t>i</a:t>
            </a:r>
            <a:r>
              <a:rPr lang="en-US" altLang="zh-CN" sz="2600" dirty="0" smtClean="0"/>
              <a:t> (t</a:t>
            </a:r>
            <a:r>
              <a:rPr lang="en-US" altLang="zh-CN" sz="2600" baseline="-25000" dirty="0" smtClean="0"/>
              <a:t>-</a:t>
            </a:r>
            <a:r>
              <a:rPr lang="en-US" altLang="zh-CN" sz="2600" baseline="-25000" dirty="0" err="1" smtClean="0"/>
              <a:t>i</a:t>
            </a:r>
            <a:r>
              <a:rPr lang="en-US" altLang="zh-CN" sz="2600" dirty="0" err="1" smtClean="0"/>
              <a:t>|t</a:t>
            </a:r>
            <a:r>
              <a:rPr lang="en-US" altLang="zh-CN" sz="2600" baseline="-25000" dirty="0" err="1" smtClean="0"/>
              <a:t>i</a:t>
            </a:r>
            <a:r>
              <a:rPr lang="en-US" altLang="zh-CN" sz="2600" dirty="0" smtClean="0"/>
              <a:t>)=0 </a:t>
            </a:r>
            <a:r>
              <a:rPr lang="zh-CN" altLang="en-US" sz="2600" dirty="0" smtClean="0"/>
              <a:t>当</a:t>
            </a:r>
            <a:r>
              <a:rPr lang="en-US" altLang="zh-CN" sz="2600" dirty="0" smtClean="0"/>
              <a:t>t</a:t>
            </a:r>
            <a:r>
              <a:rPr lang="en-US" altLang="zh-CN" sz="2600" baseline="-25000" dirty="0" smtClean="0"/>
              <a:t>-</a:t>
            </a:r>
            <a:r>
              <a:rPr lang="en-US" altLang="zh-CN" sz="2600" baseline="-25000" dirty="0" err="1" smtClean="0"/>
              <a:t>i</a:t>
            </a:r>
            <a:r>
              <a:rPr lang="en-US" altLang="zh-CN" sz="2600" dirty="0" smtClean="0"/>
              <a:t>     [0,1]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 err="1" smtClean="0"/>
              <a:t>u</a:t>
            </a:r>
            <a:r>
              <a:rPr lang="en-US" altLang="zh-CN" sz="2600" baseline="-25000" dirty="0" err="1" smtClean="0"/>
              <a:t>i</a:t>
            </a:r>
            <a:r>
              <a:rPr lang="en-US" altLang="zh-CN" sz="2600" dirty="0" smtClean="0"/>
              <a:t> ?</a:t>
            </a:r>
          </a:p>
        </p:txBody>
      </p:sp>
      <p:graphicFrame>
        <p:nvGraphicFramePr>
          <p:cNvPr id="558084" name="Object 3"/>
          <p:cNvGraphicFramePr>
            <a:graphicFrameLocks noChangeAspect="1"/>
          </p:cNvGraphicFramePr>
          <p:nvPr/>
        </p:nvGraphicFramePr>
        <p:xfrm>
          <a:off x="6454775" y="5715000"/>
          <a:ext cx="250825" cy="304800"/>
        </p:xfrm>
        <a:graphic>
          <a:graphicData uri="http://schemas.openxmlformats.org/presentationml/2006/ole">
            <p:oleObj spid="_x0000_s525314" name="Equation" r:id="rId3" imgW="114120" imgH="139680" progId="Equation.DSMT4">
              <p:embed/>
            </p:oleObj>
          </a:graphicData>
        </a:graphic>
      </p:graphicFrame>
      <p:graphicFrame>
        <p:nvGraphicFramePr>
          <p:cNvPr id="558085" name="Object 5"/>
          <p:cNvGraphicFramePr>
            <a:graphicFrameLocks noChangeAspect="1"/>
          </p:cNvGraphicFramePr>
          <p:nvPr/>
        </p:nvGraphicFramePr>
        <p:xfrm>
          <a:off x="2105025" y="4829175"/>
          <a:ext cx="333375" cy="276225"/>
        </p:xfrm>
        <a:graphic>
          <a:graphicData uri="http://schemas.openxmlformats.org/presentationml/2006/ole">
            <p:oleObj spid="_x0000_s525315" name="Equation" r:id="rId4" imgW="152280" imgH="126720" progId="Equation.DSMT4">
              <p:embed/>
            </p:oleObj>
          </a:graphicData>
        </a:graphic>
      </p:graphicFrame>
      <p:graphicFrame>
        <p:nvGraphicFramePr>
          <p:cNvPr id="558086" name="Object 5"/>
          <p:cNvGraphicFramePr>
            <a:graphicFrameLocks noChangeAspect="1"/>
          </p:cNvGraphicFramePr>
          <p:nvPr/>
        </p:nvGraphicFramePr>
        <p:xfrm>
          <a:off x="3330575" y="5715000"/>
          <a:ext cx="250825" cy="249238"/>
        </p:xfrm>
        <a:graphic>
          <a:graphicData uri="http://schemas.openxmlformats.org/presentationml/2006/ole">
            <p:oleObj spid="_x0000_s525316" name="Equation" r:id="rId5" imgW="114120" imgH="114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应用举例</a:t>
            </a:r>
          </a:p>
        </p:txBody>
      </p:sp>
      <p:sp>
        <p:nvSpPr>
          <p:cNvPr id="55911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graphicFrame>
        <p:nvGraphicFramePr>
          <p:cNvPr id="559108" name="Object 3"/>
          <p:cNvGraphicFramePr>
            <a:graphicFrameLocks noChangeAspect="1"/>
          </p:cNvGraphicFramePr>
          <p:nvPr/>
        </p:nvGraphicFramePr>
        <p:xfrm>
          <a:off x="1344613" y="1524000"/>
          <a:ext cx="5389562" cy="1630363"/>
        </p:xfrm>
        <a:graphic>
          <a:graphicData uri="http://schemas.openxmlformats.org/presentationml/2006/ole">
            <p:oleObj spid="_x0000_s526338" name="Equation" r:id="rId3" imgW="2463480" imgH="7491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应用举例</a:t>
            </a:r>
          </a:p>
        </p:txBody>
      </p:sp>
      <p:sp>
        <p:nvSpPr>
          <p:cNvPr id="56013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参与者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的一个战略为一个从类型空间到行动空间的函数，记为</a:t>
            </a:r>
            <a:endParaRPr lang="en-US" altLang="zh-CN" dirty="0" smtClean="0"/>
          </a:p>
          <a:p>
            <a:r>
              <a:rPr lang="zh-CN" altLang="en-US" dirty="0" smtClean="0"/>
              <a:t>                       构成一个</a:t>
            </a:r>
            <a:r>
              <a:rPr lang="zh-CN" altLang="en-US" b="1" dirty="0" smtClean="0"/>
              <a:t>贝叶斯纳什均衡</a:t>
            </a:r>
            <a:r>
              <a:rPr lang="zh-CN" altLang="en-US" dirty="0" smtClean="0"/>
              <a:t>，如果对</a:t>
            </a:r>
            <a:r>
              <a:rPr lang="en-US" altLang="zh-CN" dirty="0" smtClean="0"/>
              <a:t>[0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1]</a:t>
            </a:r>
            <a:r>
              <a:rPr lang="zh-CN" altLang="en-US" dirty="0" smtClean="0"/>
              <a:t>中的每一    ，       满足</a:t>
            </a:r>
            <a:endParaRPr lang="en-US" altLang="zh-CN" dirty="0" smtClean="0"/>
          </a:p>
        </p:txBody>
      </p:sp>
      <p:graphicFrame>
        <p:nvGraphicFramePr>
          <p:cNvPr id="560132" name="Object 3"/>
          <p:cNvGraphicFramePr>
            <a:graphicFrameLocks noChangeAspect="1"/>
          </p:cNvGraphicFramePr>
          <p:nvPr/>
        </p:nvGraphicFramePr>
        <p:xfrm>
          <a:off x="1358900" y="1524000"/>
          <a:ext cx="5360988" cy="1630363"/>
        </p:xfrm>
        <a:graphic>
          <a:graphicData uri="http://schemas.openxmlformats.org/presentationml/2006/ole">
            <p:oleObj spid="_x0000_s527362" name="Equation" r:id="rId3" imgW="2450880" imgH="749160" progId="Equation.DSMT4">
              <p:embed/>
            </p:oleObj>
          </a:graphicData>
        </a:graphic>
      </p:graphicFrame>
      <p:graphicFrame>
        <p:nvGraphicFramePr>
          <p:cNvPr id="560133" name="Object 5"/>
          <p:cNvGraphicFramePr>
            <a:graphicFrameLocks noChangeAspect="1"/>
          </p:cNvGraphicFramePr>
          <p:nvPr/>
        </p:nvGraphicFramePr>
        <p:xfrm>
          <a:off x="4552950" y="3886200"/>
          <a:ext cx="879475" cy="498475"/>
        </p:xfrm>
        <a:graphic>
          <a:graphicData uri="http://schemas.openxmlformats.org/presentationml/2006/ole">
            <p:oleObj spid="_x0000_s527363" name="Equation" r:id="rId4" imgW="355320" imgH="203040" progId="Equation.DSMT4">
              <p:embed/>
            </p:oleObj>
          </a:graphicData>
        </a:graphic>
      </p:graphicFrame>
      <p:graphicFrame>
        <p:nvGraphicFramePr>
          <p:cNvPr id="560134" name="Object 6"/>
          <p:cNvGraphicFramePr>
            <a:graphicFrameLocks noChangeAspect="1"/>
          </p:cNvGraphicFramePr>
          <p:nvPr/>
        </p:nvGraphicFramePr>
        <p:xfrm>
          <a:off x="812800" y="4495800"/>
          <a:ext cx="2159000" cy="519113"/>
        </p:xfrm>
        <a:graphic>
          <a:graphicData uri="http://schemas.openxmlformats.org/presentationml/2006/ole">
            <p:oleObj spid="_x0000_s527364" name="Equation" r:id="rId5" imgW="838080" imgH="203040" progId="Equation.DSMT4">
              <p:embed/>
            </p:oleObj>
          </a:graphicData>
        </a:graphic>
      </p:graphicFrame>
      <p:graphicFrame>
        <p:nvGraphicFramePr>
          <p:cNvPr id="560135" name="Object 7"/>
          <p:cNvGraphicFramePr>
            <a:graphicFrameLocks noChangeAspect="1"/>
          </p:cNvGraphicFramePr>
          <p:nvPr/>
        </p:nvGraphicFramePr>
        <p:xfrm>
          <a:off x="4911725" y="4953000"/>
          <a:ext cx="879475" cy="498475"/>
        </p:xfrm>
        <a:graphic>
          <a:graphicData uri="http://schemas.openxmlformats.org/presentationml/2006/ole">
            <p:oleObj spid="_x0000_s527365" name="Equation" r:id="rId6" imgW="355320" imgH="203040" progId="Equation.DSMT4">
              <p:embed/>
            </p:oleObj>
          </a:graphicData>
        </a:graphic>
      </p:graphicFrame>
      <p:graphicFrame>
        <p:nvGraphicFramePr>
          <p:cNvPr id="560137" name="Object 9"/>
          <p:cNvGraphicFramePr>
            <a:graphicFrameLocks noChangeAspect="1"/>
          </p:cNvGraphicFramePr>
          <p:nvPr/>
        </p:nvGraphicFramePr>
        <p:xfrm>
          <a:off x="4419600" y="4911725"/>
          <a:ext cx="346075" cy="498475"/>
        </p:xfrm>
        <a:graphic>
          <a:graphicData uri="http://schemas.openxmlformats.org/presentationml/2006/ole">
            <p:oleObj spid="_x0000_s527367" name="Equation" r:id="rId7" imgW="139680" imgH="20304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219200" y="5486400"/>
          <a:ext cx="6526212" cy="1206500"/>
        </p:xfrm>
        <a:graphic>
          <a:graphicData uri="http://schemas.openxmlformats.org/presentationml/2006/ole">
            <p:oleObj spid="_x0000_s527368" name="公式" r:id="rId8" imgW="3022560" imgH="558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应用举例</a:t>
            </a:r>
          </a:p>
        </p:txBody>
      </p:sp>
      <p:sp>
        <p:nvSpPr>
          <p:cNvPr id="56116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参与者</a:t>
            </a:r>
            <a:r>
              <a:rPr lang="en-US" altLang="zh-CN" smtClean="0"/>
              <a:t>i</a:t>
            </a:r>
            <a:r>
              <a:rPr lang="zh-CN" altLang="en-US" smtClean="0"/>
              <a:t>的一个战略为一个从类型空间到行动空间的函数，记为</a:t>
            </a:r>
            <a:endParaRPr lang="en-US" altLang="zh-CN" smtClean="0"/>
          </a:p>
          <a:p>
            <a:r>
              <a:rPr lang="zh-CN" altLang="en-US" b="1" smtClean="0"/>
              <a:t>                                    构成一个贝叶斯纳什均衡</a:t>
            </a:r>
            <a:endParaRPr lang="en-US" altLang="zh-CN" b="1" smtClean="0"/>
          </a:p>
        </p:txBody>
      </p:sp>
      <p:graphicFrame>
        <p:nvGraphicFramePr>
          <p:cNvPr id="561156" name="Object 3"/>
          <p:cNvGraphicFramePr>
            <a:graphicFrameLocks noChangeAspect="1"/>
          </p:cNvGraphicFramePr>
          <p:nvPr/>
        </p:nvGraphicFramePr>
        <p:xfrm>
          <a:off x="1358900" y="1524000"/>
          <a:ext cx="5360988" cy="1630363"/>
        </p:xfrm>
        <a:graphic>
          <a:graphicData uri="http://schemas.openxmlformats.org/presentationml/2006/ole">
            <p:oleObj spid="_x0000_s528386" name="Equation" r:id="rId3" imgW="2450880" imgH="749160" progId="Equation.DSMT4">
              <p:embed/>
            </p:oleObj>
          </a:graphicData>
        </a:graphic>
      </p:graphicFrame>
      <p:graphicFrame>
        <p:nvGraphicFramePr>
          <p:cNvPr id="561157" name="Object 5"/>
          <p:cNvGraphicFramePr>
            <a:graphicFrameLocks noChangeAspect="1"/>
          </p:cNvGraphicFramePr>
          <p:nvPr/>
        </p:nvGraphicFramePr>
        <p:xfrm>
          <a:off x="4552950" y="3886200"/>
          <a:ext cx="879475" cy="498475"/>
        </p:xfrm>
        <a:graphic>
          <a:graphicData uri="http://schemas.openxmlformats.org/presentationml/2006/ole">
            <p:oleObj spid="_x0000_s528387" name="Equation" r:id="rId4" imgW="355320" imgH="203040" progId="Equation.DSMT4">
              <p:embed/>
            </p:oleObj>
          </a:graphicData>
        </a:graphic>
      </p:graphicFrame>
      <p:graphicFrame>
        <p:nvGraphicFramePr>
          <p:cNvPr id="561158" name="Object 4"/>
          <p:cNvGraphicFramePr>
            <a:graphicFrameLocks noChangeAspect="1"/>
          </p:cNvGraphicFramePr>
          <p:nvPr/>
        </p:nvGraphicFramePr>
        <p:xfrm>
          <a:off x="766763" y="4433888"/>
          <a:ext cx="3500437" cy="519112"/>
        </p:xfrm>
        <a:graphic>
          <a:graphicData uri="http://schemas.openxmlformats.org/presentationml/2006/ole">
            <p:oleObj spid="_x0000_s528388" name="Equation" r:id="rId5" imgW="135864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应用举例</a:t>
            </a:r>
          </a:p>
        </p:txBody>
      </p:sp>
      <p:sp>
        <p:nvSpPr>
          <p:cNvPr id="53965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zh-CN" altLang="en-US" smtClean="0"/>
              <a:t>双向拍卖：</a:t>
            </a:r>
            <a:endParaRPr lang="en-US" altLang="zh-CN" smtClean="0"/>
          </a:p>
          <a:p>
            <a:pPr lvl="1"/>
            <a:r>
              <a:rPr lang="zh-CN" altLang="en-US" smtClean="0"/>
              <a:t>一个卖方，一个买方，卖方有一个商品想卖给买方</a:t>
            </a:r>
            <a:endParaRPr lang="en-US" altLang="zh-CN" smtClean="0"/>
          </a:p>
          <a:p>
            <a:pPr lvl="1"/>
            <a:r>
              <a:rPr lang="zh-CN" altLang="en-US" smtClean="0"/>
              <a:t>卖方确定一个卖价</a:t>
            </a:r>
            <a:r>
              <a:rPr lang="en-US" altLang="zh-CN" smtClean="0"/>
              <a:t>p</a:t>
            </a:r>
            <a:r>
              <a:rPr lang="en-US" altLang="zh-CN" baseline="-25000" smtClean="0"/>
              <a:t>s</a:t>
            </a:r>
            <a:r>
              <a:rPr lang="en-US" altLang="zh-CN" smtClean="0"/>
              <a:t> </a:t>
            </a:r>
            <a:r>
              <a:rPr lang="zh-CN" altLang="en-US" smtClean="0"/>
              <a:t>，买方同时给出一个买价</a:t>
            </a:r>
            <a:r>
              <a:rPr lang="en-US" altLang="zh-CN" smtClean="0"/>
              <a:t>p</a:t>
            </a:r>
            <a:r>
              <a:rPr lang="en-US" altLang="zh-CN" baseline="-25000" smtClean="0"/>
              <a:t>b</a:t>
            </a:r>
            <a:r>
              <a:rPr lang="en-US" altLang="zh-CN" smtClean="0"/>
              <a:t> </a:t>
            </a:r>
          </a:p>
          <a:p>
            <a:pPr lvl="1"/>
            <a:r>
              <a:rPr lang="zh-CN" altLang="en-US" smtClean="0"/>
              <a:t>若</a:t>
            </a:r>
            <a:r>
              <a:rPr lang="en-US" altLang="zh-CN" smtClean="0"/>
              <a:t>p</a:t>
            </a:r>
            <a:r>
              <a:rPr lang="en-US" altLang="zh-CN" baseline="-25000" smtClean="0"/>
              <a:t>b    </a:t>
            </a:r>
            <a:r>
              <a:rPr lang="en-US" altLang="zh-CN" smtClean="0"/>
              <a:t> p</a:t>
            </a:r>
            <a:r>
              <a:rPr lang="en-US" altLang="zh-CN" baseline="-25000" smtClean="0"/>
              <a:t>s</a:t>
            </a:r>
            <a:r>
              <a:rPr lang="en-US" altLang="zh-CN" smtClean="0"/>
              <a:t> </a:t>
            </a:r>
            <a:r>
              <a:rPr lang="zh-CN" altLang="en-US" smtClean="0"/>
              <a:t>，则交易发生，成交价格为</a:t>
            </a:r>
            <a:r>
              <a:rPr lang="en-US" altLang="zh-CN" smtClean="0"/>
              <a:t>p=(p</a:t>
            </a:r>
            <a:r>
              <a:rPr lang="en-US" altLang="zh-CN" baseline="-25000" smtClean="0"/>
              <a:t>b</a:t>
            </a:r>
            <a:r>
              <a:rPr lang="en-US" altLang="zh-CN" smtClean="0"/>
              <a:t> + p</a:t>
            </a:r>
            <a:r>
              <a:rPr lang="en-US" altLang="zh-CN" baseline="-25000" smtClean="0"/>
              <a:t>s</a:t>
            </a:r>
            <a:r>
              <a:rPr lang="en-US" altLang="zh-CN" smtClean="0"/>
              <a:t> )/2</a:t>
            </a:r>
            <a:r>
              <a:rPr lang="zh-CN" altLang="en-US" smtClean="0"/>
              <a:t>；如果</a:t>
            </a:r>
            <a:r>
              <a:rPr lang="en-US" altLang="zh-CN" smtClean="0"/>
              <a:t>p</a:t>
            </a:r>
            <a:r>
              <a:rPr lang="en-US" altLang="zh-CN" baseline="-25000" smtClean="0"/>
              <a:t>b</a:t>
            </a:r>
            <a:r>
              <a:rPr lang="en-US" altLang="zh-CN" smtClean="0"/>
              <a:t> &lt; p</a:t>
            </a:r>
            <a:r>
              <a:rPr lang="en-US" altLang="zh-CN" baseline="-25000" smtClean="0"/>
              <a:t>s</a:t>
            </a:r>
            <a:r>
              <a:rPr lang="en-US" altLang="zh-CN" smtClean="0"/>
              <a:t> </a:t>
            </a:r>
            <a:r>
              <a:rPr lang="zh-CN" altLang="en-US" smtClean="0"/>
              <a:t>，则不发生交易</a:t>
            </a:r>
            <a:endParaRPr lang="en-US" altLang="zh-CN" smtClean="0"/>
          </a:p>
          <a:p>
            <a:pPr lvl="1"/>
            <a:r>
              <a:rPr lang="zh-CN" altLang="en-US" smtClean="0"/>
              <a:t>买方对商品的估价为</a:t>
            </a:r>
            <a:r>
              <a:rPr lang="en-US" altLang="zh-CN" smtClean="0"/>
              <a:t>v</a:t>
            </a:r>
            <a:r>
              <a:rPr lang="en-US" altLang="zh-CN" baseline="-25000" smtClean="0"/>
              <a:t>b</a:t>
            </a:r>
            <a:r>
              <a:rPr lang="en-US" altLang="zh-CN" smtClean="0"/>
              <a:t> </a:t>
            </a:r>
            <a:r>
              <a:rPr lang="zh-CN" altLang="en-US" smtClean="0"/>
              <a:t>，卖方对商品的估价为</a:t>
            </a:r>
            <a:r>
              <a:rPr lang="en-US" altLang="zh-CN" smtClean="0"/>
              <a:t>v</a:t>
            </a:r>
            <a:r>
              <a:rPr lang="en-US" altLang="zh-CN" baseline="-25000" smtClean="0"/>
              <a:t>s</a:t>
            </a:r>
            <a:r>
              <a:rPr lang="en-US" altLang="zh-CN" smtClean="0"/>
              <a:t> </a:t>
            </a:r>
          </a:p>
        </p:txBody>
      </p:sp>
      <p:graphicFrame>
        <p:nvGraphicFramePr>
          <p:cNvPr id="539652" name="Object 5"/>
          <p:cNvGraphicFramePr>
            <a:graphicFrameLocks noChangeAspect="1"/>
          </p:cNvGraphicFramePr>
          <p:nvPr/>
        </p:nvGraphicFramePr>
        <p:xfrm>
          <a:off x="1981200" y="4191000"/>
          <a:ext cx="279400" cy="304800"/>
        </p:xfrm>
        <a:graphic>
          <a:graphicData uri="http://schemas.openxmlformats.org/presentationml/2006/ole">
            <p:oleObj spid="_x0000_s529410" name="Equation" r:id="rId3" imgW="126720" imgH="139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应用举例</a:t>
            </a:r>
          </a:p>
        </p:txBody>
      </p:sp>
      <p:sp>
        <p:nvSpPr>
          <p:cNvPr id="56422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zh-CN" altLang="en-US" smtClean="0"/>
              <a:t>双向拍卖：</a:t>
            </a:r>
            <a:endParaRPr lang="en-US" altLang="zh-CN" smtClean="0"/>
          </a:p>
          <a:p>
            <a:pPr lvl="1"/>
            <a:r>
              <a:rPr lang="zh-CN" altLang="en-US" smtClean="0"/>
              <a:t>买方对商品的估价为</a:t>
            </a:r>
            <a:r>
              <a:rPr lang="en-US" altLang="zh-CN" smtClean="0"/>
              <a:t>v</a:t>
            </a:r>
            <a:r>
              <a:rPr lang="en-US" altLang="zh-CN" baseline="-25000" smtClean="0"/>
              <a:t>b</a:t>
            </a:r>
            <a:r>
              <a:rPr lang="en-US" altLang="zh-CN" smtClean="0"/>
              <a:t> </a:t>
            </a:r>
            <a:r>
              <a:rPr lang="zh-CN" altLang="en-US" smtClean="0"/>
              <a:t>，卖方对商品的估价为</a:t>
            </a:r>
            <a:r>
              <a:rPr lang="en-US" altLang="zh-CN" smtClean="0"/>
              <a:t>v</a:t>
            </a:r>
            <a:r>
              <a:rPr lang="en-US" altLang="zh-CN" baseline="-25000" smtClean="0"/>
              <a:t>s</a:t>
            </a:r>
          </a:p>
          <a:p>
            <a:pPr lvl="1"/>
            <a:r>
              <a:rPr lang="en-US" altLang="zh-CN" smtClean="0"/>
              <a:t> v</a:t>
            </a:r>
            <a:r>
              <a:rPr lang="en-US" altLang="zh-CN" baseline="-25000" smtClean="0"/>
              <a:t>b</a:t>
            </a:r>
            <a:r>
              <a:rPr lang="en-US" altLang="zh-CN" smtClean="0"/>
              <a:t> </a:t>
            </a:r>
            <a:r>
              <a:rPr lang="zh-CN" altLang="en-US" smtClean="0"/>
              <a:t>和</a:t>
            </a:r>
            <a:r>
              <a:rPr lang="en-US" altLang="zh-CN" smtClean="0"/>
              <a:t>v</a:t>
            </a:r>
            <a:r>
              <a:rPr lang="en-US" altLang="zh-CN" baseline="-25000" smtClean="0"/>
              <a:t>s</a:t>
            </a:r>
            <a:r>
              <a:rPr lang="zh-CN" altLang="en-US" smtClean="0"/>
              <a:t> 相互独立，并服从</a:t>
            </a:r>
            <a:r>
              <a:rPr lang="en-US" altLang="zh-CN" smtClean="0"/>
              <a:t>[0</a:t>
            </a:r>
            <a:r>
              <a:rPr lang="zh-CN" altLang="en-US" smtClean="0"/>
              <a:t>，</a:t>
            </a:r>
            <a:r>
              <a:rPr lang="en-US" altLang="zh-CN" smtClean="0"/>
              <a:t>1]</a:t>
            </a:r>
            <a:r>
              <a:rPr lang="zh-CN" altLang="en-US" smtClean="0"/>
              <a:t>上均匀分布</a:t>
            </a:r>
            <a:endParaRPr lang="en-US" altLang="zh-CN" smtClean="0"/>
          </a:p>
          <a:p>
            <a:pPr lvl="1"/>
            <a:r>
              <a:rPr lang="zh-CN" altLang="en-US" smtClean="0"/>
              <a:t>若以价格</a:t>
            </a:r>
            <a:r>
              <a:rPr lang="en-US" altLang="zh-CN" smtClean="0"/>
              <a:t>p</a:t>
            </a:r>
            <a:r>
              <a:rPr lang="zh-CN" altLang="en-US" smtClean="0"/>
              <a:t>成交，则买方收益为</a:t>
            </a:r>
            <a:r>
              <a:rPr lang="en-US" altLang="zh-CN" smtClean="0"/>
              <a:t>v</a:t>
            </a:r>
            <a:r>
              <a:rPr lang="en-US" altLang="zh-CN" baseline="-25000" smtClean="0"/>
              <a:t>b</a:t>
            </a:r>
            <a:r>
              <a:rPr lang="en-US" altLang="zh-CN" smtClean="0"/>
              <a:t>–p</a:t>
            </a:r>
            <a:r>
              <a:rPr lang="zh-CN" altLang="en-US" smtClean="0"/>
              <a:t>，卖方收益为</a:t>
            </a:r>
            <a:r>
              <a:rPr lang="en-US" altLang="zh-CN" smtClean="0"/>
              <a:t>p-v</a:t>
            </a:r>
            <a:r>
              <a:rPr lang="en-US" altLang="zh-CN" baseline="-25000" smtClean="0"/>
              <a:t>s</a:t>
            </a:r>
            <a:r>
              <a:rPr lang="en-US" altLang="zh-CN" smtClean="0"/>
              <a:t> </a:t>
            </a:r>
          </a:p>
          <a:p>
            <a:pPr lvl="1"/>
            <a:r>
              <a:rPr lang="zh-CN" altLang="en-US" smtClean="0"/>
              <a:t>买方的战略为函数</a:t>
            </a:r>
            <a:r>
              <a:rPr lang="en-US" altLang="zh-CN" smtClean="0"/>
              <a:t>p</a:t>
            </a:r>
            <a:r>
              <a:rPr lang="en-US" altLang="zh-CN" baseline="-25000" smtClean="0"/>
              <a:t>b</a:t>
            </a:r>
            <a:r>
              <a:rPr lang="en-US" altLang="zh-CN" smtClean="0"/>
              <a:t>(v</a:t>
            </a:r>
            <a:r>
              <a:rPr lang="en-US" altLang="zh-CN" baseline="-25000" smtClean="0"/>
              <a:t>b</a:t>
            </a:r>
            <a:r>
              <a:rPr lang="en-US" altLang="zh-CN" smtClean="0"/>
              <a:t>)</a:t>
            </a:r>
            <a:r>
              <a:rPr lang="zh-CN" altLang="en-US" smtClean="0"/>
              <a:t>，卖方的战略为函数</a:t>
            </a:r>
            <a:r>
              <a:rPr lang="en-US" altLang="zh-CN" smtClean="0"/>
              <a:t>p</a:t>
            </a:r>
            <a:r>
              <a:rPr lang="en-US" altLang="zh-CN" baseline="-25000" smtClean="0"/>
              <a:t>s</a:t>
            </a:r>
            <a:r>
              <a:rPr lang="en-US" altLang="zh-CN" smtClean="0"/>
              <a:t>(v</a:t>
            </a:r>
            <a:r>
              <a:rPr lang="en-US" altLang="zh-CN" baseline="-25000" smtClean="0"/>
              <a:t>s</a:t>
            </a:r>
            <a:r>
              <a:rPr lang="en-US" altLang="zh-CN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smtClean="0"/>
              <a:t>3.1 </a:t>
            </a:r>
            <a:r>
              <a:rPr lang="zh-CN" altLang="en-US" sz="4000" smtClean="0"/>
              <a:t>理论：静态贝叶斯博弈和贝叶斯纳什均衡</a:t>
            </a:r>
          </a:p>
        </p:txBody>
      </p:sp>
      <p:sp>
        <p:nvSpPr>
          <p:cNvPr id="47514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001000" cy="4876800"/>
          </a:xfrm>
        </p:spPr>
        <p:txBody>
          <a:bodyPr/>
          <a:lstStyle/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altLang="zh-CN" sz="3000" b="1" smtClean="0"/>
              <a:t>3.1.A </a:t>
            </a:r>
            <a:r>
              <a:rPr lang="zh-CN" altLang="en-US" sz="3000" b="1" smtClean="0"/>
              <a:t>非对称信息下的古诺竞争</a:t>
            </a:r>
            <a:endParaRPr lang="en-US" altLang="zh-CN" sz="3000" b="1" smtClean="0"/>
          </a:p>
          <a:p>
            <a:pPr>
              <a:lnSpc>
                <a:spcPct val="90000"/>
              </a:lnSpc>
            </a:pPr>
            <a:endParaRPr lang="en-US" altLang="zh-CN" sz="3000" smtClean="0"/>
          </a:p>
          <a:p>
            <a:pPr>
              <a:lnSpc>
                <a:spcPct val="90000"/>
              </a:lnSpc>
            </a:pPr>
            <a:r>
              <a:rPr lang="zh-CN" altLang="en-US" sz="3000" smtClean="0"/>
              <a:t>市场需求函数</a:t>
            </a:r>
            <a:endParaRPr lang="en-US" altLang="zh-CN" sz="3000" smtClean="0"/>
          </a:p>
          <a:p>
            <a:pPr>
              <a:lnSpc>
                <a:spcPct val="90000"/>
              </a:lnSpc>
            </a:pPr>
            <a:r>
              <a:rPr lang="zh-CN" altLang="en-US" sz="3000" smtClean="0"/>
              <a:t>企业</a:t>
            </a:r>
            <a:r>
              <a:rPr lang="en-US" altLang="zh-CN" sz="3000" smtClean="0"/>
              <a:t>1</a:t>
            </a:r>
            <a:r>
              <a:rPr lang="zh-CN" altLang="en-US" sz="3000" smtClean="0"/>
              <a:t>成本函数</a:t>
            </a:r>
            <a:endParaRPr lang="en-US" altLang="zh-CN" sz="3000" smtClean="0"/>
          </a:p>
          <a:p>
            <a:pPr>
              <a:lnSpc>
                <a:spcPct val="90000"/>
              </a:lnSpc>
            </a:pPr>
            <a:r>
              <a:rPr lang="zh-CN" altLang="en-US" sz="3000" smtClean="0"/>
              <a:t>企业</a:t>
            </a:r>
            <a:r>
              <a:rPr lang="en-US" altLang="zh-CN" sz="3000" smtClean="0"/>
              <a:t>2</a:t>
            </a:r>
            <a:r>
              <a:rPr lang="zh-CN" altLang="en-US" sz="3000" smtClean="0"/>
              <a:t>成本函数</a:t>
            </a:r>
            <a:endParaRPr lang="en-US" altLang="zh-CN" sz="3000" smtClean="0"/>
          </a:p>
          <a:p>
            <a:pPr>
              <a:lnSpc>
                <a:spcPct val="90000"/>
              </a:lnSpc>
            </a:pPr>
            <a:r>
              <a:rPr lang="zh-CN" altLang="en-US" sz="3000" smtClean="0"/>
              <a:t>企业</a:t>
            </a:r>
            <a:r>
              <a:rPr lang="en-US" altLang="zh-CN" sz="3000" smtClean="0"/>
              <a:t>1</a:t>
            </a:r>
            <a:r>
              <a:rPr lang="zh-CN" altLang="en-US" sz="3000" smtClean="0"/>
              <a:t>的成本函数是</a:t>
            </a:r>
            <a:r>
              <a:rPr lang="zh-CN" altLang="en-US" sz="3000" smtClean="0">
                <a:solidFill>
                  <a:srgbClr val="FF0000"/>
                </a:solidFill>
              </a:rPr>
              <a:t>共同知识</a:t>
            </a:r>
            <a:r>
              <a:rPr lang="zh-CN" altLang="en-US" sz="3000" smtClean="0"/>
              <a:t>，设</a:t>
            </a:r>
            <a:endParaRPr lang="en-US" altLang="zh-CN" sz="3000" smtClean="0"/>
          </a:p>
          <a:p>
            <a:pPr>
              <a:lnSpc>
                <a:spcPct val="90000"/>
              </a:lnSpc>
            </a:pPr>
            <a:r>
              <a:rPr lang="zh-CN" altLang="en-US" sz="3000" smtClean="0"/>
              <a:t>企业</a:t>
            </a:r>
            <a:r>
              <a:rPr lang="en-US" altLang="zh-CN" sz="3000" smtClean="0"/>
              <a:t>2</a:t>
            </a:r>
            <a:r>
              <a:rPr lang="zh-CN" altLang="en-US" sz="3000" smtClean="0"/>
              <a:t>的成本函数是企业</a:t>
            </a:r>
            <a:r>
              <a:rPr lang="en-US" altLang="zh-CN" sz="3000" smtClean="0"/>
              <a:t>2</a:t>
            </a:r>
            <a:r>
              <a:rPr lang="zh-CN" altLang="en-US" sz="3000" smtClean="0"/>
              <a:t>的</a:t>
            </a:r>
            <a:r>
              <a:rPr lang="zh-CN" altLang="en-US" sz="3000" smtClean="0">
                <a:solidFill>
                  <a:srgbClr val="FF0000"/>
                </a:solidFill>
              </a:rPr>
              <a:t>私人信息</a:t>
            </a:r>
            <a:r>
              <a:rPr lang="zh-CN" altLang="en-US" sz="3000" smtClean="0"/>
              <a:t>；设企业</a:t>
            </a:r>
            <a:r>
              <a:rPr lang="en-US" altLang="zh-CN" sz="3000" smtClean="0"/>
              <a:t>1</a:t>
            </a:r>
            <a:r>
              <a:rPr lang="zh-CN" altLang="en-US" sz="3000" smtClean="0"/>
              <a:t>认为企业</a:t>
            </a:r>
            <a:r>
              <a:rPr lang="en-US" altLang="zh-CN" sz="3000" smtClean="0"/>
              <a:t>2</a:t>
            </a:r>
            <a:r>
              <a:rPr lang="zh-CN" altLang="en-US" sz="3000" smtClean="0"/>
              <a:t>是高成本企业（</a:t>
            </a:r>
            <a:r>
              <a:rPr lang="en-US" altLang="zh-CN" sz="3000" smtClean="0"/>
              <a:t>c</a:t>
            </a:r>
            <a:r>
              <a:rPr lang="en-US" altLang="zh-CN" sz="3000" baseline="-25000" smtClean="0"/>
              <a:t>2</a:t>
            </a:r>
            <a:r>
              <a:rPr lang="en-US" altLang="zh-CN" sz="3000" smtClean="0"/>
              <a:t> =c</a:t>
            </a:r>
            <a:r>
              <a:rPr lang="en-US" altLang="zh-CN" sz="3000" baseline="-25000" smtClean="0"/>
              <a:t>H</a:t>
            </a:r>
            <a:r>
              <a:rPr lang="zh-CN" altLang="en-US" sz="3000" smtClean="0"/>
              <a:t>）的概率为    ，认为企业</a:t>
            </a:r>
            <a:r>
              <a:rPr lang="en-US" altLang="zh-CN" sz="3000" smtClean="0"/>
              <a:t>2</a:t>
            </a:r>
            <a:r>
              <a:rPr lang="zh-CN" altLang="en-US" sz="3000" smtClean="0"/>
              <a:t>是低成本企业（</a:t>
            </a:r>
            <a:r>
              <a:rPr lang="en-US" altLang="zh-CN" sz="3000" smtClean="0"/>
              <a:t>c</a:t>
            </a:r>
            <a:r>
              <a:rPr lang="en-US" altLang="zh-CN" sz="3000" baseline="-25000" smtClean="0"/>
              <a:t>2</a:t>
            </a:r>
            <a:r>
              <a:rPr lang="en-US" altLang="zh-CN" sz="3000" smtClean="0"/>
              <a:t> =c</a:t>
            </a:r>
            <a:r>
              <a:rPr lang="en-US" altLang="zh-CN" sz="3000" baseline="-25000" smtClean="0"/>
              <a:t>L</a:t>
            </a:r>
            <a:r>
              <a:rPr lang="zh-CN" altLang="en-US" sz="3000" smtClean="0"/>
              <a:t>）的概率为</a:t>
            </a:r>
          </a:p>
        </p:txBody>
      </p:sp>
      <p:graphicFrame>
        <p:nvGraphicFramePr>
          <p:cNvPr id="475140" name="Object 3"/>
          <p:cNvGraphicFramePr>
            <a:graphicFrameLocks noChangeAspect="1"/>
          </p:cNvGraphicFramePr>
          <p:nvPr/>
        </p:nvGraphicFramePr>
        <p:xfrm>
          <a:off x="3343275" y="2590800"/>
          <a:ext cx="4200525" cy="536575"/>
        </p:xfrm>
        <a:graphic>
          <a:graphicData uri="http://schemas.openxmlformats.org/presentationml/2006/ole">
            <p:oleObj spid="_x0000_s475140" name="Equation" r:id="rId3" imgW="1600200" imgH="203040" progId="Equation.DSMT4">
              <p:embed/>
            </p:oleObj>
          </a:graphicData>
        </a:graphic>
      </p:graphicFrame>
      <p:graphicFrame>
        <p:nvGraphicFramePr>
          <p:cNvPr id="475141" name="Object 5"/>
          <p:cNvGraphicFramePr>
            <a:graphicFrameLocks noChangeAspect="1"/>
          </p:cNvGraphicFramePr>
          <p:nvPr/>
        </p:nvGraphicFramePr>
        <p:xfrm>
          <a:off x="3429000" y="3048000"/>
          <a:ext cx="1933575" cy="536575"/>
        </p:xfrm>
        <a:graphic>
          <a:graphicData uri="http://schemas.openxmlformats.org/presentationml/2006/ole">
            <p:oleObj spid="_x0000_s475141" name="Equation" r:id="rId4" imgW="736560" imgH="203040" progId="Equation.DSMT4">
              <p:embed/>
            </p:oleObj>
          </a:graphicData>
        </a:graphic>
      </p:graphicFrame>
      <p:graphicFrame>
        <p:nvGraphicFramePr>
          <p:cNvPr id="475142" name="Object 4"/>
          <p:cNvGraphicFramePr>
            <a:graphicFrameLocks noChangeAspect="1"/>
          </p:cNvGraphicFramePr>
          <p:nvPr/>
        </p:nvGraphicFramePr>
        <p:xfrm>
          <a:off x="3462338" y="3578225"/>
          <a:ext cx="2100262" cy="536575"/>
        </p:xfrm>
        <a:graphic>
          <a:graphicData uri="http://schemas.openxmlformats.org/presentationml/2006/ole">
            <p:oleObj spid="_x0000_s475142" name="Equation" r:id="rId5" imgW="799920" imgH="203040" progId="Equation.DSMT4">
              <p:embed/>
            </p:oleObj>
          </a:graphicData>
        </a:graphic>
      </p:graphicFrame>
      <p:graphicFrame>
        <p:nvGraphicFramePr>
          <p:cNvPr id="475143" name="Object 5"/>
          <p:cNvGraphicFramePr>
            <a:graphicFrameLocks noChangeAspect="1"/>
          </p:cNvGraphicFramePr>
          <p:nvPr/>
        </p:nvGraphicFramePr>
        <p:xfrm>
          <a:off x="1295400" y="5486400"/>
          <a:ext cx="333375" cy="436563"/>
        </p:xfrm>
        <a:graphic>
          <a:graphicData uri="http://schemas.openxmlformats.org/presentationml/2006/ole">
            <p:oleObj spid="_x0000_s475143" name="Equation" r:id="rId6" imgW="126720" imgH="164880" progId="Equation.DSMT4">
              <p:embed/>
            </p:oleObj>
          </a:graphicData>
        </a:graphic>
      </p:graphicFrame>
      <p:graphicFrame>
        <p:nvGraphicFramePr>
          <p:cNvPr id="475144" name="Object 6"/>
          <p:cNvGraphicFramePr>
            <a:graphicFrameLocks noChangeAspect="1"/>
          </p:cNvGraphicFramePr>
          <p:nvPr/>
        </p:nvGraphicFramePr>
        <p:xfrm>
          <a:off x="1752600" y="5888038"/>
          <a:ext cx="800100" cy="436562"/>
        </p:xfrm>
        <a:graphic>
          <a:graphicData uri="http://schemas.openxmlformats.org/presentationml/2006/ole">
            <p:oleObj spid="_x0000_s475144" name="Equation" r:id="rId7" imgW="304560" imgH="164880" progId="Equation.DSMT4">
              <p:embed/>
            </p:oleObj>
          </a:graphicData>
        </a:graphic>
      </p:graphicFrame>
      <p:graphicFrame>
        <p:nvGraphicFramePr>
          <p:cNvPr id="475145" name="Object 9"/>
          <p:cNvGraphicFramePr>
            <a:graphicFrameLocks noChangeAspect="1"/>
          </p:cNvGraphicFramePr>
          <p:nvPr/>
        </p:nvGraphicFramePr>
        <p:xfrm>
          <a:off x="6376988" y="4111625"/>
          <a:ext cx="2767012" cy="536575"/>
        </p:xfrm>
        <a:graphic>
          <a:graphicData uri="http://schemas.openxmlformats.org/presentationml/2006/ole">
            <p:oleObj spid="_x0000_s475145" name="Equation" r:id="rId8" imgW="105408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应用举例</a:t>
            </a:r>
          </a:p>
        </p:txBody>
      </p:sp>
      <p:sp>
        <p:nvSpPr>
          <p:cNvPr id="54170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p</a:t>
            </a:r>
            <a:r>
              <a:rPr lang="en-US" altLang="zh-CN" baseline="-25000" smtClean="0"/>
              <a:t>b</a:t>
            </a:r>
            <a:r>
              <a:rPr lang="en-US" altLang="zh-CN" smtClean="0"/>
              <a:t>(v</a:t>
            </a:r>
            <a:r>
              <a:rPr lang="en-US" altLang="zh-CN" baseline="-25000" smtClean="0"/>
              <a:t>b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smtClean="0"/>
              <a:t>p</a:t>
            </a:r>
            <a:r>
              <a:rPr lang="en-US" altLang="zh-CN" baseline="-25000" smtClean="0"/>
              <a:t>s</a:t>
            </a:r>
            <a:r>
              <a:rPr lang="en-US" altLang="zh-CN" smtClean="0"/>
              <a:t>(v</a:t>
            </a:r>
            <a:r>
              <a:rPr lang="en-US" altLang="zh-CN" baseline="-25000" smtClean="0"/>
              <a:t>s</a:t>
            </a:r>
            <a:r>
              <a:rPr lang="en-US" altLang="zh-CN" smtClean="0"/>
              <a:t>)</a:t>
            </a:r>
            <a:r>
              <a:rPr lang="zh-CN" altLang="en-US" smtClean="0"/>
              <a:t>）构成一个</a:t>
            </a:r>
            <a:r>
              <a:rPr lang="zh-CN" altLang="en-US" b="1" smtClean="0"/>
              <a:t>贝叶斯纳什均衡</a:t>
            </a:r>
            <a:r>
              <a:rPr lang="zh-CN" altLang="en-US" smtClean="0"/>
              <a:t>，若：</a:t>
            </a:r>
            <a:endParaRPr lang="en-US" altLang="zh-CN" smtClean="0"/>
          </a:p>
          <a:p>
            <a:pPr>
              <a:buFont typeface="Arial" charset="0"/>
              <a:buNone/>
            </a:pPr>
            <a:r>
              <a:rPr lang="zh-CN" altLang="en-US" smtClean="0"/>
              <a:t>   （</a:t>
            </a:r>
            <a:r>
              <a:rPr lang="en-US" altLang="zh-CN" smtClean="0"/>
              <a:t>i</a:t>
            </a:r>
            <a:r>
              <a:rPr lang="zh-CN" altLang="en-US" smtClean="0"/>
              <a:t>）对</a:t>
            </a:r>
            <a:r>
              <a:rPr lang="en-US" altLang="zh-CN" smtClean="0"/>
              <a:t>[0</a:t>
            </a:r>
            <a:r>
              <a:rPr lang="zh-CN" altLang="en-US" smtClean="0"/>
              <a:t>，</a:t>
            </a:r>
            <a:r>
              <a:rPr lang="en-US" altLang="zh-CN" smtClean="0"/>
              <a:t>1]</a:t>
            </a:r>
            <a:r>
              <a:rPr lang="zh-CN" altLang="en-US" smtClean="0"/>
              <a:t>中的每一个</a:t>
            </a:r>
            <a:r>
              <a:rPr lang="en-US" altLang="zh-CN" smtClean="0"/>
              <a:t>v</a:t>
            </a:r>
            <a:r>
              <a:rPr lang="en-US" altLang="zh-CN" baseline="-25000" smtClean="0"/>
              <a:t>b</a:t>
            </a:r>
            <a:r>
              <a:rPr lang="en-US" altLang="zh-CN" smtClean="0"/>
              <a:t> </a:t>
            </a:r>
            <a:r>
              <a:rPr lang="zh-CN" altLang="en-US" smtClean="0"/>
              <a:t>，</a:t>
            </a:r>
            <a:r>
              <a:rPr lang="en-US" altLang="zh-CN" smtClean="0"/>
              <a:t>p</a:t>
            </a:r>
            <a:r>
              <a:rPr lang="en-US" altLang="zh-CN" baseline="-25000" smtClean="0"/>
              <a:t>b</a:t>
            </a:r>
            <a:r>
              <a:rPr lang="en-US" altLang="zh-CN" smtClean="0"/>
              <a:t>(v</a:t>
            </a:r>
            <a:r>
              <a:rPr lang="en-US" altLang="zh-CN" baseline="-25000" smtClean="0"/>
              <a:t>b</a:t>
            </a:r>
            <a:r>
              <a:rPr lang="en-US" altLang="zh-CN" smtClean="0"/>
              <a:t>)</a:t>
            </a:r>
            <a:r>
              <a:rPr lang="zh-CN" altLang="en-US" smtClean="0"/>
              <a:t>满足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 typeface="Arial" charset="0"/>
              <a:buNone/>
            </a:pPr>
            <a:r>
              <a:rPr lang="zh-CN" altLang="en-US" smtClean="0"/>
              <a:t>   （</a:t>
            </a:r>
            <a:r>
              <a:rPr lang="en-US" altLang="zh-CN" smtClean="0"/>
              <a:t>ii</a:t>
            </a:r>
            <a:r>
              <a:rPr lang="zh-CN" altLang="en-US" smtClean="0"/>
              <a:t>）对</a:t>
            </a:r>
            <a:r>
              <a:rPr lang="en-US" altLang="zh-CN" smtClean="0"/>
              <a:t>[0</a:t>
            </a:r>
            <a:r>
              <a:rPr lang="zh-CN" altLang="en-US" smtClean="0"/>
              <a:t>，</a:t>
            </a:r>
            <a:r>
              <a:rPr lang="en-US" altLang="zh-CN" smtClean="0"/>
              <a:t>1]</a:t>
            </a:r>
            <a:r>
              <a:rPr lang="zh-CN" altLang="en-US" smtClean="0"/>
              <a:t>中的每一个</a:t>
            </a:r>
            <a:r>
              <a:rPr lang="en-US" altLang="zh-CN" smtClean="0"/>
              <a:t>v</a:t>
            </a:r>
            <a:r>
              <a:rPr lang="en-US" altLang="zh-CN" baseline="-25000" smtClean="0"/>
              <a:t>s</a:t>
            </a:r>
            <a:r>
              <a:rPr lang="en-US" altLang="zh-CN" smtClean="0"/>
              <a:t> </a:t>
            </a:r>
            <a:r>
              <a:rPr lang="zh-CN" altLang="en-US" smtClean="0"/>
              <a:t>，</a:t>
            </a:r>
            <a:r>
              <a:rPr lang="en-US" altLang="zh-CN" smtClean="0"/>
              <a:t>p</a:t>
            </a:r>
            <a:r>
              <a:rPr lang="en-US" altLang="zh-CN" baseline="-25000" smtClean="0"/>
              <a:t>s</a:t>
            </a:r>
            <a:r>
              <a:rPr lang="en-US" altLang="zh-CN" smtClean="0"/>
              <a:t>(v</a:t>
            </a:r>
            <a:r>
              <a:rPr lang="en-US" altLang="zh-CN" baseline="-25000" smtClean="0"/>
              <a:t>s</a:t>
            </a:r>
            <a:r>
              <a:rPr lang="en-US" altLang="zh-CN" smtClean="0"/>
              <a:t>)</a:t>
            </a:r>
            <a:r>
              <a:rPr lang="zh-CN" altLang="en-US" smtClean="0"/>
              <a:t>满足</a:t>
            </a:r>
            <a:endParaRPr lang="en-US" altLang="zh-CN" smtClean="0"/>
          </a:p>
          <a:p>
            <a:endParaRPr lang="en-US" altLang="zh-CN" smtClean="0"/>
          </a:p>
        </p:txBody>
      </p:sp>
      <p:graphicFrame>
        <p:nvGraphicFramePr>
          <p:cNvPr id="541700" name="Object 4"/>
          <p:cNvGraphicFramePr>
            <a:graphicFrameLocks noChangeAspect="1"/>
          </p:cNvGraphicFramePr>
          <p:nvPr/>
        </p:nvGraphicFramePr>
        <p:xfrm>
          <a:off x="533400" y="3287713"/>
          <a:ext cx="8008938" cy="903287"/>
        </p:xfrm>
        <a:graphic>
          <a:graphicData uri="http://schemas.openxmlformats.org/presentationml/2006/ole">
            <p:oleObj spid="_x0000_s530434" name="Equation" r:id="rId3" imgW="3238200" imgH="368280" progId="Equation.DSMT4">
              <p:embed/>
            </p:oleObj>
          </a:graphicData>
        </a:graphic>
      </p:graphicFrame>
      <p:graphicFrame>
        <p:nvGraphicFramePr>
          <p:cNvPr id="541701" name="Object 2"/>
          <p:cNvGraphicFramePr>
            <a:graphicFrameLocks noChangeAspect="1"/>
          </p:cNvGraphicFramePr>
          <p:nvPr/>
        </p:nvGraphicFramePr>
        <p:xfrm>
          <a:off x="569913" y="5116513"/>
          <a:ext cx="8040687" cy="903287"/>
        </p:xfrm>
        <a:graphic>
          <a:graphicData uri="http://schemas.openxmlformats.org/presentationml/2006/ole">
            <p:oleObj spid="_x0000_s530435" name="Equation" r:id="rId4" imgW="3251160" imgH="368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应用举例</a:t>
            </a:r>
          </a:p>
        </p:txBody>
      </p:sp>
      <p:sp>
        <p:nvSpPr>
          <p:cNvPr id="56729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zh-CN" altLang="en-US" smtClean="0"/>
              <a:t>单一价格均衡</a:t>
            </a:r>
            <a:endParaRPr lang="en-US" altLang="zh-CN" smtClean="0"/>
          </a:p>
          <a:p>
            <a:r>
              <a:rPr lang="zh-CN" altLang="en-US" smtClean="0"/>
              <a:t>线性均衡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5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应用举例</a:t>
            </a:r>
          </a:p>
        </p:txBody>
      </p:sp>
      <p:sp>
        <p:nvSpPr>
          <p:cNvPr id="54375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zh-CN" altLang="en-US" smtClean="0"/>
              <a:t>单一价格均衡：</a:t>
            </a:r>
            <a:endParaRPr lang="en-US" altLang="zh-CN" smtClean="0"/>
          </a:p>
          <a:p>
            <a:pPr lvl="1"/>
            <a:r>
              <a:rPr lang="en-US" altLang="zh-CN" smtClean="0"/>
              <a:t>p</a:t>
            </a:r>
            <a:r>
              <a:rPr lang="en-US" altLang="zh-CN" baseline="-25000" smtClean="0"/>
              <a:t>b</a:t>
            </a:r>
            <a:r>
              <a:rPr lang="en-US" altLang="zh-CN" smtClean="0"/>
              <a:t> (v</a:t>
            </a:r>
            <a:r>
              <a:rPr lang="en-US" altLang="zh-CN" baseline="-25000" smtClean="0"/>
              <a:t>b</a:t>
            </a:r>
            <a:r>
              <a:rPr lang="en-US" altLang="zh-CN" smtClean="0"/>
              <a:t>)=x </a:t>
            </a:r>
            <a:r>
              <a:rPr lang="zh-CN" altLang="en-US" smtClean="0"/>
              <a:t>若</a:t>
            </a:r>
            <a:r>
              <a:rPr lang="en-US" altLang="zh-CN" smtClean="0"/>
              <a:t>v</a:t>
            </a:r>
            <a:r>
              <a:rPr lang="en-US" altLang="zh-CN" baseline="-25000" smtClean="0"/>
              <a:t>b</a:t>
            </a:r>
            <a:r>
              <a:rPr lang="en-US" altLang="zh-CN" smtClean="0"/>
              <a:t>     x; p</a:t>
            </a:r>
            <a:r>
              <a:rPr lang="en-US" altLang="zh-CN" baseline="-25000" smtClean="0"/>
              <a:t>b</a:t>
            </a:r>
            <a:r>
              <a:rPr lang="en-US" altLang="zh-CN" smtClean="0"/>
              <a:t> (v</a:t>
            </a:r>
            <a:r>
              <a:rPr lang="en-US" altLang="zh-CN" baseline="-25000" smtClean="0"/>
              <a:t>b</a:t>
            </a:r>
            <a:r>
              <a:rPr lang="en-US" altLang="zh-CN" smtClean="0"/>
              <a:t>)=0 </a:t>
            </a:r>
            <a:r>
              <a:rPr lang="zh-CN" altLang="en-US" smtClean="0"/>
              <a:t>若</a:t>
            </a:r>
            <a:r>
              <a:rPr lang="en-US" altLang="zh-CN" smtClean="0"/>
              <a:t>v</a:t>
            </a:r>
            <a:r>
              <a:rPr lang="en-US" altLang="zh-CN" baseline="-25000" smtClean="0"/>
              <a:t>b</a:t>
            </a:r>
            <a:r>
              <a:rPr lang="en-US" altLang="zh-CN" smtClean="0"/>
              <a:t>&lt;x</a:t>
            </a:r>
          </a:p>
          <a:p>
            <a:pPr lvl="1"/>
            <a:r>
              <a:rPr lang="en-US" altLang="zh-CN" smtClean="0"/>
              <a:t>p</a:t>
            </a:r>
            <a:r>
              <a:rPr lang="en-US" altLang="zh-CN" baseline="-25000" smtClean="0"/>
              <a:t>s</a:t>
            </a:r>
            <a:r>
              <a:rPr lang="en-US" altLang="zh-CN" smtClean="0"/>
              <a:t> (v</a:t>
            </a:r>
            <a:r>
              <a:rPr lang="en-US" altLang="zh-CN" baseline="-25000" smtClean="0"/>
              <a:t>s</a:t>
            </a:r>
            <a:r>
              <a:rPr lang="en-US" altLang="zh-CN" smtClean="0"/>
              <a:t>)=x </a:t>
            </a:r>
            <a:r>
              <a:rPr lang="zh-CN" altLang="en-US" smtClean="0"/>
              <a:t>若</a:t>
            </a:r>
            <a:r>
              <a:rPr lang="en-US" altLang="zh-CN" smtClean="0"/>
              <a:t>v</a:t>
            </a:r>
            <a:r>
              <a:rPr lang="en-US" altLang="zh-CN" baseline="-25000" smtClean="0"/>
              <a:t>s</a:t>
            </a:r>
            <a:r>
              <a:rPr lang="en-US" altLang="zh-CN" smtClean="0"/>
              <a:t>      x; p</a:t>
            </a:r>
            <a:r>
              <a:rPr lang="en-US" altLang="zh-CN" baseline="-25000" smtClean="0"/>
              <a:t>s</a:t>
            </a:r>
            <a:r>
              <a:rPr lang="en-US" altLang="zh-CN" smtClean="0"/>
              <a:t> (v</a:t>
            </a:r>
            <a:r>
              <a:rPr lang="en-US" altLang="zh-CN" baseline="-25000" smtClean="0"/>
              <a:t>s</a:t>
            </a:r>
            <a:r>
              <a:rPr lang="en-US" altLang="zh-CN" smtClean="0"/>
              <a:t>)=1 </a:t>
            </a:r>
            <a:r>
              <a:rPr lang="zh-CN" altLang="en-US" smtClean="0"/>
              <a:t>若</a:t>
            </a:r>
            <a:r>
              <a:rPr lang="en-US" altLang="zh-CN" smtClean="0"/>
              <a:t>v</a:t>
            </a:r>
            <a:r>
              <a:rPr lang="en-US" altLang="zh-CN" baseline="-25000" smtClean="0"/>
              <a:t>s</a:t>
            </a:r>
            <a:r>
              <a:rPr lang="en-US" altLang="zh-CN" smtClean="0"/>
              <a:t>&gt;x</a:t>
            </a:r>
          </a:p>
          <a:p>
            <a:pPr lvl="1"/>
            <a:r>
              <a:rPr lang="zh-CN" altLang="en-US" smtClean="0"/>
              <a:t>上述战略组合构成贝叶斯纳什均衡</a:t>
            </a:r>
            <a:endParaRPr lang="en-US" altLang="zh-CN" smtClean="0"/>
          </a:p>
        </p:txBody>
      </p:sp>
      <p:graphicFrame>
        <p:nvGraphicFramePr>
          <p:cNvPr id="543748" name="Object 4"/>
          <p:cNvGraphicFramePr>
            <a:graphicFrameLocks noChangeAspect="1"/>
          </p:cNvGraphicFramePr>
          <p:nvPr/>
        </p:nvGraphicFramePr>
        <p:xfrm>
          <a:off x="3200400" y="2819400"/>
          <a:ext cx="314325" cy="342900"/>
        </p:xfrm>
        <a:graphic>
          <a:graphicData uri="http://schemas.openxmlformats.org/presentationml/2006/ole">
            <p:oleObj spid="_x0000_s531458" name="Equation" r:id="rId3" imgW="126720" imgH="139680" progId="Equation.DSMT4">
              <p:embed/>
            </p:oleObj>
          </a:graphicData>
        </a:graphic>
      </p:graphicFrame>
      <p:graphicFrame>
        <p:nvGraphicFramePr>
          <p:cNvPr id="543749" name="Object 2"/>
          <p:cNvGraphicFramePr>
            <a:graphicFrameLocks noChangeAspect="1"/>
          </p:cNvGraphicFramePr>
          <p:nvPr/>
        </p:nvGraphicFramePr>
        <p:xfrm>
          <a:off x="3276600" y="2286000"/>
          <a:ext cx="314325" cy="342900"/>
        </p:xfrm>
        <a:graphic>
          <a:graphicData uri="http://schemas.openxmlformats.org/presentationml/2006/ole">
            <p:oleObj spid="_x0000_s531459" name="Equation" r:id="rId4" imgW="126720" imgH="139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应用举例</a:t>
            </a:r>
          </a:p>
        </p:txBody>
      </p:sp>
      <p:sp>
        <p:nvSpPr>
          <p:cNvPr id="5918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zh-CN" altLang="en-US" smtClean="0"/>
              <a:t>单一价格均衡：</a:t>
            </a:r>
            <a:endParaRPr lang="en-US" altLang="zh-CN" smtClean="0"/>
          </a:p>
          <a:p>
            <a:pPr lvl="1"/>
            <a:r>
              <a:rPr lang="en-US" altLang="zh-CN" smtClean="0"/>
              <a:t>p</a:t>
            </a:r>
            <a:r>
              <a:rPr lang="en-US" altLang="zh-CN" baseline="-25000" smtClean="0"/>
              <a:t>b</a:t>
            </a:r>
            <a:r>
              <a:rPr lang="en-US" altLang="zh-CN" smtClean="0"/>
              <a:t> (v</a:t>
            </a:r>
            <a:r>
              <a:rPr lang="en-US" altLang="zh-CN" baseline="-25000" smtClean="0"/>
              <a:t>b</a:t>
            </a:r>
            <a:r>
              <a:rPr lang="en-US" altLang="zh-CN" smtClean="0"/>
              <a:t>)=x </a:t>
            </a:r>
            <a:r>
              <a:rPr lang="zh-CN" altLang="en-US" smtClean="0"/>
              <a:t>若</a:t>
            </a:r>
            <a:r>
              <a:rPr lang="en-US" altLang="zh-CN" smtClean="0"/>
              <a:t>v</a:t>
            </a:r>
            <a:r>
              <a:rPr lang="en-US" altLang="zh-CN" baseline="-25000" smtClean="0"/>
              <a:t>b</a:t>
            </a:r>
            <a:r>
              <a:rPr lang="en-US" altLang="zh-CN" smtClean="0"/>
              <a:t>     x; p</a:t>
            </a:r>
            <a:r>
              <a:rPr lang="en-US" altLang="zh-CN" baseline="-25000" smtClean="0"/>
              <a:t>b</a:t>
            </a:r>
            <a:r>
              <a:rPr lang="en-US" altLang="zh-CN" smtClean="0"/>
              <a:t> (v</a:t>
            </a:r>
            <a:r>
              <a:rPr lang="en-US" altLang="zh-CN" baseline="-25000" smtClean="0"/>
              <a:t>b</a:t>
            </a:r>
            <a:r>
              <a:rPr lang="en-US" altLang="zh-CN" smtClean="0"/>
              <a:t>)=0 </a:t>
            </a:r>
            <a:r>
              <a:rPr lang="zh-CN" altLang="en-US" smtClean="0"/>
              <a:t>若</a:t>
            </a:r>
            <a:r>
              <a:rPr lang="en-US" altLang="zh-CN" smtClean="0"/>
              <a:t>v</a:t>
            </a:r>
            <a:r>
              <a:rPr lang="en-US" altLang="zh-CN" baseline="-25000" smtClean="0"/>
              <a:t>b</a:t>
            </a:r>
            <a:r>
              <a:rPr lang="en-US" altLang="zh-CN" smtClean="0"/>
              <a:t>&lt;x</a:t>
            </a:r>
          </a:p>
          <a:p>
            <a:pPr lvl="1"/>
            <a:r>
              <a:rPr lang="en-US" altLang="zh-CN" smtClean="0"/>
              <a:t>p</a:t>
            </a:r>
            <a:r>
              <a:rPr lang="en-US" altLang="zh-CN" baseline="-25000" smtClean="0"/>
              <a:t>s</a:t>
            </a:r>
            <a:r>
              <a:rPr lang="en-US" altLang="zh-CN" smtClean="0"/>
              <a:t> (v</a:t>
            </a:r>
            <a:r>
              <a:rPr lang="en-US" altLang="zh-CN" baseline="-25000" smtClean="0"/>
              <a:t>s</a:t>
            </a:r>
            <a:r>
              <a:rPr lang="en-US" altLang="zh-CN" smtClean="0"/>
              <a:t>)=x </a:t>
            </a:r>
            <a:r>
              <a:rPr lang="zh-CN" altLang="en-US" smtClean="0"/>
              <a:t>若</a:t>
            </a:r>
            <a:r>
              <a:rPr lang="en-US" altLang="zh-CN" smtClean="0"/>
              <a:t>v</a:t>
            </a:r>
            <a:r>
              <a:rPr lang="en-US" altLang="zh-CN" baseline="-25000" smtClean="0"/>
              <a:t>s</a:t>
            </a:r>
            <a:r>
              <a:rPr lang="en-US" altLang="zh-CN" smtClean="0"/>
              <a:t>      x; p</a:t>
            </a:r>
            <a:r>
              <a:rPr lang="en-US" altLang="zh-CN" baseline="-25000" smtClean="0"/>
              <a:t>b</a:t>
            </a:r>
            <a:r>
              <a:rPr lang="en-US" altLang="zh-CN" smtClean="0"/>
              <a:t> (v</a:t>
            </a:r>
            <a:r>
              <a:rPr lang="en-US" altLang="zh-CN" baseline="-25000" smtClean="0"/>
              <a:t>b</a:t>
            </a:r>
            <a:r>
              <a:rPr lang="en-US" altLang="zh-CN" smtClean="0"/>
              <a:t>)=1 </a:t>
            </a:r>
            <a:r>
              <a:rPr lang="zh-CN" altLang="en-US" smtClean="0"/>
              <a:t>若</a:t>
            </a:r>
            <a:r>
              <a:rPr lang="en-US" altLang="zh-CN" smtClean="0"/>
              <a:t>v</a:t>
            </a:r>
            <a:r>
              <a:rPr lang="en-US" altLang="zh-CN" baseline="-25000" smtClean="0"/>
              <a:t>s</a:t>
            </a:r>
            <a:r>
              <a:rPr lang="en-US" altLang="zh-CN" smtClean="0"/>
              <a:t>&gt;x</a:t>
            </a:r>
          </a:p>
          <a:p>
            <a:pPr lvl="1"/>
            <a:r>
              <a:rPr lang="zh-CN" altLang="en-US" smtClean="0"/>
              <a:t>上述战略组合构成贝叶斯纳什均衡</a:t>
            </a:r>
            <a:endParaRPr lang="en-US" altLang="zh-CN" smtClean="0"/>
          </a:p>
          <a:p>
            <a:r>
              <a:rPr lang="zh-CN" altLang="en-US" smtClean="0"/>
              <a:t>线性均衡：</a:t>
            </a:r>
            <a:endParaRPr lang="en-US" altLang="zh-CN" smtClean="0"/>
          </a:p>
          <a:p>
            <a:pPr lvl="1"/>
            <a:r>
              <a:rPr lang="zh-CN" altLang="en-US" smtClean="0"/>
              <a:t>假设买方战略为</a:t>
            </a:r>
            <a:r>
              <a:rPr lang="en-US" altLang="zh-CN" smtClean="0"/>
              <a:t>p</a:t>
            </a:r>
            <a:r>
              <a:rPr lang="en-US" altLang="zh-CN" baseline="-25000" smtClean="0"/>
              <a:t>b</a:t>
            </a:r>
            <a:r>
              <a:rPr lang="en-US" altLang="zh-CN" smtClean="0"/>
              <a:t> (v</a:t>
            </a:r>
            <a:r>
              <a:rPr lang="en-US" altLang="zh-CN" baseline="-25000" smtClean="0"/>
              <a:t>b</a:t>
            </a:r>
            <a:r>
              <a:rPr lang="en-US" altLang="zh-CN" smtClean="0"/>
              <a:t>)=a</a:t>
            </a:r>
            <a:r>
              <a:rPr lang="en-US" altLang="zh-CN" baseline="-25000" smtClean="0"/>
              <a:t>b</a:t>
            </a:r>
            <a:r>
              <a:rPr lang="en-US" altLang="zh-CN" smtClean="0"/>
              <a:t> +c</a:t>
            </a:r>
            <a:r>
              <a:rPr lang="en-US" altLang="zh-CN" baseline="-25000" smtClean="0"/>
              <a:t>b</a:t>
            </a:r>
            <a:r>
              <a:rPr lang="en-US" altLang="zh-CN" smtClean="0"/>
              <a:t> v</a:t>
            </a:r>
            <a:r>
              <a:rPr lang="en-US" altLang="zh-CN" baseline="-25000" smtClean="0"/>
              <a:t>b</a:t>
            </a:r>
            <a:r>
              <a:rPr lang="en-US" altLang="zh-CN" smtClean="0"/>
              <a:t> </a:t>
            </a:r>
          </a:p>
          <a:p>
            <a:pPr lvl="1"/>
            <a:r>
              <a:rPr lang="zh-CN" altLang="en-US" smtClean="0"/>
              <a:t>假设卖方战略为</a:t>
            </a:r>
            <a:r>
              <a:rPr lang="en-US" altLang="zh-CN" smtClean="0"/>
              <a:t>p</a:t>
            </a:r>
            <a:r>
              <a:rPr lang="en-US" altLang="zh-CN" baseline="-25000" smtClean="0"/>
              <a:t>s</a:t>
            </a:r>
            <a:r>
              <a:rPr lang="en-US" altLang="zh-CN" smtClean="0"/>
              <a:t> (v</a:t>
            </a:r>
            <a:r>
              <a:rPr lang="en-US" altLang="zh-CN" baseline="-25000" smtClean="0"/>
              <a:t>s</a:t>
            </a:r>
            <a:r>
              <a:rPr lang="en-US" altLang="zh-CN" smtClean="0"/>
              <a:t>)=a</a:t>
            </a:r>
            <a:r>
              <a:rPr lang="en-US" altLang="zh-CN" baseline="-25000" smtClean="0"/>
              <a:t>s</a:t>
            </a:r>
            <a:r>
              <a:rPr lang="en-US" altLang="zh-CN" smtClean="0"/>
              <a:t> +c</a:t>
            </a:r>
            <a:r>
              <a:rPr lang="en-US" altLang="zh-CN" baseline="-25000" smtClean="0"/>
              <a:t>s</a:t>
            </a:r>
            <a:r>
              <a:rPr lang="en-US" altLang="zh-CN" smtClean="0"/>
              <a:t> v</a:t>
            </a:r>
            <a:r>
              <a:rPr lang="en-US" altLang="zh-CN" baseline="-25000" smtClean="0"/>
              <a:t>s</a:t>
            </a:r>
            <a:endParaRPr lang="en-US" altLang="zh-CN" smtClean="0"/>
          </a:p>
        </p:txBody>
      </p:sp>
      <p:graphicFrame>
        <p:nvGraphicFramePr>
          <p:cNvPr id="591876" name="Object 4"/>
          <p:cNvGraphicFramePr>
            <a:graphicFrameLocks noChangeAspect="1"/>
          </p:cNvGraphicFramePr>
          <p:nvPr/>
        </p:nvGraphicFramePr>
        <p:xfrm>
          <a:off x="3200400" y="2819400"/>
          <a:ext cx="314325" cy="342900"/>
        </p:xfrm>
        <a:graphic>
          <a:graphicData uri="http://schemas.openxmlformats.org/presentationml/2006/ole">
            <p:oleObj spid="_x0000_s532482" name="Equation" r:id="rId3" imgW="126720" imgH="139680" progId="Equation.DSMT4">
              <p:embed/>
            </p:oleObj>
          </a:graphicData>
        </a:graphic>
      </p:graphicFrame>
      <p:graphicFrame>
        <p:nvGraphicFramePr>
          <p:cNvPr id="591877" name="Object 2"/>
          <p:cNvGraphicFramePr>
            <a:graphicFrameLocks noChangeAspect="1"/>
          </p:cNvGraphicFramePr>
          <p:nvPr/>
        </p:nvGraphicFramePr>
        <p:xfrm>
          <a:off x="3276600" y="2286000"/>
          <a:ext cx="314325" cy="342900"/>
        </p:xfrm>
        <a:graphic>
          <a:graphicData uri="http://schemas.openxmlformats.org/presentationml/2006/ole">
            <p:oleObj spid="_x0000_s532483" name="Equation" r:id="rId4" imgW="126720" imgH="139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应用举例</a:t>
            </a:r>
          </a:p>
        </p:txBody>
      </p:sp>
      <p:sp>
        <p:nvSpPr>
          <p:cNvPr id="54477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zh-CN" altLang="en-US" smtClean="0"/>
              <a:t>线性均衡：</a:t>
            </a:r>
            <a:endParaRPr lang="en-US" altLang="zh-CN" smtClean="0"/>
          </a:p>
          <a:p>
            <a:pPr lvl="1"/>
            <a:r>
              <a:rPr lang="zh-CN" altLang="en-US" smtClean="0"/>
              <a:t>假设买方战略为</a:t>
            </a:r>
            <a:r>
              <a:rPr lang="en-US" altLang="zh-CN" smtClean="0"/>
              <a:t>p</a:t>
            </a:r>
            <a:r>
              <a:rPr lang="en-US" altLang="zh-CN" baseline="-25000" smtClean="0"/>
              <a:t>b</a:t>
            </a:r>
            <a:r>
              <a:rPr lang="en-US" altLang="zh-CN" smtClean="0"/>
              <a:t> (v</a:t>
            </a:r>
            <a:r>
              <a:rPr lang="en-US" altLang="zh-CN" baseline="-25000" smtClean="0"/>
              <a:t>b</a:t>
            </a:r>
            <a:r>
              <a:rPr lang="en-US" altLang="zh-CN" smtClean="0"/>
              <a:t>)=a</a:t>
            </a:r>
            <a:r>
              <a:rPr lang="en-US" altLang="zh-CN" baseline="-25000" smtClean="0"/>
              <a:t>b</a:t>
            </a:r>
            <a:r>
              <a:rPr lang="en-US" altLang="zh-CN" smtClean="0"/>
              <a:t> +c</a:t>
            </a:r>
            <a:r>
              <a:rPr lang="en-US" altLang="zh-CN" baseline="-25000" smtClean="0"/>
              <a:t>b</a:t>
            </a:r>
            <a:r>
              <a:rPr lang="en-US" altLang="zh-CN" smtClean="0"/>
              <a:t> v</a:t>
            </a:r>
            <a:r>
              <a:rPr lang="en-US" altLang="zh-CN" baseline="-25000" smtClean="0"/>
              <a:t>b</a:t>
            </a:r>
            <a:r>
              <a:rPr lang="en-US" altLang="zh-CN" smtClean="0"/>
              <a:t> </a:t>
            </a:r>
          </a:p>
          <a:p>
            <a:pPr lvl="1"/>
            <a:r>
              <a:rPr lang="zh-CN" altLang="en-US" smtClean="0"/>
              <a:t>假设卖方战略为</a:t>
            </a:r>
            <a:r>
              <a:rPr lang="en-US" altLang="zh-CN" smtClean="0"/>
              <a:t>p</a:t>
            </a:r>
            <a:r>
              <a:rPr lang="en-US" altLang="zh-CN" baseline="-25000" smtClean="0"/>
              <a:t>s</a:t>
            </a:r>
            <a:r>
              <a:rPr lang="en-US" altLang="zh-CN" smtClean="0"/>
              <a:t> (v</a:t>
            </a:r>
            <a:r>
              <a:rPr lang="en-US" altLang="zh-CN" baseline="-25000" smtClean="0"/>
              <a:t>s</a:t>
            </a:r>
            <a:r>
              <a:rPr lang="en-US" altLang="zh-CN" smtClean="0"/>
              <a:t>)=a</a:t>
            </a:r>
            <a:r>
              <a:rPr lang="en-US" altLang="zh-CN" baseline="-25000" smtClean="0"/>
              <a:t>s</a:t>
            </a:r>
            <a:r>
              <a:rPr lang="en-US" altLang="zh-CN" smtClean="0"/>
              <a:t> +c</a:t>
            </a:r>
            <a:r>
              <a:rPr lang="en-US" altLang="zh-CN" baseline="-25000" smtClean="0"/>
              <a:t>s</a:t>
            </a:r>
            <a:r>
              <a:rPr lang="en-US" altLang="zh-CN" smtClean="0"/>
              <a:t> v</a:t>
            </a:r>
            <a:r>
              <a:rPr lang="en-US" altLang="zh-CN" baseline="-25000" smtClean="0"/>
              <a:t>s</a:t>
            </a:r>
            <a:endParaRPr lang="en-US" altLang="zh-CN" smtClean="0"/>
          </a:p>
        </p:txBody>
      </p:sp>
      <p:graphicFrame>
        <p:nvGraphicFramePr>
          <p:cNvPr id="544772" name="Object 2"/>
          <p:cNvGraphicFramePr>
            <a:graphicFrameLocks noChangeAspect="1"/>
          </p:cNvGraphicFramePr>
          <p:nvPr/>
        </p:nvGraphicFramePr>
        <p:xfrm>
          <a:off x="1046163" y="3322638"/>
          <a:ext cx="7412037" cy="2368550"/>
        </p:xfrm>
        <a:graphic>
          <a:graphicData uri="http://schemas.openxmlformats.org/presentationml/2006/ole">
            <p:oleObj spid="_x0000_s533506" name="Equation" r:id="rId3" imgW="3238200" imgH="9651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应用举例</a:t>
            </a:r>
          </a:p>
        </p:txBody>
      </p:sp>
      <p:sp>
        <p:nvSpPr>
          <p:cNvPr id="54580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zh-CN" altLang="en-US" smtClean="0"/>
              <a:t>线性均衡：</a:t>
            </a:r>
            <a:endParaRPr lang="en-US" altLang="zh-CN" smtClean="0"/>
          </a:p>
          <a:p>
            <a:pPr lvl="1"/>
            <a:r>
              <a:rPr lang="zh-CN" altLang="en-US" smtClean="0"/>
              <a:t>假设买方战略为</a:t>
            </a:r>
            <a:r>
              <a:rPr lang="en-US" altLang="zh-CN" smtClean="0"/>
              <a:t>p</a:t>
            </a:r>
            <a:r>
              <a:rPr lang="en-US" altLang="zh-CN" baseline="-25000" smtClean="0"/>
              <a:t>b</a:t>
            </a:r>
            <a:r>
              <a:rPr lang="en-US" altLang="zh-CN" smtClean="0"/>
              <a:t> (v</a:t>
            </a:r>
            <a:r>
              <a:rPr lang="en-US" altLang="zh-CN" baseline="-25000" smtClean="0"/>
              <a:t>b</a:t>
            </a:r>
            <a:r>
              <a:rPr lang="en-US" altLang="zh-CN" smtClean="0"/>
              <a:t>)=a</a:t>
            </a:r>
            <a:r>
              <a:rPr lang="en-US" altLang="zh-CN" baseline="-25000" smtClean="0"/>
              <a:t>b</a:t>
            </a:r>
            <a:r>
              <a:rPr lang="en-US" altLang="zh-CN" smtClean="0"/>
              <a:t> +c</a:t>
            </a:r>
            <a:r>
              <a:rPr lang="en-US" altLang="zh-CN" baseline="-25000" smtClean="0"/>
              <a:t>b</a:t>
            </a:r>
            <a:r>
              <a:rPr lang="en-US" altLang="zh-CN" smtClean="0"/>
              <a:t> v</a:t>
            </a:r>
            <a:r>
              <a:rPr lang="en-US" altLang="zh-CN" baseline="-25000" smtClean="0"/>
              <a:t>b</a:t>
            </a:r>
            <a:r>
              <a:rPr lang="en-US" altLang="zh-CN" smtClean="0"/>
              <a:t> </a:t>
            </a:r>
          </a:p>
          <a:p>
            <a:pPr lvl="1"/>
            <a:r>
              <a:rPr lang="zh-CN" altLang="en-US" smtClean="0"/>
              <a:t>假设卖方战略为</a:t>
            </a:r>
            <a:r>
              <a:rPr lang="en-US" altLang="zh-CN" smtClean="0"/>
              <a:t>p</a:t>
            </a:r>
            <a:r>
              <a:rPr lang="en-US" altLang="zh-CN" baseline="-25000" smtClean="0"/>
              <a:t>s</a:t>
            </a:r>
            <a:r>
              <a:rPr lang="en-US" altLang="zh-CN" smtClean="0"/>
              <a:t> (v</a:t>
            </a:r>
            <a:r>
              <a:rPr lang="en-US" altLang="zh-CN" baseline="-25000" smtClean="0"/>
              <a:t>s</a:t>
            </a:r>
            <a:r>
              <a:rPr lang="en-US" altLang="zh-CN" smtClean="0"/>
              <a:t>)=a</a:t>
            </a:r>
            <a:r>
              <a:rPr lang="en-US" altLang="zh-CN" baseline="-25000" smtClean="0"/>
              <a:t>s</a:t>
            </a:r>
            <a:r>
              <a:rPr lang="en-US" altLang="zh-CN" smtClean="0"/>
              <a:t> +c</a:t>
            </a:r>
            <a:r>
              <a:rPr lang="en-US" altLang="zh-CN" baseline="-25000" smtClean="0"/>
              <a:t>s</a:t>
            </a:r>
            <a:r>
              <a:rPr lang="en-US" altLang="zh-CN" smtClean="0"/>
              <a:t> v</a:t>
            </a:r>
            <a:r>
              <a:rPr lang="en-US" altLang="zh-CN" baseline="-25000" smtClean="0"/>
              <a:t>s</a:t>
            </a:r>
            <a:endParaRPr lang="en-US" altLang="zh-CN" smtClean="0"/>
          </a:p>
        </p:txBody>
      </p:sp>
      <p:graphicFrame>
        <p:nvGraphicFramePr>
          <p:cNvPr id="545796" name="Object 2"/>
          <p:cNvGraphicFramePr>
            <a:graphicFrameLocks noChangeAspect="1"/>
          </p:cNvGraphicFramePr>
          <p:nvPr/>
        </p:nvGraphicFramePr>
        <p:xfrm>
          <a:off x="1046163" y="3322638"/>
          <a:ext cx="7412037" cy="2368550"/>
        </p:xfrm>
        <a:graphic>
          <a:graphicData uri="http://schemas.openxmlformats.org/presentationml/2006/ole">
            <p:oleObj spid="_x0000_s534530" name="Equation" r:id="rId3" imgW="3238200" imgH="965160" progId="Equation.DSMT4">
              <p:embed/>
            </p:oleObj>
          </a:graphicData>
        </a:graphic>
      </p:graphicFrame>
      <p:graphicFrame>
        <p:nvGraphicFramePr>
          <p:cNvPr id="545797" name="Object 5"/>
          <p:cNvGraphicFramePr>
            <a:graphicFrameLocks noChangeAspect="1"/>
          </p:cNvGraphicFramePr>
          <p:nvPr/>
        </p:nvGraphicFramePr>
        <p:xfrm>
          <a:off x="2743200" y="5410200"/>
          <a:ext cx="2263775" cy="528638"/>
        </p:xfrm>
        <a:graphic>
          <a:graphicData uri="http://schemas.openxmlformats.org/presentationml/2006/ole">
            <p:oleObj spid="_x0000_s534531" name="Equation" r:id="rId4" imgW="1028520" imgH="215640" progId="Equation.DSMT4">
              <p:embed/>
            </p:oleObj>
          </a:graphicData>
        </a:graphic>
      </p:graphicFrame>
      <p:graphicFrame>
        <p:nvGraphicFramePr>
          <p:cNvPr id="545798" name="Object 6"/>
          <p:cNvGraphicFramePr>
            <a:graphicFrameLocks noChangeAspect="1"/>
          </p:cNvGraphicFramePr>
          <p:nvPr/>
        </p:nvGraphicFramePr>
        <p:xfrm>
          <a:off x="2686050" y="6024563"/>
          <a:ext cx="2571750" cy="528637"/>
        </p:xfrm>
        <a:graphic>
          <a:graphicData uri="http://schemas.openxmlformats.org/presentationml/2006/ole">
            <p:oleObj spid="_x0000_s534532" name="Equation" r:id="rId5" imgW="116820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应用举例</a:t>
            </a:r>
          </a:p>
        </p:txBody>
      </p:sp>
      <p:sp>
        <p:nvSpPr>
          <p:cNvPr id="54682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zh-CN" altLang="en-US" smtClean="0"/>
              <a:t>线性均衡：</a:t>
            </a:r>
            <a:endParaRPr lang="en-US" altLang="zh-CN" smtClean="0"/>
          </a:p>
          <a:p>
            <a:pPr lvl="1"/>
            <a:r>
              <a:rPr lang="zh-CN" altLang="en-US" smtClean="0"/>
              <a:t>假设买方战略为</a:t>
            </a:r>
            <a:r>
              <a:rPr lang="en-US" altLang="zh-CN" smtClean="0"/>
              <a:t>p</a:t>
            </a:r>
            <a:r>
              <a:rPr lang="en-US" altLang="zh-CN" baseline="-25000" smtClean="0"/>
              <a:t>b</a:t>
            </a:r>
            <a:r>
              <a:rPr lang="en-US" altLang="zh-CN" smtClean="0"/>
              <a:t> (v</a:t>
            </a:r>
            <a:r>
              <a:rPr lang="en-US" altLang="zh-CN" baseline="-25000" smtClean="0"/>
              <a:t>b</a:t>
            </a:r>
            <a:r>
              <a:rPr lang="en-US" altLang="zh-CN" smtClean="0"/>
              <a:t>)=a</a:t>
            </a:r>
            <a:r>
              <a:rPr lang="en-US" altLang="zh-CN" baseline="-25000" smtClean="0"/>
              <a:t>b</a:t>
            </a:r>
            <a:r>
              <a:rPr lang="en-US" altLang="zh-CN" smtClean="0"/>
              <a:t> +c</a:t>
            </a:r>
            <a:r>
              <a:rPr lang="en-US" altLang="zh-CN" baseline="-25000" smtClean="0"/>
              <a:t>b</a:t>
            </a:r>
            <a:r>
              <a:rPr lang="en-US" altLang="zh-CN" smtClean="0"/>
              <a:t> v</a:t>
            </a:r>
            <a:r>
              <a:rPr lang="en-US" altLang="zh-CN" baseline="-25000" smtClean="0"/>
              <a:t>b</a:t>
            </a:r>
            <a:r>
              <a:rPr lang="en-US" altLang="zh-CN" smtClean="0"/>
              <a:t> </a:t>
            </a:r>
          </a:p>
          <a:p>
            <a:pPr lvl="1"/>
            <a:r>
              <a:rPr lang="zh-CN" altLang="en-US" smtClean="0"/>
              <a:t>假设卖方战略为</a:t>
            </a:r>
            <a:r>
              <a:rPr lang="en-US" altLang="zh-CN" smtClean="0"/>
              <a:t>p</a:t>
            </a:r>
            <a:r>
              <a:rPr lang="en-US" altLang="zh-CN" baseline="-25000" smtClean="0"/>
              <a:t>s</a:t>
            </a:r>
            <a:r>
              <a:rPr lang="en-US" altLang="zh-CN" smtClean="0"/>
              <a:t> (v</a:t>
            </a:r>
            <a:r>
              <a:rPr lang="en-US" altLang="zh-CN" baseline="-25000" smtClean="0"/>
              <a:t>s</a:t>
            </a:r>
            <a:r>
              <a:rPr lang="en-US" altLang="zh-CN" smtClean="0"/>
              <a:t>)=a</a:t>
            </a:r>
            <a:r>
              <a:rPr lang="en-US" altLang="zh-CN" baseline="-25000" smtClean="0"/>
              <a:t>s</a:t>
            </a:r>
            <a:r>
              <a:rPr lang="en-US" altLang="zh-CN" smtClean="0"/>
              <a:t> +c</a:t>
            </a:r>
            <a:r>
              <a:rPr lang="en-US" altLang="zh-CN" baseline="-25000" smtClean="0"/>
              <a:t>s</a:t>
            </a:r>
            <a:r>
              <a:rPr lang="en-US" altLang="zh-CN" smtClean="0"/>
              <a:t> v</a:t>
            </a:r>
            <a:r>
              <a:rPr lang="en-US" altLang="zh-CN" baseline="-25000" smtClean="0"/>
              <a:t>s</a:t>
            </a:r>
            <a:endParaRPr lang="en-US" altLang="zh-CN" smtClean="0"/>
          </a:p>
        </p:txBody>
      </p:sp>
      <p:graphicFrame>
        <p:nvGraphicFramePr>
          <p:cNvPr id="546820" name="Object 2"/>
          <p:cNvGraphicFramePr>
            <a:graphicFrameLocks noChangeAspect="1"/>
          </p:cNvGraphicFramePr>
          <p:nvPr/>
        </p:nvGraphicFramePr>
        <p:xfrm>
          <a:off x="1031875" y="3540125"/>
          <a:ext cx="7440613" cy="1933575"/>
        </p:xfrm>
        <a:graphic>
          <a:graphicData uri="http://schemas.openxmlformats.org/presentationml/2006/ole">
            <p:oleObj spid="_x0000_s535554" name="Equation" r:id="rId3" imgW="3251160" imgH="787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应用举例</a:t>
            </a:r>
          </a:p>
        </p:txBody>
      </p:sp>
      <p:sp>
        <p:nvSpPr>
          <p:cNvPr id="54784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zh-CN" altLang="en-US" smtClean="0"/>
              <a:t>线性均衡：</a:t>
            </a:r>
            <a:endParaRPr lang="en-US" altLang="zh-CN" smtClean="0"/>
          </a:p>
          <a:p>
            <a:pPr lvl="1"/>
            <a:r>
              <a:rPr lang="zh-CN" altLang="en-US" smtClean="0"/>
              <a:t>假设买方战略为</a:t>
            </a:r>
            <a:r>
              <a:rPr lang="en-US" altLang="zh-CN" smtClean="0"/>
              <a:t>p</a:t>
            </a:r>
            <a:r>
              <a:rPr lang="en-US" altLang="zh-CN" baseline="-25000" smtClean="0"/>
              <a:t>b</a:t>
            </a:r>
            <a:r>
              <a:rPr lang="en-US" altLang="zh-CN" smtClean="0"/>
              <a:t> (v</a:t>
            </a:r>
            <a:r>
              <a:rPr lang="en-US" altLang="zh-CN" baseline="-25000" smtClean="0"/>
              <a:t>b</a:t>
            </a:r>
            <a:r>
              <a:rPr lang="en-US" altLang="zh-CN" smtClean="0"/>
              <a:t>)=a</a:t>
            </a:r>
            <a:r>
              <a:rPr lang="en-US" altLang="zh-CN" baseline="-25000" smtClean="0"/>
              <a:t>b</a:t>
            </a:r>
            <a:r>
              <a:rPr lang="en-US" altLang="zh-CN" smtClean="0"/>
              <a:t> +c</a:t>
            </a:r>
            <a:r>
              <a:rPr lang="en-US" altLang="zh-CN" baseline="-25000" smtClean="0"/>
              <a:t>b</a:t>
            </a:r>
            <a:r>
              <a:rPr lang="en-US" altLang="zh-CN" smtClean="0"/>
              <a:t> v</a:t>
            </a:r>
            <a:r>
              <a:rPr lang="en-US" altLang="zh-CN" baseline="-25000" smtClean="0"/>
              <a:t>b</a:t>
            </a:r>
            <a:r>
              <a:rPr lang="en-US" altLang="zh-CN" smtClean="0"/>
              <a:t> </a:t>
            </a:r>
          </a:p>
          <a:p>
            <a:pPr lvl="1"/>
            <a:r>
              <a:rPr lang="zh-CN" altLang="en-US" smtClean="0"/>
              <a:t>假设卖方战略为</a:t>
            </a:r>
            <a:r>
              <a:rPr lang="en-US" altLang="zh-CN" smtClean="0"/>
              <a:t>p</a:t>
            </a:r>
            <a:r>
              <a:rPr lang="en-US" altLang="zh-CN" baseline="-25000" smtClean="0"/>
              <a:t>s</a:t>
            </a:r>
            <a:r>
              <a:rPr lang="en-US" altLang="zh-CN" smtClean="0"/>
              <a:t> (v</a:t>
            </a:r>
            <a:r>
              <a:rPr lang="en-US" altLang="zh-CN" baseline="-25000" smtClean="0"/>
              <a:t>s</a:t>
            </a:r>
            <a:r>
              <a:rPr lang="en-US" altLang="zh-CN" smtClean="0"/>
              <a:t>)=a</a:t>
            </a:r>
            <a:r>
              <a:rPr lang="en-US" altLang="zh-CN" baseline="-25000" smtClean="0"/>
              <a:t>s</a:t>
            </a:r>
            <a:r>
              <a:rPr lang="en-US" altLang="zh-CN" smtClean="0"/>
              <a:t> +c</a:t>
            </a:r>
            <a:r>
              <a:rPr lang="en-US" altLang="zh-CN" baseline="-25000" smtClean="0"/>
              <a:t>s</a:t>
            </a:r>
            <a:r>
              <a:rPr lang="en-US" altLang="zh-CN" smtClean="0"/>
              <a:t> v</a:t>
            </a:r>
            <a:r>
              <a:rPr lang="en-US" altLang="zh-CN" baseline="-25000" smtClean="0"/>
              <a:t>s</a:t>
            </a:r>
            <a:endParaRPr lang="en-US" altLang="zh-CN" smtClean="0"/>
          </a:p>
        </p:txBody>
      </p:sp>
      <p:graphicFrame>
        <p:nvGraphicFramePr>
          <p:cNvPr id="547844" name="Object 2"/>
          <p:cNvGraphicFramePr>
            <a:graphicFrameLocks noChangeAspect="1"/>
          </p:cNvGraphicFramePr>
          <p:nvPr/>
        </p:nvGraphicFramePr>
        <p:xfrm>
          <a:off x="1031875" y="3540125"/>
          <a:ext cx="7440613" cy="1933575"/>
        </p:xfrm>
        <a:graphic>
          <a:graphicData uri="http://schemas.openxmlformats.org/presentationml/2006/ole">
            <p:oleObj spid="_x0000_s536578" name="Equation" r:id="rId3" imgW="3251160" imgH="787320" progId="Equation.DSMT4">
              <p:embed/>
            </p:oleObj>
          </a:graphicData>
        </a:graphic>
      </p:graphicFrame>
      <p:graphicFrame>
        <p:nvGraphicFramePr>
          <p:cNvPr id="547845" name="Object 5"/>
          <p:cNvGraphicFramePr>
            <a:graphicFrameLocks noChangeAspect="1"/>
          </p:cNvGraphicFramePr>
          <p:nvPr/>
        </p:nvGraphicFramePr>
        <p:xfrm>
          <a:off x="2352675" y="5410200"/>
          <a:ext cx="3046413" cy="528638"/>
        </p:xfrm>
        <a:graphic>
          <a:graphicData uri="http://schemas.openxmlformats.org/presentationml/2006/ole">
            <p:oleObj spid="_x0000_s536579" name="Equation" r:id="rId4" imgW="1384200" imgH="215640" progId="Equation.DSMT4">
              <p:embed/>
            </p:oleObj>
          </a:graphicData>
        </a:graphic>
      </p:graphicFrame>
      <p:graphicFrame>
        <p:nvGraphicFramePr>
          <p:cNvPr id="547846" name="Object 6"/>
          <p:cNvGraphicFramePr>
            <a:graphicFrameLocks noChangeAspect="1"/>
          </p:cNvGraphicFramePr>
          <p:nvPr/>
        </p:nvGraphicFramePr>
        <p:xfrm>
          <a:off x="2293938" y="6024563"/>
          <a:ext cx="3355975" cy="528637"/>
        </p:xfrm>
        <a:graphic>
          <a:graphicData uri="http://schemas.openxmlformats.org/presentationml/2006/ole">
            <p:oleObj spid="_x0000_s536580" name="Equation" r:id="rId5" imgW="152388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应用举例</a:t>
            </a:r>
          </a:p>
        </p:txBody>
      </p:sp>
      <p:sp>
        <p:nvSpPr>
          <p:cNvPr id="54887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zh-CN" altLang="en-US" smtClean="0"/>
              <a:t>线性均衡：</a:t>
            </a:r>
            <a:endParaRPr lang="en-US" altLang="zh-CN" smtClean="0"/>
          </a:p>
          <a:p>
            <a:pPr lvl="1"/>
            <a:r>
              <a:rPr lang="zh-CN" altLang="en-US" smtClean="0"/>
              <a:t>假设买方战略为</a:t>
            </a:r>
            <a:r>
              <a:rPr lang="en-US" altLang="zh-CN" smtClean="0"/>
              <a:t>p</a:t>
            </a:r>
            <a:r>
              <a:rPr lang="en-US" altLang="zh-CN" baseline="-25000" smtClean="0"/>
              <a:t>b</a:t>
            </a:r>
            <a:r>
              <a:rPr lang="en-US" altLang="zh-CN" smtClean="0"/>
              <a:t> (v</a:t>
            </a:r>
            <a:r>
              <a:rPr lang="en-US" altLang="zh-CN" baseline="-25000" smtClean="0"/>
              <a:t>b</a:t>
            </a:r>
            <a:r>
              <a:rPr lang="en-US" altLang="zh-CN" smtClean="0"/>
              <a:t>)=a</a:t>
            </a:r>
            <a:r>
              <a:rPr lang="en-US" altLang="zh-CN" baseline="-25000" smtClean="0"/>
              <a:t>b</a:t>
            </a:r>
            <a:r>
              <a:rPr lang="en-US" altLang="zh-CN" smtClean="0"/>
              <a:t> +c</a:t>
            </a:r>
            <a:r>
              <a:rPr lang="en-US" altLang="zh-CN" baseline="-25000" smtClean="0"/>
              <a:t>b</a:t>
            </a:r>
            <a:r>
              <a:rPr lang="en-US" altLang="zh-CN" smtClean="0"/>
              <a:t> v</a:t>
            </a:r>
            <a:r>
              <a:rPr lang="en-US" altLang="zh-CN" baseline="-25000" smtClean="0"/>
              <a:t>b</a:t>
            </a:r>
            <a:r>
              <a:rPr lang="en-US" altLang="zh-CN" smtClean="0"/>
              <a:t> </a:t>
            </a:r>
          </a:p>
          <a:p>
            <a:pPr lvl="1"/>
            <a:r>
              <a:rPr lang="zh-CN" altLang="en-US" smtClean="0"/>
              <a:t>假设卖方战略为</a:t>
            </a:r>
            <a:r>
              <a:rPr lang="en-US" altLang="zh-CN" smtClean="0"/>
              <a:t>p</a:t>
            </a:r>
            <a:r>
              <a:rPr lang="en-US" altLang="zh-CN" baseline="-25000" smtClean="0"/>
              <a:t>s</a:t>
            </a:r>
            <a:r>
              <a:rPr lang="en-US" altLang="zh-CN" smtClean="0"/>
              <a:t> (v</a:t>
            </a:r>
            <a:r>
              <a:rPr lang="en-US" altLang="zh-CN" baseline="-25000" smtClean="0"/>
              <a:t>s</a:t>
            </a:r>
            <a:r>
              <a:rPr lang="en-US" altLang="zh-CN" smtClean="0"/>
              <a:t>)=a</a:t>
            </a:r>
            <a:r>
              <a:rPr lang="en-US" altLang="zh-CN" baseline="-25000" smtClean="0"/>
              <a:t>s</a:t>
            </a:r>
            <a:r>
              <a:rPr lang="en-US" altLang="zh-CN" smtClean="0"/>
              <a:t> +c</a:t>
            </a:r>
            <a:r>
              <a:rPr lang="en-US" altLang="zh-CN" baseline="-25000" smtClean="0"/>
              <a:t>s</a:t>
            </a:r>
            <a:r>
              <a:rPr lang="en-US" altLang="zh-CN" smtClean="0"/>
              <a:t> v</a:t>
            </a:r>
            <a:r>
              <a:rPr lang="en-US" altLang="zh-CN" baseline="-25000" smtClean="0"/>
              <a:t>s</a:t>
            </a:r>
            <a:endParaRPr lang="en-US" altLang="zh-CN" smtClean="0"/>
          </a:p>
        </p:txBody>
      </p:sp>
      <p:graphicFrame>
        <p:nvGraphicFramePr>
          <p:cNvPr id="548868" name="Object 2"/>
          <p:cNvGraphicFramePr>
            <a:graphicFrameLocks noChangeAspect="1"/>
          </p:cNvGraphicFramePr>
          <p:nvPr/>
        </p:nvGraphicFramePr>
        <p:xfrm>
          <a:off x="2043113" y="3505200"/>
          <a:ext cx="3748087" cy="528638"/>
        </p:xfrm>
        <a:graphic>
          <a:graphicData uri="http://schemas.openxmlformats.org/presentationml/2006/ole">
            <p:oleObj spid="_x0000_s537602" name="Equation" r:id="rId3" imgW="1701720" imgH="215640" progId="Equation.DSMT4">
              <p:embed/>
            </p:oleObj>
          </a:graphicData>
        </a:graphic>
      </p:graphicFrame>
      <p:graphicFrame>
        <p:nvGraphicFramePr>
          <p:cNvPr id="548869" name="Object 5"/>
          <p:cNvGraphicFramePr>
            <a:graphicFrameLocks noChangeAspect="1"/>
          </p:cNvGraphicFramePr>
          <p:nvPr/>
        </p:nvGraphicFramePr>
        <p:xfrm>
          <a:off x="2535238" y="4214813"/>
          <a:ext cx="2573337" cy="1119187"/>
        </p:xfrm>
        <a:graphic>
          <a:graphicData uri="http://schemas.openxmlformats.org/presentationml/2006/ole">
            <p:oleObj spid="_x0000_s537603" name="Equation" r:id="rId4" imgW="116820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显示原理</a:t>
            </a:r>
          </a:p>
        </p:txBody>
      </p:sp>
      <p:sp>
        <p:nvSpPr>
          <p:cNvPr id="57753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多种拍卖机制：</a:t>
            </a:r>
            <a:endParaRPr lang="en-US" altLang="zh-CN" smtClean="0"/>
          </a:p>
          <a:p>
            <a:pPr lvl="1"/>
            <a:r>
              <a:rPr lang="zh-CN" altLang="en-US" smtClean="0"/>
              <a:t>价格优先密封拍卖</a:t>
            </a:r>
            <a:endParaRPr lang="en-US" altLang="zh-CN" smtClean="0"/>
          </a:p>
          <a:p>
            <a:pPr lvl="1"/>
            <a:r>
              <a:rPr lang="zh-CN" altLang="en-US" smtClean="0"/>
              <a:t>第二价密封拍卖</a:t>
            </a:r>
            <a:endParaRPr lang="en-US" altLang="zh-CN" smtClean="0"/>
          </a:p>
          <a:p>
            <a:pPr lvl="1"/>
            <a:r>
              <a:rPr lang="zh-CN" altLang="en-US" smtClean="0"/>
              <a:t>英式拍卖</a:t>
            </a:r>
            <a:endParaRPr lang="en-US" altLang="zh-CN" smtClean="0"/>
          </a:p>
          <a:p>
            <a:pPr lvl="1"/>
            <a:r>
              <a:rPr lang="zh-CN" altLang="en-US" smtClean="0"/>
              <a:t>荷式拍卖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smtClean="0"/>
              <a:t>3.1.B </a:t>
            </a:r>
            <a:r>
              <a:rPr lang="zh-CN" altLang="en-US" sz="4000" smtClean="0"/>
              <a:t>理论：静态贝叶斯博弈的标准式表述</a:t>
            </a:r>
          </a:p>
        </p:txBody>
      </p:sp>
      <p:sp>
        <p:nvSpPr>
          <p:cNvPr id="50995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zh-CN" altLang="en-US" smtClean="0"/>
              <a:t>完全信息的静态博弈：（</a:t>
            </a:r>
            <a:r>
              <a:rPr lang="en-US" altLang="zh-CN" smtClean="0"/>
              <a:t>1</a:t>
            </a:r>
            <a:r>
              <a:rPr lang="zh-CN" altLang="en-US" smtClean="0"/>
              <a:t>）参与者同时选择行动（参与者</a:t>
            </a:r>
            <a:r>
              <a:rPr lang="en-US" altLang="zh-CN" smtClean="0"/>
              <a:t>i</a:t>
            </a:r>
            <a:r>
              <a:rPr lang="zh-CN" altLang="en-US" smtClean="0"/>
              <a:t>从可行集</a:t>
            </a:r>
            <a:r>
              <a:rPr lang="en-US" altLang="zh-CN" smtClean="0"/>
              <a:t>A</a:t>
            </a:r>
            <a:r>
              <a:rPr lang="en-US" altLang="zh-CN" baseline="-25000" smtClean="0"/>
              <a:t>i</a:t>
            </a:r>
            <a:r>
              <a:rPr lang="en-US" altLang="zh-CN" smtClean="0"/>
              <a:t> </a:t>
            </a:r>
            <a:r>
              <a:rPr lang="zh-CN" altLang="en-US" smtClean="0"/>
              <a:t>中选择</a:t>
            </a:r>
            <a:r>
              <a:rPr lang="en-US" altLang="zh-CN" smtClean="0"/>
              <a:t>a</a:t>
            </a:r>
            <a:r>
              <a:rPr lang="en-US" altLang="zh-CN" baseline="-25000" smtClean="0"/>
              <a:t>i</a:t>
            </a:r>
            <a:r>
              <a:rPr lang="zh-CN" altLang="en-US" smtClean="0"/>
              <a:t>），然后（</a:t>
            </a:r>
            <a:r>
              <a:rPr lang="en-US" altLang="zh-CN" smtClean="0"/>
              <a:t>2</a:t>
            </a:r>
            <a:r>
              <a:rPr lang="zh-CN" altLang="en-US" smtClean="0"/>
              <a:t>）参与者</a:t>
            </a:r>
            <a:r>
              <a:rPr lang="en-US" altLang="zh-CN" smtClean="0"/>
              <a:t>i</a:t>
            </a:r>
            <a:r>
              <a:rPr lang="zh-CN" altLang="en-US" smtClean="0"/>
              <a:t>得到收益</a:t>
            </a:r>
            <a:r>
              <a:rPr lang="en-US" altLang="zh-CN" smtClean="0"/>
              <a:t>u</a:t>
            </a:r>
            <a:r>
              <a:rPr lang="en-US" altLang="zh-CN" baseline="-25000" smtClean="0"/>
              <a:t>i</a:t>
            </a:r>
            <a:r>
              <a:rPr lang="en-US" altLang="zh-CN" smtClean="0"/>
              <a:t> (a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,…,a</a:t>
            </a:r>
            <a:r>
              <a:rPr lang="en-US" altLang="zh-CN" baseline="-25000" smtClean="0"/>
              <a:t>n</a:t>
            </a:r>
            <a:r>
              <a:rPr lang="en-US" altLang="zh-CN" smtClean="0"/>
              <a:t>)</a:t>
            </a:r>
          </a:p>
          <a:p>
            <a:pPr marL="742950" lvl="2" indent="-342900"/>
            <a:r>
              <a:rPr lang="zh-CN" altLang="en-US" smtClean="0">
                <a:solidFill>
                  <a:srgbClr val="FF0000"/>
                </a:solidFill>
              </a:rPr>
              <a:t>收益函数</a:t>
            </a:r>
            <a:r>
              <a:rPr lang="en-US" altLang="zh-CN" smtClean="0">
                <a:solidFill>
                  <a:srgbClr val="FF0000"/>
                </a:solidFill>
              </a:rPr>
              <a:t>u</a:t>
            </a:r>
            <a:r>
              <a:rPr lang="en-US" altLang="zh-CN" baseline="-25000" smtClean="0">
                <a:solidFill>
                  <a:srgbClr val="FF0000"/>
                </a:solidFill>
              </a:rPr>
              <a:t>i</a:t>
            </a:r>
            <a:r>
              <a:rPr lang="en-US" altLang="zh-CN" smtClean="0">
                <a:solidFill>
                  <a:srgbClr val="FF0000"/>
                </a:solidFill>
              </a:rPr>
              <a:t> (a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smtClean="0">
                <a:solidFill>
                  <a:srgbClr val="FF0000"/>
                </a:solidFill>
              </a:rPr>
              <a:t>,…,a</a:t>
            </a:r>
            <a:r>
              <a:rPr lang="en-US" altLang="zh-CN" baseline="-25000" smtClean="0">
                <a:solidFill>
                  <a:srgbClr val="FF0000"/>
                </a:solidFill>
              </a:rPr>
              <a:t>n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是所有参与者的共同知识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zh-CN" altLang="en-US" smtClean="0"/>
              <a:t>非完全信息静态博弈：（</a:t>
            </a:r>
            <a:r>
              <a:rPr lang="en-US" altLang="zh-CN" smtClean="0"/>
              <a:t>1</a:t>
            </a:r>
            <a:r>
              <a:rPr lang="zh-CN" altLang="en-US" smtClean="0"/>
              <a:t>）参与者同时选择行动（参与者</a:t>
            </a:r>
            <a:r>
              <a:rPr lang="en-US" altLang="zh-CN" smtClean="0"/>
              <a:t>i</a:t>
            </a:r>
            <a:r>
              <a:rPr lang="zh-CN" altLang="en-US" smtClean="0"/>
              <a:t>从可行集</a:t>
            </a:r>
            <a:r>
              <a:rPr lang="en-US" altLang="zh-CN" smtClean="0"/>
              <a:t>A</a:t>
            </a:r>
            <a:r>
              <a:rPr lang="en-US" altLang="zh-CN" baseline="-25000" smtClean="0"/>
              <a:t>i</a:t>
            </a:r>
            <a:r>
              <a:rPr lang="en-US" altLang="zh-CN" smtClean="0"/>
              <a:t> </a:t>
            </a:r>
            <a:r>
              <a:rPr lang="zh-CN" altLang="en-US" smtClean="0"/>
              <a:t>中选择</a:t>
            </a:r>
            <a:r>
              <a:rPr lang="en-US" altLang="zh-CN" smtClean="0"/>
              <a:t>a</a:t>
            </a:r>
            <a:r>
              <a:rPr lang="en-US" altLang="zh-CN" baseline="-25000" smtClean="0"/>
              <a:t>i</a:t>
            </a:r>
            <a:r>
              <a:rPr lang="zh-CN" altLang="en-US" smtClean="0"/>
              <a:t>），然后（</a:t>
            </a:r>
            <a:r>
              <a:rPr lang="en-US" altLang="zh-CN" smtClean="0"/>
              <a:t>2</a:t>
            </a:r>
            <a:r>
              <a:rPr lang="zh-CN" altLang="en-US" smtClean="0"/>
              <a:t>）参与者</a:t>
            </a:r>
            <a:r>
              <a:rPr lang="en-US" altLang="zh-CN" smtClean="0"/>
              <a:t>i</a:t>
            </a:r>
            <a:r>
              <a:rPr lang="zh-CN" altLang="en-US" smtClean="0"/>
              <a:t>得到收益</a:t>
            </a:r>
            <a:r>
              <a:rPr lang="en-US" altLang="zh-CN" smtClean="0"/>
              <a:t>u</a:t>
            </a:r>
            <a:r>
              <a:rPr lang="en-US" altLang="zh-CN" baseline="-25000" smtClean="0"/>
              <a:t>i</a:t>
            </a:r>
            <a:r>
              <a:rPr lang="en-US" altLang="zh-CN" smtClean="0"/>
              <a:t> (a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,…,a</a:t>
            </a:r>
            <a:r>
              <a:rPr lang="en-US" altLang="zh-CN" baseline="-25000" smtClean="0"/>
              <a:t>n</a:t>
            </a:r>
            <a:r>
              <a:rPr lang="en-US" altLang="zh-CN" smtClean="0"/>
              <a:t>)</a:t>
            </a:r>
          </a:p>
          <a:p>
            <a:pPr marL="742950" lvl="2" indent="-342900"/>
            <a:r>
              <a:rPr lang="zh-CN" altLang="en-US" smtClean="0">
                <a:solidFill>
                  <a:srgbClr val="FF0000"/>
                </a:solidFill>
              </a:rPr>
              <a:t>收益函数</a:t>
            </a:r>
            <a:r>
              <a:rPr lang="en-US" altLang="zh-CN" smtClean="0">
                <a:solidFill>
                  <a:srgbClr val="FF0000"/>
                </a:solidFill>
              </a:rPr>
              <a:t>u</a:t>
            </a:r>
            <a:r>
              <a:rPr lang="en-US" altLang="zh-CN" baseline="-25000" smtClean="0">
                <a:solidFill>
                  <a:srgbClr val="FF0000"/>
                </a:solidFill>
              </a:rPr>
              <a:t>i</a:t>
            </a:r>
            <a:r>
              <a:rPr lang="en-US" altLang="zh-CN" smtClean="0">
                <a:solidFill>
                  <a:srgbClr val="FF0000"/>
                </a:solidFill>
              </a:rPr>
              <a:t> (a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smtClean="0">
                <a:solidFill>
                  <a:srgbClr val="FF0000"/>
                </a:solidFill>
              </a:rPr>
              <a:t>,…,a</a:t>
            </a:r>
            <a:r>
              <a:rPr lang="en-US" altLang="zh-CN" baseline="-25000" smtClean="0">
                <a:solidFill>
                  <a:srgbClr val="FF0000"/>
                </a:solidFill>
              </a:rPr>
              <a:t>n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并不是所有参与者的共同知识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342900" lvl="1" indent="-342900">
              <a:buFont typeface="Arial" charset="0"/>
              <a:buChar char="•"/>
            </a:pPr>
            <a:endParaRPr lang="en-US" altLang="zh-CN" smtClean="0"/>
          </a:p>
          <a:p>
            <a:pPr marL="342900" lvl="1" indent="-342900">
              <a:buFont typeface="Arial" charset="0"/>
              <a:buChar char="•"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显示原理</a:t>
            </a:r>
          </a:p>
        </p:txBody>
      </p:sp>
      <p:sp>
        <p:nvSpPr>
          <p:cNvPr id="57856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多种拍卖机制：</a:t>
            </a:r>
            <a:endParaRPr lang="en-US" altLang="zh-CN" smtClean="0"/>
          </a:p>
          <a:p>
            <a:pPr lvl="1"/>
            <a:r>
              <a:rPr lang="zh-CN" altLang="en-US" smtClean="0"/>
              <a:t>价格优先密封拍卖</a:t>
            </a:r>
            <a:endParaRPr lang="en-US" altLang="zh-CN" smtClean="0"/>
          </a:p>
          <a:p>
            <a:pPr lvl="1"/>
            <a:r>
              <a:rPr lang="zh-CN" altLang="en-US" smtClean="0"/>
              <a:t>第二价密封拍卖</a:t>
            </a:r>
            <a:endParaRPr lang="en-US" altLang="zh-CN" smtClean="0"/>
          </a:p>
          <a:p>
            <a:pPr lvl="1"/>
            <a:r>
              <a:rPr lang="zh-CN" altLang="en-US" smtClean="0"/>
              <a:t>英式拍卖</a:t>
            </a:r>
            <a:endParaRPr lang="en-US" altLang="zh-CN" smtClean="0"/>
          </a:p>
          <a:p>
            <a:pPr lvl="1"/>
            <a:r>
              <a:rPr lang="zh-CN" altLang="en-US" smtClean="0"/>
              <a:t>荷式拍卖</a:t>
            </a:r>
            <a:endParaRPr lang="en-US" altLang="zh-CN" smtClean="0"/>
          </a:p>
          <a:p>
            <a:r>
              <a:rPr lang="zh-CN" altLang="en-US" b="1" smtClean="0"/>
              <a:t>可以只考虑说真话的直接机制</a:t>
            </a:r>
            <a:endParaRPr lang="en-US" altLang="zh-CN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显示原理</a:t>
            </a:r>
          </a:p>
        </p:txBody>
      </p:sp>
      <p:sp>
        <p:nvSpPr>
          <p:cNvPr id="57958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zh-CN" altLang="en-US" sz="3000" b="1" smtClean="0"/>
              <a:t>显示原理</a:t>
            </a:r>
            <a:r>
              <a:rPr lang="en-US" altLang="zh-CN" sz="3000" b="1" smtClean="0"/>
              <a:t>(Myerson, 1981)</a:t>
            </a:r>
            <a:r>
              <a:rPr lang="zh-CN" altLang="en-US" sz="3000" b="1" smtClean="0"/>
              <a:t>：任何贝叶斯博弈的任何贝叶斯纳什均衡，都可以等价的表示为说真话的（即，激励相容的）直接机制</a:t>
            </a:r>
            <a:endParaRPr lang="en-US" altLang="zh-CN" sz="3000" b="1" smtClean="0"/>
          </a:p>
          <a:p>
            <a:pPr marL="342900" lvl="1" indent="-342900">
              <a:buFont typeface="Arial" charset="0"/>
              <a:buChar char="•"/>
            </a:pPr>
            <a:r>
              <a:rPr lang="zh-CN" altLang="en-US" sz="3000" smtClean="0"/>
              <a:t>一般的机制：</a:t>
            </a:r>
            <a:r>
              <a:rPr lang="en-US" altLang="zh-CN" sz="3000" smtClean="0"/>
              <a:t>G={A</a:t>
            </a:r>
            <a:r>
              <a:rPr lang="en-US" altLang="zh-CN" sz="3000" baseline="-25000" smtClean="0"/>
              <a:t>1</a:t>
            </a:r>
            <a:r>
              <a:rPr lang="en-US" altLang="zh-CN" sz="3000" smtClean="0"/>
              <a:t>,…,A</a:t>
            </a:r>
            <a:r>
              <a:rPr lang="en-US" altLang="zh-CN" sz="3000" baseline="-25000" smtClean="0"/>
              <a:t>n; </a:t>
            </a:r>
            <a:r>
              <a:rPr lang="en-US" altLang="zh-CN" sz="3000" smtClean="0"/>
              <a:t>T</a:t>
            </a:r>
            <a:r>
              <a:rPr lang="en-US" altLang="zh-CN" sz="3000" baseline="-25000" smtClean="0"/>
              <a:t>1</a:t>
            </a:r>
            <a:r>
              <a:rPr lang="en-US" altLang="zh-CN" sz="3000" smtClean="0"/>
              <a:t>,…,T</a:t>
            </a:r>
            <a:r>
              <a:rPr lang="en-US" altLang="zh-CN" sz="3000" baseline="-25000" smtClean="0"/>
              <a:t>n;</a:t>
            </a:r>
            <a:r>
              <a:rPr lang="en-US" altLang="zh-CN" sz="3000" smtClean="0"/>
              <a:t> p</a:t>
            </a:r>
            <a:r>
              <a:rPr lang="en-US" altLang="zh-CN" sz="3000" baseline="-25000" smtClean="0"/>
              <a:t>1</a:t>
            </a:r>
            <a:r>
              <a:rPr lang="en-US" altLang="zh-CN" sz="3000" smtClean="0"/>
              <a:t>,…,p</a:t>
            </a:r>
            <a:r>
              <a:rPr lang="en-US" altLang="zh-CN" sz="3000" baseline="-25000" smtClean="0"/>
              <a:t>n ;</a:t>
            </a:r>
            <a:r>
              <a:rPr lang="en-US" altLang="zh-CN" sz="3000" smtClean="0"/>
              <a:t> u</a:t>
            </a:r>
            <a:r>
              <a:rPr lang="en-US" altLang="zh-CN" sz="3000" baseline="-25000" smtClean="0"/>
              <a:t>1</a:t>
            </a:r>
            <a:r>
              <a:rPr lang="en-US" altLang="zh-CN" sz="3000" smtClean="0"/>
              <a:t>,…,u</a:t>
            </a:r>
            <a:r>
              <a:rPr lang="en-US" altLang="zh-CN" sz="3000" baseline="-25000" smtClean="0"/>
              <a:t>n</a:t>
            </a:r>
            <a:r>
              <a:rPr lang="en-US" altLang="zh-CN" sz="3000" smtClean="0"/>
              <a:t>}</a:t>
            </a:r>
          </a:p>
          <a:p>
            <a:r>
              <a:rPr lang="zh-CN" altLang="en-US" sz="3000" i="1" smtClean="0"/>
              <a:t>直接机制</a:t>
            </a:r>
            <a:r>
              <a:rPr lang="zh-CN" altLang="en-US" sz="3000" smtClean="0"/>
              <a:t>：</a:t>
            </a:r>
            <a:r>
              <a:rPr lang="en-US" altLang="zh-CN" sz="3000" smtClean="0"/>
              <a:t>A</a:t>
            </a:r>
            <a:r>
              <a:rPr lang="en-US" altLang="zh-CN" sz="3000" baseline="-25000" smtClean="0"/>
              <a:t>i</a:t>
            </a:r>
            <a:r>
              <a:rPr lang="en-US" altLang="zh-CN" sz="3000" smtClean="0"/>
              <a:t> =T</a:t>
            </a:r>
            <a:r>
              <a:rPr lang="en-US" altLang="zh-CN" sz="3000" baseline="-25000" smtClean="0"/>
              <a:t>i</a:t>
            </a:r>
            <a:r>
              <a:rPr lang="en-US" altLang="zh-CN" sz="3000" smtClean="0"/>
              <a:t> (</a:t>
            </a:r>
            <a:r>
              <a:rPr lang="zh-CN" altLang="en-US" sz="3000" smtClean="0"/>
              <a:t>对任何</a:t>
            </a:r>
            <a:r>
              <a:rPr lang="en-US" altLang="zh-CN" sz="3000" smtClean="0"/>
              <a:t>i)</a:t>
            </a:r>
            <a:r>
              <a:rPr lang="zh-CN" altLang="en-US" sz="3000" smtClean="0"/>
              <a:t>，即每个参与者的行动空间</a:t>
            </a:r>
            <a:r>
              <a:rPr lang="en-US" altLang="zh-CN" sz="3000" smtClean="0"/>
              <a:t>=</a:t>
            </a:r>
            <a:r>
              <a:rPr lang="zh-CN" altLang="en-US" sz="3000" smtClean="0"/>
              <a:t>其类型空间</a:t>
            </a:r>
            <a:endParaRPr lang="en-US" altLang="zh-CN" sz="3000" smtClean="0"/>
          </a:p>
          <a:p>
            <a:r>
              <a:rPr lang="zh-CN" altLang="en-US" sz="3000" i="1" smtClean="0"/>
              <a:t>说真话的直接机制</a:t>
            </a:r>
            <a:r>
              <a:rPr lang="zh-CN" altLang="en-US" sz="3000" smtClean="0"/>
              <a:t>：若在一个直接机制里面，每个参与者说真话构成一个均衡，则该直接机制就称为说真话的直接机制</a:t>
            </a:r>
            <a:endParaRPr lang="en-US" altLang="zh-CN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smtClean="0"/>
              <a:t>3.1.B </a:t>
            </a:r>
            <a:r>
              <a:rPr lang="zh-CN" altLang="en-US" sz="4000" smtClean="0"/>
              <a:t>理论：静态贝叶斯博弈的标准式表述</a:t>
            </a:r>
          </a:p>
        </p:txBody>
      </p:sp>
      <p:sp>
        <p:nvSpPr>
          <p:cNvPr id="51097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zh-CN" altLang="en-US" smtClean="0"/>
              <a:t>完全信息的静态博弈：（</a:t>
            </a:r>
            <a:r>
              <a:rPr lang="en-US" altLang="zh-CN" smtClean="0"/>
              <a:t>1</a:t>
            </a:r>
            <a:r>
              <a:rPr lang="zh-CN" altLang="en-US" smtClean="0"/>
              <a:t>）参与者同时选择行动（参与者</a:t>
            </a:r>
            <a:r>
              <a:rPr lang="en-US" altLang="zh-CN" smtClean="0"/>
              <a:t>i</a:t>
            </a:r>
            <a:r>
              <a:rPr lang="zh-CN" altLang="en-US" smtClean="0"/>
              <a:t>从可行集</a:t>
            </a:r>
            <a:r>
              <a:rPr lang="en-US" altLang="zh-CN" smtClean="0"/>
              <a:t>A</a:t>
            </a:r>
            <a:r>
              <a:rPr lang="en-US" altLang="zh-CN" baseline="-25000" smtClean="0"/>
              <a:t>i</a:t>
            </a:r>
            <a:r>
              <a:rPr lang="en-US" altLang="zh-CN" smtClean="0"/>
              <a:t> </a:t>
            </a:r>
            <a:r>
              <a:rPr lang="zh-CN" altLang="en-US" smtClean="0"/>
              <a:t>中选择</a:t>
            </a:r>
            <a:r>
              <a:rPr lang="en-US" altLang="zh-CN" smtClean="0"/>
              <a:t>a</a:t>
            </a:r>
            <a:r>
              <a:rPr lang="en-US" altLang="zh-CN" baseline="-25000" smtClean="0"/>
              <a:t>i</a:t>
            </a:r>
            <a:r>
              <a:rPr lang="zh-CN" altLang="en-US" smtClean="0"/>
              <a:t>），然后（</a:t>
            </a:r>
            <a:r>
              <a:rPr lang="en-US" altLang="zh-CN" smtClean="0"/>
              <a:t>2</a:t>
            </a:r>
            <a:r>
              <a:rPr lang="zh-CN" altLang="en-US" smtClean="0"/>
              <a:t>）参与者</a:t>
            </a:r>
            <a:r>
              <a:rPr lang="en-US" altLang="zh-CN" smtClean="0"/>
              <a:t>i</a:t>
            </a:r>
            <a:r>
              <a:rPr lang="zh-CN" altLang="en-US" smtClean="0"/>
              <a:t>得到收益</a:t>
            </a:r>
            <a:r>
              <a:rPr lang="en-US" altLang="zh-CN" smtClean="0"/>
              <a:t>u</a:t>
            </a:r>
            <a:r>
              <a:rPr lang="en-US" altLang="zh-CN" baseline="-25000" smtClean="0"/>
              <a:t>i</a:t>
            </a:r>
            <a:r>
              <a:rPr lang="en-US" altLang="zh-CN" smtClean="0"/>
              <a:t> (a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,…,a</a:t>
            </a:r>
            <a:r>
              <a:rPr lang="en-US" altLang="zh-CN" baseline="-25000" smtClean="0"/>
              <a:t>n</a:t>
            </a:r>
            <a:r>
              <a:rPr lang="en-US" altLang="zh-CN" smtClean="0"/>
              <a:t>)</a:t>
            </a:r>
          </a:p>
          <a:p>
            <a:pPr marL="742950" lvl="2" indent="-342900"/>
            <a:r>
              <a:rPr lang="zh-CN" altLang="en-US" smtClean="0">
                <a:solidFill>
                  <a:srgbClr val="FF0000"/>
                </a:solidFill>
              </a:rPr>
              <a:t>收益函数</a:t>
            </a:r>
            <a:r>
              <a:rPr lang="en-US" altLang="zh-CN" smtClean="0">
                <a:solidFill>
                  <a:srgbClr val="FF0000"/>
                </a:solidFill>
              </a:rPr>
              <a:t>u</a:t>
            </a:r>
            <a:r>
              <a:rPr lang="en-US" altLang="zh-CN" baseline="-25000" smtClean="0">
                <a:solidFill>
                  <a:srgbClr val="FF0000"/>
                </a:solidFill>
              </a:rPr>
              <a:t>i</a:t>
            </a:r>
            <a:r>
              <a:rPr lang="en-US" altLang="zh-CN" smtClean="0">
                <a:solidFill>
                  <a:srgbClr val="FF0000"/>
                </a:solidFill>
              </a:rPr>
              <a:t> (a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smtClean="0">
                <a:solidFill>
                  <a:srgbClr val="FF0000"/>
                </a:solidFill>
              </a:rPr>
              <a:t>,…,a</a:t>
            </a:r>
            <a:r>
              <a:rPr lang="en-US" altLang="zh-CN" baseline="-25000" smtClean="0">
                <a:solidFill>
                  <a:srgbClr val="FF0000"/>
                </a:solidFill>
              </a:rPr>
              <a:t>n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是所有参与者的共同知识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zh-CN" altLang="en-US" smtClean="0"/>
              <a:t>非完全信息静态博弈：（</a:t>
            </a:r>
            <a:r>
              <a:rPr lang="en-US" altLang="zh-CN" smtClean="0"/>
              <a:t>1</a:t>
            </a:r>
            <a:r>
              <a:rPr lang="zh-CN" altLang="en-US" smtClean="0"/>
              <a:t>）参与者同时选择行动（参与者</a:t>
            </a:r>
            <a:r>
              <a:rPr lang="en-US" altLang="zh-CN" smtClean="0"/>
              <a:t>i</a:t>
            </a:r>
            <a:r>
              <a:rPr lang="zh-CN" altLang="en-US" smtClean="0"/>
              <a:t>从可行集</a:t>
            </a:r>
            <a:r>
              <a:rPr lang="en-US" altLang="zh-CN" smtClean="0"/>
              <a:t>A</a:t>
            </a:r>
            <a:r>
              <a:rPr lang="en-US" altLang="zh-CN" baseline="-25000" smtClean="0"/>
              <a:t>i</a:t>
            </a:r>
            <a:r>
              <a:rPr lang="en-US" altLang="zh-CN" smtClean="0"/>
              <a:t> </a:t>
            </a:r>
            <a:r>
              <a:rPr lang="zh-CN" altLang="en-US" smtClean="0"/>
              <a:t>中选择</a:t>
            </a:r>
            <a:r>
              <a:rPr lang="en-US" altLang="zh-CN" smtClean="0"/>
              <a:t>a</a:t>
            </a:r>
            <a:r>
              <a:rPr lang="en-US" altLang="zh-CN" baseline="-25000" smtClean="0"/>
              <a:t>i</a:t>
            </a:r>
            <a:r>
              <a:rPr lang="zh-CN" altLang="en-US" smtClean="0"/>
              <a:t>），然后（</a:t>
            </a:r>
            <a:r>
              <a:rPr lang="en-US" altLang="zh-CN" smtClean="0"/>
              <a:t>2</a:t>
            </a:r>
            <a:r>
              <a:rPr lang="zh-CN" altLang="en-US" smtClean="0"/>
              <a:t>）参与者</a:t>
            </a:r>
            <a:r>
              <a:rPr lang="en-US" altLang="zh-CN" smtClean="0"/>
              <a:t>i</a:t>
            </a:r>
            <a:r>
              <a:rPr lang="zh-CN" altLang="en-US" smtClean="0"/>
              <a:t>得到收益</a:t>
            </a:r>
            <a:r>
              <a:rPr lang="en-US" altLang="zh-CN" smtClean="0"/>
              <a:t>u</a:t>
            </a:r>
            <a:r>
              <a:rPr lang="en-US" altLang="zh-CN" baseline="-25000" smtClean="0"/>
              <a:t>i</a:t>
            </a:r>
            <a:r>
              <a:rPr lang="en-US" altLang="zh-CN" smtClean="0"/>
              <a:t> (a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,…,a</a:t>
            </a:r>
            <a:r>
              <a:rPr lang="en-US" altLang="zh-CN" baseline="-25000" smtClean="0"/>
              <a:t>n</a:t>
            </a:r>
            <a:r>
              <a:rPr lang="en-US" altLang="zh-CN" smtClean="0"/>
              <a:t>)</a:t>
            </a:r>
          </a:p>
          <a:p>
            <a:pPr marL="742950" lvl="2" indent="-342900"/>
            <a:r>
              <a:rPr lang="zh-CN" altLang="en-US" smtClean="0">
                <a:solidFill>
                  <a:srgbClr val="FF0000"/>
                </a:solidFill>
              </a:rPr>
              <a:t>收益函数</a:t>
            </a:r>
            <a:r>
              <a:rPr lang="en-US" altLang="zh-CN" smtClean="0">
                <a:solidFill>
                  <a:srgbClr val="FF0000"/>
                </a:solidFill>
              </a:rPr>
              <a:t>u</a:t>
            </a:r>
            <a:r>
              <a:rPr lang="en-US" altLang="zh-CN" baseline="-25000" smtClean="0">
                <a:solidFill>
                  <a:srgbClr val="FF0000"/>
                </a:solidFill>
              </a:rPr>
              <a:t>i</a:t>
            </a:r>
            <a:r>
              <a:rPr lang="en-US" altLang="zh-CN" smtClean="0">
                <a:solidFill>
                  <a:srgbClr val="FF0000"/>
                </a:solidFill>
              </a:rPr>
              <a:t> (a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smtClean="0">
                <a:solidFill>
                  <a:srgbClr val="FF0000"/>
                </a:solidFill>
              </a:rPr>
              <a:t>,…,a</a:t>
            </a:r>
            <a:r>
              <a:rPr lang="en-US" altLang="zh-CN" baseline="-25000" smtClean="0">
                <a:solidFill>
                  <a:srgbClr val="FF0000"/>
                </a:solidFill>
              </a:rPr>
              <a:t>n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并不是所有参与者的共同知识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zh-CN" altLang="en-US" smtClean="0"/>
              <a:t>非完全信息博弈又称为贝叶斯博弈</a:t>
            </a:r>
          </a:p>
          <a:p>
            <a:pPr marL="342900" lvl="1" indent="-342900">
              <a:buFont typeface="Arial" charset="0"/>
              <a:buChar char="•"/>
            </a:pPr>
            <a:r>
              <a:rPr lang="zh-CN" altLang="en-US" smtClean="0"/>
              <a:t>非完全信息静态博弈又称为贝叶斯静态博弈（或，静态贝叶斯博弈）</a:t>
            </a:r>
            <a:endParaRPr lang="en-US" altLang="zh-CN" smtClean="0"/>
          </a:p>
          <a:p>
            <a:pPr marL="342900" lvl="1" indent="-342900">
              <a:buFont typeface="Arial" charset="0"/>
              <a:buChar char="•"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smtClean="0"/>
              <a:t>3.1.B </a:t>
            </a:r>
            <a:r>
              <a:rPr lang="zh-CN" altLang="en-US" sz="4000" smtClean="0"/>
              <a:t>理论：静态贝叶斯博弈的标准式表述</a:t>
            </a:r>
          </a:p>
        </p:txBody>
      </p:sp>
      <p:sp>
        <p:nvSpPr>
          <p:cNvPr id="51200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zh-CN" altLang="en-US" smtClean="0"/>
              <a:t>静态贝叶斯博弈</a:t>
            </a:r>
            <a:r>
              <a:rPr lang="en-US" altLang="zh-CN" smtClean="0"/>
              <a:t>:</a:t>
            </a:r>
          </a:p>
          <a:p>
            <a:pPr marL="742950" lvl="2" indent="-342900"/>
            <a:r>
              <a:rPr lang="zh-CN" altLang="en-US" smtClean="0">
                <a:solidFill>
                  <a:srgbClr val="FF0000"/>
                </a:solidFill>
              </a:rPr>
              <a:t>收益函数</a:t>
            </a:r>
            <a:r>
              <a:rPr lang="en-US" altLang="zh-CN" smtClean="0">
                <a:solidFill>
                  <a:srgbClr val="FF0000"/>
                </a:solidFill>
              </a:rPr>
              <a:t>u</a:t>
            </a:r>
            <a:r>
              <a:rPr lang="en-US" altLang="zh-CN" baseline="-25000" smtClean="0">
                <a:solidFill>
                  <a:srgbClr val="FF0000"/>
                </a:solidFill>
              </a:rPr>
              <a:t>i</a:t>
            </a:r>
            <a:r>
              <a:rPr lang="en-US" altLang="zh-CN" smtClean="0">
                <a:solidFill>
                  <a:srgbClr val="FF0000"/>
                </a:solidFill>
              </a:rPr>
              <a:t> (a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smtClean="0">
                <a:solidFill>
                  <a:srgbClr val="FF0000"/>
                </a:solidFill>
              </a:rPr>
              <a:t>,…,a</a:t>
            </a:r>
            <a:r>
              <a:rPr lang="en-US" altLang="zh-CN" baseline="-25000" smtClean="0">
                <a:solidFill>
                  <a:srgbClr val="FF0000"/>
                </a:solidFill>
              </a:rPr>
              <a:t>n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并不是所有参与者的共同知识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742950" lvl="2" indent="-342900"/>
            <a:r>
              <a:rPr lang="zh-CN" altLang="en-US" smtClean="0">
                <a:solidFill>
                  <a:srgbClr val="FF0000"/>
                </a:solidFill>
              </a:rPr>
              <a:t>其他参与者并不确定参与者</a:t>
            </a:r>
            <a:r>
              <a:rPr lang="en-US" altLang="zh-CN" smtClean="0">
                <a:solidFill>
                  <a:srgbClr val="FF0000"/>
                </a:solidFill>
              </a:rPr>
              <a:t>i</a:t>
            </a:r>
            <a:r>
              <a:rPr lang="zh-CN" altLang="en-US" smtClean="0">
                <a:solidFill>
                  <a:srgbClr val="FF0000"/>
                </a:solidFill>
              </a:rPr>
              <a:t>的收益函数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zh-CN" altLang="en-US" smtClean="0"/>
              <a:t>用参与者</a:t>
            </a:r>
            <a:r>
              <a:rPr lang="en-US" altLang="zh-CN" smtClean="0"/>
              <a:t>i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类型</a:t>
            </a:r>
            <a:r>
              <a:rPr lang="zh-CN" altLang="en-US" smtClean="0"/>
              <a:t>来表示这种不确定性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smtClean="0"/>
              <a:t>3.1.B </a:t>
            </a:r>
            <a:r>
              <a:rPr lang="zh-CN" altLang="en-US" sz="4000" smtClean="0"/>
              <a:t>理论：静态贝叶斯博弈的标准式表述</a:t>
            </a:r>
          </a:p>
        </p:txBody>
      </p:sp>
      <p:sp>
        <p:nvSpPr>
          <p:cNvPr id="51302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zh-CN" altLang="en-US" smtClean="0"/>
              <a:t>静态贝叶斯博弈</a:t>
            </a:r>
            <a:r>
              <a:rPr lang="en-US" altLang="zh-CN" smtClean="0"/>
              <a:t>:</a:t>
            </a:r>
          </a:p>
          <a:p>
            <a:pPr marL="742950" lvl="2" indent="-342900"/>
            <a:r>
              <a:rPr lang="zh-CN" altLang="en-US" smtClean="0">
                <a:solidFill>
                  <a:srgbClr val="FF0000"/>
                </a:solidFill>
              </a:rPr>
              <a:t>收益函数</a:t>
            </a:r>
            <a:r>
              <a:rPr lang="en-US" altLang="zh-CN" smtClean="0">
                <a:solidFill>
                  <a:srgbClr val="FF0000"/>
                </a:solidFill>
              </a:rPr>
              <a:t>u</a:t>
            </a:r>
            <a:r>
              <a:rPr lang="en-US" altLang="zh-CN" baseline="-25000" smtClean="0">
                <a:solidFill>
                  <a:srgbClr val="FF0000"/>
                </a:solidFill>
              </a:rPr>
              <a:t>i</a:t>
            </a:r>
            <a:r>
              <a:rPr lang="en-US" altLang="zh-CN" smtClean="0">
                <a:solidFill>
                  <a:srgbClr val="FF0000"/>
                </a:solidFill>
              </a:rPr>
              <a:t> (a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smtClean="0">
                <a:solidFill>
                  <a:srgbClr val="FF0000"/>
                </a:solidFill>
              </a:rPr>
              <a:t>,…,a</a:t>
            </a:r>
            <a:r>
              <a:rPr lang="en-US" altLang="zh-CN" baseline="-25000" smtClean="0">
                <a:solidFill>
                  <a:srgbClr val="FF0000"/>
                </a:solidFill>
              </a:rPr>
              <a:t>n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并不是所有参与者的共同知识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742950" lvl="2" indent="-342900"/>
            <a:r>
              <a:rPr lang="zh-CN" altLang="en-US" smtClean="0">
                <a:solidFill>
                  <a:srgbClr val="FF0000"/>
                </a:solidFill>
              </a:rPr>
              <a:t>其他参与者并不确定参与者</a:t>
            </a:r>
            <a:r>
              <a:rPr lang="en-US" altLang="zh-CN" smtClean="0">
                <a:solidFill>
                  <a:srgbClr val="FF0000"/>
                </a:solidFill>
              </a:rPr>
              <a:t>i</a:t>
            </a:r>
            <a:r>
              <a:rPr lang="zh-CN" altLang="en-US" smtClean="0">
                <a:solidFill>
                  <a:srgbClr val="FF0000"/>
                </a:solidFill>
              </a:rPr>
              <a:t>的收益函数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zh-CN" altLang="en-US" smtClean="0"/>
              <a:t>用参与者</a:t>
            </a:r>
            <a:r>
              <a:rPr lang="en-US" altLang="zh-CN" smtClean="0"/>
              <a:t>i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类型</a:t>
            </a:r>
            <a:r>
              <a:rPr lang="zh-CN" altLang="en-US" smtClean="0"/>
              <a:t>来表示这种不确定性</a:t>
            </a:r>
            <a:endParaRPr lang="en-US" altLang="zh-CN" smtClean="0"/>
          </a:p>
          <a:p>
            <a:pPr marL="342900" lvl="1" indent="-342900">
              <a:buFont typeface="Arial" charset="0"/>
              <a:buChar char="•"/>
            </a:pPr>
            <a:r>
              <a:rPr lang="zh-CN" altLang="en-US" smtClean="0"/>
              <a:t>用</a:t>
            </a:r>
            <a:r>
              <a:rPr lang="en-US" altLang="zh-CN" smtClean="0"/>
              <a:t>t</a:t>
            </a:r>
            <a:r>
              <a:rPr lang="en-US" altLang="zh-CN" baseline="-25000" smtClean="0"/>
              <a:t>i</a:t>
            </a:r>
            <a:r>
              <a:rPr lang="en-US" altLang="zh-CN" smtClean="0"/>
              <a:t> </a:t>
            </a:r>
            <a:r>
              <a:rPr lang="zh-CN" altLang="en-US" smtClean="0"/>
              <a:t>表示参与者</a:t>
            </a:r>
            <a:r>
              <a:rPr lang="en-US" altLang="zh-CN" smtClean="0"/>
              <a:t>i</a:t>
            </a:r>
            <a:r>
              <a:rPr lang="zh-CN" altLang="en-US" smtClean="0"/>
              <a:t>的类型</a:t>
            </a:r>
            <a:endParaRPr lang="en-US" altLang="zh-CN" smtClean="0"/>
          </a:p>
          <a:p>
            <a:pPr marL="342900" lvl="1" indent="-342900">
              <a:buFont typeface="Arial" charset="0"/>
              <a:buChar char="•"/>
            </a:pPr>
            <a:r>
              <a:rPr lang="zh-CN" altLang="en-US" smtClean="0"/>
              <a:t>用</a:t>
            </a:r>
            <a:r>
              <a:rPr lang="en-US" altLang="zh-CN" smtClean="0"/>
              <a:t>T</a:t>
            </a:r>
            <a:r>
              <a:rPr lang="en-US" altLang="zh-CN" baseline="-25000" smtClean="0"/>
              <a:t>i</a:t>
            </a:r>
            <a:r>
              <a:rPr lang="en-US" altLang="zh-CN" smtClean="0"/>
              <a:t> </a:t>
            </a:r>
            <a:r>
              <a:rPr lang="zh-CN" altLang="en-US" smtClean="0"/>
              <a:t>表示参与者</a:t>
            </a:r>
            <a:r>
              <a:rPr lang="en-US" altLang="zh-CN" smtClean="0"/>
              <a:t>i</a:t>
            </a:r>
            <a:r>
              <a:rPr lang="zh-CN" altLang="en-US" smtClean="0"/>
              <a:t>的类型空间</a:t>
            </a:r>
            <a:r>
              <a:rPr lang="en-US" altLang="zh-CN" smtClean="0"/>
              <a:t>(</a:t>
            </a:r>
            <a:r>
              <a:rPr lang="zh-CN" altLang="en-US" smtClean="0"/>
              <a:t>即</a:t>
            </a:r>
            <a:r>
              <a:rPr lang="en-US" altLang="zh-CN" smtClean="0"/>
              <a:t>,</a:t>
            </a:r>
            <a:r>
              <a:rPr lang="zh-CN" altLang="en-US" smtClean="0"/>
              <a:t>所有可能</a:t>
            </a:r>
            <a:r>
              <a:rPr lang="en-US" altLang="zh-CN" smtClean="0"/>
              <a:t>t</a:t>
            </a:r>
            <a:r>
              <a:rPr lang="en-US" altLang="zh-CN" baseline="-25000" smtClean="0"/>
              <a:t>i</a:t>
            </a:r>
            <a:r>
              <a:rPr lang="zh-CN" altLang="en-US" smtClean="0"/>
              <a:t>的集合</a:t>
            </a:r>
            <a:r>
              <a:rPr lang="en-US" altLang="zh-CN" smtClean="0"/>
              <a:t>)</a:t>
            </a:r>
          </a:p>
          <a:p>
            <a:pPr marL="342900" lvl="1" indent="-342900">
              <a:buFont typeface="Arial" charset="0"/>
              <a:buChar char="•"/>
            </a:pPr>
            <a:r>
              <a:rPr lang="zh-CN" altLang="en-US" smtClean="0"/>
              <a:t>参与者</a:t>
            </a:r>
            <a:r>
              <a:rPr lang="en-US" altLang="zh-CN" smtClean="0"/>
              <a:t>i</a:t>
            </a:r>
            <a:r>
              <a:rPr lang="zh-CN" altLang="en-US" smtClean="0"/>
              <a:t>的收益函数为</a:t>
            </a:r>
            <a:r>
              <a:rPr lang="en-US" altLang="zh-CN" smtClean="0"/>
              <a:t>u</a:t>
            </a:r>
            <a:r>
              <a:rPr lang="en-US" altLang="zh-CN" baseline="-25000" smtClean="0"/>
              <a:t>i</a:t>
            </a:r>
            <a:r>
              <a:rPr lang="en-US" altLang="zh-CN" smtClean="0"/>
              <a:t> (a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,…,a</a:t>
            </a:r>
            <a:r>
              <a:rPr lang="en-US" altLang="zh-CN" baseline="-25000" smtClean="0"/>
              <a:t>n</a:t>
            </a:r>
            <a:r>
              <a:rPr lang="en-US" altLang="zh-CN" smtClean="0"/>
              <a:t>;t</a:t>
            </a:r>
            <a:r>
              <a:rPr lang="en-US" altLang="zh-CN" baseline="-25000" smtClean="0"/>
              <a:t>i</a:t>
            </a:r>
            <a:r>
              <a:rPr lang="en-US" altLang="zh-CN" smtClean="0"/>
              <a:t>)(</a:t>
            </a:r>
            <a:r>
              <a:rPr lang="zh-CN" altLang="en-US" smtClean="0"/>
              <a:t>不同的类型对应于不同的收益函数</a:t>
            </a:r>
            <a:r>
              <a:rPr lang="en-US" altLang="zh-CN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4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smtClean="0"/>
              <a:t>3.1.B </a:t>
            </a:r>
            <a:r>
              <a:rPr lang="zh-CN" altLang="en-US" sz="4000" smtClean="0"/>
              <a:t>理论：静态贝叶斯博弈的标准式表述</a:t>
            </a:r>
          </a:p>
        </p:txBody>
      </p:sp>
      <p:sp>
        <p:nvSpPr>
          <p:cNvPr id="51405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zh-CN" altLang="en-US" smtClean="0"/>
              <a:t>类型确定，则收益函数确定</a:t>
            </a:r>
            <a:endParaRPr lang="en-US" altLang="zh-CN" smtClean="0"/>
          </a:p>
          <a:p>
            <a:pPr marL="342900" lvl="1" indent="-342900">
              <a:buFont typeface="Arial" charset="0"/>
              <a:buChar char="•"/>
            </a:pPr>
            <a:r>
              <a:rPr lang="zh-CN" altLang="en-US" smtClean="0"/>
              <a:t>参与者</a:t>
            </a:r>
            <a:r>
              <a:rPr lang="en-US" altLang="zh-CN" smtClean="0"/>
              <a:t>i</a:t>
            </a:r>
            <a:r>
              <a:rPr lang="zh-CN" altLang="en-US" smtClean="0"/>
              <a:t>不确定其他参与者的收益函数，即等同于参与者</a:t>
            </a:r>
            <a:r>
              <a:rPr lang="en-US" altLang="zh-CN" smtClean="0"/>
              <a:t>i</a:t>
            </a:r>
            <a:r>
              <a:rPr lang="zh-CN" altLang="en-US" smtClean="0"/>
              <a:t>不确定其他参与者的类型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FLYINGRK@7RJLKNOLJDW4YLM3" val="46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8235</TotalTime>
  <Words>3250</Words>
  <Application>Microsoft Office PowerPoint</Application>
  <PresentationFormat>全屏显示(4:3)</PresentationFormat>
  <Paragraphs>303</Paragraphs>
  <Slides>51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57" baseType="lpstr">
      <vt:lpstr>Arial</vt:lpstr>
      <vt:lpstr>宋体</vt:lpstr>
      <vt:lpstr>Calibri</vt:lpstr>
      <vt:lpstr>Office Theme</vt:lpstr>
      <vt:lpstr>Equation</vt:lpstr>
      <vt:lpstr>公式</vt:lpstr>
      <vt:lpstr>第三章 非完全信息静态博弈</vt:lpstr>
      <vt:lpstr>第三章 非完全信息静态博弈</vt:lpstr>
      <vt:lpstr>3.1 理论：静态贝叶斯博弈和贝叶斯纳什均衡</vt:lpstr>
      <vt:lpstr>3.1 理论：静态贝叶斯博弈和贝叶斯纳什均衡</vt:lpstr>
      <vt:lpstr>3.1.B 理论：静态贝叶斯博弈的标准式表述</vt:lpstr>
      <vt:lpstr>3.1.B 理论：静态贝叶斯博弈的标准式表述</vt:lpstr>
      <vt:lpstr>3.1.B 理论：静态贝叶斯博弈的标准式表述</vt:lpstr>
      <vt:lpstr>3.1.B 理论：静态贝叶斯博弈的标准式表述</vt:lpstr>
      <vt:lpstr>3.1.B 理论：静态贝叶斯博弈的标准式表述</vt:lpstr>
      <vt:lpstr>3.1.B 理论：静态贝叶斯博弈的标准式表述</vt:lpstr>
      <vt:lpstr>3.1.B 理论：静态贝叶斯博弈的标准式表述</vt:lpstr>
      <vt:lpstr>3.1.B 理论：静态贝叶斯博弈的标准式表述</vt:lpstr>
      <vt:lpstr>3.1.B 理论：静态贝叶斯博弈的标准式表述</vt:lpstr>
      <vt:lpstr>博弈假设的两个推广</vt:lpstr>
      <vt:lpstr>3.1.C 贝叶斯纳什均衡的定义</vt:lpstr>
      <vt:lpstr>3.1.C 贝叶斯纳什均衡的定义</vt:lpstr>
      <vt:lpstr>3.1.C 贝叶斯纳什均衡的定义</vt:lpstr>
      <vt:lpstr>3.1.C 贝叶斯纳什均衡的定义</vt:lpstr>
      <vt:lpstr>3.1.C 贝叶斯纳什均衡的定义</vt:lpstr>
      <vt:lpstr>3.1.C 贝叶斯纳什均衡的定义</vt:lpstr>
      <vt:lpstr>3.1.C 贝叶斯纳什均衡的定义</vt:lpstr>
      <vt:lpstr>3.2 应用举例</vt:lpstr>
      <vt:lpstr>3.2.A 再谈混合战略</vt:lpstr>
      <vt:lpstr>3.2.A 再谈混合战略</vt:lpstr>
      <vt:lpstr>3.2.A 再谈混合战略</vt:lpstr>
      <vt:lpstr>3.2.A 再谈混合战略</vt:lpstr>
      <vt:lpstr>3.2 应用举例</vt:lpstr>
      <vt:lpstr>3.2 应用举例</vt:lpstr>
      <vt:lpstr>3.2 应用举例</vt:lpstr>
      <vt:lpstr>3.2 应用举例</vt:lpstr>
      <vt:lpstr>3.2 应用举例</vt:lpstr>
      <vt:lpstr>3.2 应用举例</vt:lpstr>
      <vt:lpstr>3.2 应用举例</vt:lpstr>
      <vt:lpstr>3.2 应用举例</vt:lpstr>
      <vt:lpstr>3.2 应用举例</vt:lpstr>
      <vt:lpstr>3.2 应用举例</vt:lpstr>
      <vt:lpstr>3.2 应用举例</vt:lpstr>
      <vt:lpstr>3.2 应用举例</vt:lpstr>
      <vt:lpstr>3.2 应用举例</vt:lpstr>
      <vt:lpstr>3.2 应用举例</vt:lpstr>
      <vt:lpstr>3.2 应用举例</vt:lpstr>
      <vt:lpstr>3.2 应用举例</vt:lpstr>
      <vt:lpstr>3.2 应用举例</vt:lpstr>
      <vt:lpstr>3.2 应用举例</vt:lpstr>
      <vt:lpstr>3.2 应用举例</vt:lpstr>
      <vt:lpstr>3.2 应用举例</vt:lpstr>
      <vt:lpstr>3.2 应用举例</vt:lpstr>
      <vt:lpstr>3.2 应用举例</vt:lpstr>
      <vt:lpstr>3.3 显示原理</vt:lpstr>
      <vt:lpstr>3.3 显示原理</vt:lpstr>
      <vt:lpstr>3.3 显示原理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完全信息静态博弈</dc:title>
  <dc:creator>flyingrk</dc:creator>
  <cp:lastModifiedBy>admin</cp:lastModifiedBy>
  <cp:revision>234</cp:revision>
  <dcterms:created xsi:type="dcterms:W3CDTF">2006-08-16T00:00:00Z</dcterms:created>
  <dcterms:modified xsi:type="dcterms:W3CDTF">2015-11-11T09:50:42Z</dcterms:modified>
</cp:coreProperties>
</file>