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9"/>
  </p:notesMasterIdLst>
  <p:handoutMasterIdLst>
    <p:handoutMasterId r:id="rId170"/>
  </p:handoutMasterIdLst>
  <p:sldIdLst>
    <p:sldId id="645" r:id="rId2"/>
    <p:sldId id="646" r:id="rId3"/>
    <p:sldId id="647" r:id="rId4"/>
    <p:sldId id="648" r:id="rId5"/>
    <p:sldId id="649" r:id="rId6"/>
    <p:sldId id="650" r:id="rId7"/>
    <p:sldId id="651" r:id="rId8"/>
    <p:sldId id="652" r:id="rId9"/>
    <p:sldId id="653" r:id="rId10"/>
    <p:sldId id="654" r:id="rId11"/>
    <p:sldId id="698" r:id="rId12"/>
    <p:sldId id="699" r:id="rId13"/>
    <p:sldId id="657" r:id="rId14"/>
    <p:sldId id="658" r:id="rId15"/>
    <p:sldId id="659" r:id="rId16"/>
    <p:sldId id="660" r:id="rId17"/>
    <p:sldId id="671" r:id="rId18"/>
    <p:sldId id="661" r:id="rId19"/>
    <p:sldId id="662" r:id="rId20"/>
    <p:sldId id="663" r:id="rId21"/>
    <p:sldId id="664" r:id="rId22"/>
    <p:sldId id="665" r:id="rId23"/>
    <p:sldId id="666" r:id="rId24"/>
    <p:sldId id="667" r:id="rId25"/>
    <p:sldId id="668" r:id="rId26"/>
    <p:sldId id="669" r:id="rId27"/>
    <p:sldId id="670" r:id="rId28"/>
    <p:sldId id="672" r:id="rId29"/>
    <p:sldId id="673" r:id="rId30"/>
    <p:sldId id="674" r:id="rId31"/>
    <p:sldId id="675" r:id="rId32"/>
    <p:sldId id="676" r:id="rId33"/>
    <p:sldId id="677" r:id="rId34"/>
    <p:sldId id="678" r:id="rId35"/>
    <p:sldId id="679" r:id="rId36"/>
    <p:sldId id="680" r:id="rId37"/>
    <p:sldId id="681" r:id="rId38"/>
    <p:sldId id="682" r:id="rId39"/>
    <p:sldId id="683" r:id="rId40"/>
    <p:sldId id="684" r:id="rId41"/>
    <p:sldId id="685" r:id="rId42"/>
    <p:sldId id="686" r:id="rId43"/>
    <p:sldId id="687" r:id="rId44"/>
    <p:sldId id="688" r:id="rId45"/>
    <p:sldId id="689" r:id="rId46"/>
    <p:sldId id="691" r:id="rId47"/>
    <p:sldId id="692" r:id="rId48"/>
    <p:sldId id="693" r:id="rId49"/>
    <p:sldId id="694" r:id="rId50"/>
    <p:sldId id="822" r:id="rId51"/>
    <p:sldId id="823" r:id="rId52"/>
    <p:sldId id="695" r:id="rId53"/>
    <p:sldId id="696" r:id="rId54"/>
    <p:sldId id="697" r:id="rId55"/>
    <p:sldId id="700" r:id="rId56"/>
    <p:sldId id="701" r:id="rId57"/>
    <p:sldId id="702" r:id="rId58"/>
    <p:sldId id="703" r:id="rId59"/>
    <p:sldId id="704" r:id="rId60"/>
    <p:sldId id="705" r:id="rId61"/>
    <p:sldId id="706" r:id="rId62"/>
    <p:sldId id="707" r:id="rId63"/>
    <p:sldId id="708" r:id="rId64"/>
    <p:sldId id="709" r:id="rId65"/>
    <p:sldId id="710" r:id="rId66"/>
    <p:sldId id="711" r:id="rId67"/>
    <p:sldId id="712" r:id="rId68"/>
    <p:sldId id="713" r:id="rId69"/>
    <p:sldId id="714" r:id="rId70"/>
    <p:sldId id="715" r:id="rId71"/>
    <p:sldId id="821" r:id="rId72"/>
    <p:sldId id="717" r:id="rId73"/>
    <p:sldId id="718" r:id="rId74"/>
    <p:sldId id="719" r:id="rId75"/>
    <p:sldId id="720" r:id="rId76"/>
    <p:sldId id="721" r:id="rId77"/>
    <p:sldId id="722" r:id="rId78"/>
    <p:sldId id="723" r:id="rId79"/>
    <p:sldId id="724" r:id="rId80"/>
    <p:sldId id="725" r:id="rId81"/>
    <p:sldId id="726" r:id="rId82"/>
    <p:sldId id="727" r:id="rId83"/>
    <p:sldId id="728" r:id="rId84"/>
    <p:sldId id="729" r:id="rId85"/>
    <p:sldId id="757" r:id="rId86"/>
    <p:sldId id="730" r:id="rId87"/>
    <p:sldId id="758" r:id="rId88"/>
    <p:sldId id="756" r:id="rId89"/>
    <p:sldId id="759" r:id="rId90"/>
    <p:sldId id="731" r:id="rId91"/>
    <p:sldId id="732" r:id="rId92"/>
    <p:sldId id="760" r:id="rId93"/>
    <p:sldId id="765" r:id="rId94"/>
    <p:sldId id="733" r:id="rId95"/>
    <p:sldId id="734" r:id="rId96"/>
    <p:sldId id="735" r:id="rId97"/>
    <p:sldId id="736" r:id="rId98"/>
    <p:sldId id="737" r:id="rId99"/>
    <p:sldId id="738" r:id="rId100"/>
    <p:sldId id="766" r:id="rId101"/>
    <p:sldId id="762" r:id="rId102"/>
    <p:sldId id="761" r:id="rId103"/>
    <p:sldId id="742" r:id="rId104"/>
    <p:sldId id="743" r:id="rId105"/>
    <p:sldId id="744" r:id="rId106"/>
    <p:sldId id="745" r:id="rId107"/>
    <p:sldId id="764" r:id="rId108"/>
    <p:sldId id="747" r:id="rId109"/>
    <p:sldId id="748" r:id="rId110"/>
    <p:sldId id="749" r:id="rId111"/>
    <p:sldId id="750" r:id="rId112"/>
    <p:sldId id="751" r:id="rId113"/>
    <p:sldId id="752" r:id="rId114"/>
    <p:sldId id="753" r:id="rId115"/>
    <p:sldId id="754" r:id="rId116"/>
    <p:sldId id="755" r:id="rId117"/>
    <p:sldId id="767" r:id="rId118"/>
    <p:sldId id="768" r:id="rId119"/>
    <p:sldId id="769" r:id="rId120"/>
    <p:sldId id="770" r:id="rId121"/>
    <p:sldId id="771" r:id="rId122"/>
    <p:sldId id="772" r:id="rId123"/>
    <p:sldId id="773" r:id="rId124"/>
    <p:sldId id="774" r:id="rId125"/>
    <p:sldId id="775" r:id="rId126"/>
    <p:sldId id="776" r:id="rId127"/>
    <p:sldId id="777" r:id="rId128"/>
    <p:sldId id="778" r:id="rId129"/>
    <p:sldId id="779" r:id="rId130"/>
    <p:sldId id="780" r:id="rId131"/>
    <p:sldId id="781" r:id="rId132"/>
    <p:sldId id="782" r:id="rId133"/>
    <p:sldId id="783" r:id="rId134"/>
    <p:sldId id="784" r:id="rId135"/>
    <p:sldId id="785" r:id="rId136"/>
    <p:sldId id="786" r:id="rId137"/>
    <p:sldId id="787" r:id="rId138"/>
    <p:sldId id="790" r:id="rId139"/>
    <p:sldId id="789" r:id="rId140"/>
    <p:sldId id="791" r:id="rId141"/>
    <p:sldId id="803" r:id="rId142"/>
    <p:sldId id="788" r:id="rId143"/>
    <p:sldId id="792" r:id="rId144"/>
    <p:sldId id="796" r:id="rId145"/>
    <p:sldId id="794" r:id="rId146"/>
    <p:sldId id="795" r:id="rId147"/>
    <p:sldId id="797" r:id="rId148"/>
    <p:sldId id="793" r:id="rId149"/>
    <p:sldId id="798" r:id="rId150"/>
    <p:sldId id="799" r:id="rId151"/>
    <p:sldId id="804" r:id="rId152"/>
    <p:sldId id="805" r:id="rId153"/>
    <p:sldId id="806" r:id="rId154"/>
    <p:sldId id="807" r:id="rId155"/>
    <p:sldId id="808" r:id="rId156"/>
    <p:sldId id="809" r:id="rId157"/>
    <p:sldId id="810" r:id="rId158"/>
    <p:sldId id="811" r:id="rId159"/>
    <p:sldId id="812" r:id="rId160"/>
    <p:sldId id="813" r:id="rId161"/>
    <p:sldId id="814" r:id="rId162"/>
    <p:sldId id="815" r:id="rId163"/>
    <p:sldId id="816" r:id="rId164"/>
    <p:sldId id="817" r:id="rId165"/>
    <p:sldId id="818" r:id="rId166"/>
    <p:sldId id="819" r:id="rId167"/>
    <p:sldId id="820" r:id="rId168"/>
  </p:sldIdLst>
  <p:sldSz cx="9144000" cy="6858000" type="screen4x3"/>
  <p:notesSz cx="6858000" cy="9144000"/>
  <p:embeddedFontLst>
    <p:embeddedFont>
      <p:font typeface="Calibri" pitchFamily="34" charset="0"/>
      <p:regular r:id="rId171"/>
      <p:bold r:id="rId172"/>
      <p:italic r:id="rId173"/>
      <p:boldItalic r:id="rId174"/>
    </p:embeddedFont>
  </p:embeddedFontLst>
  <p:custDataLst>
    <p:tags r:id="rId175"/>
  </p:custData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77" autoAdjust="0"/>
    <p:restoredTop sz="94669" autoAdjust="0"/>
  </p:normalViewPr>
  <p:slideViewPr>
    <p:cSldViewPr>
      <p:cViewPr varScale="1">
        <p:scale>
          <a:sx n="84" d="100"/>
          <a:sy n="84" d="100"/>
        </p:scale>
        <p:origin x="-1548" y="66"/>
      </p:cViewPr>
      <p:guideLst>
        <p:guide orient="horz" pos="2160"/>
        <p:guide pos="2880"/>
      </p:guideLst>
    </p:cSldViewPr>
  </p:slideViewPr>
  <p:outlineViewPr>
    <p:cViewPr>
      <p:scale>
        <a:sx n="33" d="100"/>
        <a:sy n="33" d="100"/>
      </p:scale>
      <p:origin x="0" y="13800"/>
    </p:cViewPr>
  </p:outlineViewPr>
  <p:notesTextViewPr>
    <p:cViewPr>
      <p:scale>
        <a:sx n="100" d="100"/>
        <a:sy n="100" d="100"/>
      </p:scale>
      <p:origin x="0" y="0"/>
    </p:cViewPr>
  </p:notesTextViewPr>
  <p:sorterViewPr>
    <p:cViewPr>
      <p:scale>
        <a:sx n="66" d="100"/>
        <a:sy n="66" d="100"/>
      </p:scale>
      <p:origin x="0" y="13764"/>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ags" Target="tags/tag1.xml"/><Relationship Id="rId170"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font" Target="fonts/font1.fntdata"/><Relationship Id="rId176"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177"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font" Target="fonts/font2.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font" Target="fonts/font4.fntdata"/><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20.wmf"/><Relationship Id="rId7" Type="http://schemas.openxmlformats.org/officeDocument/2006/relationships/image" Target="../media/image18.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7.wmf"/><Relationship Id="rId5" Type="http://schemas.openxmlformats.org/officeDocument/2006/relationships/image" Target="../media/image21.wmf"/><Relationship Id="rId10" Type="http://schemas.openxmlformats.org/officeDocument/2006/relationships/image" Target="../media/image23.wmf"/><Relationship Id="rId4" Type="http://schemas.openxmlformats.org/officeDocument/2006/relationships/image" Target="../media/image16.wmf"/><Relationship Id="rId9"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11" Type="http://schemas.openxmlformats.org/officeDocument/2006/relationships/image" Target="../media/image42.wmf"/><Relationship Id="rId5" Type="http://schemas.openxmlformats.org/officeDocument/2006/relationships/image" Target="../media/image47.wmf"/><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59.wmf"/><Relationship Id="rId5" Type="http://schemas.openxmlformats.org/officeDocument/2006/relationships/image" Target="../media/image41.wmf"/><Relationship Id="rId4"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67.wmf"/><Relationship Id="rId5" Type="http://schemas.openxmlformats.org/officeDocument/2006/relationships/image" Target="../media/image69.wmf"/><Relationship Id="rId4" Type="http://schemas.openxmlformats.org/officeDocument/2006/relationships/image" Target="../media/image6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8.wmf"/><Relationship Id="rId4" Type="http://schemas.openxmlformats.org/officeDocument/2006/relationships/image" Target="../media/image7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5.wmf"/><Relationship Id="rId7" Type="http://schemas.openxmlformats.org/officeDocument/2006/relationships/image" Target="../media/image90.wmf"/><Relationship Id="rId2" Type="http://schemas.openxmlformats.org/officeDocument/2006/relationships/image" Target="../media/image84.wmf"/><Relationship Id="rId1" Type="http://schemas.openxmlformats.org/officeDocument/2006/relationships/image" Target="../media/image88.wmf"/><Relationship Id="rId6" Type="http://schemas.openxmlformats.org/officeDocument/2006/relationships/image" Target="../media/image89.wmf"/><Relationship Id="rId5" Type="http://schemas.openxmlformats.org/officeDocument/2006/relationships/image" Target="../media/image87.wmf"/><Relationship Id="rId4" Type="http://schemas.openxmlformats.org/officeDocument/2006/relationships/image" Target="../media/image8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94.wmf"/><Relationship Id="rId4" Type="http://schemas.openxmlformats.org/officeDocument/2006/relationships/image" Target="../media/image10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0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5" Type="http://schemas.openxmlformats.org/officeDocument/2006/relationships/image" Target="../media/image118.wmf"/><Relationship Id="rId4" Type="http://schemas.openxmlformats.org/officeDocument/2006/relationships/image" Target="../media/image11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image" Target="../media/image57.wmf"/><Relationship Id="rId7" Type="http://schemas.openxmlformats.org/officeDocument/2006/relationships/image" Target="../media/image131.wmf"/><Relationship Id="rId2" Type="http://schemas.openxmlformats.org/officeDocument/2006/relationships/image" Target="../media/image56.wmf"/><Relationship Id="rId1" Type="http://schemas.openxmlformats.org/officeDocument/2006/relationships/image" Target="../media/image67.wmf"/><Relationship Id="rId6" Type="http://schemas.openxmlformats.org/officeDocument/2006/relationships/image" Target="../media/image130.wmf"/><Relationship Id="rId5" Type="http://schemas.openxmlformats.org/officeDocument/2006/relationships/image" Target="../media/image69.wmf"/><Relationship Id="rId4" Type="http://schemas.openxmlformats.org/officeDocument/2006/relationships/image" Target="../media/image6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57.wmf"/><Relationship Id="rId7" Type="http://schemas.openxmlformats.org/officeDocument/2006/relationships/image" Target="../media/image137.wmf"/><Relationship Id="rId2" Type="http://schemas.openxmlformats.org/officeDocument/2006/relationships/image" Target="../media/image56.wmf"/><Relationship Id="rId1" Type="http://schemas.openxmlformats.org/officeDocument/2006/relationships/image" Target="../media/image133.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5" Type="http://schemas.openxmlformats.org/officeDocument/2006/relationships/image" Target="../media/image145.wmf"/><Relationship Id="rId4" Type="http://schemas.openxmlformats.org/officeDocument/2006/relationships/image" Target="../media/image144.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57.wmf"/><Relationship Id="rId7" Type="http://schemas.openxmlformats.org/officeDocument/2006/relationships/image" Target="../media/image149.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148.wmf"/><Relationship Id="rId5" Type="http://schemas.openxmlformats.org/officeDocument/2006/relationships/image" Target="../media/image41.wmf"/><Relationship Id="rId4" Type="http://schemas.openxmlformats.org/officeDocument/2006/relationships/image" Target="../media/image58.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53.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146.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151.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46.wmf"/><Relationship Id="rId4" Type="http://schemas.openxmlformats.org/officeDocument/2006/relationships/image" Target="../media/image154.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62.wmf"/><Relationship Id="rId7" Type="http://schemas.openxmlformats.org/officeDocument/2006/relationships/image" Target="../media/image166.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65.wmf"/><Relationship Id="rId1" Type="http://schemas.openxmlformats.org/officeDocument/2006/relationships/image" Target="../media/image164.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68.wmf"/><Relationship Id="rId1" Type="http://schemas.openxmlformats.org/officeDocument/2006/relationships/image" Target="../media/image167.wmf"/><Relationship Id="rId5" Type="http://schemas.openxmlformats.org/officeDocument/2006/relationships/image" Target="../media/image165.wmf"/><Relationship Id="rId4" Type="http://schemas.openxmlformats.org/officeDocument/2006/relationships/image" Target="../media/image164.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6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678921-1BCC-445A-A250-E84F94DA9E34}" type="datetimeFigureOut">
              <a:rPr lang="zh-CN" altLang="en-US" smtClean="0"/>
              <a:pPr/>
              <a:t>2014/12/2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FED476-250A-4445-8C26-BF600E14D07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FA3B9A0-3254-4A72-BC92-4FDC4854A1D0}" type="datetimeFigureOut">
              <a:rPr lang="en-US"/>
              <a:pPr>
                <a:defRPr/>
              </a:pPr>
              <a:t>12/2/2014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E1BE7817-E1F6-448D-B4D6-C6B9E80DB4D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3BEC13E-D468-4758-9E08-191E9180CBB1}" type="datetimeFigureOut">
              <a:rPr lang="en-US"/>
              <a:pPr>
                <a:defRPr/>
              </a:pPr>
              <a:t>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25E8EA-9A8C-4F66-A5D7-7C8B7EFAF78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783053-8427-474E-8FE7-4CA4310D27AB}" type="datetimeFigureOut">
              <a:rPr lang="en-US"/>
              <a:pPr>
                <a:defRPr/>
              </a:pPr>
              <a:t>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2EE816-DF36-402F-A473-83F1FE82A1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0E9AF2F-D78C-43B4-B2D8-8440673C2032}" type="datetimeFigureOut">
              <a:rPr lang="en-US"/>
              <a:pPr>
                <a:defRPr/>
              </a:pPr>
              <a:t>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00AB7F-77A9-4707-8F31-0FCE059D532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CD726B0-A32F-44BE-8206-2C3B91C35EE6}" type="datetimeFigureOut">
              <a:rPr lang="en-US"/>
              <a:pPr>
                <a:defRPr/>
              </a:pPr>
              <a:t>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67ED8D-507B-492A-994B-9FE5842F1F6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715DCA3-AC33-4511-99CA-504887585BAD}" type="datetimeFigureOut">
              <a:rPr lang="en-US"/>
              <a:pPr>
                <a:defRPr/>
              </a:pPr>
              <a:t>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01DFB-4A4C-4748-BCF0-5D388034138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0AE3B24-DA3A-4D82-B7E0-1623F278D91F}" type="datetimeFigureOut">
              <a:rPr lang="en-US"/>
              <a:pPr>
                <a:defRPr/>
              </a:pPr>
              <a:t>12/2/2014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5D7B00-957A-4819-B157-61E6FB3E099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3604E16-928C-49ED-AAA6-F0BCCEB5318C}" type="datetimeFigureOut">
              <a:rPr lang="en-US"/>
              <a:pPr>
                <a:defRPr/>
              </a:pPr>
              <a:t>12/2/2014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7170C01-01AF-4C44-B01B-8AD484EA324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C1E5C85-BBCD-4455-97B9-4DD34F09C3E6}" type="datetimeFigureOut">
              <a:rPr lang="en-US"/>
              <a:pPr>
                <a:defRPr/>
              </a:pPr>
              <a:t>12/2/2014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8CF965C-2BE9-4253-A47B-2AF04867228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526EF8-DA47-41D7-B59D-86642DC54AF6}" type="datetimeFigureOut">
              <a:rPr lang="en-US"/>
              <a:pPr>
                <a:defRPr/>
              </a:pPr>
              <a:t>12/2/2014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06E63F9-ABD2-45E4-AAFC-DB3EC737B0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DE1C5B-6257-4A80-8BAB-AD3E9FAEFB1F}" type="datetimeFigureOut">
              <a:rPr lang="en-US"/>
              <a:pPr>
                <a:defRPr/>
              </a:pPr>
              <a:t>12/2/2014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2CEEB7-65BC-48BB-8C78-5E6DBEDA060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377A41E-EF11-48C4-8B8F-7D650EB1EB2E}" type="datetimeFigureOut">
              <a:rPr lang="en-US"/>
              <a:pPr>
                <a:defRPr/>
              </a:pPr>
              <a:t>12/2/2014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57FF854-62EA-4C95-9F85-DF94C8F68E3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2A216F1-1437-47B1-8382-CA47430DF503}" type="datetimeFigureOut">
              <a:rPr lang="en-US"/>
              <a:pPr>
                <a:defRPr/>
              </a:pPr>
              <a:t>12/2/2014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29CE31CC-FB69-4BBE-B91C-F27780EDDE5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165.bin"/><Relationship Id="rId3" Type="http://schemas.openxmlformats.org/officeDocument/2006/relationships/oleObject" Target="../embeddings/oleObject160.bin"/><Relationship Id="rId7"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63.bin"/><Relationship Id="rId5" Type="http://schemas.openxmlformats.org/officeDocument/2006/relationships/oleObject" Target="../embeddings/oleObject162.bin"/><Relationship Id="rId4" Type="http://schemas.openxmlformats.org/officeDocument/2006/relationships/oleObject" Target="../embeddings/oleObject161.bin"/><Relationship Id="rId9" Type="http://schemas.openxmlformats.org/officeDocument/2006/relationships/oleObject" Target="../embeddings/oleObject166.bin"/></Relationships>
</file>

<file path=ppt/slides/_rels/slide102.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69.bin"/><Relationship Id="rId5" Type="http://schemas.openxmlformats.org/officeDocument/2006/relationships/oleObject" Target="../embeddings/oleObject168.bin"/><Relationship Id="rId4" Type="http://schemas.openxmlformats.org/officeDocument/2006/relationships/oleObject" Target="../embeddings/oleObject167.bin"/></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173.bin"/><Relationship Id="rId5" Type="http://schemas.openxmlformats.org/officeDocument/2006/relationships/oleObject" Target="../embeddings/oleObject172.bin"/><Relationship Id="rId4" Type="http://schemas.openxmlformats.org/officeDocument/2006/relationships/oleObject" Target="../embeddings/oleObject171.bin"/><Relationship Id="rId9" Type="http://schemas.openxmlformats.org/officeDocument/2006/relationships/oleObject" Target="../embeddings/oleObject176.bin"/></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46.vml"/></Relationships>
</file>

<file path=ppt/slides/_rels/slide105.xml.rels><?xml version="1.0" encoding="UTF-8" standalone="yes"?>
<Relationships xmlns="http://schemas.openxmlformats.org/package/2006/relationships"><Relationship Id="rId2" Type="http://schemas.openxmlformats.org/officeDocument/2006/relationships/image" Target="../media/image147.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183.bin"/><Relationship Id="rId3" Type="http://schemas.openxmlformats.org/officeDocument/2006/relationships/oleObject" Target="../embeddings/oleObject178.bin"/><Relationship Id="rId7"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181.bin"/><Relationship Id="rId5" Type="http://schemas.openxmlformats.org/officeDocument/2006/relationships/oleObject" Target="../embeddings/oleObject180.bin"/><Relationship Id="rId4" Type="http://schemas.openxmlformats.org/officeDocument/2006/relationships/oleObject" Target="../embeddings/oleObject179.bin"/><Relationship Id="rId9" Type="http://schemas.openxmlformats.org/officeDocument/2006/relationships/oleObject" Target="../embeddings/oleObject184.bin"/></Relationships>
</file>

<file path=ppt/slides/_rels/slide10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slideLayout" Target="../slideLayouts/slideLayout7.xml"/><Relationship Id="rId1" Type="http://schemas.openxmlformats.org/officeDocument/2006/relationships/vmlDrawing" Target="../drawings/vmlDrawing48.vml"/><Relationship Id="rId5" Type="http://schemas.openxmlformats.org/officeDocument/2006/relationships/oleObject" Target="../embeddings/oleObject186.bin"/><Relationship Id="rId4" Type="http://schemas.openxmlformats.org/officeDocument/2006/relationships/oleObject" Target="../embeddings/oleObject185.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49.v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191.bin"/><Relationship Id="rId5" Type="http://schemas.openxmlformats.org/officeDocument/2006/relationships/oleObject" Target="../embeddings/oleObject190.bin"/><Relationship Id="rId4" Type="http://schemas.openxmlformats.org/officeDocument/2006/relationships/oleObject" Target="../embeddings/oleObject18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51.vml"/></Relationships>
</file>

<file path=ppt/slides/_rels/slide111.xml.rels><?xml version="1.0" encoding="UTF-8" standalone="yes"?>
<Relationships xmlns="http://schemas.openxmlformats.org/package/2006/relationships"><Relationship Id="rId3" Type="http://schemas.openxmlformats.org/officeDocument/2006/relationships/image" Target="../media/image98.jpeg"/><Relationship Id="rId2" Type="http://schemas.openxmlformats.org/officeDocument/2006/relationships/slideLayout" Target="../slideLayouts/slideLayout7.xml"/><Relationship Id="rId1" Type="http://schemas.openxmlformats.org/officeDocument/2006/relationships/vmlDrawing" Target="../drawings/vmlDrawing52.vml"/><Relationship Id="rId5" Type="http://schemas.openxmlformats.org/officeDocument/2006/relationships/oleObject" Target="../embeddings/oleObject194.bin"/><Relationship Id="rId4" Type="http://schemas.openxmlformats.org/officeDocument/2006/relationships/oleObject" Target="../embeddings/oleObject193.bin"/></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oleObject" Target="../embeddings/oleObject198.bin"/><Relationship Id="rId5" Type="http://schemas.openxmlformats.org/officeDocument/2006/relationships/oleObject" Target="../embeddings/oleObject197.bin"/><Relationship Id="rId4" Type="http://schemas.openxmlformats.org/officeDocument/2006/relationships/oleObject" Target="../embeddings/oleObject196.bin"/></Relationships>
</file>

<file path=ppt/slides/_rels/slide113.xml.rels><?xml version="1.0" encoding="UTF-8" standalone="yes"?>
<Relationships xmlns="http://schemas.openxmlformats.org/package/2006/relationships"><Relationship Id="rId2" Type="http://schemas.openxmlformats.org/officeDocument/2006/relationships/image" Target="../media/image155.jpe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56.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7.xml"/><Relationship Id="rId1" Type="http://schemas.openxmlformats.org/officeDocument/2006/relationships/vmlDrawing" Target="../drawings/vmlDrawing54.vml"/><Relationship Id="rId5" Type="http://schemas.openxmlformats.org/officeDocument/2006/relationships/oleObject" Target="../embeddings/oleObject201.bin"/><Relationship Id="rId4" Type="http://schemas.openxmlformats.org/officeDocument/2006/relationships/oleObject" Target="../embeddings/oleObject200.bin"/></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205.bin"/><Relationship Id="rId5" Type="http://schemas.openxmlformats.org/officeDocument/2006/relationships/oleObject" Target="../embeddings/oleObject204.bin"/><Relationship Id="rId4" Type="http://schemas.openxmlformats.org/officeDocument/2006/relationships/oleObject" Target="../embeddings/oleObject203.bin"/></Relationships>
</file>

<file path=ppt/slides/_rels/slide132.xml.rels><?xml version="1.0" encoding="UTF-8" standalone="yes"?>
<Relationships xmlns="http://schemas.openxmlformats.org/package/2006/relationships"><Relationship Id="rId8" Type="http://schemas.openxmlformats.org/officeDocument/2006/relationships/oleObject" Target="../embeddings/oleObject211.bin"/><Relationship Id="rId3" Type="http://schemas.openxmlformats.org/officeDocument/2006/relationships/oleObject" Target="../embeddings/oleObject206.bin"/><Relationship Id="rId7"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209.bin"/><Relationship Id="rId5" Type="http://schemas.openxmlformats.org/officeDocument/2006/relationships/oleObject" Target="../embeddings/oleObject208.bin"/><Relationship Id="rId4" Type="http://schemas.openxmlformats.org/officeDocument/2006/relationships/oleObject" Target="../embeddings/oleObject207.bin"/><Relationship Id="rId9" Type="http://schemas.openxmlformats.org/officeDocument/2006/relationships/oleObject" Target="../embeddings/oleObject212.bin"/></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57.vml"/><Relationship Id="rId5" Type="http://schemas.openxmlformats.org/officeDocument/2006/relationships/oleObject" Target="../embeddings/oleObject215.bin"/><Relationship Id="rId4" Type="http://schemas.openxmlformats.org/officeDocument/2006/relationships/oleObject" Target="../embeddings/oleObject214.bin"/></Relationships>
</file>

<file path=ppt/slides/_rels/slide134.xml.rels><?xml version="1.0" encoding="UTF-8" standalone="yes"?>
<Relationships xmlns="http://schemas.openxmlformats.org/package/2006/relationships"><Relationship Id="rId8" Type="http://schemas.openxmlformats.org/officeDocument/2006/relationships/oleObject" Target="../embeddings/oleObject221.bin"/><Relationship Id="rId3" Type="http://schemas.openxmlformats.org/officeDocument/2006/relationships/oleObject" Target="../embeddings/oleObject216.bin"/><Relationship Id="rId7" Type="http://schemas.openxmlformats.org/officeDocument/2006/relationships/oleObject" Target="../embeddings/oleObject220.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oleObject" Target="../embeddings/oleObject219.bin"/><Relationship Id="rId5" Type="http://schemas.openxmlformats.org/officeDocument/2006/relationships/oleObject" Target="../embeddings/oleObject218.bin"/><Relationship Id="rId4" Type="http://schemas.openxmlformats.org/officeDocument/2006/relationships/oleObject" Target="../embeddings/oleObject217.bin"/></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222.bin"/><Relationship Id="rId2" Type="http://schemas.openxmlformats.org/officeDocument/2006/relationships/slideLayout" Target="../slideLayouts/slideLayout7.xml"/><Relationship Id="rId1" Type="http://schemas.openxmlformats.org/officeDocument/2006/relationships/vmlDrawing" Target="../drawings/vmlDrawing59.v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oleObject" Target="../embeddings/oleObject30.bin"/><Relationship Id="rId3" Type="http://schemas.openxmlformats.org/officeDocument/2006/relationships/oleObject" Target="../embeddings/oleObject20.bin"/><Relationship Id="rId7" Type="http://schemas.openxmlformats.org/officeDocument/2006/relationships/oleObject" Target="../embeddings/oleObject24.bin"/><Relationship Id="rId12"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3.bin"/><Relationship Id="rId11" Type="http://schemas.openxmlformats.org/officeDocument/2006/relationships/oleObject" Target="../embeddings/oleObject28.bin"/><Relationship Id="rId5" Type="http://schemas.openxmlformats.org/officeDocument/2006/relationships/oleObject" Target="../embeddings/oleObject22.bin"/><Relationship Id="rId10" Type="http://schemas.openxmlformats.org/officeDocument/2006/relationships/oleObject" Target="../embeddings/oleObject27.bin"/><Relationship Id="rId4" Type="http://schemas.openxmlformats.org/officeDocument/2006/relationships/oleObject" Target="../embeddings/oleObject21.bin"/><Relationship Id="rId9"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31.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33.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4.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4.jpe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oleObject" Target="../embeddings/oleObject59.bin"/><Relationship Id="rId3" Type="http://schemas.openxmlformats.org/officeDocument/2006/relationships/oleObject" Target="../embeddings/oleObject49.bin"/><Relationship Id="rId7" Type="http://schemas.openxmlformats.org/officeDocument/2006/relationships/oleObject" Target="../embeddings/oleObject53.bin"/><Relationship Id="rId12"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52.bin"/><Relationship Id="rId11" Type="http://schemas.openxmlformats.org/officeDocument/2006/relationships/oleObject" Target="../embeddings/oleObject57.bin"/><Relationship Id="rId5" Type="http://schemas.openxmlformats.org/officeDocument/2006/relationships/oleObject" Target="../embeddings/oleObject51.bin"/><Relationship Id="rId10" Type="http://schemas.openxmlformats.org/officeDocument/2006/relationships/oleObject" Target="../embeddings/oleObject56.bin"/><Relationship Id="rId4" Type="http://schemas.openxmlformats.org/officeDocument/2006/relationships/oleObject" Target="../embeddings/oleObject50.bin"/><Relationship Id="rId9" Type="http://schemas.openxmlformats.org/officeDocument/2006/relationships/oleObject" Target="../embeddings/oleObject55.bin"/></Relationships>
</file>

<file path=ppt/slides/_rels/slide4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oleObject" Target="../embeddings/oleObject61.bin"/><Relationship Id="rId4" Type="http://schemas.openxmlformats.org/officeDocument/2006/relationships/oleObject" Target="../embeddings/oleObject60.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36.jpe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oleObject" Target="../embeddings/oleObject74.bin"/><Relationship Id="rId4" Type="http://schemas.openxmlformats.org/officeDocument/2006/relationships/oleObject" Target="../embeddings/oleObject73.bin"/></Relationships>
</file>

<file path=ppt/slides/_rels/slide53.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5.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0.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5.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88.bin"/><Relationship Id="rId5" Type="http://schemas.openxmlformats.org/officeDocument/2006/relationships/oleObject" Target="../embeddings/oleObject87.bin"/><Relationship Id="rId4" Type="http://schemas.openxmlformats.org/officeDocument/2006/relationships/oleObject" Target="../embeddings/oleObject86.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7.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94.bin"/><Relationship Id="rId5" Type="http://schemas.openxmlformats.org/officeDocument/2006/relationships/oleObject" Target="../embeddings/oleObject93.bin"/><Relationship Id="rId4" Type="http://schemas.openxmlformats.org/officeDocument/2006/relationships/oleObject" Target="../embeddings/oleObject9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5.bin"/><Relationship Id="rId7"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98.bin"/><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oleObject" Target="../embeddings/oleObject100.bin"/><Relationship Id="rId7"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03.bin"/><Relationship Id="rId5" Type="http://schemas.openxmlformats.org/officeDocument/2006/relationships/oleObject" Target="../embeddings/oleObject102.bin"/><Relationship Id="rId10" Type="http://schemas.openxmlformats.org/officeDocument/2006/relationships/oleObject" Target="../embeddings/oleObject107.bin"/><Relationship Id="rId4" Type="http://schemas.openxmlformats.org/officeDocument/2006/relationships/oleObject" Target="../embeddings/oleObject101.bin"/><Relationship Id="rId9" Type="http://schemas.openxmlformats.org/officeDocument/2006/relationships/oleObject" Target="../embeddings/oleObject106.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oleObject" Target="../embeddings/oleObject108.bin"/><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11.bin"/><Relationship Id="rId5" Type="http://schemas.openxmlformats.org/officeDocument/2006/relationships/oleObject" Target="../embeddings/oleObject110.bin"/><Relationship Id="rId4" Type="http://schemas.openxmlformats.org/officeDocument/2006/relationships/oleObject" Target="../embeddings/oleObject109.bin"/><Relationship Id="rId9" Type="http://schemas.openxmlformats.org/officeDocument/2006/relationships/oleObject" Target="../embeddings/oleObject114.bin"/></Relationships>
</file>

<file path=ppt/slides/_rels/slide63.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oleObject" Target="../embeddings/oleObject116.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oleObject" Target="../embeddings/oleObject117.bin"/><Relationship Id="rId7"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20.bin"/><Relationship Id="rId5" Type="http://schemas.openxmlformats.org/officeDocument/2006/relationships/oleObject" Target="../embeddings/oleObject119.bin"/><Relationship Id="rId4" Type="http://schemas.openxmlformats.org/officeDocument/2006/relationships/oleObject" Target="../embeddings/oleObject118.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28.bin"/><Relationship Id="rId3" Type="http://schemas.openxmlformats.org/officeDocument/2006/relationships/oleObject" Target="../embeddings/oleObject123.bin"/><Relationship Id="rId7"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26.bin"/><Relationship Id="rId5" Type="http://schemas.openxmlformats.org/officeDocument/2006/relationships/oleObject" Target="../embeddings/oleObject125.bin"/><Relationship Id="rId10" Type="http://schemas.openxmlformats.org/officeDocument/2006/relationships/oleObject" Target="../embeddings/oleObject130.bin"/><Relationship Id="rId4" Type="http://schemas.openxmlformats.org/officeDocument/2006/relationships/oleObject" Target="../embeddings/oleObject124.bin"/><Relationship Id="rId9" Type="http://schemas.openxmlformats.org/officeDocument/2006/relationships/oleObject" Target="../embeddings/oleObject129.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34.bin"/><Relationship Id="rId5" Type="http://schemas.openxmlformats.org/officeDocument/2006/relationships/oleObject" Target="../embeddings/oleObject133.bin"/><Relationship Id="rId4" Type="http://schemas.openxmlformats.org/officeDocument/2006/relationships/oleObject" Target="../embeddings/oleObject132.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35.bin"/><Relationship Id="rId7"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38.bin"/><Relationship Id="rId5" Type="http://schemas.openxmlformats.org/officeDocument/2006/relationships/oleObject" Target="../embeddings/oleObject137.bin"/><Relationship Id="rId4" Type="http://schemas.openxmlformats.org/officeDocument/2006/relationships/oleObject" Target="../embeddings/oleObject136.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oleObject" Target="../embeddings/oleObject141.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oleObject" Target="../embeddings/oleObject144.bin"/><Relationship Id="rId4" Type="http://schemas.openxmlformats.org/officeDocument/2006/relationships/oleObject" Target="../embeddings/oleObject143.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45.bin"/><Relationship Id="rId7"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48.bin"/><Relationship Id="rId5" Type="http://schemas.openxmlformats.org/officeDocument/2006/relationships/oleObject" Target="../embeddings/oleObject147.bin"/><Relationship Id="rId4" Type="http://schemas.openxmlformats.org/officeDocument/2006/relationships/oleObject" Target="../embeddings/oleObject146.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24.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24.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24.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40.v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27.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27.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27.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41.v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9.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157.bin"/><Relationship Id="rId3" Type="http://schemas.openxmlformats.org/officeDocument/2006/relationships/oleObject" Target="../embeddings/oleObject152.bin"/><Relationship Id="rId7"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55.bin"/><Relationship Id="rId5" Type="http://schemas.openxmlformats.org/officeDocument/2006/relationships/oleObject" Target="../embeddings/oleObject154.bin"/><Relationship Id="rId10" Type="http://schemas.openxmlformats.org/officeDocument/2006/relationships/oleObject" Target="../embeddings/oleObject159.bin"/><Relationship Id="rId4" Type="http://schemas.openxmlformats.org/officeDocument/2006/relationships/oleObject" Target="../embeddings/oleObject153.bin"/><Relationship Id="rId9" Type="http://schemas.openxmlformats.org/officeDocument/2006/relationships/oleObject" Target="../embeddings/oleObject15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idx="4294967295"/>
          </p:nvPr>
        </p:nvSpPr>
        <p:spPr/>
        <p:txBody>
          <a:bodyPr/>
          <a:lstStyle/>
          <a:p>
            <a:r>
              <a:rPr lang="zh-CN" altLang="en-US" smtClean="0"/>
              <a:t>第四章 非完全信息动态博弈</a:t>
            </a:r>
          </a:p>
        </p:txBody>
      </p:sp>
      <p:sp>
        <p:nvSpPr>
          <p:cNvPr id="14338" name="Content Placeholder 2"/>
          <p:cNvSpPr>
            <a:spLocks noGrp="1"/>
          </p:cNvSpPr>
          <p:nvPr>
            <p:ph idx="4294967295"/>
          </p:nvPr>
        </p:nvSpPr>
        <p:spPr>
          <a:xfrm>
            <a:off x="457200" y="1600200"/>
            <a:ext cx="8229600" cy="5105400"/>
          </a:xfrm>
        </p:spPr>
        <p:txBody>
          <a:bodyPr/>
          <a:lstStyle/>
          <a:p>
            <a:r>
              <a:rPr lang="en-US" altLang="zh-CN" smtClean="0"/>
              <a:t>4.1 </a:t>
            </a:r>
            <a:r>
              <a:rPr lang="zh-CN" altLang="en-US" smtClean="0"/>
              <a:t>精炼贝叶斯均衡概述</a:t>
            </a:r>
            <a:endParaRPr lang="en-US" altLang="zh-CN" smtClean="0"/>
          </a:p>
          <a:p>
            <a:r>
              <a:rPr lang="en-US" altLang="zh-CN" smtClean="0"/>
              <a:t>4.2 </a:t>
            </a:r>
            <a:r>
              <a:rPr lang="zh-CN" altLang="en-US" smtClean="0"/>
              <a:t>信号博弈</a:t>
            </a:r>
            <a:endParaRPr lang="en-US" altLang="zh-CN" smtClean="0"/>
          </a:p>
          <a:p>
            <a:r>
              <a:rPr lang="en-US" altLang="zh-CN" smtClean="0"/>
              <a:t>4.3 </a:t>
            </a:r>
            <a:r>
              <a:rPr lang="zh-CN" altLang="en-US" smtClean="0"/>
              <a:t>精炼贝叶斯均衡的其他应用</a:t>
            </a:r>
            <a:endParaRPr lang="en-US" altLang="zh-CN" smtClean="0"/>
          </a:p>
          <a:p>
            <a:r>
              <a:rPr lang="en-US" altLang="zh-CN" smtClean="0"/>
              <a:t>4.4 </a:t>
            </a:r>
            <a:r>
              <a:rPr lang="zh-CN" altLang="en-US" smtClean="0"/>
              <a:t>精炼贝叶斯均衡的再精炼</a:t>
            </a:r>
            <a:endParaRPr lang="en-US"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idx="4294967295"/>
          </p:nvPr>
        </p:nvSpPr>
        <p:spPr/>
        <p:txBody>
          <a:bodyPr/>
          <a:lstStyle/>
          <a:p>
            <a:r>
              <a:rPr lang="en-US" altLang="zh-CN" smtClean="0"/>
              <a:t>4.1 </a:t>
            </a:r>
            <a:r>
              <a:rPr lang="zh-CN" altLang="en-US" smtClean="0"/>
              <a:t>精炼贝叶斯均衡概述</a:t>
            </a:r>
            <a:endParaRPr lang="en-US" altLang="zh-CN" smtClean="0"/>
          </a:p>
        </p:txBody>
      </p:sp>
      <p:sp>
        <p:nvSpPr>
          <p:cNvPr id="23554" name="Content Placeholder 2"/>
          <p:cNvSpPr>
            <a:spLocks noGrp="1"/>
          </p:cNvSpPr>
          <p:nvPr>
            <p:ph idx="4294967295"/>
          </p:nvPr>
        </p:nvSpPr>
        <p:spPr>
          <a:xfrm>
            <a:off x="457200" y="1600200"/>
            <a:ext cx="8229600" cy="5105400"/>
          </a:xfrm>
        </p:spPr>
        <p:txBody>
          <a:bodyPr/>
          <a:lstStyle/>
          <a:p>
            <a:r>
              <a:rPr lang="zh-CN" altLang="en-US" b="1" smtClean="0"/>
              <a:t>要求</a:t>
            </a:r>
            <a:r>
              <a:rPr lang="en-US" altLang="zh-CN" b="1" smtClean="0"/>
              <a:t>4</a:t>
            </a:r>
            <a:r>
              <a:rPr lang="zh-CN" altLang="en-US" b="1" smtClean="0"/>
              <a:t>：</a:t>
            </a:r>
            <a:r>
              <a:rPr lang="zh-CN" altLang="en-US" smtClean="0"/>
              <a:t>对处于均衡路径之外的信息集，推断由贝叶斯法则以及可能情况下的参与者的均衡战略决定。</a:t>
            </a:r>
            <a:endParaRPr lang="en-US" altLang="zh-CN" smtClean="0"/>
          </a:p>
          <a:p>
            <a:endParaRPr lang="en-US" altLang="zh-CN" b="1"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5" name="Title 1"/>
          <p:cNvSpPr>
            <a:spLocks noGrp="1"/>
          </p:cNvSpPr>
          <p:nvPr>
            <p:ph type="title" idx="4294967295"/>
          </p:nvPr>
        </p:nvSpPr>
        <p:spPr/>
        <p:txBody>
          <a:bodyPr/>
          <a:lstStyle/>
          <a:p>
            <a:endParaRPr lang="en-US" altLang="zh-CN" smtClean="0"/>
          </a:p>
        </p:txBody>
      </p:sp>
      <p:sp>
        <p:nvSpPr>
          <p:cNvPr id="753666" name="Content Placeholder 2"/>
          <p:cNvSpPr>
            <a:spLocks noGrp="1"/>
          </p:cNvSpPr>
          <p:nvPr>
            <p:ph idx="4294967295"/>
          </p:nvPr>
        </p:nvSpPr>
        <p:spPr/>
        <p:txBody>
          <a:bodyPr/>
          <a:lstStyle/>
          <a:p>
            <a:r>
              <a:rPr lang="zh-CN" altLang="en-US" smtClean="0"/>
              <a:t>类型为</a:t>
            </a:r>
            <a:r>
              <a:rPr lang="en-US" altLang="zh-CN" smtClean="0"/>
              <a:t>L</a:t>
            </a:r>
            <a:r>
              <a:rPr lang="zh-CN" altLang="en-US" smtClean="0"/>
              <a:t>的工人选择</a:t>
            </a:r>
            <a:r>
              <a:rPr lang="en-US" altLang="zh-CN" smtClean="0"/>
              <a:t>e*(L)</a:t>
            </a:r>
            <a:r>
              <a:rPr lang="zh-CN" altLang="en-US" smtClean="0"/>
              <a:t>，类型为</a:t>
            </a:r>
            <a:r>
              <a:rPr lang="en-US" altLang="zh-CN" smtClean="0"/>
              <a:t>H</a:t>
            </a:r>
            <a:r>
              <a:rPr lang="zh-CN" altLang="en-US" smtClean="0"/>
              <a:t>的工人选择</a:t>
            </a:r>
            <a:r>
              <a:rPr lang="en-US" altLang="zh-CN" smtClean="0"/>
              <a:t>e</a:t>
            </a:r>
            <a:r>
              <a:rPr lang="en-US" altLang="zh-CN" baseline="-25000" smtClean="0"/>
              <a:t>s</a:t>
            </a:r>
            <a:r>
              <a:rPr lang="zh-CN" altLang="en-US" smtClean="0"/>
              <a:t>以及相应的</a:t>
            </a:r>
            <a:r>
              <a:rPr lang="en-US" altLang="zh-CN" smtClean="0"/>
              <a:t>u(H|e)</a:t>
            </a:r>
            <a:r>
              <a:rPr lang="zh-CN" altLang="en-US" smtClean="0"/>
              <a:t>和</a:t>
            </a:r>
            <a:r>
              <a:rPr lang="en-US" altLang="zh-CN" smtClean="0"/>
              <a:t>w(e)</a:t>
            </a:r>
            <a:r>
              <a:rPr lang="zh-CN" altLang="en-US" smtClean="0"/>
              <a:t>所构成的精炼贝叶斯均衡为</a:t>
            </a:r>
            <a:r>
              <a:rPr lang="zh-CN" altLang="en-US" smtClean="0">
                <a:solidFill>
                  <a:srgbClr val="FF0000"/>
                </a:solidFill>
              </a:rPr>
              <a:t>唯一</a:t>
            </a:r>
            <a:r>
              <a:rPr lang="zh-CN" altLang="en-US" smtClean="0"/>
              <a:t>满足信号要求</a:t>
            </a:r>
            <a:r>
              <a:rPr lang="en-US" altLang="zh-CN" smtClean="0"/>
              <a:t>5</a:t>
            </a:r>
            <a:r>
              <a:rPr lang="zh-CN" altLang="en-US" smtClean="0"/>
              <a:t>和信号要求</a:t>
            </a:r>
            <a:r>
              <a:rPr lang="en-US" altLang="zh-CN" smtClean="0"/>
              <a:t>6</a:t>
            </a:r>
            <a:r>
              <a:rPr lang="zh-CN" altLang="en-US" smtClean="0"/>
              <a:t>的精炼贝叶斯均衡</a:t>
            </a:r>
          </a:p>
          <a:p>
            <a:pPr eaLnBrk="1" hangingPunct="1">
              <a:spcBef>
                <a:spcPct val="0"/>
              </a:spcBef>
              <a:buFontTx/>
              <a:buChar char="•"/>
            </a:pPr>
            <a:endParaRPr lang="zh-CN" altLang="en-US" smtClean="0"/>
          </a:p>
          <a:p>
            <a:pPr eaLnBrk="1" hangingPunct="1">
              <a:spcBef>
                <a:spcPct val="0"/>
              </a:spcBef>
              <a:buFontTx/>
              <a:buChar char="•"/>
            </a:pPr>
            <a:r>
              <a:rPr lang="zh-CN" altLang="en-US" smtClean="0"/>
              <a:t>下面将证明，所有其他分离精炼贝叶斯均衡，所有混同均衡，以及所有杂合均衡都</a:t>
            </a:r>
            <a:r>
              <a:rPr lang="zh-CN" altLang="en-US" smtClean="0">
                <a:solidFill>
                  <a:srgbClr val="FF0000"/>
                </a:solidFill>
              </a:rPr>
              <a:t>不</a:t>
            </a:r>
            <a:r>
              <a:rPr lang="zh-CN" altLang="en-US" smtClean="0"/>
              <a:t>满足信号要求</a:t>
            </a:r>
            <a:r>
              <a:rPr lang="en-US" altLang="zh-CN" smtClean="0"/>
              <a:t>5</a:t>
            </a:r>
            <a:r>
              <a:rPr lang="zh-CN" altLang="en-US" smtClean="0"/>
              <a:t>或信号要求</a:t>
            </a:r>
            <a:r>
              <a:rPr lang="en-US" altLang="zh-CN" smtClean="0"/>
              <a:t>6</a:t>
            </a:r>
          </a:p>
          <a:p>
            <a:endParaRPr lang="zh-CN" altLang="en-US" smtClean="0"/>
          </a:p>
          <a:p>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38"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43439" name="Content Placeholder 2"/>
          <p:cNvSpPr>
            <a:spLocks noGrp="1"/>
          </p:cNvSpPr>
          <p:nvPr>
            <p:ph idx="4294967295"/>
          </p:nvPr>
        </p:nvSpPr>
        <p:spPr>
          <a:xfrm>
            <a:off x="228600" y="1600200"/>
            <a:ext cx="8915400" cy="4953000"/>
          </a:xfrm>
        </p:spPr>
        <p:txBody>
          <a:bodyPr/>
          <a:lstStyle/>
          <a:p>
            <a:r>
              <a:rPr lang="zh-CN" altLang="en-US" smtClean="0"/>
              <a:t>先考虑其他分离精炼贝叶斯均衡</a:t>
            </a:r>
          </a:p>
          <a:p>
            <a:r>
              <a:rPr lang="zh-CN" altLang="en-US" smtClean="0"/>
              <a:t>令    为高能力工人和低工资线相切的无差异曲线和高工资线的交点所对应的教育水平                                               </a:t>
            </a:r>
          </a:p>
          <a:p>
            <a:r>
              <a:rPr lang="zh-CN" altLang="en-US" smtClean="0"/>
              <a:t>若                   ，则                                              以及如下              和         也构成</a:t>
            </a:r>
            <a:r>
              <a:rPr lang="zh-CN" altLang="en-US" b="1" smtClean="0"/>
              <a:t>分离精炼贝叶斯均衡</a:t>
            </a:r>
            <a:endParaRPr lang="en-US" altLang="zh-CN" b="1" smtClean="0"/>
          </a:p>
          <a:p>
            <a:pPr>
              <a:buFont typeface="Arial" charset="0"/>
              <a:buNone/>
            </a:pPr>
            <a:endParaRPr lang="en-US" altLang="zh-CN" smtClean="0"/>
          </a:p>
          <a:p>
            <a:r>
              <a:rPr lang="en-US" altLang="zh-CN" smtClean="0"/>
              <a:t> </a:t>
            </a:r>
          </a:p>
          <a:p>
            <a:endParaRPr lang="en-US" altLang="zh-CN" smtClean="0"/>
          </a:p>
          <a:p>
            <a:r>
              <a:rPr lang="en-US" altLang="zh-CN" smtClean="0"/>
              <a:t> </a:t>
            </a:r>
          </a:p>
        </p:txBody>
      </p:sp>
      <p:graphicFrame>
        <p:nvGraphicFramePr>
          <p:cNvPr id="743428" name="Object 5"/>
          <p:cNvGraphicFramePr>
            <a:graphicFrameLocks noChangeAspect="1"/>
          </p:cNvGraphicFramePr>
          <p:nvPr/>
        </p:nvGraphicFramePr>
        <p:xfrm>
          <a:off x="3733800" y="3209925"/>
          <a:ext cx="4049713" cy="587375"/>
        </p:xfrm>
        <a:graphic>
          <a:graphicData uri="http://schemas.openxmlformats.org/presentationml/2006/ole">
            <p:oleObj spid="_x0000_s743428" name="Equation" r:id="rId3" imgW="1346040" imgH="228600" progId="">
              <p:embed/>
            </p:oleObj>
          </a:graphicData>
        </a:graphic>
      </p:graphicFrame>
      <p:graphicFrame>
        <p:nvGraphicFramePr>
          <p:cNvPr id="743429" name="Object 5"/>
          <p:cNvGraphicFramePr>
            <a:graphicFrameLocks noChangeAspect="1"/>
          </p:cNvGraphicFramePr>
          <p:nvPr/>
        </p:nvGraphicFramePr>
        <p:xfrm>
          <a:off x="1447800" y="3797300"/>
          <a:ext cx="1374775" cy="488950"/>
        </p:xfrm>
        <a:graphic>
          <a:graphicData uri="http://schemas.openxmlformats.org/presentationml/2006/ole">
            <p:oleObj spid="_x0000_s743429" name="Equation" r:id="rId4" imgW="507960" imgH="190440" progId="">
              <p:embed/>
            </p:oleObj>
          </a:graphicData>
        </a:graphic>
      </p:graphicFrame>
      <p:graphicFrame>
        <p:nvGraphicFramePr>
          <p:cNvPr id="743430" name="Object 6"/>
          <p:cNvGraphicFramePr>
            <a:graphicFrameLocks noChangeAspect="1"/>
          </p:cNvGraphicFramePr>
          <p:nvPr/>
        </p:nvGraphicFramePr>
        <p:xfrm>
          <a:off x="3276600" y="3797300"/>
          <a:ext cx="609600" cy="488950"/>
        </p:xfrm>
        <a:graphic>
          <a:graphicData uri="http://schemas.openxmlformats.org/presentationml/2006/ole">
            <p:oleObj spid="_x0000_s743430" name="Equation" r:id="rId5" imgW="304560" imgH="190440" progId="">
              <p:embed/>
            </p:oleObj>
          </a:graphicData>
        </a:graphic>
      </p:graphicFrame>
      <p:graphicFrame>
        <p:nvGraphicFramePr>
          <p:cNvPr id="743431" name="Object 7"/>
          <p:cNvGraphicFramePr>
            <a:graphicFrameLocks noChangeAspect="1"/>
          </p:cNvGraphicFramePr>
          <p:nvPr/>
        </p:nvGraphicFramePr>
        <p:xfrm>
          <a:off x="2095500" y="4346575"/>
          <a:ext cx="4191000" cy="1141413"/>
        </p:xfrm>
        <a:graphic>
          <a:graphicData uri="http://schemas.openxmlformats.org/presentationml/2006/ole">
            <p:oleObj spid="_x0000_s743431" name="Equation" r:id="rId6" imgW="1396800" imgH="444240" progId="">
              <p:embed/>
            </p:oleObj>
          </a:graphicData>
        </a:graphic>
      </p:graphicFrame>
      <p:graphicFrame>
        <p:nvGraphicFramePr>
          <p:cNvPr id="743432" name="Object 8"/>
          <p:cNvGraphicFramePr>
            <a:graphicFrameLocks noChangeAspect="1"/>
          </p:cNvGraphicFramePr>
          <p:nvPr/>
        </p:nvGraphicFramePr>
        <p:xfrm>
          <a:off x="1981200" y="5641975"/>
          <a:ext cx="4495800" cy="1139825"/>
        </p:xfrm>
        <a:graphic>
          <a:graphicData uri="http://schemas.openxmlformats.org/presentationml/2006/ole">
            <p:oleObj spid="_x0000_s743432" name="Equation" r:id="rId7" imgW="1498320" imgH="444240" progId="">
              <p:embed/>
            </p:oleObj>
          </a:graphicData>
        </a:graphic>
      </p:graphicFrame>
      <p:graphicFrame>
        <p:nvGraphicFramePr>
          <p:cNvPr id="743436" name="Object 12"/>
          <p:cNvGraphicFramePr>
            <a:graphicFrameLocks noChangeAspect="1"/>
          </p:cNvGraphicFramePr>
          <p:nvPr/>
        </p:nvGraphicFramePr>
        <p:xfrm>
          <a:off x="1066800" y="3295650"/>
          <a:ext cx="1757363" cy="522288"/>
        </p:xfrm>
        <a:graphic>
          <a:graphicData uri="http://schemas.openxmlformats.org/presentationml/2006/ole">
            <p:oleObj spid="_x0000_s743436" name="Equation" r:id="rId8" imgW="583920" imgH="203040" progId="">
              <p:embed/>
            </p:oleObj>
          </a:graphicData>
        </a:graphic>
      </p:graphicFrame>
      <p:graphicFrame>
        <p:nvGraphicFramePr>
          <p:cNvPr id="743437" name="Object 13"/>
          <p:cNvGraphicFramePr>
            <a:graphicFrameLocks noChangeAspect="1"/>
          </p:cNvGraphicFramePr>
          <p:nvPr/>
        </p:nvGraphicFramePr>
        <p:xfrm>
          <a:off x="1066800" y="2273300"/>
          <a:ext cx="420688" cy="457200"/>
        </p:xfrm>
        <a:graphic>
          <a:graphicData uri="http://schemas.openxmlformats.org/presentationml/2006/ole">
            <p:oleObj spid="_x0000_s743437" name="Equation" r:id="rId9" imgW="139680" imgH="177480" progId="">
              <p:embed/>
            </p:oleObj>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12" name="Title 1"/>
          <p:cNvSpPr>
            <a:spLocks noGrp="1"/>
          </p:cNvSpPr>
          <p:nvPr>
            <p:ph type="title" idx="4294967295"/>
          </p:nvPr>
        </p:nvSpPr>
        <p:spPr>
          <a:xfrm>
            <a:off x="457200" y="274638"/>
            <a:ext cx="8229600" cy="182562"/>
          </a:xfrm>
        </p:spPr>
        <p:txBody>
          <a:bodyPr/>
          <a:lstStyle/>
          <a:p>
            <a:endParaRPr lang="en-US" altLang="zh-CN" dirty="0" smtClean="0"/>
          </a:p>
        </p:txBody>
      </p:sp>
      <p:pic>
        <p:nvPicPr>
          <p:cNvPr id="742413" name="Content Placeholder 3" descr="Fig7.jpg"/>
          <p:cNvPicPr>
            <a:picLocks noGrp="1" noChangeAspect="1"/>
          </p:cNvPicPr>
          <p:nvPr>
            <p:ph idx="4294967295"/>
          </p:nvPr>
        </p:nvPicPr>
        <p:blipFill>
          <a:blip r:embed="rId3"/>
          <a:srcRect/>
          <a:stretch>
            <a:fillRect/>
          </a:stretch>
        </p:blipFill>
        <p:spPr>
          <a:xfrm>
            <a:off x="1719263" y="685800"/>
            <a:ext cx="5705475" cy="4525963"/>
          </a:xfrm>
        </p:spPr>
      </p:pic>
      <p:sp>
        <p:nvSpPr>
          <p:cNvPr id="6" name="Arc 5"/>
          <p:cNvSpPr/>
          <p:nvPr/>
        </p:nvSpPr>
        <p:spPr>
          <a:xfrm rot="10800000" flipH="1">
            <a:off x="1924050" y="-1106488"/>
            <a:ext cx="4400550" cy="4916488"/>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6324600" y="1524000"/>
            <a:ext cx="76200" cy="3200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742407" name="Object 5"/>
          <p:cNvGraphicFramePr>
            <a:graphicFrameLocks noChangeAspect="1"/>
          </p:cNvGraphicFramePr>
          <p:nvPr/>
        </p:nvGraphicFramePr>
        <p:xfrm>
          <a:off x="6286500" y="4757738"/>
          <a:ext cx="419100" cy="423862"/>
        </p:xfrm>
        <a:graphic>
          <a:graphicData uri="http://schemas.openxmlformats.org/presentationml/2006/ole">
            <p:oleObj spid="_x0000_s742407" name="Equation" r:id="rId4" imgW="139680" imgH="164880" progId="">
              <p:embed/>
            </p:oleObj>
          </a:graphicData>
        </a:graphic>
      </p:graphicFrame>
      <p:cxnSp>
        <p:nvCxnSpPr>
          <p:cNvPr id="9" name="Straight Connector 8"/>
          <p:cNvCxnSpPr/>
          <p:nvPr/>
        </p:nvCxnSpPr>
        <p:spPr>
          <a:xfrm>
            <a:off x="5799138" y="1828800"/>
            <a:ext cx="68262" cy="2895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742410" name="Object 10"/>
          <p:cNvGraphicFramePr>
            <a:graphicFrameLocks noChangeAspect="1"/>
          </p:cNvGraphicFramePr>
          <p:nvPr/>
        </p:nvGraphicFramePr>
        <p:xfrm>
          <a:off x="5715000" y="4725988"/>
          <a:ext cx="342900" cy="455612"/>
        </p:xfrm>
        <a:graphic>
          <a:graphicData uri="http://schemas.openxmlformats.org/presentationml/2006/ole">
            <p:oleObj spid="_x0000_s742410" name="Equation" r:id="rId5" imgW="114120" imgH="177480" progId="">
              <p:embed/>
            </p:oleObj>
          </a:graphicData>
        </a:graphic>
      </p:graphicFrame>
      <p:graphicFrame>
        <p:nvGraphicFramePr>
          <p:cNvPr id="742411" name="Object 11"/>
          <p:cNvGraphicFramePr>
            <a:graphicFrameLocks noChangeAspect="1"/>
          </p:cNvGraphicFramePr>
          <p:nvPr/>
        </p:nvGraphicFramePr>
        <p:xfrm>
          <a:off x="6172200" y="838200"/>
          <a:ext cx="571500" cy="520700"/>
        </p:xfrm>
        <a:graphic>
          <a:graphicData uri="http://schemas.openxmlformats.org/presentationml/2006/ole">
            <p:oleObj spid="_x0000_s742411" name="Equation" r:id="rId6" imgW="190440" imgH="203040" progId="">
              <p:embed/>
            </p:oleObj>
          </a:graphicData>
        </a:graphic>
      </p:graphicFrame>
      <p:sp>
        <p:nvSpPr>
          <p:cNvPr id="2" name="Arc 5"/>
          <p:cNvSpPr/>
          <p:nvPr/>
        </p:nvSpPr>
        <p:spPr>
          <a:xfrm rot="10800000" flipH="1">
            <a:off x="1524000" y="-1447800"/>
            <a:ext cx="4400550" cy="4916488"/>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63"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14764" name="Content Placeholder 2"/>
          <p:cNvSpPr>
            <a:spLocks noGrp="1"/>
          </p:cNvSpPr>
          <p:nvPr>
            <p:ph idx="4294967295"/>
          </p:nvPr>
        </p:nvSpPr>
        <p:spPr>
          <a:xfrm>
            <a:off x="457200" y="1600200"/>
            <a:ext cx="8686800" cy="4800600"/>
          </a:xfrm>
        </p:spPr>
        <p:txBody>
          <a:bodyPr/>
          <a:lstStyle/>
          <a:p>
            <a:r>
              <a:rPr lang="zh-CN" altLang="en-US" smtClean="0"/>
              <a:t>类型为</a:t>
            </a:r>
            <a:r>
              <a:rPr lang="en-US" altLang="zh-CN" smtClean="0"/>
              <a:t>H</a:t>
            </a:r>
            <a:r>
              <a:rPr lang="zh-CN" altLang="en-US" smtClean="0"/>
              <a:t>的工人选择     最优，则对任何                   一定有</a:t>
            </a:r>
            <a:endParaRPr lang="en-US" altLang="zh-CN" smtClean="0"/>
          </a:p>
          <a:p>
            <a:r>
              <a:rPr lang="zh-CN" altLang="en-US" smtClean="0">
                <a:solidFill>
                  <a:srgbClr val="FF0000"/>
                </a:solidFill>
              </a:rPr>
              <a:t>任何                   都构成低类型能力工人的劣信号，但不是高类型工人的劣信号</a:t>
            </a:r>
            <a:r>
              <a:rPr lang="zh-CN" altLang="en-US" smtClean="0"/>
              <a:t>，根据要求</a:t>
            </a:r>
            <a:r>
              <a:rPr lang="en-US" altLang="zh-CN" smtClean="0"/>
              <a:t>5</a:t>
            </a:r>
            <a:r>
              <a:rPr lang="zh-CN" altLang="en-US" smtClean="0"/>
              <a:t>，对任何                    ，一定有   </a:t>
            </a:r>
            <a:r>
              <a:rPr lang="en-US" altLang="zh-CN" smtClean="0"/>
              <a:t>                    </a:t>
            </a:r>
            <a:r>
              <a:rPr lang="zh-CN" altLang="en-US" smtClean="0"/>
              <a:t>，矛盾！</a:t>
            </a:r>
            <a:endParaRPr lang="en-US" altLang="zh-CN" smtClean="0"/>
          </a:p>
          <a:p>
            <a:r>
              <a:rPr lang="zh-CN" altLang="en-US" smtClean="0"/>
              <a:t>所以，类型为</a:t>
            </a:r>
            <a:r>
              <a:rPr lang="en-US" altLang="zh-CN" smtClean="0"/>
              <a:t>L</a:t>
            </a:r>
            <a:r>
              <a:rPr lang="zh-CN" altLang="en-US" smtClean="0"/>
              <a:t>的工人选择</a:t>
            </a:r>
            <a:r>
              <a:rPr lang="en-US" altLang="zh-CN" smtClean="0"/>
              <a:t>e*(L)</a:t>
            </a:r>
            <a:r>
              <a:rPr lang="zh-CN" altLang="en-US" smtClean="0"/>
              <a:t>，类型为</a:t>
            </a:r>
            <a:r>
              <a:rPr lang="en-US" altLang="zh-CN" smtClean="0"/>
              <a:t>H</a:t>
            </a:r>
            <a:r>
              <a:rPr lang="zh-CN" altLang="en-US" smtClean="0"/>
              <a:t>的工人选择               以及相应的</a:t>
            </a:r>
            <a:r>
              <a:rPr lang="en-US" altLang="zh-CN" smtClean="0"/>
              <a:t>u(H|e)</a:t>
            </a:r>
            <a:r>
              <a:rPr lang="zh-CN" altLang="en-US" smtClean="0"/>
              <a:t>和</a:t>
            </a:r>
            <a:r>
              <a:rPr lang="en-US" altLang="zh-CN" smtClean="0"/>
              <a:t>w(e)</a:t>
            </a:r>
            <a:r>
              <a:rPr lang="zh-CN" altLang="en-US" smtClean="0"/>
              <a:t>所构成分离精炼贝叶斯均衡</a:t>
            </a:r>
            <a:r>
              <a:rPr lang="zh-CN" altLang="en-US" smtClean="0">
                <a:solidFill>
                  <a:srgbClr val="FF0000"/>
                </a:solidFill>
              </a:rPr>
              <a:t>不</a:t>
            </a:r>
            <a:r>
              <a:rPr lang="zh-CN" altLang="en-US" smtClean="0"/>
              <a:t>满足信号要求</a:t>
            </a:r>
            <a:r>
              <a:rPr lang="en-US" altLang="zh-CN" smtClean="0"/>
              <a:t>5</a:t>
            </a:r>
          </a:p>
          <a:p>
            <a:endParaRPr lang="en-US" altLang="zh-CN" smtClean="0"/>
          </a:p>
          <a:p>
            <a:pPr>
              <a:buFont typeface="Arial" charset="0"/>
              <a:buNone/>
            </a:pPr>
            <a:endParaRPr lang="en-US" altLang="zh-CN" smtClean="0"/>
          </a:p>
        </p:txBody>
      </p:sp>
      <p:graphicFrame>
        <p:nvGraphicFramePr>
          <p:cNvPr id="714756" name="Object 5"/>
          <p:cNvGraphicFramePr>
            <a:graphicFrameLocks noChangeAspect="1"/>
          </p:cNvGraphicFramePr>
          <p:nvPr/>
        </p:nvGraphicFramePr>
        <p:xfrm>
          <a:off x="4456113" y="1676400"/>
          <a:ext cx="344487" cy="457200"/>
        </p:xfrm>
        <a:graphic>
          <a:graphicData uri="http://schemas.openxmlformats.org/presentationml/2006/ole">
            <p:oleObj spid="_x0000_s714756" name="Equation" r:id="rId3" imgW="114120" imgH="177480" progId="">
              <p:embed/>
            </p:oleObj>
          </a:graphicData>
        </a:graphic>
      </p:graphicFrame>
      <p:graphicFrame>
        <p:nvGraphicFramePr>
          <p:cNvPr id="714757" name="Object 5"/>
          <p:cNvGraphicFramePr>
            <a:graphicFrameLocks noChangeAspect="1"/>
          </p:cNvGraphicFramePr>
          <p:nvPr/>
        </p:nvGraphicFramePr>
        <p:xfrm>
          <a:off x="2133600" y="2133600"/>
          <a:ext cx="2057400" cy="488950"/>
        </p:xfrm>
        <a:graphic>
          <a:graphicData uri="http://schemas.openxmlformats.org/presentationml/2006/ole">
            <p:oleObj spid="_x0000_s714757" name="Equation" r:id="rId4" imgW="685800" imgH="190440" progId="">
              <p:embed/>
            </p:oleObj>
          </a:graphicData>
        </a:graphic>
      </p:graphicFrame>
      <p:graphicFrame>
        <p:nvGraphicFramePr>
          <p:cNvPr id="714758" name="Object 6"/>
          <p:cNvGraphicFramePr>
            <a:graphicFrameLocks noChangeAspect="1"/>
          </p:cNvGraphicFramePr>
          <p:nvPr/>
        </p:nvGraphicFramePr>
        <p:xfrm>
          <a:off x="7696200" y="1600200"/>
          <a:ext cx="1374775" cy="522288"/>
        </p:xfrm>
        <a:graphic>
          <a:graphicData uri="http://schemas.openxmlformats.org/presentationml/2006/ole">
            <p:oleObj spid="_x0000_s714758" name="Equation" r:id="rId5" imgW="558720" imgH="203040" progId="">
              <p:embed/>
            </p:oleObj>
          </a:graphicData>
        </a:graphic>
      </p:graphicFrame>
      <p:graphicFrame>
        <p:nvGraphicFramePr>
          <p:cNvPr id="714759" name="Object 7"/>
          <p:cNvGraphicFramePr>
            <a:graphicFrameLocks noChangeAspect="1"/>
          </p:cNvGraphicFramePr>
          <p:nvPr/>
        </p:nvGraphicFramePr>
        <p:xfrm>
          <a:off x="1752600" y="2667000"/>
          <a:ext cx="1679575" cy="522288"/>
        </p:xfrm>
        <a:graphic>
          <a:graphicData uri="http://schemas.openxmlformats.org/presentationml/2006/ole">
            <p:oleObj spid="_x0000_s714759" name="Equation" r:id="rId6" imgW="558720" imgH="203040" progId="">
              <p:embed/>
            </p:oleObj>
          </a:graphicData>
        </a:graphic>
      </p:graphicFrame>
      <p:graphicFrame>
        <p:nvGraphicFramePr>
          <p:cNvPr id="714760" name="Object 8"/>
          <p:cNvGraphicFramePr>
            <a:graphicFrameLocks noChangeAspect="1"/>
          </p:cNvGraphicFramePr>
          <p:nvPr/>
        </p:nvGraphicFramePr>
        <p:xfrm>
          <a:off x="5981700" y="3733800"/>
          <a:ext cx="2095500" cy="488950"/>
        </p:xfrm>
        <a:graphic>
          <a:graphicData uri="http://schemas.openxmlformats.org/presentationml/2006/ole">
            <p:oleObj spid="_x0000_s714760" name="Equation" r:id="rId7" imgW="698400" imgH="190440" progId="">
              <p:embed/>
            </p:oleObj>
          </a:graphicData>
        </a:graphic>
      </p:graphicFrame>
      <p:graphicFrame>
        <p:nvGraphicFramePr>
          <p:cNvPr id="714761" name="Object 13"/>
          <p:cNvGraphicFramePr>
            <a:graphicFrameLocks noChangeAspect="1"/>
          </p:cNvGraphicFramePr>
          <p:nvPr/>
        </p:nvGraphicFramePr>
        <p:xfrm>
          <a:off x="2587625" y="3657600"/>
          <a:ext cx="1679575" cy="522288"/>
        </p:xfrm>
        <a:graphic>
          <a:graphicData uri="http://schemas.openxmlformats.org/presentationml/2006/ole">
            <p:oleObj spid="_x0000_s714761" name="Equation" r:id="rId8" imgW="558720" imgH="203040" progId="">
              <p:embed/>
            </p:oleObj>
          </a:graphicData>
        </a:graphic>
      </p:graphicFrame>
      <p:graphicFrame>
        <p:nvGraphicFramePr>
          <p:cNvPr id="714762" name="Object 10"/>
          <p:cNvGraphicFramePr>
            <a:graphicFrameLocks noChangeAspect="1"/>
          </p:cNvGraphicFramePr>
          <p:nvPr/>
        </p:nvGraphicFramePr>
        <p:xfrm>
          <a:off x="2092325" y="5268913"/>
          <a:ext cx="1412875" cy="522287"/>
        </p:xfrm>
        <a:graphic>
          <a:graphicData uri="http://schemas.openxmlformats.org/presentationml/2006/ole">
            <p:oleObj spid="_x0000_s714762" name="Equation" r:id="rId9" imgW="583920" imgH="203040" progId="">
              <p:embed/>
            </p:oleObj>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81"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15782" name="Content Placeholder 2"/>
          <p:cNvSpPr>
            <a:spLocks noGrp="1"/>
          </p:cNvSpPr>
          <p:nvPr>
            <p:ph idx="4294967295"/>
          </p:nvPr>
        </p:nvSpPr>
        <p:spPr>
          <a:xfrm>
            <a:off x="228600" y="1600200"/>
            <a:ext cx="8915400" cy="4800600"/>
          </a:xfrm>
        </p:spPr>
        <p:txBody>
          <a:bodyPr/>
          <a:lstStyle/>
          <a:p>
            <a:r>
              <a:rPr lang="zh-CN" altLang="en-US" smtClean="0"/>
              <a:t>在满足信号要求</a:t>
            </a:r>
            <a:r>
              <a:rPr lang="en-US" altLang="zh-CN" smtClean="0"/>
              <a:t>5</a:t>
            </a:r>
            <a:r>
              <a:rPr lang="zh-CN" altLang="en-US" smtClean="0"/>
              <a:t>的均衡中，高能力工人所获得的效用至少为                                      （</a:t>
            </a:r>
            <a:r>
              <a:rPr lang="zh-CN" altLang="en-US" smtClean="0">
                <a:solidFill>
                  <a:srgbClr val="FF0000"/>
                </a:solidFill>
              </a:rPr>
              <a:t>为什么？</a:t>
            </a:r>
            <a:r>
              <a:rPr lang="zh-CN" altLang="en-US" smtClean="0"/>
              <a:t>）</a:t>
            </a:r>
            <a:endParaRPr lang="en-US" altLang="zh-CN" smtClean="0"/>
          </a:p>
          <a:p>
            <a:r>
              <a:rPr lang="zh-CN" altLang="en-US" smtClean="0"/>
              <a:t>下面考虑混同均衡以及杂合均衡</a:t>
            </a:r>
          </a:p>
          <a:p>
            <a:r>
              <a:rPr lang="zh-CN" altLang="en-US" smtClean="0"/>
              <a:t>我们将证明所有混同均衡以及杂合均衡都</a:t>
            </a:r>
            <a:r>
              <a:rPr lang="zh-CN" altLang="en-US" smtClean="0">
                <a:solidFill>
                  <a:srgbClr val="FF0000"/>
                </a:solidFill>
              </a:rPr>
              <a:t>不</a:t>
            </a:r>
            <a:r>
              <a:rPr lang="zh-CN" altLang="en-US" smtClean="0"/>
              <a:t>满足信号要求</a:t>
            </a:r>
            <a:r>
              <a:rPr lang="en-US" altLang="zh-CN" smtClean="0"/>
              <a:t>5</a:t>
            </a:r>
            <a:r>
              <a:rPr lang="zh-CN" altLang="en-US" smtClean="0"/>
              <a:t>或信号要求</a:t>
            </a:r>
            <a:r>
              <a:rPr lang="en-US" altLang="zh-CN" smtClean="0"/>
              <a:t>6</a:t>
            </a:r>
          </a:p>
          <a:p>
            <a:endParaRPr lang="en-US" altLang="zh-CN" smtClean="0"/>
          </a:p>
          <a:p>
            <a:pPr>
              <a:buFont typeface="Arial" charset="0"/>
              <a:buNone/>
            </a:pPr>
            <a:endParaRPr lang="en-US" altLang="zh-CN" smtClean="0"/>
          </a:p>
        </p:txBody>
      </p:sp>
      <p:graphicFrame>
        <p:nvGraphicFramePr>
          <p:cNvPr id="715780" name="Object 14"/>
          <p:cNvGraphicFramePr>
            <a:graphicFrameLocks noChangeAspect="1"/>
          </p:cNvGraphicFramePr>
          <p:nvPr/>
        </p:nvGraphicFramePr>
        <p:xfrm>
          <a:off x="3200400" y="2133600"/>
          <a:ext cx="3276600" cy="520700"/>
        </p:xfrm>
        <a:graphic>
          <a:graphicData uri="http://schemas.openxmlformats.org/presentationml/2006/ole">
            <p:oleObj spid="_x0000_s715780" name="Equation" r:id="rId3" imgW="1091880" imgH="203040" progId="">
              <p:embed/>
            </p:oleObj>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69" name="Title 1"/>
          <p:cNvSpPr>
            <a:spLocks noGrp="1"/>
          </p:cNvSpPr>
          <p:nvPr>
            <p:ph type="title" idx="4294967295"/>
          </p:nvPr>
        </p:nvSpPr>
        <p:spPr/>
        <p:txBody>
          <a:bodyPr/>
          <a:lstStyle/>
          <a:p>
            <a:endParaRPr lang="en-US" altLang="zh-CN" smtClean="0"/>
          </a:p>
        </p:txBody>
      </p:sp>
      <p:sp>
        <p:nvSpPr>
          <p:cNvPr id="749570" name="Content Placeholder 4"/>
          <p:cNvSpPr>
            <a:spLocks noGrp="1"/>
          </p:cNvSpPr>
          <p:nvPr>
            <p:ph idx="4294967295"/>
          </p:nvPr>
        </p:nvSpPr>
        <p:spPr/>
        <p:txBody>
          <a:bodyPr/>
          <a:lstStyle/>
          <a:p>
            <a:r>
              <a:rPr lang="zh-CN" altLang="en-US" smtClean="0"/>
              <a:t>分两种情况进行讨论</a:t>
            </a:r>
          </a:p>
          <a:p>
            <a:r>
              <a:rPr lang="en-US" altLang="zh-CN" smtClean="0"/>
              <a:t>1.</a:t>
            </a:r>
            <a:r>
              <a:rPr lang="en-US" altLang="zh-CN" smtClean="0">
                <a:solidFill>
                  <a:srgbClr val="FF0000"/>
                </a:solidFill>
              </a:rPr>
              <a:t> </a:t>
            </a:r>
            <a:r>
              <a:rPr lang="zh-CN" altLang="en-US" smtClean="0">
                <a:solidFill>
                  <a:srgbClr val="FF0000"/>
                </a:solidFill>
              </a:rPr>
              <a:t>考虑</a:t>
            </a:r>
            <a:r>
              <a:rPr lang="en-US" altLang="zh-CN" smtClean="0">
                <a:solidFill>
                  <a:srgbClr val="FF0000"/>
                </a:solidFill>
              </a:rPr>
              <a:t>q</a:t>
            </a:r>
            <a:r>
              <a:rPr lang="zh-CN" altLang="en-US" smtClean="0">
                <a:solidFill>
                  <a:srgbClr val="FF0000"/>
                </a:solidFill>
              </a:rPr>
              <a:t>比较小的情况</a:t>
            </a:r>
            <a:r>
              <a:rPr lang="zh-CN" altLang="en-US" smtClean="0"/>
              <a:t>，我们将证明没有混同均衡以及杂合均衡满足信号要求</a:t>
            </a:r>
            <a:r>
              <a:rPr lang="en-US" altLang="zh-CN" smtClean="0"/>
              <a:t>5</a:t>
            </a:r>
          </a:p>
        </p:txBody>
      </p:sp>
      <p:pic>
        <p:nvPicPr>
          <p:cNvPr id="749571" name="Content Placeholder 3" descr="Fig15.jpg"/>
          <p:cNvPicPr>
            <a:picLocks noChangeAspect="1"/>
          </p:cNvPicPr>
          <p:nvPr/>
        </p:nvPicPr>
        <p:blipFill>
          <a:blip r:embed="rId2"/>
          <a:srcRect/>
          <a:stretch>
            <a:fillRect/>
          </a:stretch>
        </p:blipFill>
        <p:spPr bwMode="auto">
          <a:xfrm>
            <a:off x="1277938" y="3125788"/>
            <a:ext cx="6189662" cy="3732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38"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17839" name="Content Placeholder 2"/>
          <p:cNvSpPr>
            <a:spLocks noGrp="1"/>
          </p:cNvSpPr>
          <p:nvPr>
            <p:ph idx="4294967295"/>
          </p:nvPr>
        </p:nvSpPr>
        <p:spPr/>
        <p:txBody>
          <a:bodyPr/>
          <a:lstStyle/>
          <a:p>
            <a:r>
              <a:rPr lang="zh-CN" altLang="en-US" smtClean="0"/>
              <a:t>考虑</a:t>
            </a:r>
            <a:r>
              <a:rPr lang="zh-CN" altLang="en-US" b="1" smtClean="0"/>
              <a:t>混同精炼贝叶斯均衡</a:t>
            </a:r>
          </a:p>
          <a:p>
            <a:r>
              <a:rPr lang="zh-CN" altLang="en-US" smtClean="0"/>
              <a:t>假设                                         </a:t>
            </a:r>
          </a:p>
          <a:p>
            <a:r>
              <a:rPr lang="zh-CN" altLang="en-US" smtClean="0"/>
              <a:t>                                         和如下定义的               以及         构成博弈的混同精炼贝叶斯均衡</a:t>
            </a:r>
          </a:p>
        </p:txBody>
      </p:sp>
      <p:graphicFrame>
        <p:nvGraphicFramePr>
          <p:cNvPr id="717828" name="Object 5"/>
          <p:cNvGraphicFramePr>
            <a:graphicFrameLocks noChangeAspect="1"/>
          </p:cNvGraphicFramePr>
          <p:nvPr/>
        </p:nvGraphicFramePr>
        <p:xfrm>
          <a:off x="866775" y="2809875"/>
          <a:ext cx="3781425" cy="587375"/>
        </p:xfrm>
        <a:graphic>
          <a:graphicData uri="http://schemas.openxmlformats.org/presentationml/2006/ole">
            <p:oleObj spid="_x0000_s717828" name="Equation" r:id="rId3" imgW="1257120" imgH="228600" progId="">
              <p:embed/>
            </p:oleObj>
          </a:graphicData>
        </a:graphic>
      </p:graphicFrame>
      <p:graphicFrame>
        <p:nvGraphicFramePr>
          <p:cNvPr id="717829" name="Object 5"/>
          <p:cNvGraphicFramePr>
            <a:graphicFrameLocks noChangeAspect="1"/>
          </p:cNvGraphicFramePr>
          <p:nvPr/>
        </p:nvGraphicFramePr>
        <p:xfrm>
          <a:off x="7091363" y="2820988"/>
          <a:ext cx="1527175" cy="488950"/>
        </p:xfrm>
        <a:graphic>
          <a:graphicData uri="http://schemas.openxmlformats.org/presentationml/2006/ole">
            <p:oleObj spid="_x0000_s717829" name="Equation" r:id="rId4" imgW="507960" imgH="190440" progId="">
              <p:embed/>
            </p:oleObj>
          </a:graphicData>
        </a:graphic>
      </p:graphicFrame>
      <p:graphicFrame>
        <p:nvGraphicFramePr>
          <p:cNvPr id="717830" name="Object 6"/>
          <p:cNvGraphicFramePr>
            <a:graphicFrameLocks noChangeAspect="1"/>
          </p:cNvGraphicFramePr>
          <p:nvPr/>
        </p:nvGraphicFramePr>
        <p:xfrm>
          <a:off x="1676400" y="3321050"/>
          <a:ext cx="917575" cy="488950"/>
        </p:xfrm>
        <a:graphic>
          <a:graphicData uri="http://schemas.openxmlformats.org/presentationml/2006/ole">
            <p:oleObj spid="_x0000_s717830" name="Equation" r:id="rId5" imgW="304560" imgH="190440" progId="">
              <p:embed/>
            </p:oleObj>
          </a:graphicData>
        </a:graphic>
      </p:graphicFrame>
      <p:graphicFrame>
        <p:nvGraphicFramePr>
          <p:cNvPr id="717831" name="Object 7"/>
          <p:cNvGraphicFramePr>
            <a:graphicFrameLocks noChangeAspect="1"/>
          </p:cNvGraphicFramePr>
          <p:nvPr/>
        </p:nvGraphicFramePr>
        <p:xfrm>
          <a:off x="2076450" y="3757613"/>
          <a:ext cx="4457700" cy="1271587"/>
        </p:xfrm>
        <a:graphic>
          <a:graphicData uri="http://schemas.openxmlformats.org/presentationml/2006/ole">
            <p:oleObj spid="_x0000_s717831" name="Equation" r:id="rId6" imgW="1485720" imgH="495000" progId="">
              <p:embed/>
            </p:oleObj>
          </a:graphicData>
        </a:graphic>
      </p:graphicFrame>
      <p:graphicFrame>
        <p:nvGraphicFramePr>
          <p:cNvPr id="717832" name="Object 8"/>
          <p:cNvGraphicFramePr>
            <a:graphicFrameLocks noChangeAspect="1"/>
          </p:cNvGraphicFramePr>
          <p:nvPr/>
        </p:nvGraphicFramePr>
        <p:xfrm>
          <a:off x="1981200" y="5053013"/>
          <a:ext cx="4800600" cy="1271587"/>
        </p:xfrm>
        <a:graphic>
          <a:graphicData uri="http://schemas.openxmlformats.org/presentationml/2006/ole">
            <p:oleObj spid="_x0000_s717832" name="Equation" r:id="rId7" imgW="1600200" imgH="495000" progId="">
              <p:embed/>
            </p:oleObj>
          </a:graphicData>
        </a:graphic>
      </p:graphicFrame>
      <p:graphicFrame>
        <p:nvGraphicFramePr>
          <p:cNvPr id="717833" name="Object 3"/>
          <p:cNvGraphicFramePr>
            <a:graphicFrameLocks noChangeAspect="1"/>
          </p:cNvGraphicFramePr>
          <p:nvPr/>
        </p:nvGraphicFramePr>
        <p:xfrm>
          <a:off x="2209800" y="6291263"/>
          <a:ext cx="4876800" cy="566737"/>
        </p:xfrm>
        <a:graphic>
          <a:graphicData uri="http://schemas.openxmlformats.org/presentationml/2006/ole">
            <p:oleObj spid="_x0000_s717833" name="Equation" r:id="rId8" imgW="1968480" imgH="228600" progId="">
              <p:embed/>
            </p:oleObj>
          </a:graphicData>
        </a:graphic>
      </p:graphicFrame>
      <p:graphicFrame>
        <p:nvGraphicFramePr>
          <p:cNvPr id="717837" name="Object 13"/>
          <p:cNvGraphicFramePr>
            <a:graphicFrameLocks noChangeAspect="1"/>
          </p:cNvGraphicFramePr>
          <p:nvPr/>
        </p:nvGraphicFramePr>
        <p:xfrm>
          <a:off x="1746250" y="2232025"/>
          <a:ext cx="1987550" cy="587375"/>
        </p:xfrm>
        <a:graphic>
          <a:graphicData uri="http://schemas.openxmlformats.org/presentationml/2006/ole">
            <p:oleObj spid="_x0000_s717837" name="Equation" r:id="rId9" imgW="660240" imgH="228600" progId="">
              <p:embed/>
            </p:oleObj>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84" name="Title 1"/>
          <p:cNvSpPr>
            <a:spLocks noGrp="1"/>
          </p:cNvSpPr>
          <p:nvPr>
            <p:ph type="title" idx="4294967295"/>
          </p:nvPr>
        </p:nvSpPr>
        <p:spPr/>
        <p:txBody>
          <a:bodyPr/>
          <a:lstStyle/>
          <a:p>
            <a:r>
              <a:rPr lang="en-US" altLang="zh-CN" smtClean="0"/>
              <a:t>4.2.B </a:t>
            </a:r>
            <a:r>
              <a:rPr lang="zh-CN" altLang="en-US" smtClean="0"/>
              <a:t>就业市场信号</a:t>
            </a:r>
          </a:p>
        </p:txBody>
      </p:sp>
      <p:pic>
        <p:nvPicPr>
          <p:cNvPr id="745485" name="Content Placeholder 3" descr="Fig5.jpg"/>
          <p:cNvPicPr>
            <a:picLocks noGrp="1" noChangeAspect="1"/>
          </p:cNvPicPr>
          <p:nvPr>
            <p:ph idx="4294967295"/>
          </p:nvPr>
        </p:nvPicPr>
        <p:blipFill>
          <a:blip r:embed="rId3"/>
          <a:srcRect/>
          <a:stretch>
            <a:fillRect/>
          </a:stretch>
        </p:blipFill>
        <p:spPr>
          <a:xfrm>
            <a:off x="1401763" y="1066800"/>
            <a:ext cx="6599237" cy="4525963"/>
          </a:xfrm>
        </p:spPr>
      </p:pic>
      <p:sp>
        <p:nvSpPr>
          <p:cNvPr id="745486" name="Freeform 13"/>
          <p:cNvSpPr>
            <a:spLocks/>
          </p:cNvSpPr>
          <p:nvPr/>
        </p:nvSpPr>
        <p:spPr bwMode="auto">
          <a:xfrm>
            <a:off x="2536825" y="1939925"/>
            <a:ext cx="3482975" cy="2327275"/>
          </a:xfrm>
          <a:custGeom>
            <a:avLst/>
            <a:gdLst>
              <a:gd name="T0" fmla="*/ 2147483647 w 2194"/>
              <a:gd name="T1" fmla="*/ 0 h 1466"/>
              <a:gd name="T2" fmla="*/ 2147483647 w 2194"/>
              <a:gd name="T3" fmla="*/ 2147483647 h 1466"/>
              <a:gd name="T4" fmla="*/ 2147483647 w 2194"/>
              <a:gd name="T5" fmla="*/ 2147483647 h 1466"/>
              <a:gd name="T6" fmla="*/ 2147483647 w 2194"/>
              <a:gd name="T7" fmla="*/ 2147483647 h 1466"/>
              <a:gd name="T8" fmla="*/ 0 w 2194"/>
              <a:gd name="T9" fmla="*/ 2147483647 h 1466"/>
              <a:gd name="T10" fmla="*/ 0 60000 65536"/>
              <a:gd name="T11" fmla="*/ 0 60000 65536"/>
              <a:gd name="T12" fmla="*/ 0 60000 65536"/>
              <a:gd name="T13" fmla="*/ 0 60000 65536"/>
              <a:gd name="T14" fmla="*/ 0 60000 65536"/>
              <a:gd name="T15" fmla="*/ 0 w 2194"/>
              <a:gd name="T16" fmla="*/ 0 h 1466"/>
              <a:gd name="T17" fmla="*/ 2194 w 2194"/>
              <a:gd name="T18" fmla="*/ 1466 h 1466"/>
            </a:gdLst>
            <a:ahLst/>
            <a:cxnLst>
              <a:cxn ang="T10">
                <a:pos x="T0" y="T1"/>
              </a:cxn>
              <a:cxn ang="T11">
                <a:pos x="T2" y="T3"/>
              </a:cxn>
              <a:cxn ang="T12">
                <a:pos x="T4" y="T5"/>
              </a:cxn>
              <a:cxn ang="T13">
                <a:pos x="T6" y="T7"/>
              </a:cxn>
              <a:cxn ang="T14">
                <a:pos x="T8" y="T9"/>
              </a:cxn>
            </a:cxnLst>
            <a:rect l="T15" t="T16" r="T17" b="T18"/>
            <a:pathLst>
              <a:path w="2194" h="1466">
                <a:moveTo>
                  <a:pt x="2194" y="0"/>
                </a:moveTo>
                <a:cubicBezTo>
                  <a:pt x="2168" y="124"/>
                  <a:pt x="2111" y="553"/>
                  <a:pt x="2035" y="748"/>
                </a:cubicBezTo>
                <a:cubicBezTo>
                  <a:pt x="1959" y="943"/>
                  <a:pt x="1896" y="1059"/>
                  <a:pt x="1737" y="1169"/>
                </a:cubicBezTo>
                <a:cubicBezTo>
                  <a:pt x="1578" y="1279"/>
                  <a:pt x="1367" y="1362"/>
                  <a:pt x="1078" y="1411"/>
                </a:cubicBezTo>
                <a:cubicBezTo>
                  <a:pt x="789" y="1460"/>
                  <a:pt x="225" y="1455"/>
                  <a:pt x="0" y="1466"/>
                </a:cubicBezTo>
              </a:path>
            </a:pathLst>
          </a:custGeom>
          <a:noFill/>
          <a:ln w="9525">
            <a:solidFill>
              <a:schemeClr val="tx1"/>
            </a:solidFill>
            <a:round/>
            <a:headEnd/>
            <a:tailEnd/>
          </a:ln>
        </p:spPr>
        <p:txBody>
          <a:bodyPr/>
          <a:lstStyle/>
          <a:p>
            <a:endParaRPr lang="zh-CN" altLang="en-US"/>
          </a:p>
        </p:txBody>
      </p:sp>
      <p:sp>
        <p:nvSpPr>
          <p:cNvPr id="745487" name="Line 14"/>
          <p:cNvSpPr>
            <a:spLocks noChangeShapeType="1"/>
          </p:cNvSpPr>
          <p:nvPr/>
        </p:nvSpPr>
        <p:spPr bwMode="auto">
          <a:xfrm>
            <a:off x="2743200" y="4267200"/>
            <a:ext cx="0" cy="838200"/>
          </a:xfrm>
          <a:prstGeom prst="line">
            <a:avLst/>
          </a:prstGeom>
          <a:noFill/>
          <a:ln w="9525">
            <a:solidFill>
              <a:schemeClr val="tx1"/>
            </a:solidFill>
            <a:prstDash val="dash"/>
            <a:round/>
            <a:headEnd/>
            <a:tailEnd/>
          </a:ln>
        </p:spPr>
        <p:txBody>
          <a:bodyPr/>
          <a:lstStyle/>
          <a:p>
            <a:endParaRPr lang="zh-CN" altLang="en-US"/>
          </a:p>
        </p:txBody>
      </p:sp>
      <p:sp>
        <p:nvSpPr>
          <p:cNvPr id="745488" name="Line 15"/>
          <p:cNvSpPr>
            <a:spLocks noChangeShapeType="1"/>
          </p:cNvSpPr>
          <p:nvPr/>
        </p:nvSpPr>
        <p:spPr bwMode="auto">
          <a:xfrm flipV="1">
            <a:off x="2057400" y="5176838"/>
            <a:ext cx="641350" cy="309562"/>
          </a:xfrm>
          <a:prstGeom prst="line">
            <a:avLst/>
          </a:prstGeom>
          <a:noFill/>
          <a:ln w="9525">
            <a:solidFill>
              <a:schemeClr val="tx1"/>
            </a:solidFill>
            <a:round/>
            <a:headEnd/>
            <a:tailEnd type="triangle" w="med" len="med"/>
          </a:ln>
        </p:spPr>
        <p:txBody>
          <a:bodyPr/>
          <a:lstStyle/>
          <a:p>
            <a:endParaRPr lang="zh-CN" altLang="en-US"/>
          </a:p>
        </p:txBody>
      </p:sp>
      <p:graphicFrame>
        <p:nvGraphicFramePr>
          <p:cNvPr id="745481" name="Object 9"/>
          <p:cNvGraphicFramePr>
            <a:graphicFrameLocks noChangeAspect="1"/>
          </p:cNvGraphicFramePr>
          <p:nvPr/>
        </p:nvGraphicFramePr>
        <p:xfrm>
          <a:off x="1752600" y="5334000"/>
          <a:ext cx="374650" cy="349250"/>
        </p:xfrm>
        <a:graphic>
          <a:graphicData uri="http://schemas.openxmlformats.org/presentationml/2006/ole">
            <p:oleObj spid="_x0000_s745481" name="Equation" r:id="rId4" imgW="190440" imgH="177480" progId="">
              <p:embed/>
            </p:oleObj>
          </a:graphicData>
        </a:graphic>
      </p:graphicFrame>
      <p:cxnSp>
        <p:nvCxnSpPr>
          <p:cNvPr id="8" name="Straight Connector 7"/>
          <p:cNvCxnSpPr/>
          <p:nvPr/>
        </p:nvCxnSpPr>
        <p:spPr>
          <a:xfrm>
            <a:off x="4572000" y="2286000"/>
            <a:ext cx="68263" cy="2895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745483" name="Object 11"/>
          <p:cNvGraphicFramePr>
            <a:graphicFrameLocks noChangeAspect="1"/>
          </p:cNvGraphicFramePr>
          <p:nvPr/>
        </p:nvGraphicFramePr>
        <p:xfrm>
          <a:off x="4524375" y="5105400"/>
          <a:ext cx="352425" cy="401638"/>
        </p:xfrm>
        <a:graphic>
          <a:graphicData uri="http://schemas.openxmlformats.org/presentationml/2006/ole">
            <p:oleObj spid="_x0000_s745483" name="Equation" r:id="rId5" imgW="152280" imgH="203040" progId="">
              <p:embed/>
            </p:oleObj>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7"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19878" name="Content Placeholder 2"/>
          <p:cNvSpPr>
            <a:spLocks noGrp="1"/>
          </p:cNvSpPr>
          <p:nvPr>
            <p:ph idx="4294967295"/>
          </p:nvPr>
        </p:nvSpPr>
        <p:spPr/>
        <p:txBody>
          <a:bodyPr/>
          <a:lstStyle/>
          <a:p>
            <a:r>
              <a:rPr lang="zh-CN" altLang="en-US" smtClean="0"/>
              <a:t>高能力工人所获得的效用少于</a:t>
            </a:r>
            <a:endParaRPr lang="en-US" altLang="zh-CN" smtClean="0"/>
          </a:p>
          <a:p>
            <a:endParaRPr lang="en-US" altLang="zh-CN" smtClean="0"/>
          </a:p>
          <a:p>
            <a:endParaRPr lang="zh-CN" altLang="en-US" smtClean="0"/>
          </a:p>
        </p:txBody>
      </p:sp>
      <p:graphicFrame>
        <p:nvGraphicFramePr>
          <p:cNvPr id="719876" name="Object 14"/>
          <p:cNvGraphicFramePr>
            <a:graphicFrameLocks noChangeAspect="1"/>
          </p:cNvGraphicFramePr>
          <p:nvPr/>
        </p:nvGraphicFramePr>
        <p:xfrm>
          <a:off x="990600" y="2057400"/>
          <a:ext cx="3276600" cy="520700"/>
        </p:xfrm>
        <a:graphic>
          <a:graphicData uri="http://schemas.openxmlformats.org/presentationml/2006/ole">
            <p:oleObj spid="_x0000_s719876" name="Equation" r:id="rId3" imgW="1091880" imgH="203040" progId="">
              <p:embed/>
            </p:oleObj>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4"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20905" name="Content Placeholder 2"/>
          <p:cNvSpPr>
            <a:spLocks noGrp="1"/>
          </p:cNvSpPr>
          <p:nvPr>
            <p:ph idx="4294967295"/>
          </p:nvPr>
        </p:nvSpPr>
        <p:spPr/>
        <p:txBody>
          <a:bodyPr/>
          <a:lstStyle/>
          <a:p>
            <a:r>
              <a:rPr lang="zh-CN" altLang="en-US" smtClean="0"/>
              <a:t>高能力工人所获得的效用少于</a:t>
            </a:r>
            <a:endParaRPr lang="en-US" altLang="zh-CN" smtClean="0"/>
          </a:p>
          <a:p>
            <a:endParaRPr lang="en-US" altLang="zh-CN" smtClean="0"/>
          </a:p>
          <a:p>
            <a:r>
              <a:rPr lang="zh-CN" altLang="en-US" smtClean="0"/>
              <a:t> 所以，                                         和相应的              以及         所构成博弈的</a:t>
            </a:r>
            <a:r>
              <a:rPr lang="zh-CN" altLang="en-US" b="1" smtClean="0"/>
              <a:t>混同精炼贝叶斯均衡</a:t>
            </a:r>
            <a:r>
              <a:rPr lang="zh-CN" altLang="en-US" smtClean="0">
                <a:solidFill>
                  <a:srgbClr val="FF0000"/>
                </a:solidFill>
              </a:rPr>
              <a:t>不满足</a:t>
            </a:r>
            <a:r>
              <a:rPr lang="zh-CN" altLang="en-US" smtClean="0"/>
              <a:t>信号要求</a:t>
            </a:r>
            <a:r>
              <a:rPr lang="en-US" altLang="zh-CN" smtClean="0"/>
              <a:t>5</a:t>
            </a:r>
          </a:p>
        </p:txBody>
      </p:sp>
      <p:graphicFrame>
        <p:nvGraphicFramePr>
          <p:cNvPr id="720900" name="Object 5"/>
          <p:cNvGraphicFramePr>
            <a:graphicFrameLocks noChangeAspect="1"/>
          </p:cNvGraphicFramePr>
          <p:nvPr/>
        </p:nvGraphicFramePr>
        <p:xfrm>
          <a:off x="2057400" y="2765425"/>
          <a:ext cx="3781425" cy="587375"/>
        </p:xfrm>
        <a:graphic>
          <a:graphicData uri="http://schemas.openxmlformats.org/presentationml/2006/ole">
            <p:oleObj spid="_x0000_s720900" name="Equation" r:id="rId3" imgW="1257120" imgH="228600" progId="">
              <p:embed/>
            </p:oleObj>
          </a:graphicData>
        </a:graphic>
      </p:graphicFrame>
      <p:graphicFrame>
        <p:nvGraphicFramePr>
          <p:cNvPr id="720901" name="Object 3"/>
          <p:cNvGraphicFramePr>
            <a:graphicFrameLocks noChangeAspect="1"/>
          </p:cNvGraphicFramePr>
          <p:nvPr/>
        </p:nvGraphicFramePr>
        <p:xfrm>
          <a:off x="7620000" y="2787650"/>
          <a:ext cx="1371600" cy="488950"/>
        </p:xfrm>
        <a:graphic>
          <a:graphicData uri="http://schemas.openxmlformats.org/presentationml/2006/ole">
            <p:oleObj spid="_x0000_s720901" name="Equation" r:id="rId4" imgW="507960" imgH="190440" progId="">
              <p:embed/>
            </p:oleObj>
          </a:graphicData>
        </a:graphic>
      </p:graphicFrame>
      <p:graphicFrame>
        <p:nvGraphicFramePr>
          <p:cNvPr id="720902" name="Object 4"/>
          <p:cNvGraphicFramePr>
            <a:graphicFrameLocks noChangeAspect="1"/>
          </p:cNvGraphicFramePr>
          <p:nvPr/>
        </p:nvGraphicFramePr>
        <p:xfrm>
          <a:off x="1676400" y="3321050"/>
          <a:ext cx="917575" cy="488950"/>
        </p:xfrm>
        <a:graphic>
          <a:graphicData uri="http://schemas.openxmlformats.org/presentationml/2006/ole">
            <p:oleObj spid="_x0000_s720902" name="Equation" r:id="rId5" imgW="304560" imgH="190440" progId="">
              <p:embed/>
            </p:oleObj>
          </a:graphicData>
        </a:graphic>
      </p:graphicFrame>
      <p:graphicFrame>
        <p:nvGraphicFramePr>
          <p:cNvPr id="720903" name="Object 14"/>
          <p:cNvGraphicFramePr>
            <a:graphicFrameLocks noChangeAspect="1"/>
          </p:cNvGraphicFramePr>
          <p:nvPr/>
        </p:nvGraphicFramePr>
        <p:xfrm>
          <a:off x="990600" y="2057400"/>
          <a:ext cx="3276600" cy="520700"/>
        </p:xfrm>
        <a:graphic>
          <a:graphicData uri="http://schemas.openxmlformats.org/presentationml/2006/ole">
            <p:oleObj spid="_x0000_s720903" name="Equation" r:id="rId6" imgW="1091880" imgH="203040" progId="">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idx="4294967295"/>
          </p:nvPr>
        </p:nvSpPr>
        <p:spPr/>
        <p:txBody>
          <a:bodyPr/>
          <a:lstStyle/>
          <a:p>
            <a:r>
              <a:rPr lang="en-US" altLang="zh-CN" smtClean="0"/>
              <a:t>4.1 </a:t>
            </a:r>
            <a:r>
              <a:rPr lang="zh-CN" altLang="en-US" smtClean="0"/>
              <a:t>精炼贝叶斯均衡概述</a:t>
            </a:r>
            <a:endParaRPr lang="en-US" altLang="zh-CN" smtClean="0"/>
          </a:p>
        </p:txBody>
      </p:sp>
      <p:sp>
        <p:nvSpPr>
          <p:cNvPr id="24578" name="Content Placeholder 2"/>
          <p:cNvSpPr>
            <a:spLocks noGrp="1"/>
          </p:cNvSpPr>
          <p:nvPr>
            <p:ph idx="4294967295"/>
          </p:nvPr>
        </p:nvSpPr>
        <p:spPr>
          <a:xfrm>
            <a:off x="457200" y="1114425"/>
            <a:ext cx="8458200" cy="5105400"/>
          </a:xfrm>
        </p:spPr>
        <p:txBody>
          <a:bodyPr/>
          <a:lstStyle/>
          <a:p>
            <a:r>
              <a:rPr lang="zh-CN" altLang="en-US" b="1" smtClean="0"/>
              <a:t>要求</a:t>
            </a:r>
            <a:r>
              <a:rPr lang="en-US" altLang="zh-CN" b="1" smtClean="0"/>
              <a:t>4</a:t>
            </a:r>
            <a:r>
              <a:rPr lang="zh-CN" altLang="en-US" b="1" smtClean="0"/>
              <a:t>：</a:t>
            </a:r>
            <a:r>
              <a:rPr lang="zh-CN" altLang="en-US" smtClean="0"/>
              <a:t>对处于均衡路径之外的信息集，推断由贝叶斯法则以及</a:t>
            </a:r>
            <a:r>
              <a:rPr lang="zh-CN" altLang="en-US" b="1" smtClean="0"/>
              <a:t>可能情况下</a:t>
            </a:r>
            <a:r>
              <a:rPr lang="zh-CN" altLang="en-US" smtClean="0"/>
              <a:t>的参与者的均衡战略决定。</a:t>
            </a:r>
            <a:endParaRPr lang="en-US" altLang="zh-CN" smtClean="0"/>
          </a:p>
          <a:p>
            <a:r>
              <a:rPr lang="en-US" altLang="zh-CN" b="1" smtClean="0"/>
              <a:t>“</a:t>
            </a:r>
            <a:r>
              <a:rPr lang="zh-CN" altLang="en-US" b="1" smtClean="0"/>
              <a:t>可能情况”指的是贝叶斯法则可以适用的情况</a:t>
            </a:r>
          </a:p>
          <a:p>
            <a:r>
              <a:rPr lang="zh-CN" altLang="en-US" b="1" smtClean="0"/>
              <a:t>要求</a:t>
            </a:r>
            <a:r>
              <a:rPr lang="en-US" altLang="zh-CN" b="1" smtClean="0"/>
              <a:t>4</a:t>
            </a:r>
            <a:r>
              <a:rPr lang="zh-CN" altLang="en-US" b="1" smtClean="0"/>
              <a:t>：</a:t>
            </a:r>
            <a:r>
              <a:rPr lang="zh-CN" altLang="en-US" smtClean="0"/>
              <a:t>对处于均衡路径之外的信息集：</a:t>
            </a:r>
            <a:endParaRPr lang="en-US" altLang="zh-CN" smtClean="0"/>
          </a:p>
          <a:p>
            <a:pPr>
              <a:buFont typeface="Arial" charset="0"/>
              <a:buNone/>
            </a:pPr>
            <a:r>
              <a:rPr lang="en-US" altLang="zh-CN" smtClean="0"/>
              <a:t>             (i)</a:t>
            </a:r>
            <a:r>
              <a:rPr lang="zh-CN" altLang="en-US" smtClean="0"/>
              <a:t>当贝叶斯法则可以适用时，推断由贝叶斯法则以及参与者的均衡战略决定</a:t>
            </a:r>
            <a:r>
              <a:rPr lang="en-US" altLang="zh-CN" smtClean="0"/>
              <a:t>;</a:t>
            </a:r>
          </a:p>
          <a:p>
            <a:pPr>
              <a:buFont typeface="Arial" charset="0"/>
              <a:buNone/>
            </a:pPr>
            <a:r>
              <a:rPr lang="en-US" altLang="zh-CN" smtClean="0"/>
              <a:t>            (ii)</a:t>
            </a:r>
            <a:r>
              <a:rPr lang="zh-CN" altLang="en-US" smtClean="0"/>
              <a:t>当贝叶斯法则不适用时，推断可以是任意的。</a:t>
            </a:r>
            <a:endParaRPr lang="en-US" altLang="zh-CN" b="1"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5"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21926" name="Content Placeholder 2"/>
          <p:cNvSpPr>
            <a:spLocks noGrp="1"/>
          </p:cNvSpPr>
          <p:nvPr>
            <p:ph idx="4294967295"/>
          </p:nvPr>
        </p:nvSpPr>
        <p:spPr/>
        <p:txBody>
          <a:bodyPr/>
          <a:lstStyle/>
          <a:p>
            <a:pPr>
              <a:lnSpc>
                <a:spcPct val="90000"/>
              </a:lnSpc>
            </a:pPr>
            <a:r>
              <a:rPr lang="zh-CN" altLang="en-US" smtClean="0"/>
              <a:t>考虑</a:t>
            </a:r>
            <a:r>
              <a:rPr lang="zh-CN" altLang="en-US" b="1" smtClean="0"/>
              <a:t>低能力工人随机选择信号的杂合均衡</a:t>
            </a:r>
          </a:p>
          <a:p>
            <a:pPr>
              <a:lnSpc>
                <a:spcPct val="90000"/>
              </a:lnSpc>
            </a:pPr>
            <a:r>
              <a:rPr lang="zh-CN" altLang="en-US" smtClean="0"/>
              <a:t>在低能力工人随机选择信号的杂合均衡中，混同发生的点（</a:t>
            </a:r>
            <a:r>
              <a:rPr lang="en-US" altLang="zh-CN" smtClean="0"/>
              <a:t>e</a:t>
            </a:r>
            <a:r>
              <a:rPr lang="en-US" altLang="zh-CN" baseline="-25000" smtClean="0"/>
              <a:t>h</a:t>
            </a:r>
            <a:r>
              <a:rPr lang="en-US" altLang="zh-CN" smtClean="0"/>
              <a:t> ,w</a:t>
            </a:r>
            <a:r>
              <a:rPr lang="en-US" altLang="zh-CN" baseline="-25000" smtClean="0"/>
              <a:t>h</a:t>
            </a:r>
            <a:r>
              <a:rPr lang="zh-CN" altLang="en-US" smtClean="0"/>
              <a:t>）处于低能力工人通过点</a:t>
            </a:r>
            <a:r>
              <a:rPr lang="en-US" altLang="zh-CN" smtClean="0"/>
              <a:t>(e*(L),w*(L))</a:t>
            </a:r>
            <a:r>
              <a:rPr lang="zh-CN" altLang="en-US" smtClean="0"/>
              <a:t>的无差异曲线之上，并且一定有</a:t>
            </a:r>
            <a:r>
              <a:rPr lang="en-US" altLang="zh-CN" smtClean="0"/>
              <a:t>e</a:t>
            </a:r>
            <a:r>
              <a:rPr lang="en-US" altLang="zh-CN" baseline="-25000" smtClean="0"/>
              <a:t>h</a:t>
            </a:r>
            <a:r>
              <a:rPr lang="en-US" altLang="zh-CN" smtClean="0"/>
              <a:t> &lt;e</a:t>
            </a:r>
            <a:r>
              <a:rPr lang="en-US" altLang="zh-CN" baseline="-25000" smtClean="0"/>
              <a:t>s</a:t>
            </a:r>
            <a:r>
              <a:rPr lang="en-US" altLang="zh-CN" smtClean="0"/>
              <a:t> </a:t>
            </a:r>
            <a:r>
              <a:rPr lang="zh-CN" altLang="en-US" smtClean="0"/>
              <a:t>，所以（</a:t>
            </a:r>
            <a:r>
              <a:rPr lang="en-US" altLang="zh-CN" smtClean="0"/>
              <a:t>e</a:t>
            </a:r>
            <a:r>
              <a:rPr lang="en-US" altLang="zh-CN" baseline="-25000" smtClean="0"/>
              <a:t>h</a:t>
            </a:r>
            <a:r>
              <a:rPr lang="en-US" altLang="zh-CN" smtClean="0"/>
              <a:t> ,w</a:t>
            </a:r>
            <a:r>
              <a:rPr lang="en-US" altLang="zh-CN" baseline="-25000" smtClean="0"/>
              <a:t>h</a:t>
            </a:r>
            <a:r>
              <a:rPr lang="zh-CN" altLang="en-US" smtClean="0"/>
              <a:t>）位于高能力工人通过点</a:t>
            </a:r>
            <a:r>
              <a:rPr lang="en-US" altLang="zh-CN" smtClean="0"/>
              <a:t>(e</a:t>
            </a:r>
            <a:r>
              <a:rPr lang="en-US" altLang="zh-CN" baseline="-25000" smtClean="0"/>
              <a:t>s</a:t>
            </a:r>
            <a:r>
              <a:rPr lang="en-US" altLang="zh-CN" smtClean="0"/>
              <a:t> ,y(H,e</a:t>
            </a:r>
            <a:r>
              <a:rPr lang="en-US" altLang="zh-CN" baseline="-25000" smtClean="0"/>
              <a:t>s</a:t>
            </a:r>
            <a:r>
              <a:rPr lang="en-US" altLang="zh-CN" smtClean="0"/>
              <a:t>))</a:t>
            </a:r>
            <a:r>
              <a:rPr lang="zh-CN" altLang="en-US" smtClean="0"/>
              <a:t>的无差异曲线之下</a:t>
            </a:r>
            <a:endParaRPr lang="en-US" altLang="zh-CN" smtClean="0"/>
          </a:p>
          <a:p>
            <a:pPr>
              <a:lnSpc>
                <a:spcPct val="90000"/>
              </a:lnSpc>
            </a:pPr>
            <a:r>
              <a:rPr lang="zh-CN" altLang="en-US" smtClean="0"/>
              <a:t> 所以，在均衡中，高能力工人的效用水平少于</a:t>
            </a:r>
            <a:endParaRPr lang="en-US" altLang="zh-CN" smtClean="0"/>
          </a:p>
          <a:p>
            <a:pPr>
              <a:lnSpc>
                <a:spcPct val="90000"/>
              </a:lnSpc>
            </a:pPr>
            <a:r>
              <a:rPr lang="zh-CN" altLang="en-US" smtClean="0"/>
              <a:t>所以，低能力工人随机选择信号的杂合均衡</a:t>
            </a:r>
            <a:r>
              <a:rPr lang="zh-CN" altLang="en-US" smtClean="0">
                <a:solidFill>
                  <a:srgbClr val="FF0000"/>
                </a:solidFill>
              </a:rPr>
              <a:t>不满足</a:t>
            </a:r>
            <a:r>
              <a:rPr lang="zh-CN" altLang="en-US" smtClean="0"/>
              <a:t>信号要求</a:t>
            </a:r>
            <a:r>
              <a:rPr lang="en-US" altLang="zh-CN" smtClean="0"/>
              <a:t>5</a:t>
            </a:r>
          </a:p>
        </p:txBody>
      </p:sp>
      <p:graphicFrame>
        <p:nvGraphicFramePr>
          <p:cNvPr id="721924" name="Object 14"/>
          <p:cNvGraphicFramePr>
            <a:graphicFrameLocks noChangeAspect="1"/>
          </p:cNvGraphicFramePr>
          <p:nvPr/>
        </p:nvGraphicFramePr>
        <p:xfrm>
          <a:off x="1752600" y="4889500"/>
          <a:ext cx="3276600" cy="520700"/>
        </p:xfrm>
        <a:graphic>
          <a:graphicData uri="http://schemas.openxmlformats.org/presentationml/2006/ole">
            <p:oleObj spid="_x0000_s721924" name="Equation" r:id="rId3" imgW="1091880" imgH="203040" progId="">
              <p:embed/>
            </p:oleObj>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50" name="Title 1"/>
          <p:cNvSpPr>
            <a:spLocks noGrp="1"/>
          </p:cNvSpPr>
          <p:nvPr>
            <p:ph type="title" idx="4294967295"/>
          </p:nvPr>
        </p:nvSpPr>
        <p:spPr/>
        <p:txBody>
          <a:bodyPr/>
          <a:lstStyle/>
          <a:p>
            <a:endParaRPr lang="en-US" altLang="zh-CN" smtClean="0"/>
          </a:p>
        </p:txBody>
      </p:sp>
      <p:pic>
        <p:nvPicPr>
          <p:cNvPr id="722951" name="Content Placeholder 3" descr="Fig9.jpg"/>
          <p:cNvPicPr>
            <a:picLocks noGrp="1" noChangeAspect="1"/>
          </p:cNvPicPr>
          <p:nvPr>
            <p:ph idx="4294967295"/>
          </p:nvPr>
        </p:nvPicPr>
        <p:blipFill>
          <a:blip r:embed="rId3"/>
          <a:srcRect/>
          <a:stretch>
            <a:fillRect/>
          </a:stretch>
        </p:blipFill>
        <p:spPr>
          <a:xfrm>
            <a:off x="1600200" y="1600200"/>
            <a:ext cx="6107113" cy="4408488"/>
          </a:xfrm>
        </p:spPr>
      </p:pic>
      <p:graphicFrame>
        <p:nvGraphicFramePr>
          <p:cNvPr id="722948" name="Object 6"/>
          <p:cNvGraphicFramePr>
            <a:graphicFrameLocks noChangeAspect="1"/>
          </p:cNvGraphicFramePr>
          <p:nvPr/>
        </p:nvGraphicFramePr>
        <p:xfrm>
          <a:off x="1676400" y="6175375"/>
          <a:ext cx="3890963" cy="530225"/>
        </p:xfrm>
        <a:graphic>
          <a:graphicData uri="http://schemas.openxmlformats.org/presentationml/2006/ole">
            <p:oleObj spid="_x0000_s722948" name="Equation" r:id="rId4" imgW="1587240" imgH="215640" progId="">
              <p:embed/>
            </p:oleObj>
          </a:graphicData>
        </a:graphic>
      </p:graphicFrame>
      <p:graphicFrame>
        <p:nvGraphicFramePr>
          <p:cNvPr id="722949" name="Object 8"/>
          <p:cNvGraphicFramePr>
            <a:graphicFrameLocks noChangeAspect="1"/>
          </p:cNvGraphicFramePr>
          <p:nvPr/>
        </p:nvGraphicFramePr>
        <p:xfrm>
          <a:off x="6324600" y="5943600"/>
          <a:ext cx="2497138" cy="919163"/>
        </p:xfrm>
        <a:graphic>
          <a:graphicData uri="http://schemas.openxmlformats.org/presentationml/2006/ole">
            <p:oleObj spid="_x0000_s722949" name="Equation" r:id="rId5" imgW="914400" imgH="393480" progId="">
              <p:embed/>
            </p:oleObj>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9"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23980" name="Content Placeholder 2"/>
          <p:cNvSpPr>
            <a:spLocks noGrp="1"/>
          </p:cNvSpPr>
          <p:nvPr>
            <p:ph idx="4294967295"/>
          </p:nvPr>
        </p:nvSpPr>
        <p:spPr/>
        <p:txBody>
          <a:bodyPr/>
          <a:lstStyle/>
          <a:p>
            <a:r>
              <a:rPr lang="zh-CN" altLang="en-US" smtClean="0"/>
              <a:t>考虑</a:t>
            </a:r>
            <a:r>
              <a:rPr lang="zh-CN" altLang="en-US" b="1" smtClean="0"/>
              <a:t>高能力工人随机选择信号的杂合均衡</a:t>
            </a:r>
          </a:p>
          <a:p>
            <a:r>
              <a:rPr lang="zh-CN" altLang="en-US" b="1" smtClean="0"/>
              <a:t>假设低能力工人选择</a:t>
            </a:r>
            <a:r>
              <a:rPr lang="en-US" altLang="zh-CN" smtClean="0"/>
              <a:t>e</a:t>
            </a:r>
            <a:r>
              <a:rPr lang="en-US" altLang="zh-CN" baseline="-25000" smtClean="0"/>
              <a:t>L</a:t>
            </a:r>
            <a:r>
              <a:rPr lang="en-US" altLang="zh-CN" b="1" smtClean="0"/>
              <a:t>,</a:t>
            </a:r>
            <a:r>
              <a:rPr lang="zh-CN" altLang="en-US" b="1" smtClean="0"/>
              <a:t>高能力工人以概率  选择</a:t>
            </a:r>
            <a:r>
              <a:rPr lang="en-US" altLang="zh-CN" smtClean="0"/>
              <a:t>e</a:t>
            </a:r>
            <a:r>
              <a:rPr lang="en-US" altLang="zh-CN" baseline="-25000" smtClean="0"/>
              <a:t>L</a:t>
            </a:r>
            <a:r>
              <a:rPr lang="zh-CN" altLang="en-US" b="1" smtClean="0"/>
              <a:t> ，以概率           选择</a:t>
            </a:r>
            <a:r>
              <a:rPr lang="en-US" altLang="zh-CN" smtClean="0"/>
              <a:t>e</a:t>
            </a:r>
            <a:r>
              <a:rPr lang="en-US" altLang="zh-CN" baseline="-25000" smtClean="0"/>
              <a:t>H</a:t>
            </a:r>
            <a:endParaRPr lang="zh-CN" altLang="en-US" smtClean="0"/>
          </a:p>
          <a:p>
            <a:r>
              <a:rPr lang="zh-CN" altLang="en-US" smtClean="0"/>
              <a:t>在高能力工人随机选择信号的杂合均衡中，混同发生的点（ </a:t>
            </a:r>
            <a:r>
              <a:rPr lang="en-US" altLang="zh-CN" smtClean="0"/>
              <a:t>e</a:t>
            </a:r>
            <a:r>
              <a:rPr lang="en-US" altLang="zh-CN" baseline="-25000" smtClean="0"/>
              <a:t>L</a:t>
            </a:r>
            <a:r>
              <a:rPr lang="en-US" altLang="zh-CN" smtClean="0"/>
              <a:t> ,w</a:t>
            </a:r>
            <a:r>
              <a:rPr lang="en-US" altLang="zh-CN" baseline="-25000" smtClean="0"/>
              <a:t>L</a:t>
            </a:r>
            <a:r>
              <a:rPr lang="zh-CN" altLang="en-US" smtClean="0"/>
              <a:t>）处于工资函数</a:t>
            </a:r>
            <a:r>
              <a:rPr lang="en-US" altLang="zh-CN" smtClean="0"/>
              <a:t/>
            </a:r>
            <a:br>
              <a:rPr lang="en-US" altLang="zh-CN" smtClean="0"/>
            </a:br>
            <a:r>
              <a:rPr lang="en-US" altLang="zh-CN" smtClean="0"/>
              <a:t>                                                           </a:t>
            </a:r>
            <a:r>
              <a:rPr lang="zh-CN" altLang="en-US" smtClean="0"/>
              <a:t>的下方</a:t>
            </a:r>
            <a:endParaRPr lang="en-US" altLang="zh-CN" smtClean="0"/>
          </a:p>
          <a:p>
            <a:r>
              <a:rPr lang="zh-CN" altLang="en-US" smtClean="0"/>
              <a:t> 所以，在均衡中，高能力工人的效用水平无法达到</a:t>
            </a:r>
            <a:endParaRPr lang="en-US" altLang="zh-CN" smtClean="0"/>
          </a:p>
          <a:p>
            <a:r>
              <a:rPr lang="zh-CN" altLang="en-US" smtClean="0"/>
              <a:t>所以，高能力工人随机选择信号的杂合均衡</a:t>
            </a:r>
            <a:r>
              <a:rPr lang="zh-CN" altLang="en-US" smtClean="0">
                <a:solidFill>
                  <a:srgbClr val="FF0000"/>
                </a:solidFill>
              </a:rPr>
              <a:t>不满足</a:t>
            </a:r>
            <a:r>
              <a:rPr lang="zh-CN" altLang="en-US" smtClean="0"/>
              <a:t>信号要求</a:t>
            </a:r>
            <a:r>
              <a:rPr lang="en-US" altLang="zh-CN" smtClean="0"/>
              <a:t>5</a:t>
            </a:r>
          </a:p>
        </p:txBody>
      </p:sp>
      <p:graphicFrame>
        <p:nvGraphicFramePr>
          <p:cNvPr id="723972" name="Object 14"/>
          <p:cNvGraphicFramePr>
            <a:graphicFrameLocks noChangeAspect="1"/>
          </p:cNvGraphicFramePr>
          <p:nvPr/>
        </p:nvGraphicFramePr>
        <p:xfrm>
          <a:off x="2590800" y="5365750"/>
          <a:ext cx="3276600" cy="520700"/>
        </p:xfrm>
        <a:graphic>
          <a:graphicData uri="http://schemas.openxmlformats.org/presentationml/2006/ole">
            <p:oleObj spid="_x0000_s723972" name="Equation" r:id="rId3" imgW="1091880" imgH="203040" progId="">
              <p:embed/>
            </p:oleObj>
          </a:graphicData>
        </a:graphic>
      </p:graphicFrame>
      <p:graphicFrame>
        <p:nvGraphicFramePr>
          <p:cNvPr id="723973" name="Object 5"/>
          <p:cNvGraphicFramePr>
            <a:graphicFrameLocks noChangeAspect="1"/>
          </p:cNvGraphicFramePr>
          <p:nvPr/>
        </p:nvGraphicFramePr>
        <p:xfrm>
          <a:off x="990600" y="4343400"/>
          <a:ext cx="5334000" cy="488950"/>
        </p:xfrm>
        <a:graphic>
          <a:graphicData uri="http://schemas.openxmlformats.org/presentationml/2006/ole">
            <p:oleObj spid="_x0000_s723973" name="Equation" r:id="rId4" imgW="1777680" imgH="190440" progId="">
              <p:embed/>
            </p:oleObj>
          </a:graphicData>
        </a:graphic>
      </p:graphicFrame>
      <p:graphicFrame>
        <p:nvGraphicFramePr>
          <p:cNvPr id="723977" name="Object 9"/>
          <p:cNvGraphicFramePr>
            <a:graphicFrameLocks noChangeAspect="1"/>
          </p:cNvGraphicFramePr>
          <p:nvPr/>
        </p:nvGraphicFramePr>
        <p:xfrm>
          <a:off x="8229600" y="2286000"/>
          <a:ext cx="381000" cy="381000"/>
        </p:xfrm>
        <a:graphic>
          <a:graphicData uri="http://schemas.openxmlformats.org/presentationml/2006/ole">
            <p:oleObj spid="_x0000_s723977" name="Equation" r:id="rId5" imgW="139680" imgH="139680" progId="">
              <p:embed/>
            </p:oleObj>
          </a:graphicData>
        </a:graphic>
      </p:graphicFrame>
      <p:graphicFrame>
        <p:nvGraphicFramePr>
          <p:cNvPr id="723978" name="Object 10"/>
          <p:cNvGraphicFramePr>
            <a:graphicFrameLocks noChangeAspect="1"/>
          </p:cNvGraphicFramePr>
          <p:nvPr/>
        </p:nvGraphicFramePr>
        <p:xfrm>
          <a:off x="3824288" y="2695575"/>
          <a:ext cx="900112" cy="485775"/>
        </p:xfrm>
        <a:graphic>
          <a:graphicData uri="http://schemas.openxmlformats.org/presentationml/2006/ole">
            <p:oleObj spid="_x0000_s723978" name="Equation" r:id="rId6" imgW="330120" imgH="177480" progId="">
              <p:embed/>
            </p:oleObj>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5"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58786" name="Content Placeholder 2"/>
          <p:cNvSpPr>
            <a:spLocks noGrp="1"/>
          </p:cNvSpPr>
          <p:nvPr>
            <p:ph idx="4294967295"/>
          </p:nvPr>
        </p:nvSpPr>
        <p:spPr/>
        <p:txBody>
          <a:bodyPr/>
          <a:lstStyle/>
          <a:p>
            <a:r>
              <a:rPr lang="en-US" altLang="zh-CN" smtClean="0"/>
              <a:t>2. </a:t>
            </a:r>
            <a:r>
              <a:rPr lang="zh-CN" altLang="en-US" smtClean="0">
                <a:solidFill>
                  <a:srgbClr val="FF0000"/>
                </a:solidFill>
              </a:rPr>
              <a:t>考虑</a:t>
            </a:r>
            <a:r>
              <a:rPr lang="en-US" altLang="zh-CN" smtClean="0">
                <a:solidFill>
                  <a:srgbClr val="FF0000"/>
                </a:solidFill>
              </a:rPr>
              <a:t>q</a:t>
            </a:r>
            <a:r>
              <a:rPr lang="zh-CN" altLang="en-US" smtClean="0">
                <a:solidFill>
                  <a:srgbClr val="FF0000"/>
                </a:solidFill>
              </a:rPr>
              <a:t>比较大的情况</a:t>
            </a:r>
            <a:r>
              <a:rPr lang="zh-CN" altLang="en-US" smtClean="0"/>
              <a:t>，我们将证明混同均衡和杂合均衡不满足信号要求</a:t>
            </a:r>
            <a:r>
              <a:rPr lang="en-US" altLang="zh-CN" smtClean="0"/>
              <a:t>6</a:t>
            </a:r>
          </a:p>
        </p:txBody>
      </p:sp>
      <p:pic>
        <p:nvPicPr>
          <p:cNvPr id="758787" name="Picture 6" descr="Fig16.jpg"/>
          <p:cNvPicPr>
            <a:picLocks noChangeAspect="1"/>
          </p:cNvPicPr>
          <p:nvPr/>
        </p:nvPicPr>
        <p:blipFill>
          <a:blip r:embed="rId2"/>
          <a:srcRect/>
          <a:stretch>
            <a:fillRect/>
          </a:stretch>
        </p:blipFill>
        <p:spPr bwMode="auto">
          <a:xfrm>
            <a:off x="1447800" y="2601913"/>
            <a:ext cx="6324600" cy="4256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09"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59810" name="Content Placeholder 2"/>
          <p:cNvSpPr>
            <a:spLocks noGrp="1"/>
          </p:cNvSpPr>
          <p:nvPr>
            <p:ph idx="4294967295"/>
          </p:nvPr>
        </p:nvSpPr>
        <p:spPr/>
        <p:txBody>
          <a:bodyPr/>
          <a:lstStyle/>
          <a:p>
            <a:r>
              <a:rPr lang="zh-CN" altLang="en-US" smtClean="0"/>
              <a:t>我们需要考虑混同均衡，低能力工人随机选择信号的杂合均衡，以及高能力工人随机选择信号的杂合均衡</a:t>
            </a:r>
          </a:p>
          <a:p>
            <a:r>
              <a:rPr lang="zh-CN" altLang="en-US" smtClean="0"/>
              <a:t>低能力工人随机选择信号的杂合均衡，一定不满足信号要求</a:t>
            </a:r>
            <a:r>
              <a:rPr lang="en-US" altLang="zh-CN" smtClean="0"/>
              <a:t>5</a:t>
            </a:r>
            <a:r>
              <a:rPr lang="zh-CN" altLang="en-US" smtClean="0"/>
              <a:t>（与</a:t>
            </a:r>
            <a:r>
              <a:rPr lang="en-US" altLang="zh-CN" smtClean="0"/>
              <a:t>q</a:t>
            </a:r>
            <a:r>
              <a:rPr lang="zh-CN" altLang="en-US" smtClean="0"/>
              <a:t>的大小无关）</a:t>
            </a:r>
          </a:p>
          <a:p>
            <a:r>
              <a:rPr lang="zh-CN" altLang="en-US" b="1" smtClean="0"/>
              <a:t>下面只考虑混同均衡</a:t>
            </a:r>
            <a:r>
              <a:rPr lang="zh-CN" altLang="en-US" smtClean="0"/>
              <a:t>（对高能力工人随机选择信号的杂合均衡的分析类似）</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3" name="Title 1"/>
          <p:cNvSpPr>
            <a:spLocks noGrp="1"/>
          </p:cNvSpPr>
          <p:nvPr>
            <p:ph type="title" idx="4294967295"/>
          </p:nvPr>
        </p:nvSpPr>
        <p:spPr/>
        <p:txBody>
          <a:bodyPr/>
          <a:lstStyle/>
          <a:p>
            <a:endParaRPr lang="en-US" altLang="zh-CN" smtClean="0"/>
          </a:p>
        </p:txBody>
      </p:sp>
      <p:pic>
        <p:nvPicPr>
          <p:cNvPr id="760834" name="Content Placeholder 3" descr="Fig17.jpg"/>
          <p:cNvPicPr>
            <a:picLocks noGrp="1" noChangeAspect="1"/>
          </p:cNvPicPr>
          <p:nvPr>
            <p:ph idx="4294967295"/>
          </p:nvPr>
        </p:nvPicPr>
        <p:blipFill>
          <a:blip r:embed="rId2"/>
          <a:srcRect/>
          <a:stretch>
            <a:fillRect/>
          </a:stretch>
        </p:blipFill>
        <p:spPr>
          <a:xfrm>
            <a:off x="220663" y="471488"/>
            <a:ext cx="8542337" cy="5654675"/>
          </a:xfrm>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7" name="Title 1"/>
          <p:cNvSpPr>
            <a:spLocks noGrp="1"/>
          </p:cNvSpPr>
          <p:nvPr>
            <p:ph type="title" idx="4294967295"/>
          </p:nvPr>
        </p:nvSpPr>
        <p:spPr/>
        <p:txBody>
          <a:bodyPr/>
          <a:lstStyle/>
          <a:p>
            <a:endParaRPr lang="en-US" altLang="zh-CN" smtClean="0"/>
          </a:p>
        </p:txBody>
      </p:sp>
      <p:sp>
        <p:nvSpPr>
          <p:cNvPr id="761858" name="Content Placeholder 2"/>
          <p:cNvSpPr>
            <a:spLocks noGrp="1"/>
          </p:cNvSpPr>
          <p:nvPr>
            <p:ph idx="4294967295"/>
          </p:nvPr>
        </p:nvSpPr>
        <p:spPr/>
        <p:txBody>
          <a:bodyPr/>
          <a:lstStyle/>
          <a:p>
            <a:r>
              <a:rPr lang="zh-CN" altLang="en-US" smtClean="0"/>
              <a:t>位于</a:t>
            </a:r>
            <a:r>
              <a:rPr lang="en-US" altLang="zh-CN" smtClean="0"/>
              <a:t>e’</a:t>
            </a:r>
            <a:r>
              <a:rPr lang="zh-CN" altLang="en-US" smtClean="0"/>
              <a:t>到</a:t>
            </a:r>
            <a:r>
              <a:rPr lang="en-US" altLang="zh-CN" smtClean="0"/>
              <a:t>e’’</a:t>
            </a:r>
            <a:r>
              <a:rPr lang="zh-CN" altLang="en-US" smtClean="0"/>
              <a:t>之间的教育水平为低能力工人的</a:t>
            </a:r>
            <a:r>
              <a:rPr lang="zh-CN" altLang="en-US" smtClean="0">
                <a:solidFill>
                  <a:srgbClr val="FF0000"/>
                </a:solidFill>
              </a:rPr>
              <a:t>均衡劣信号</a:t>
            </a:r>
            <a:endParaRPr lang="en-US" altLang="zh-CN" smtClean="0">
              <a:solidFill>
                <a:srgbClr val="FF0000"/>
              </a:solidFill>
            </a:endParaRPr>
          </a:p>
          <a:p>
            <a:r>
              <a:rPr lang="zh-CN" altLang="en-US" smtClean="0"/>
              <a:t>位于</a:t>
            </a:r>
            <a:r>
              <a:rPr lang="en-US" altLang="zh-CN" smtClean="0"/>
              <a:t>e’</a:t>
            </a:r>
            <a:r>
              <a:rPr lang="zh-CN" altLang="en-US" smtClean="0"/>
              <a:t>到</a:t>
            </a:r>
            <a:r>
              <a:rPr lang="en-US" altLang="zh-CN" smtClean="0"/>
              <a:t>e’’</a:t>
            </a:r>
            <a:r>
              <a:rPr lang="zh-CN" altLang="en-US" smtClean="0"/>
              <a:t>之间的教育水平不是高能力工人的均衡劣信号</a:t>
            </a:r>
            <a:endParaRPr lang="en-US" altLang="zh-CN" smtClean="0"/>
          </a:p>
          <a:p>
            <a:r>
              <a:rPr lang="zh-CN" altLang="en-US" smtClean="0"/>
              <a:t>所以对于任何位于</a:t>
            </a:r>
            <a:r>
              <a:rPr lang="en-US" altLang="zh-CN" smtClean="0"/>
              <a:t>e’</a:t>
            </a:r>
            <a:r>
              <a:rPr lang="zh-CN" altLang="en-US" smtClean="0"/>
              <a:t>到</a:t>
            </a:r>
            <a:r>
              <a:rPr lang="en-US" altLang="zh-CN" smtClean="0"/>
              <a:t>e’’</a:t>
            </a:r>
            <a:r>
              <a:rPr lang="zh-CN" altLang="en-US" smtClean="0"/>
              <a:t>之间的</a:t>
            </a:r>
            <a:r>
              <a:rPr lang="en-US" altLang="zh-CN" smtClean="0"/>
              <a:t>e</a:t>
            </a:r>
            <a:r>
              <a:rPr lang="zh-CN" altLang="en-US" smtClean="0"/>
              <a:t>，信号要求</a:t>
            </a:r>
            <a:r>
              <a:rPr lang="en-US" altLang="zh-CN" smtClean="0"/>
              <a:t>6 </a:t>
            </a:r>
            <a:r>
              <a:rPr lang="zh-CN" altLang="en-US" smtClean="0"/>
              <a:t>要求</a:t>
            </a:r>
            <a:r>
              <a:rPr lang="en-US" altLang="zh-CN" smtClean="0"/>
              <a:t>u(H|e)=1</a:t>
            </a:r>
          </a:p>
          <a:p>
            <a:r>
              <a:rPr lang="en-US" altLang="zh-CN" smtClean="0"/>
              <a:t>u(H|e)=1</a:t>
            </a:r>
            <a:r>
              <a:rPr lang="zh-CN" altLang="en-US" smtClean="0"/>
              <a:t>意味着高能力工人有动机偏离</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1"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62882" name="Content Placeholder 2"/>
          <p:cNvSpPr>
            <a:spLocks noGrp="1"/>
          </p:cNvSpPr>
          <p:nvPr>
            <p:ph idx="4294967295"/>
          </p:nvPr>
        </p:nvSpPr>
        <p:spPr/>
        <p:txBody>
          <a:bodyPr/>
          <a:lstStyle/>
          <a:p>
            <a:r>
              <a:rPr lang="zh-CN" altLang="en-US" smtClean="0"/>
              <a:t>理论表明，有限重复囚徒困境中不会出现合作的结果</a:t>
            </a:r>
            <a:endParaRPr lang="en-US" altLang="zh-CN" smtClean="0"/>
          </a:p>
          <a:p>
            <a:r>
              <a:rPr lang="zh-CN" altLang="en-US" smtClean="0"/>
              <a:t>但大量经验证据表明，在有限重复囚徒困境中会出现合作结果</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5"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63906" name="Content Placeholder 2"/>
          <p:cNvSpPr>
            <a:spLocks noGrp="1"/>
          </p:cNvSpPr>
          <p:nvPr>
            <p:ph idx="4294967295"/>
          </p:nvPr>
        </p:nvSpPr>
        <p:spPr>
          <a:xfrm>
            <a:off x="457200" y="1600200"/>
            <a:ext cx="8229600" cy="4876800"/>
          </a:xfrm>
        </p:spPr>
        <p:txBody>
          <a:bodyPr/>
          <a:lstStyle/>
          <a:p>
            <a:pPr>
              <a:lnSpc>
                <a:spcPct val="90000"/>
              </a:lnSpc>
            </a:pPr>
            <a:r>
              <a:rPr lang="zh-CN" altLang="en-US" smtClean="0"/>
              <a:t>理论表明，有限重复囚徒困境中不会出现合作的结果</a:t>
            </a:r>
            <a:endParaRPr lang="en-US" altLang="zh-CN" smtClean="0"/>
          </a:p>
          <a:p>
            <a:pPr>
              <a:lnSpc>
                <a:spcPct val="90000"/>
              </a:lnSpc>
            </a:pPr>
            <a:r>
              <a:rPr lang="zh-CN" altLang="en-US" smtClean="0"/>
              <a:t>但大量经验证据表明，在有限重复囚徒困境中会出现合作结果</a:t>
            </a:r>
          </a:p>
          <a:p>
            <a:pPr>
              <a:lnSpc>
                <a:spcPct val="90000"/>
              </a:lnSpc>
            </a:pPr>
            <a:r>
              <a:rPr lang="zh-CN" altLang="en-US" smtClean="0"/>
              <a:t>运用</a:t>
            </a:r>
            <a:r>
              <a:rPr lang="zh-CN" altLang="en-US" b="1" smtClean="0"/>
              <a:t>声誉模型</a:t>
            </a:r>
            <a:r>
              <a:rPr lang="zh-CN" altLang="en-US" smtClean="0"/>
              <a:t>解释此现象（</a:t>
            </a:r>
            <a:r>
              <a:rPr lang="en-US" altLang="zh-CN" smtClean="0"/>
              <a:t>Kreps, Milgrom, Roberts and Wilson, 1982</a:t>
            </a:r>
            <a:r>
              <a:rPr lang="zh-CN" altLang="en-US" smtClean="0"/>
              <a:t>）</a:t>
            </a:r>
            <a:endParaRPr lang="en-US" altLang="zh-CN" smtClean="0"/>
          </a:p>
          <a:p>
            <a:pPr lvl="1">
              <a:lnSpc>
                <a:spcPct val="90000"/>
              </a:lnSpc>
            </a:pPr>
            <a:r>
              <a:rPr lang="zh-CN" altLang="en-US" smtClean="0"/>
              <a:t>引入非对称信息</a:t>
            </a:r>
            <a:endParaRPr lang="en-US" altLang="zh-CN" smtClean="0"/>
          </a:p>
          <a:p>
            <a:pPr lvl="1">
              <a:lnSpc>
                <a:spcPct val="90000"/>
              </a:lnSpc>
            </a:pPr>
            <a:r>
              <a:rPr lang="zh-CN" altLang="en-US" smtClean="0">
                <a:solidFill>
                  <a:srgbClr val="FF0000"/>
                </a:solidFill>
              </a:rPr>
              <a:t>不是</a:t>
            </a:r>
            <a:r>
              <a:rPr lang="zh-CN" altLang="en-US" smtClean="0"/>
              <a:t>假定参与者享有自己收益的私人信息</a:t>
            </a:r>
            <a:endParaRPr lang="en-US" altLang="zh-CN" smtClean="0"/>
          </a:p>
          <a:p>
            <a:pPr lvl="1">
              <a:lnSpc>
                <a:spcPct val="90000"/>
              </a:lnSpc>
            </a:pPr>
            <a:r>
              <a:rPr lang="zh-CN" altLang="en-US" smtClean="0">
                <a:solidFill>
                  <a:srgbClr val="FF0000"/>
                </a:solidFill>
              </a:rPr>
              <a:t>而是</a:t>
            </a:r>
            <a:r>
              <a:rPr lang="zh-CN" altLang="en-US" smtClean="0"/>
              <a:t>假定参与者享有关于他自己可选择战略集的私人信息</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29"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64930" name="Content Placeholder 2"/>
          <p:cNvSpPr>
            <a:spLocks noGrp="1"/>
          </p:cNvSpPr>
          <p:nvPr>
            <p:ph idx="4294967295"/>
          </p:nvPr>
        </p:nvSpPr>
        <p:spPr/>
        <p:txBody>
          <a:bodyPr/>
          <a:lstStyle/>
          <a:p>
            <a:r>
              <a:rPr lang="zh-CN" altLang="en-US" smtClean="0"/>
              <a:t>两个参与者：</a:t>
            </a:r>
            <a:r>
              <a:rPr lang="zh-CN" altLang="en-US" smtClean="0">
                <a:solidFill>
                  <a:srgbClr val="FF0000"/>
                </a:solidFill>
              </a:rPr>
              <a:t>行</a:t>
            </a:r>
            <a:r>
              <a:rPr lang="zh-CN" altLang="en-US" smtClean="0"/>
              <a:t>参与者，</a:t>
            </a:r>
            <a:r>
              <a:rPr lang="zh-CN" altLang="en-US" smtClean="0">
                <a:solidFill>
                  <a:srgbClr val="FF0000"/>
                </a:solidFill>
              </a:rPr>
              <a:t>列</a:t>
            </a:r>
            <a:r>
              <a:rPr lang="zh-CN" altLang="en-US" smtClean="0"/>
              <a:t>参与者</a:t>
            </a:r>
            <a:endParaRPr lang="en-US" altLang="zh-CN" smtClean="0"/>
          </a:p>
          <a:p>
            <a:r>
              <a:rPr lang="zh-CN" altLang="en-US" smtClean="0"/>
              <a:t>假定列参与者是理性的</a:t>
            </a:r>
            <a:endParaRPr lang="en-US" altLang="zh-CN" smtClean="0"/>
          </a:p>
          <a:p>
            <a:r>
              <a:rPr lang="zh-CN" altLang="en-US" smtClean="0"/>
              <a:t>假定行参与者以概率</a:t>
            </a:r>
            <a:r>
              <a:rPr lang="en-US" altLang="zh-CN" smtClean="0"/>
              <a:t>p</a:t>
            </a:r>
            <a:r>
              <a:rPr lang="zh-CN" altLang="en-US" smtClean="0"/>
              <a:t>为非理性的参与者，以概率</a:t>
            </a:r>
            <a:r>
              <a:rPr lang="en-US" altLang="zh-CN" smtClean="0"/>
              <a:t>1-p</a:t>
            </a:r>
            <a:r>
              <a:rPr lang="zh-CN" altLang="en-US" smtClean="0"/>
              <a:t>为理性的参与者</a:t>
            </a:r>
            <a:endParaRPr lang="en-US" altLang="zh-CN" smtClean="0"/>
          </a:p>
          <a:p>
            <a:pPr lvl="1"/>
            <a:endParaRPr lang="en-US" altLang="zh-CN"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idx="4294967295"/>
          </p:nvPr>
        </p:nvSpPr>
        <p:spPr/>
        <p:txBody>
          <a:bodyPr/>
          <a:lstStyle/>
          <a:p>
            <a:r>
              <a:rPr lang="en-US" altLang="zh-CN" smtClean="0"/>
              <a:t>4.1 </a:t>
            </a:r>
            <a:r>
              <a:rPr lang="zh-CN" altLang="en-US" smtClean="0"/>
              <a:t>精炼贝叶斯均衡概述</a:t>
            </a:r>
            <a:endParaRPr lang="en-US" altLang="zh-CN" smtClean="0"/>
          </a:p>
        </p:txBody>
      </p:sp>
      <p:sp>
        <p:nvSpPr>
          <p:cNvPr id="25602" name="Content Placeholder 2"/>
          <p:cNvSpPr>
            <a:spLocks noGrp="1"/>
          </p:cNvSpPr>
          <p:nvPr>
            <p:ph idx="4294967295"/>
          </p:nvPr>
        </p:nvSpPr>
        <p:spPr>
          <a:xfrm>
            <a:off x="457200" y="1600200"/>
            <a:ext cx="8229600" cy="5105400"/>
          </a:xfrm>
        </p:spPr>
        <p:txBody>
          <a:bodyPr/>
          <a:lstStyle/>
          <a:p>
            <a:endParaRPr lang="en-US" altLang="zh-CN" b="1" smtClean="0"/>
          </a:p>
          <a:p>
            <a:r>
              <a:rPr lang="zh-CN" altLang="en-US" b="1" smtClean="0"/>
              <a:t>定义：</a:t>
            </a:r>
            <a:r>
              <a:rPr lang="zh-CN" altLang="en-US" smtClean="0"/>
              <a:t>满足要求</a:t>
            </a:r>
            <a:r>
              <a:rPr lang="en-US" altLang="zh-CN" smtClean="0"/>
              <a:t>1</a:t>
            </a:r>
            <a:r>
              <a:rPr lang="zh-CN" altLang="en-US" smtClean="0"/>
              <a:t>到</a:t>
            </a:r>
            <a:r>
              <a:rPr lang="en-US" altLang="zh-CN" smtClean="0"/>
              <a:t>4</a:t>
            </a:r>
            <a:r>
              <a:rPr lang="zh-CN" altLang="en-US" smtClean="0"/>
              <a:t>的战略和推断构成博弈的</a:t>
            </a:r>
            <a:r>
              <a:rPr lang="zh-CN" altLang="en-US" b="1" smtClean="0"/>
              <a:t>精炼贝叶斯均衡</a:t>
            </a:r>
            <a:r>
              <a:rPr lang="zh-CN" altLang="en-US" smtClean="0"/>
              <a:t>。</a:t>
            </a:r>
            <a:endParaRPr lang="en-US" altLang="zh-CN"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3"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65954" name="Content Placeholder 2"/>
          <p:cNvSpPr>
            <a:spLocks noGrp="1"/>
          </p:cNvSpPr>
          <p:nvPr>
            <p:ph idx="4294967295"/>
          </p:nvPr>
        </p:nvSpPr>
        <p:spPr>
          <a:xfrm>
            <a:off x="457200" y="1600200"/>
            <a:ext cx="8229600" cy="5029200"/>
          </a:xfrm>
        </p:spPr>
        <p:txBody>
          <a:bodyPr/>
          <a:lstStyle/>
          <a:p>
            <a:pPr>
              <a:lnSpc>
                <a:spcPct val="90000"/>
              </a:lnSpc>
            </a:pPr>
            <a:r>
              <a:rPr lang="zh-CN" altLang="en-US" smtClean="0"/>
              <a:t>两个参与者：</a:t>
            </a:r>
            <a:r>
              <a:rPr lang="zh-CN" altLang="en-US" smtClean="0">
                <a:solidFill>
                  <a:srgbClr val="FF0000"/>
                </a:solidFill>
              </a:rPr>
              <a:t>行</a:t>
            </a:r>
            <a:r>
              <a:rPr lang="zh-CN" altLang="en-US" smtClean="0"/>
              <a:t>参与者，</a:t>
            </a:r>
            <a:r>
              <a:rPr lang="zh-CN" altLang="en-US" smtClean="0">
                <a:solidFill>
                  <a:srgbClr val="FF0000"/>
                </a:solidFill>
              </a:rPr>
              <a:t>列</a:t>
            </a:r>
            <a:r>
              <a:rPr lang="zh-CN" altLang="en-US" smtClean="0"/>
              <a:t>参与者</a:t>
            </a:r>
            <a:endParaRPr lang="en-US" altLang="zh-CN" smtClean="0"/>
          </a:p>
          <a:p>
            <a:pPr>
              <a:lnSpc>
                <a:spcPct val="90000"/>
              </a:lnSpc>
            </a:pPr>
            <a:r>
              <a:rPr lang="zh-CN" altLang="en-US" smtClean="0"/>
              <a:t>假定列参与者是理性的</a:t>
            </a:r>
            <a:endParaRPr lang="en-US" altLang="zh-CN" smtClean="0"/>
          </a:p>
          <a:p>
            <a:pPr>
              <a:lnSpc>
                <a:spcPct val="90000"/>
              </a:lnSpc>
            </a:pPr>
            <a:r>
              <a:rPr lang="zh-CN" altLang="en-US" smtClean="0"/>
              <a:t>假定行参与者以概率</a:t>
            </a:r>
            <a:r>
              <a:rPr lang="en-US" altLang="zh-CN" smtClean="0"/>
              <a:t>p</a:t>
            </a:r>
            <a:r>
              <a:rPr lang="zh-CN" altLang="en-US" smtClean="0"/>
              <a:t>为非理性的参与者，以概率</a:t>
            </a:r>
            <a:r>
              <a:rPr lang="en-US" altLang="zh-CN" smtClean="0"/>
              <a:t>1-p</a:t>
            </a:r>
            <a:r>
              <a:rPr lang="zh-CN" altLang="en-US" smtClean="0"/>
              <a:t>为理性的参与者</a:t>
            </a:r>
            <a:endParaRPr lang="en-US" altLang="zh-CN" smtClean="0"/>
          </a:p>
          <a:p>
            <a:pPr lvl="1">
              <a:lnSpc>
                <a:spcPct val="90000"/>
              </a:lnSpc>
            </a:pPr>
            <a:r>
              <a:rPr lang="zh-CN" altLang="en-US" smtClean="0">
                <a:solidFill>
                  <a:srgbClr val="FF0000"/>
                </a:solidFill>
              </a:rPr>
              <a:t>理性的参与者</a:t>
            </a:r>
            <a:r>
              <a:rPr lang="zh-CN" altLang="en-US" smtClean="0"/>
              <a:t>的战略集为任何可行的战略的集合</a:t>
            </a:r>
            <a:endParaRPr lang="en-US" altLang="zh-CN" smtClean="0"/>
          </a:p>
          <a:p>
            <a:pPr lvl="1">
              <a:lnSpc>
                <a:spcPct val="90000"/>
              </a:lnSpc>
            </a:pPr>
            <a:r>
              <a:rPr lang="zh-CN" altLang="en-US" smtClean="0"/>
              <a:t>假设</a:t>
            </a:r>
            <a:r>
              <a:rPr lang="zh-CN" altLang="en-US" smtClean="0">
                <a:solidFill>
                  <a:srgbClr val="FF0000"/>
                </a:solidFill>
              </a:rPr>
              <a:t>非理性的参与者</a:t>
            </a:r>
            <a:r>
              <a:rPr lang="zh-CN" altLang="en-US" smtClean="0"/>
              <a:t>只会运用“投桃报李”</a:t>
            </a:r>
            <a:r>
              <a:rPr lang="en-US" altLang="zh-CN" smtClean="0"/>
              <a:t>(tit-for-tat)</a:t>
            </a:r>
            <a:r>
              <a:rPr lang="zh-CN" altLang="en-US" smtClean="0"/>
              <a:t>的战略</a:t>
            </a:r>
            <a:endParaRPr lang="en-US" altLang="zh-CN" smtClean="0"/>
          </a:p>
          <a:p>
            <a:pPr lvl="1">
              <a:lnSpc>
                <a:spcPct val="90000"/>
              </a:lnSpc>
            </a:pPr>
            <a:r>
              <a:rPr lang="zh-CN" altLang="en-US" smtClean="0"/>
              <a:t>投桃报李战略：第一阶段选择合作，其后每一阶段模仿对手前一阶段的行动</a:t>
            </a:r>
          </a:p>
          <a:p>
            <a:pPr lvl="1">
              <a:lnSpc>
                <a:spcPct val="90000"/>
              </a:lnSpc>
            </a:pPr>
            <a:endParaRPr lang="en-US" altLang="zh-CN"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7"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66978" name="Content Placeholder 2"/>
          <p:cNvSpPr>
            <a:spLocks noGrp="1"/>
          </p:cNvSpPr>
          <p:nvPr>
            <p:ph idx="4294967295"/>
          </p:nvPr>
        </p:nvSpPr>
        <p:spPr/>
        <p:txBody>
          <a:bodyPr/>
          <a:lstStyle/>
          <a:p>
            <a:r>
              <a:rPr lang="en-US" altLang="zh-CN" smtClean="0"/>
              <a:t>Kreps, Milgrom, Roberts and Wilson(1982):</a:t>
            </a:r>
          </a:p>
          <a:p>
            <a:r>
              <a:rPr lang="zh-CN" altLang="en-US" b="1" smtClean="0"/>
              <a:t>即使</a:t>
            </a:r>
            <a:r>
              <a:rPr lang="en-US" altLang="zh-CN" b="1" smtClean="0"/>
              <a:t>p</a:t>
            </a:r>
            <a:r>
              <a:rPr lang="zh-CN" altLang="en-US" b="1" smtClean="0"/>
              <a:t>非常小，</a:t>
            </a:r>
            <a:r>
              <a:rPr lang="zh-CN" altLang="en-US" b="1" smtClean="0">
                <a:solidFill>
                  <a:srgbClr val="FF0000"/>
                </a:solidFill>
              </a:rPr>
              <a:t>合作</a:t>
            </a:r>
            <a:r>
              <a:rPr lang="zh-CN" altLang="en-US" b="1" smtClean="0"/>
              <a:t>也能在均衡中出现</a:t>
            </a:r>
            <a:endParaRPr lang="en-US" altLang="zh-CN" b="1"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1"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68002" name="Content Placeholder 2"/>
          <p:cNvSpPr>
            <a:spLocks noGrp="1"/>
          </p:cNvSpPr>
          <p:nvPr>
            <p:ph idx="4294967295"/>
          </p:nvPr>
        </p:nvSpPr>
        <p:spPr/>
        <p:txBody>
          <a:bodyPr/>
          <a:lstStyle/>
          <a:p>
            <a:r>
              <a:rPr lang="en-US" altLang="zh-CN" smtClean="0"/>
              <a:t>Kreps, Milgrom, Roberts and Wilson(1982):</a:t>
            </a:r>
          </a:p>
          <a:p>
            <a:r>
              <a:rPr lang="zh-CN" altLang="en-US" b="1" smtClean="0"/>
              <a:t>即使</a:t>
            </a:r>
            <a:r>
              <a:rPr lang="en-US" altLang="zh-CN" b="1" smtClean="0"/>
              <a:t>p</a:t>
            </a:r>
            <a:r>
              <a:rPr lang="zh-CN" altLang="en-US" b="1" smtClean="0"/>
              <a:t>非常小，</a:t>
            </a:r>
            <a:r>
              <a:rPr lang="zh-CN" altLang="en-US" b="1" smtClean="0">
                <a:solidFill>
                  <a:srgbClr val="FF0000"/>
                </a:solidFill>
              </a:rPr>
              <a:t>合作</a:t>
            </a:r>
            <a:r>
              <a:rPr lang="zh-CN" altLang="en-US" b="1" smtClean="0"/>
              <a:t>也能在均衡中出现</a:t>
            </a:r>
            <a:endParaRPr lang="en-US" altLang="zh-CN" b="1" smtClean="0"/>
          </a:p>
          <a:p>
            <a:pPr lvl="1"/>
            <a:r>
              <a:rPr lang="zh-CN" altLang="en-US" smtClean="0"/>
              <a:t>在某些阶段，双方可能不合作，但是存在一个双方均衡行为是不合作的阶段数的上限，这个上限只与</a:t>
            </a:r>
            <a:r>
              <a:rPr lang="en-US" altLang="zh-CN" smtClean="0"/>
              <a:t>p</a:t>
            </a:r>
            <a:r>
              <a:rPr lang="zh-CN" altLang="en-US" smtClean="0"/>
              <a:t>和阶段博弈的收益参数有关</a:t>
            </a:r>
            <a:endParaRPr lang="en-US" altLang="zh-CN" smtClean="0"/>
          </a:p>
          <a:p>
            <a:pPr lvl="1"/>
            <a:r>
              <a:rPr lang="zh-CN" altLang="en-US" smtClean="0"/>
              <a:t>因此，在一个足够长的重复囚徒困境中，双方合作的阶段数的比例会很大</a:t>
            </a:r>
            <a:endParaRPr lang="en-US" altLang="zh-CN"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5"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69026" name="Content Placeholder 2"/>
          <p:cNvSpPr>
            <a:spLocks noGrp="1"/>
          </p:cNvSpPr>
          <p:nvPr>
            <p:ph idx="4294967295"/>
          </p:nvPr>
        </p:nvSpPr>
        <p:spPr/>
        <p:txBody>
          <a:bodyPr/>
          <a:lstStyle/>
          <a:p>
            <a:r>
              <a:rPr lang="en-US" altLang="zh-CN" smtClean="0"/>
              <a:t>KMRW(1982)</a:t>
            </a:r>
            <a:r>
              <a:rPr lang="zh-CN" altLang="en-US" smtClean="0"/>
              <a:t>论证中的思路：</a:t>
            </a:r>
            <a:endParaRPr lang="en-US" altLang="zh-CN" smtClean="0"/>
          </a:p>
          <a:p>
            <a:pPr lvl="1"/>
            <a:r>
              <a:rPr lang="en-US" altLang="zh-CN" smtClean="0"/>
              <a:t>1. </a:t>
            </a:r>
            <a:r>
              <a:rPr lang="zh-CN" altLang="en-US" smtClean="0"/>
              <a:t>在某些假定下，</a:t>
            </a:r>
            <a:r>
              <a:rPr lang="zh-CN" altLang="en-US" smtClean="0">
                <a:solidFill>
                  <a:srgbClr val="FF0000"/>
                </a:solidFill>
              </a:rPr>
              <a:t>列参与者</a:t>
            </a:r>
            <a:r>
              <a:rPr lang="zh-CN" altLang="en-US" smtClean="0"/>
              <a:t>对行参与者投桃报李战略的最优反应为合作，直至博弈的最后一个阶段。</a:t>
            </a:r>
            <a:endParaRPr lang="en-US" altLang="zh-CN" smtClean="0"/>
          </a:p>
          <a:p>
            <a:pPr lvl="1"/>
            <a:r>
              <a:rPr lang="en-US" altLang="zh-CN" smtClean="0"/>
              <a:t>2. </a:t>
            </a:r>
            <a:r>
              <a:rPr lang="zh-CN" altLang="en-US" smtClean="0"/>
              <a:t>如果行参与者一旦背离了投桃报李战略，则行参与者为理性的就成了共同知识，于是此后就不会有参与者再选择合作，于是</a:t>
            </a:r>
            <a:r>
              <a:rPr lang="zh-CN" altLang="en-US" smtClean="0">
                <a:solidFill>
                  <a:srgbClr val="FF0000"/>
                </a:solidFill>
              </a:rPr>
              <a:t>理性的行参与者</a:t>
            </a:r>
            <a:r>
              <a:rPr lang="zh-CN" altLang="en-US" smtClean="0"/>
              <a:t>有动机去假扮投桃报李类型</a:t>
            </a:r>
          </a:p>
          <a:p>
            <a:pPr lvl="1"/>
            <a:endParaRPr lang="en-US" altLang="zh-CN" smtClean="0"/>
          </a:p>
          <a:p>
            <a:pPr lvl="1"/>
            <a:endParaRPr lang="en-US" altLang="zh-CN"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49"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70050" name="Content Placeholder 2"/>
          <p:cNvSpPr>
            <a:spLocks noGrp="1"/>
          </p:cNvSpPr>
          <p:nvPr>
            <p:ph idx="4294967295"/>
          </p:nvPr>
        </p:nvSpPr>
        <p:spPr>
          <a:xfrm>
            <a:off x="457200" y="1600200"/>
            <a:ext cx="8229600" cy="5257800"/>
          </a:xfrm>
        </p:spPr>
        <p:txBody>
          <a:bodyPr/>
          <a:lstStyle/>
          <a:p>
            <a:pPr>
              <a:lnSpc>
                <a:spcPct val="90000"/>
              </a:lnSpc>
            </a:pPr>
            <a:r>
              <a:rPr lang="zh-CN" altLang="en-US" sz="3000" smtClean="0"/>
              <a:t>我们考虑一个短期的重复囚徒困境模型</a:t>
            </a:r>
            <a:endParaRPr lang="en-US" altLang="zh-CN" sz="3000" smtClean="0"/>
          </a:p>
          <a:p>
            <a:pPr>
              <a:lnSpc>
                <a:spcPct val="90000"/>
              </a:lnSpc>
            </a:pPr>
            <a:r>
              <a:rPr lang="zh-CN" altLang="en-US" sz="3000" smtClean="0"/>
              <a:t>从</a:t>
            </a:r>
            <a:r>
              <a:rPr lang="zh-CN" altLang="en-US" sz="3000" smtClean="0">
                <a:solidFill>
                  <a:srgbClr val="FF0000"/>
                </a:solidFill>
              </a:rPr>
              <a:t>两阶段</a:t>
            </a:r>
            <a:r>
              <a:rPr lang="zh-CN" altLang="en-US" sz="3000" smtClean="0"/>
              <a:t>情况开始，博弈时序为：</a:t>
            </a:r>
            <a:endParaRPr lang="en-US" altLang="zh-CN" sz="3000" smtClean="0"/>
          </a:p>
          <a:p>
            <a:pPr lvl="1">
              <a:lnSpc>
                <a:spcPct val="90000"/>
              </a:lnSpc>
            </a:pPr>
            <a:r>
              <a:rPr lang="en-US" altLang="zh-CN" sz="2600" smtClean="0"/>
              <a:t>1. </a:t>
            </a:r>
            <a:r>
              <a:rPr lang="zh-CN" altLang="en-US" sz="2600" smtClean="0"/>
              <a:t>自然为行参与者赋予一种类型。行参与者为非理性（即只能选择投桃报李战略）的概率为</a:t>
            </a:r>
            <a:r>
              <a:rPr lang="en-US" altLang="zh-CN" sz="2600" smtClean="0"/>
              <a:t>p</a:t>
            </a:r>
            <a:r>
              <a:rPr lang="zh-CN" altLang="en-US" sz="2600" smtClean="0"/>
              <a:t>，行参与者为理性（即可选择任何战略）的概率为</a:t>
            </a:r>
            <a:r>
              <a:rPr lang="en-US" altLang="zh-CN" sz="2600" smtClean="0"/>
              <a:t>1-p</a:t>
            </a:r>
            <a:r>
              <a:rPr lang="zh-CN" altLang="en-US" sz="2600" smtClean="0"/>
              <a:t>。行参与者了解他的类型，但列参与者不知道行参与者的类型。</a:t>
            </a:r>
            <a:endParaRPr lang="en-US" altLang="zh-CN" sz="2600" smtClean="0"/>
          </a:p>
          <a:p>
            <a:pPr lvl="1">
              <a:lnSpc>
                <a:spcPct val="90000"/>
              </a:lnSpc>
            </a:pPr>
            <a:r>
              <a:rPr lang="en-US" altLang="zh-CN" sz="2600" smtClean="0"/>
              <a:t>2. </a:t>
            </a:r>
            <a:r>
              <a:rPr lang="zh-CN" altLang="en-US" sz="2600" smtClean="0"/>
              <a:t>行参与者与列参与者进行囚徒困境博弈，双方的选择为共同知识。</a:t>
            </a:r>
            <a:endParaRPr lang="en-US" altLang="zh-CN" sz="2600" smtClean="0"/>
          </a:p>
          <a:p>
            <a:pPr lvl="1">
              <a:lnSpc>
                <a:spcPct val="90000"/>
              </a:lnSpc>
            </a:pPr>
            <a:r>
              <a:rPr lang="en-US" altLang="zh-CN" sz="2600" smtClean="0"/>
              <a:t>3. </a:t>
            </a:r>
            <a:r>
              <a:rPr lang="zh-CN" altLang="en-US" sz="2600" smtClean="0"/>
              <a:t>行参与者与列参与者进行第二次（也是最后一次）囚徒困境博弈。</a:t>
            </a:r>
            <a:endParaRPr lang="en-US" altLang="zh-CN" sz="2600" smtClean="0"/>
          </a:p>
          <a:p>
            <a:pPr lvl="1">
              <a:lnSpc>
                <a:spcPct val="90000"/>
              </a:lnSpc>
            </a:pPr>
            <a:r>
              <a:rPr lang="en-US" altLang="zh-CN" sz="2600" smtClean="0"/>
              <a:t>4. </a:t>
            </a:r>
            <a:r>
              <a:rPr lang="zh-CN" altLang="en-US" sz="2600" smtClean="0"/>
              <a:t>双方得到各自的收益。行参与者与列参与者的收益为各自阶段博弈的收益之和。</a:t>
            </a:r>
            <a:endParaRPr lang="en-US" altLang="zh-CN" sz="260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3"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71074" name="Content Placeholder 2"/>
          <p:cNvSpPr>
            <a:spLocks noGrp="1"/>
          </p:cNvSpPr>
          <p:nvPr>
            <p:ph idx="4294967295"/>
          </p:nvPr>
        </p:nvSpPr>
        <p:spPr>
          <a:xfrm>
            <a:off x="457200" y="1600200"/>
            <a:ext cx="8229600" cy="5257800"/>
          </a:xfrm>
        </p:spPr>
        <p:txBody>
          <a:bodyPr/>
          <a:lstStyle/>
          <a:p>
            <a:r>
              <a:rPr lang="zh-CN" altLang="en-US" smtClean="0"/>
              <a:t>阶段囚徒困境博弈</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假定</a:t>
            </a:r>
            <a:r>
              <a:rPr lang="en-US" altLang="zh-CN" smtClean="0"/>
              <a:t>a&gt;1</a:t>
            </a:r>
            <a:r>
              <a:rPr lang="zh-CN" altLang="en-US" smtClean="0"/>
              <a:t>，</a:t>
            </a:r>
            <a:r>
              <a:rPr lang="en-US" altLang="zh-CN" smtClean="0"/>
              <a:t>b&lt;0</a:t>
            </a:r>
            <a:r>
              <a:rPr lang="zh-CN" altLang="en-US" smtClean="0"/>
              <a:t>。</a:t>
            </a:r>
            <a:endParaRPr lang="en-US" altLang="zh-CN" smtClean="0"/>
          </a:p>
        </p:txBody>
      </p:sp>
      <p:graphicFrame>
        <p:nvGraphicFramePr>
          <p:cNvPr id="4" name="Table 3"/>
          <p:cNvGraphicFramePr>
            <a:graphicFrameLocks noGrp="1"/>
          </p:cNvGraphicFramePr>
          <p:nvPr/>
        </p:nvGraphicFramePr>
        <p:xfrm>
          <a:off x="1447800" y="2133600"/>
          <a:ext cx="5715000" cy="2667000"/>
        </p:xfrm>
        <a:graphic>
          <a:graphicData uri="http://schemas.openxmlformats.org/drawingml/2006/table">
            <a:tbl>
              <a:tblPr/>
              <a:tblGrid>
                <a:gridCol w="1428750"/>
                <a:gridCol w="1428750"/>
                <a:gridCol w="1428750"/>
                <a:gridCol w="1428750"/>
              </a:tblGrid>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Calibri" pitchFamily="34" charset="0"/>
                        <a:ea typeface="宋体"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Calibri" pitchFamily="34" charset="0"/>
                        <a:ea typeface="宋体" charset="-122"/>
                      </a:endParaRPr>
                    </a:p>
                  </a:txBody>
                  <a:tcPr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alibri" pitchFamily="34" charset="0"/>
                          <a:ea typeface="宋体" charset="-122"/>
                        </a:rPr>
                        <a:t>列参与者</a:t>
                      </a:r>
                    </a:p>
                  </a:txBody>
                  <a:tcPr anchor="ctr" horzOverflow="overflow">
                    <a:lnL>
                      <a:noFill/>
                    </a:lnL>
                    <a:lnR>
                      <a:noFill/>
                    </a:lnR>
                    <a:lnT>
                      <a:noFill/>
                    </a:lnT>
                    <a:lnB>
                      <a:noFill/>
                    </a:lnB>
                    <a:lnTlToBr>
                      <a:noFill/>
                    </a:lnTlToBr>
                    <a:lnBlToTr>
                      <a:noFill/>
                    </a:lnBlToTr>
                    <a:noFill/>
                  </a:tcPr>
                </a:tc>
                <a:tc hMerge="1">
                  <a:txBody>
                    <a:bodyPr/>
                    <a:lstStyle/>
                    <a:p>
                      <a:endParaRPr lang="zh-CN" altLang="en-US"/>
                    </a:p>
                  </a:txBody>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Calibri" pitchFamily="34" charset="0"/>
                        <a:ea typeface="宋体"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Calibri" pitchFamily="34" charset="0"/>
                        <a:ea typeface="宋体"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alibri" pitchFamily="34" charset="0"/>
                          <a:ea typeface="宋体" charset="-122"/>
                        </a:rPr>
                        <a:t>合作</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alibri" pitchFamily="34" charset="0"/>
                          <a:ea typeface="宋体" charset="-122"/>
                        </a:rPr>
                        <a:t>坦白</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66750">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Calibri" pitchFamily="34" charset="0"/>
                          <a:ea typeface="宋体" charset="-122"/>
                        </a:rPr>
                        <a:t>行参与者</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alibri" pitchFamily="34" charset="0"/>
                          <a:ea typeface="宋体" charset="-122"/>
                        </a:rPr>
                        <a:t>合作</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1</a:t>
                      </a:r>
                      <a:r>
                        <a:rPr kumimoji="0" lang="zh-CN" altLang="en-US" sz="2800" b="0" i="0" u="none" strike="noStrike" cap="none" normalizeH="0" baseline="0" smtClean="0">
                          <a:ln>
                            <a:noFill/>
                          </a:ln>
                          <a:solidFill>
                            <a:schemeClr val="tx1"/>
                          </a:solidFill>
                          <a:effectLst/>
                          <a:latin typeface="Calibri" pitchFamily="34" charset="0"/>
                          <a:ea typeface="宋体" charset="-122"/>
                        </a:rPr>
                        <a:t>，</a:t>
                      </a:r>
                      <a:r>
                        <a:rPr kumimoji="0" lang="en-US" altLang="zh-CN" sz="2800" b="0" i="0" u="none" strike="noStrike" cap="none" normalizeH="0" baseline="0" smtClean="0">
                          <a:ln>
                            <a:noFill/>
                          </a:ln>
                          <a:solidFill>
                            <a:schemeClr val="tx1"/>
                          </a:solidFill>
                          <a:effectLst/>
                          <a:latin typeface="Calibri" pitchFamily="34" charset="0"/>
                          <a:ea typeface="宋体"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b</a:t>
                      </a:r>
                      <a:r>
                        <a:rPr kumimoji="0" lang="zh-CN" altLang="en-US" sz="2800" b="0" i="0" u="none" strike="noStrike" cap="none" normalizeH="0" baseline="0" smtClean="0">
                          <a:ln>
                            <a:noFill/>
                          </a:ln>
                          <a:solidFill>
                            <a:schemeClr val="tx1"/>
                          </a:solidFill>
                          <a:effectLst/>
                          <a:latin typeface="Calibri" pitchFamily="34" charset="0"/>
                          <a:ea typeface="宋体" charset="-122"/>
                        </a:rPr>
                        <a:t>，</a:t>
                      </a:r>
                      <a:r>
                        <a:rPr kumimoji="0" lang="en-US" altLang="zh-CN" sz="2800" b="0" i="0" u="none" strike="noStrike" cap="none" normalizeH="0" baseline="0" smtClean="0">
                          <a:ln>
                            <a:noFill/>
                          </a:ln>
                          <a:solidFill>
                            <a:schemeClr val="tx1"/>
                          </a:solidFill>
                          <a:effectLst/>
                          <a:latin typeface="Calibri" pitchFamily="34" charset="0"/>
                          <a:ea typeface="宋体"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alibri" pitchFamily="34" charset="0"/>
                          <a:ea typeface="宋体" charset="-122"/>
                        </a:rPr>
                        <a:t>坦白</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a</a:t>
                      </a:r>
                      <a:r>
                        <a:rPr kumimoji="0" lang="zh-CN" altLang="en-US" sz="2800" b="0" i="0" u="none" strike="noStrike" cap="none" normalizeH="0" baseline="0" smtClean="0">
                          <a:ln>
                            <a:noFill/>
                          </a:ln>
                          <a:solidFill>
                            <a:schemeClr val="tx1"/>
                          </a:solidFill>
                          <a:effectLst/>
                          <a:latin typeface="Calibri" pitchFamily="34" charset="0"/>
                          <a:ea typeface="宋体" charset="-122"/>
                        </a:rPr>
                        <a:t>，</a:t>
                      </a:r>
                      <a:r>
                        <a:rPr kumimoji="0" lang="en-US" altLang="zh-CN" sz="2800" b="0" i="0" u="none" strike="noStrike" cap="none" normalizeH="0" baseline="0" smtClean="0">
                          <a:ln>
                            <a:noFill/>
                          </a:ln>
                          <a:solidFill>
                            <a:schemeClr val="tx1"/>
                          </a:solidFill>
                          <a:effectLst/>
                          <a:latin typeface="Calibri"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0</a:t>
                      </a:r>
                      <a:r>
                        <a:rPr kumimoji="0" lang="zh-CN" altLang="en-US" sz="2800" b="0" i="0" u="none" strike="noStrike" cap="none" normalizeH="0" baseline="0" smtClean="0">
                          <a:ln>
                            <a:noFill/>
                          </a:ln>
                          <a:solidFill>
                            <a:schemeClr val="tx1"/>
                          </a:solidFill>
                          <a:effectLst/>
                          <a:latin typeface="Calibri" pitchFamily="34" charset="0"/>
                          <a:ea typeface="宋体" charset="-122"/>
                        </a:rPr>
                        <a:t>，</a:t>
                      </a:r>
                      <a:r>
                        <a:rPr kumimoji="0" lang="en-US" altLang="zh-CN" sz="2800" b="0" i="0" u="none" strike="noStrike" cap="none" normalizeH="0" baseline="0" smtClean="0">
                          <a:ln>
                            <a:noFill/>
                          </a:ln>
                          <a:solidFill>
                            <a:schemeClr val="tx1"/>
                          </a:solidFill>
                          <a:effectLst/>
                          <a:latin typeface="Calibri" pitchFamily="34" charset="0"/>
                          <a:ea typeface="宋体"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7"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72098" name="Content Placeholder 2"/>
          <p:cNvSpPr>
            <a:spLocks noGrp="1"/>
          </p:cNvSpPr>
          <p:nvPr>
            <p:ph idx="4294967295"/>
          </p:nvPr>
        </p:nvSpPr>
        <p:spPr>
          <a:xfrm>
            <a:off x="457200" y="1600200"/>
            <a:ext cx="8229600" cy="4419600"/>
          </a:xfrm>
        </p:spPr>
        <p:txBody>
          <a:bodyPr/>
          <a:lstStyle/>
          <a:p>
            <a:r>
              <a:rPr lang="zh-CN" altLang="en-US" b="1" smtClean="0"/>
              <a:t>分析：</a:t>
            </a:r>
            <a:endParaRPr lang="en-US" altLang="zh-CN" b="1" smtClean="0"/>
          </a:p>
          <a:p>
            <a:r>
              <a:rPr lang="zh-CN" altLang="en-US" smtClean="0"/>
              <a:t>第二阶段：坦白</a:t>
            </a:r>
            <a:r>
              <a:rPr lang="en-US" altLang="zh-CN" smtClean="0"/>
              <a:t>(</a:t>
            </a:r>
            <a:r>
              <a:rPr lang="en-US" altLang="zh-CN" smtClean="0">
                <a:solidFill>
                  <a:srgbClr val="FF0000"/>
                </a:solidFill>
              </a:rPr>
              <a:t>F</a:t>
            </a:r>
            <a:r>
              <a:rPr lang="en-US" altLang="zh-CN" smtClean="0"/>
              <a:t>ink)</a:t>
            </a:r>
            <a:r>
              <a:rPr lang="zh-CN" altLang="en-US" smtClean="0"/>
              <a:t>严格优于合作</a:t>
            </a:r>
            <a:r>
              <a:rPr lang="en-US" altLang="zh-CN" smtClean="0"/>
              <a:t>(</a:t>
            </a:r>
            <a:r>
              <a:rPr lang="en-US" altLang="zh-CN" smtClean="0">
                <a:solidFill>
                  <a:srgbClr val="FF0000"/>
                </a:solidFill>
              </a:rPr>
              <a:t>C</a:t>
            </a:r>
            <a:r>
              <a:rPr lang="en-US" altLang="zh-CN" smtClean="0"/>
              <a:t>ooperate)</a:t>
            </a:r>
          </a:p>
          <a:p>
            <a:r>
              <a:rPr lang="zh-CN" altLang="en-US" smtClean="0"/>
              <a:t>在第二阶段，</a:t>
            </a:r>
            <a:r>
              <a:rPr lang="zh-CN" altLang="en-US" smtClean="0">
                <a:solidFill>
                  <a:srgbClr val="FF0000"/>
                </a:solidFill>
              </a:rPr>
              <a:t>列参与者</a:t>
            </a:r>
            <a:r>
              <a:rPr lang="zh-CN" altLang="en-US" smtClean="0"/>
              <a:t>和</a:t>
            </a:r>
            <a:r>
              <a:rPr lang="zh-CN" altLang="en-US" smtClean="0">
                <a:solidFill>
                  <a:srgbClr val="FF0000"/>
                </a:solidFill>
              </a:rPr>
              <a:t>理性的行参与者</a:t>
            </a:r>
            <a:r>
              <a:rPr lang="zh-CN" altLang="en-US" smtClean="0"/>
              <a:t>会选择坦白</a:t>
            </a:r>
            <a:endParaRPr lang="en-US" altLang="zh-CN" smtClean="0"/>
          </a:p>
          <a:p>
            <a:r>
              <a:rPr lang="zh-CN" altLang="en-US" smtClean="0"/>
              <a:t>在第一阶段，非理性的行参与者（投桃报李的行参与者）会选择合作</a:t>
            </a:r>
            <a:endParaRPr lang="en-US" altLang="zh-CN" smtClean="0"/>
          </a:p>
          <a:p>
            <a:r>
              <a:rPr lang="zh-CN" altLang="en-US" smtClean="0"/>
              <a:t>在第一阶段，理性的行参与者会选择坦白</a:t>
            </a:r>
            <a:endParaRPr lang="en-US" altLang="zh-CN" smtClean="0"/>
          </a:p>
          <a:p>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1"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73122" name="Content Placeholder 2"/>
          <p:cNvSpPr>
            <a:spLocks noGrp="1"/>
          </p:cNvSpPr>
          <p:nvPr>
            <p:ph idx="4294967295"/>
          </p:nvPr>
        </p:nvSpPr>
        <p:spPr>
          <a:xfrm>
            <a:off x="457200" y="1600200"/>
            <a:ext cx="8229600" cy="5257800"/>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p:txBody>
      </p:sp>
      <p:graphicFrame>
        <p:nvGraphicFramePr>
          <p:cNvPr id="4" name="Table 3"/>
          <p:cNvGraphicFramePr>
            <a:graphicFrameLocks noGrp="1"/>
          </p:cNvGraphicFramePr>
          <p:nvPr/>
        </p:nvGraphicFramePr>
        <p:xfrm>
          <a:off x="1447800" y="1524000"/>
          <a:ext cx="6107113" cy="2667000"/>
        </p:xfrm>
        <a:graphic>
          <a:graphicData uri="http://schemas.openxmlformats.org/drawingml/2006/table">
            <a:tbl>
              <a:tblPr/>
              <a:tblGrid>
                <a:gridCol w="3544888"/>
                <a:gridCol w="1266825"/>
                <a:gridCol w="1295400"/>
              </a:tblGrid>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Calibri" pitchFamily="34" charset="0"/>
                        <a:ea typeface="宋体" charset="-122"/>
                      </a:endParaRP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t=1</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t=2</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 </a:t>
                      </a:r>
                      <a:r>
                        <a:rPr kumimoji="0" lang="zh-CN" altLang="en-US" sz="2800" b="0" i="0" u="none" strike="noStrike" cap="none" normalizeH="0" baseline="0" smtClean="0">
                          <a:ln>
                            <a:noFill/>
                          </a:ln>
                          <a:solidFill>
                            <a:schemeClr val="tx1"/>
                          </a:solidFill>
                          <a:effectLst/>
                          <a:latin typeface="Calibri" pitchFamily="34" charset="0"/>
                          <a:ea typeface="宋体" charset="-122"/>
                        </a:rPr>
                        <a:t>投桃报李的行参与者</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FF0000"/>
                          </a:solidFill>
                          <a:effectLst/>
                          <a:latin typeface="Calibri" pitchFamily="34" charset="0"/>
                          <a:ea typeface="宋体" charset="-122"/>
                        </a:rPr>
                        <a:t>X</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alibri" pitchFamily="34" charset="0"/>
                          <a:ea typeface="宋体" charset="-122"/>
                        </a:rPr>
                        <a:t>理性的行参与者</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F</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F</a:t>
                      </a:r>
                    </a:p>
                  </a:txBody>
                  <a:tcPr anchor="ctr" horzOverflow="overflow">
                    <a:lnL>
                      <a:noFill/>
                    </a:lnL>
                    <a:lnR>
                      <a:noFill/>
                    </a:lnR>
                    <a:lnT>
                      <a:noFill/>
                    </a:lnT>
                    <a:lnB>
                      <a:noFill/>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alibri" pitchFamily="34" charset="0"/>
                          <a:ea typeface="宋体" charset="-122"/>
                        </a:rPr>
                        <a:t>列参与者</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FF0000"/>
                          </a:solidFill>
                          <a:effectLst/>
                          <a:latin typeface="Calibri" pitchFamily="34" charset="0"/>
                          <a:ea typeface="宋体" charset="-122"/>
                        </a:rPr>
                        <a:t>X</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F</a:t>
                      </a:r>
                    </a:p>
                  </a:txBody>
                  <a:tcPr anchor="ctr"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66"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74167" name="Content Placeholder 2"/>
          <p:cNvSpPr>
            <a:spLocks noGrp="1"/>
          </p:cNvSpPr>
          <p:nvPr>
            <p:ph idx="4294967295"/>
          </p:nvPr>
        </p:nvSpPr>
        <p:spPr>
          <a:xfrm>
            <a:off x="457200" y="1600200"/>
            <a:ext cx="8229600" cy="5257800"/>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列参与者：</a:t>
            </a:r>
            <a:endParaRPr lang="en-US" altLang="zh-CN" smtClean="0"/>
          </a:p>
          <a:p>
            <a:pPr lvl="1"/>
            <a:r>
              <a:rPr lang="zh-CN" altLang="en-US" smtClean="0"/>
              <a:t>选择</a:t>
            </a:r>
            <a:r>
              <a:rPr lang="en-US" altLang="zh-CN" smtClean="0"/>
              <a:t>X=C</a:t>
            </a:r>
            <a:r>
              <a:rPr lang="zh-CN" altLang="en-US" smtClean="0"/>
              <a:t>，收益为</a:t>
            </a:r>
            <a:endParaRPr lang="en-US" altLang="zh-CN" smtClean="0"/>
          </a:p>
          <a:p>
            <a:pPr lvl="1"/>
            <a:r>
              <a:rPr lang="zh-CN" altLang="en-US" smtClean="0"/>
              <a:t>选择</a:t>
            </a:r>
            <a:r>
              <a:rPr lang="en-US" altLang="zh-CN" smtClean="0"/>
              <a:t>X=F</a:t>
            </a:r>
            <a:r>
              <a:rPr lang="zh-CN" altLang="en-US" smtClean="0"/>
              <a:t>，收益为</a:t>
            </a:r>
            <a:endParaRPr lang="en-US" altLang="zh-CN" smtClean="0"/>
          </a:p>
          <a:p>
            <a:pPr lvl="1"/>
            <a:r>
              <a:rPr lang="zh-CN" altLang="en-US" smtClean="0"/>
              <a:t>选择</a:t>
            </a:r>
            <a:r>
              <a:rPr lang="en-US" altLang="zh-CN" smtClean="0"/>
              <a:t>X=C</a:t>
            </a:r>
            <a:r>
              <a:rPr lang="zh-CN" altLang="en-US" smtClean="0"/>
              <a:t>当且仅当</a:t>
            </a:r>
            <a:endParaRPr lang="en-US" altLang="zh-CN" smtClean="0"/>
          </a:p>
          <a:p>
            <a:endParaRPr lang="en-US" altLang="zh-CN" smtClean="0"/>
          </a:p>
        </p:txBody>
      </p:sp>
      <p:graphicFrame>
        <p:nvGraphicFramePr>
          <p:cNvPr id="4" name="Table 3"/>
          <p:cNvGraphicFramePr>
            <a:graphicFrameLocks noGrp="1"/>
          </p:cNvGraphicFramePr>
          <p:nvPr/>
        </p:nvGraphicFramePr>
        <p:xfrm>
          <a:off x="1447800" y="1524000"/>
          <a:ext cx="6107113" cy="2667000"/>
        </p:xfrm>
        <a:graphic>
          <a:graphicData uri="http://schemas.openxmlformats.org/drawingml/2006/table">
            <a:tbl>
              <a:tblPr/>
              <a:tblGrid>
                <a:gridCol w="3544888"/>
                <a:gridCol w="1266825"/>
                <a:gridCol w="1295400"/>
              </a:tblGrid>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Calibri" pitchFamily="34" charset="0"/>
                        <a:ea typeface="宋体" charset="-122"/>
                      </a:endParaRP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t=1</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t=2</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 </a:t>
                      </a:r>
                      <a:r>
                        <a:rPr kumimoji="0" lang="zh-CN" altLang="en-US" sz="2800" b="0" i="0" u="none" strike="noStrike" cap="none" normalizeH="0" baseline="0" smtClean="0">
                          <a:ln>
                            <a:noFill/>
                          </a:ln>
                          <a:solidFill>
                            <a:schemeClr val="tx1"/>
                          </a:solidFill>
                          <a:effectLst/>
                          <a:latin typeface="Calibri" pitchFamily="34" charset="0"/>
                          <a:ea typeface="宋体" charset="-122"/>
                        </a:rPr>
                        <a:t>投桃报李的行参与者</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FF0000"/>
                          </a:solidFill>
                          <a:effectLst/>
                          <a:latin typeface="Calibri" pitchFamily="34" charset="0"/>
                          <a:ea typeface="宋体" charset="-122"/>
                        </a:rPr>
                        <a:t>X</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alibri" pitchFamily="34" charset="0"/>
                          <a:ea typeface="宋体" charset="-122"/>
                        </a:rPr>
                        <a:t>理性的行参与者</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F</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F</a:t>
                      </a:r>
                    </a:p>
                  </a:txBody>
                  <a:tcPr anchor="ctr" horzOverflow="overflow">
                    <a:lnL>
                      <a:noFill/>
                    </a:lnL>
                    <a:lnR>
                      <a:noFill/>
                    </a:lnR>
                    <a:lnT>
                      <a:noFill/>
                    </a:lnT>
                    <a:lnB>
                      <a:noFill/>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alibri" pitchFamily="34" charset="0"/>
                          <a:ea typeface="宋体" charset="-122"/>
                        </a:rPr>
                        <a:t>列参与者</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FF0000"/>
                          </a:solidFill>
                          <a:effectLst/>
                          <a:latin typeface="Calibri" pitchFamily="34" charset="0"/>
                          <a:ea typeface="宋体" charset="-122"/>
                        </a:rPr>
                        <a:t>X</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F</a:t>
                      </a:r>
                    </a:p>
                  </a:txBody>
                  <a:tcPr anchor="ctr" horzOverflow="overflow">
                    <a:lnL>
                      <a:noFill/>
                    </a:lnL>
                    <a:lnR>
                      <a:noFill/>
                    </a:lnR>
                    <a:lnT>
                      <a:noFill/>
                    </a:lnT>
                    <a:lnB>
                      <a:noFill/>
                    </a:lnB>
                    <a:lnTlToBr>
                      <a:noFill/>
                    </a:lnTlToBr>
                    <a:lnBlToTr>
                      <a:noFill/>
                    </a:lnBlToTr>
                    <a:noFill/>
                  </a:tcPr>
                </a:tc>
              </a:tr>
            </a:tbl>
          </a:graphicData>
        </a:graphic>
      </p:graphicFrame>
      <p:graphicFrame>
        <p:nvGraphicFramePr>
          <p:cNvPr id="774163" name="Object 2"/>
          <p:cNvGraphicFramePr>
            <a:graphicFrameLocks noChangeAspect="1"/>
          </p:cNvGraphicFramePr>
          <p:nvPr/>
        </p:nvGraphicFramePr>
        <p:xfrm>
          <a:off x="4051300" y="5105400"/>
          <a:ext cx="3111500" cy="473075"/>
        </p:xfrm>
        <a:graphic>
          <a:graphicData uri="http://schemas.openxmlformats.org/presentationml/2006/ole">
            <p:oleObj spid="_x0000_s774163" name="Equation" r:id="rId3" imgW="1244520" imgH="190440" progId="">
              <p:embed/>
            </p:oleObj>
          </a:graphicData>
        </a:graphic>
      </p:graphicFrame>
      <p:graphicFrame>
        <p:nvGraphicFramePr>
          <p:cNvPr id="774164" name="Object 20"/>
          <p:cNvGraphicFramePr>
            <a:graphicFrameLocks noChangeAspect="1"/>
          </p:cNvGraphicFramePr>
          <p:nvPr/>
        </p:nvGraphicFramePr>
        <p:xfrm>
          <a:off x="4038600" y="5718175"/>
          <a:ext cx="698500" cy="377825"/>
        </p:xfrm>
        <a:graphic>
          <a:graphicData uri="http://schemas.openxmlformats.org/presentationml/2006/ole">
            <p:oleObj spid="_x0000_s774164" name="Equation" r:id="rId4" imgW="279360" imgH="152280" progId="">
              <p:embed/>
            </p:oleObj>
          </a:graphicData>
        </a:graphic>
      </p:graphicFrame>
      <p:graphicFrame>
        <p:nvGraphicFramePr>
          <p:cNvPr id="774165" name="Object 5"/>
          <p:cNvGraphicFramePr>
            <a:graphicFrameLocks noChangeAspect="1"/>
          </p:cNvGraphicFramePr>
          <p:nvPr/>
        </p:nvGraphicFramePr>
        <p:xfrm>
          <a:off x="4038600" y="6172200"/>
          <a:ext cx="2730500" cy="473075"/>
        </p:xfrm>
        <a:graphic>
          <a:graphicData uri="http://schemas.openxmlformats.org/presentationml/2006/ole">
            <p:oleObj spid="_x0000_s774165" name="Equation" r:id="rId5" imgW="1091880" imgH="190440" progId="">
              <p:embed/>
            </p:oleObj>
          </a:graphicData>
        </a:graphic>
      </p:graphicFrame>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69"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75170" name="Content Placeholder 2"/>
          <p:cNvSpPr>
            <a:spLocks noGrp="1"/>
          </p:cNvSpPr>
          <p:nvPr>
            <p:ph idx="4294967295"/>
          </p:nvPr>
        </p:nvSpPr>
        <p:spPr>
          <a:xfrm>
            <a:off x="457200" y="1600200"/>
            <a:ext cx="8229600" cy="5257800"/>
          </a:xfrm>
        </p:spPr>
        <p:txBody>
          <a:bodyPr/>
          <a:lstStyle/>
          <a:p>
            <a:r>
              <a:rPr lang="zh-CN" altLang="en-US" smtClean="0"/>
              <a:t>现在考虑</a:t>
            </a:r>
            <a:r>
              <a:rPr lang="zh-CN" altLang="en-US" smtClean="0">
                <a:solidFill>
                  <a:srgbClr val="FF0000"/>
                </a:solidFill>
              </a:rPr>
              <a:t>三阶段</a:t>
            </a:r>
            <a:r>
              <a:rPr lang="zh-CN" altLang="en-US" smtClean="0"/>
              <a:t>的重复囚徒困境模型</a:t>
            </a:r>
            <a:endParaRPr lang="en-US" altLang="zh-CN" smtClean="0"/>
          </a:p>
          <a:p>
            <a:r>
              <a:rPr lang="zh-CN" altLang="en-US" smtClean="0"/>
              <a:t>我们将证明，在某些参数的假定下，该三阶段博弈的均衡路径如下</a:t>
            </a:r>
            <a:endParaRPr lang="en-US" altLang="zh-CN" smtClean="0"/>
          </a:p>
        </p:txBody>
      </p:sp>
      <p:graphicFrame>
        <p:nvGraphicFramePr>
          <p:cNvPr id="4" name="Table 3"/>
          <p:cNvGraphicFramePr>
            <a:graphicFrameLocks noGrp="1"/>
          </p:cNvGraphicFramePr>
          <p:nvPr/>
        </p:nvGraphicFramePr>
        <p:xfrm>
          <a:off x="750888" y="3276600"/>
          <a:ext cx="7326312" cy="2667000"/>
        </p:xfrm>
        <a:graphic>
          <a:graphicData uri="http://schemas.openxmlformats.org/drawingml/2006/table">
            <a:tbl>
              <a:tblPr/>
              <a:tblGrid>
                <a:gridCol w="3508375"/>
                <a:gridCol w="1254125"/>
                <a:gridCol w="1281112"/>
                <a:gridCol w="1282700"/>
              </a:tblGrid>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Calibri" pitchFamily="34" charset="0"/>
                        <a:ea typeface="宋体" charset="-122"/>
                      </a:endParaRP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t=1</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t=2</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t=3</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 </a:t>
                      </a:r>
                      <a:r>
                        <a:rPr kumimoji="0" lang="zh-CN" altLang="en-US" sz="2800" b="0" i="0" u="none" strike="noStrike" cap="none" normalizeH="0" baseline="0" smtClean="0">
                          <a:ln>
                            <a:noFill/>
                          </a:ln>
                          <a:solidFill>
                            <a:schemeClr val="tx1"/>
                          </a:solidFill>
                          <a:effectLst/>
                          <a:latin typeface="Calibri" pitchFamily="34" charset="0"/>
                          <a:ea typeface="宋体" charset="-122"/>
                        </a:rPr>
                        <a:t>投桃报李的行参与者</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alibri" pitchFamily="34" charset="0"/>
                          <a:ea typeface="宋体" charset="-122"/>
                        </a:rPr>
                        <a:t>理性的行参与者</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F</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F</a:t>
                      </a:r>
                    </a:p>
                  </a:txBody>
                  <a:tcPr anchor="ctr" horzOverflow="overflow">
                    <a:lnL>
                      <a:noFill/>
                    </a:lnL>
                    <a:lnR>
                      <a:noFill/>
                    </a:lnR>
                    <a:lnT>
                      <a:noFill/>
                    </a:lnT>
                    <a:lnB>
                      <a:noFill/>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alibri" pitchFamily="34" charset="0"/>
                          <a:ea typeface="宋体" charset="-122"/>
                        </a:rPr>
                        <a:t>列参与者</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F</a:t>
                      </a:r>
                    </a:p>
                  </a:txBody>
                  <a:tcPr anchor="ctr"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idx="4294967295"/>
          </p:nvPr>
        </p:nvSpPr>
        <p:spPr/>
        <p:txBody>
          <a:bodyPr/>
          <a:lstStyle/>
          <a:p>
            <a:r>
              <a:rPr lang="en-US" altLang="zh-CN" smtClean="0"/>
              <a:t>4.2 </a:t>
            </a:r>
            <a:r>
              <a:rPr lang="zh-CN" altLang="en-US" smtClean="0"/>
              <a:t>信号博弈</a:t>
            </a:r>
            <a:endParaRPr lang="en-US" altLang="zh-CN" smtClean="0"/>
          </a:p>
        </p:txBody>
      </p:sp>
      <p:sp>
        <p:nvSpPr>
          <p:cNvPr id="26626" name="Content Placeholder 2"/>
          <p:cNvSpPr>
            <a:spLocks noGrp="1"/>
          </p:cNvSpPr>
          <p:nvPr>
            <p:ph idx="4294967295"/>
          </p:nvPr>
        </p:nvSpPr>
        <p:spPr>
          <a:xfrm>
            <a:off x="457200" y="1600200"/>
            <a:ext cx="8229600" cy="5105400"/>
          </a:xfrm>
        </p:spPr>
        <p:txBody>
          <a:bodyPr/>
          <a:lstStyle/>
          <a:p>
            <a:r>
              <a:rPr lang="en-US" altLang="zh-CN" smtClean="0"/>
              <a:t>4.2.A </a:t>
            </a:r>
            <a:r>
              <a:rPr lang="zh-CN" altLang="en-US" smtClean="0"/>
              <a:t>信号博弈的精炼贝叶斯均衡</a:t>
            </a:r>
            <a:endParaRPr lang="en-US" altLang="zh-CN" smtClean="0"/>
          </a:p>
          <a:p>
            <a:r>
              <a:rPr lang="zh-CN" altLang="en-US" smtClean="0"/>
              <a:t>信号博弈是两个参与者（信号发送者和信号接收者）之间的非完全信息动态博弈</a:t>
            </a:r>
            <a:endParaRPr lang="en-US" altLang="zh-CN"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3"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76194" name="Content Placeholder 2"/>
          <p:cNvSpPr>
            <a:spLocks noGrp="1"/>
          </p:cNvSpPr>
          <p:nvPr>
            <p:ph idx="4294967295"/>
          </p:nvPr>
        </p:nvSpPr>
        <p:spPr>
          <a:xfrm>
            <a:off x="457200" y="1600200"/>
            <a:ext cx="8229600" cy="5486400"/>
          </a:xfrm>
        </p:spPr>
        <p:txBody>
          <a:bodyPr/>
          <a:lstStyle/>
          <a:p>
            <a:pPr>
              <a:lnSpc>
                <a:spcPct val="80000"/>
              </a:lnSpc>
            </a:pPr>
            <a:endParaRPr lang="en-US" altLang="zh-CN" sz="2700" smtClean="0"/>
          </a:p>
          <a:p>
            <a:pPr>
              <a:lnSpc>
                <a:spcPct val="80000"/>
              </a:lnSpc>
            </a:pPr>
            <a:endParaRPr lang="en-US" altLang="zh-CN" sz="2700" smtClean="0"/>
          </a:p>
          <a:p>
            <a:pPr>
              <a:lnSpc>
                <a:spcPct val="80000"/>
              </a:lnSpc>
            </a:pPr>
            <a:endParaRPr lang="en-US" altLang="zh-CN" sz="2700" smtClean="0"/>
          </a:p>
          <a:p>
            <a:pPr>
              <a:lnSpc>
                <a:spcPct val="80000"/>
              </a:lnSpc>
            </a:pPr>
            <a:endParaRPr lang="en-US" altLang="zh-CN" sz="2700" smtClean="0"/>
          </a:p>
          <a:p>
            <a:pPr>
              <a:lnSpc>
                <a:spcPct val="80000"/>
              </a:lnSpc>
            </a:pPr>
            <a:endParaRPr lang="en-US" altLang="zh-CN" sz="2700" smtClean="0"/>
          </a:p>
          <a:p>
            <a:pPr>
              <a:lnSpc>
                <a:spcPct val="80000"/>
              </a:lnSpc>
            </a:pPr>
            <a:endParaRPr lang="en-US" altLang="zh-CN" sz="2700" smtClean="0"/>
          </a:p>
          <a:p>
            <a:pPr>
              <a:lnSpc>
                <a:spcPct val="80000"/>
              </a:lnSpc>
            </a:pPr>
            <a:r>
              <a:rPr lang="zh-CN" altLang="en-US" sz="2700" smtClean="0"/>
              <a:t>理性的行参与者</a:t>
            </a:r>
            <a:endParaRPr lang="en-US" altLang="zh-CN" sz="2700" smtClean="0"/>
          </a:p>
          <a:p>
            <a:pPr>
              <a:lnSpc>
                <a:spcPct val="80000"/>
              </a:lnSpc>
            </a:pPr>
            <a:r>
              <a:rPr lang="en-US" altLang="zh-CN" sz="2700" smtClean="0"/>
              <a:t>t=3</a:t>
            </a:r>
            <a:r>
              <a:rPr lang="zh-CN" altLang="en-US" sz="2700" smtClean="0"/>
              <a:t>，选择</a:t>
            </a:r>
            <a:r>
              <a:rPr lang="en-US" altLang="zh-CN" sz="2700" smtClean="0"/>
              <a:t>F</a:t>
            </a:r>
            <a:r>
              <a:rPr lang="zh-CN" altLang="en-US" sz="2700" smtClean="0"/>
              <a:t>最优</a:t>
            </a:r>
            <a:endParaRPr lang="en-US" altLang="zh-CN" sz="2700" smtClean="0"/>
          </a:p>
          <a:p>
            <a:pPr>
              <a:lnSpc>
                <a:spcPct val="80000"/>
              </a:lnSpc>
            </a:pPr>
            <a:r>
              <a:rPr lang="en-US" altLang="zh-CN" sz="2700" smtClean="0"/>
              <a:t>t=2</a:t>
            </a:r>
            <a:r>
              <a:rPr lang="zh-CN" altLang="en-US" sz="2700" smtClean="0"/>
              <a:t>，选择</a:t>
            </a:r>
            <a:r>
              <a:rPr lang="en-US" altLang="zh-CN" sz="2700" smtClean="0"/>
              <a:t>F</a:t>
            </a:r>
            <a:r>
              <a:rPr lang="zh-CN" altLang="en-US" sz="2700" smtClean="0"/>
              <a:t>最优</a:t>
            </a:r>
            <a:endParaRPr lang="en-US" altLang="zh-CN" sz="2700" smtClean="0"/>
          </a:p>
          <a:p>
            <a:pPr>
              <a:lnSpc>
                <a:spcPct val="80000"/>
              </a:lnSpc>
            </a:pPr>
            <a:r>
              <a:rPr lang="en-US" altLang="zh-CN" sz="2700" smtClean="0"/>
              <a:t>t=1</a:t>
            </a:r>
            <a:r>
              <a:rPr lang="zh-CN" altLang="en-US" sz="2700" smtClean="0"/>
              <a:t>：</a:t>
            </a:r>
            <a:endParaRPr lang="en-US" altLang="zh-CN" sz="2700" smtClean="0"/>
          </a:p>
          <a:p>
            <a:pPr lvl="1">
              <a:lnSpc>
                <a:spcPct val="80000"/>
              </a:lnSpc>
            </a:pPr>
            <a:r>
              <a:rPr lang="zh-CN" altLang="en-US" sz="2400" smtClean="0"/>
              <a:t>选择</a:t>
            </a:r>
            <a:r>
              <a:rPr lang="en-US" altLang="zh-CN" sz="2400" smtClean="0"/>
              <a:t>C</a:t>
            </a:r>
            <a:r>
              <a:rPr lang="zh-CN" altLang="en-US" sz="2400" smtClean="0"/>
              <a:t>的收益为</a:t>
            </a:r>
            <a:r>
              <a:rPr lang="en-US" altLang="zh-CN" sz="2400" smtClean="0"/>
              <a:t>1+a</a:t>
            </a:r>
          </a:p>
          <a:p>
            <a:pPr lvl="1">
              <a:lnSpc>
                <a:spcPct val="80000"/>
              </a:lnSpc>
            </a:pPr>
            <a:r>
              <a:rPr lang="zh-CN" altLang="en-US" sz="2400" smtClean="0"/>
              <a:t>选择</a:t>
            </a:r>
            <a:r>
              <a:rPr lang="en-US" altLang="zh-CN" sz="2400" smtClean="0"/>
              <a:t>F</a:t>
            </a:r>
            <a:r>
              <a:rPr lang="zh-CN" altLang="en-US" sz="2400" smtClean="0"/>
              <a:t>的收益为</a:t>
            </a:r>
            <a:r>
              <a:rPr lang="en-US" altLang="zh-CN" sz="2400" smtClean="0"/>
              <a:t>a</a:t>
            </a:r>
          </a:p>
          <a:p>
            <a:pPr lvl="1">
              <a:lnSpc>
                <a:spcPct val="80000"/>
              </a:lnSpc>
            </a:pPr>
            <a:r>
              <a:rPr lang="zh-CN" altLang="en-US" sz="2400" smtClean="0"/>
              <a:t>选择</a:t>
            </a:r>
            <a:r>
              <a:rPr lang="en-US" altLang="zh-CN" sz="2400" smtClean="0"/>
              <a:t>C</a:t>
            </a:r>
            <a:r>
              <a:rPr lang="zh-CN" altLang="en-US" sz="2400" smtClean="0"/>
              <a:t>最优</a:t>
            </a:r>
            <a:endParaRPr lang="en-US" altLang="zh-CN" sz="2400" smtClean="0"/>
          </a:p>
          <a:p>
            <a:pPr>
              <a:lnSpc>
                <a:spcPct val="80000"/>
              </a:lnSpc>
            </a:pPr>
            <a:endParaRPr lang="en-US" altLang="zh-CN" sz="2700" smtClean="0"/>
          </a:p>
        </p:txBody>
      </p:sp>
      <p:graphicFrame>
        <p:nvGraphicFramePr>
          <p:cNvPr id="4" name="Table 3"/>
          <p:cNvGraphicFramePr>
            <a:graphicFrameLocks noGrp="1"/>
          </p:cNvGraphicFramePr>
          <p:nvPr/>
        </p:nvGraphicFramePr>
        <p:xfrm>
          <a:off x="990600" y="1219200"/>
          <a:ext cx="7326313" cy="2667000"/>
        </p:xfrm>
        <a:graphic>
          <a:graphicData uri="http://schemas.openxmlformats.org/drawingml/2006/table">
            <a:tbl>
              <a:tblPr/>
              <a:tblGrid>
                <a:gridCol w="3508375"/>
                <a:gridCol w="1254125"/>
                <a:gridCol w="1282700"/>
                <a:gridCol w="1281113"/>
              </a:tblGrid>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Calibri" pitchFamily="34" charset="0"/>
                        <a:ea typeface="宋体" charset="-122"/>
                      </a:endParaRP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t=1</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t=2</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t=3</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 </a:t>
                      </a:r>
                      <a:r>
                        <a:rPr kumimoji="0" lang="zh-CN" altLang="en-US" sz="2800" b="0" i="0" u="none" strike="noStrike" cap="none" normalizeH="0" baseline="0" smtClean="0">
                          <a:ln>
                            <a:noFill/>
                          </a:ln>
                          <a:solidFill>
                            <a:schemeClr val="tx1"/>
                          </a:solidFill>
                          <a:effectLst/>
                          <a:latin typeface="Calibri" pitchFamily="34" charset="0"/>
                          <a:ea typeface="宋体" charset="-122"/>
                        </a:rPr>
                        <a:t>投桃报李的行参与者</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rgbClr val="FF0000"/>
                          </a:solidFill>
                          <a:effectLst/>
                          <a:latin typeface="Calibri" pitchFamily="34" charset="0"/>
                          <a:ea typeface="宋体" charset="-122"/>
                        </a:rPr>
                        <a:t>理性的行参与者</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FF0000"/>
                          </a:solidFill>
                          <a:effectLst/>
                          <a:latin typeface="Calibri" pitchFamily="34" charset="0"/>
                          <a:ea typeface="宋体" charset="-122"/>
                        </a:rPr>
                        <a:t>C</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FF0000"/>
                          </a:solidFill>
                          <a:effectLst/>
                          <a:latin typeface="Calibri" pitchFamily="34" charset="0"/>
                          <a:ea typeface="宋体" charset="-122"/>
                        </a:rPr>
                        <a:t>F</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FF0000"/>
                          </a:solidFill>
                          <a:effectLst/>
                          <a:latin typeface="Calibri" pitchFamily="34" charset="0"/>
                          <a:ea typeface="宋体" charset="-122"/>
                        </a:rPr>
                        <a:t>F</a:t>
                      </a:r>
                    </a:p>
                  </a:txBody>
                  <a:tcPr anchor="ctr" horzOverflow="overflow">
                    <a:lnL>
                      <a:noFill/>
                    </a:lnL>
                    <a:lnR>
                      <a:noFill/>
                    </a:lnR>
                    <a:lnT>
                      <a:noFill/>
                    </a:lnT>
                    <a:lnB>
                      <a:noFill/>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alibri" pitchFamily="34" charset="0"/>
                          <a:ea typeface="宋体" charset="-122"/>
                        </a:rPr>
                        <a:t>列参与者</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F</a:t>
                      </a:r>
                    </a:p>
                  </a:txBody>
                  <a:tcPr anchor="ctr"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43"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77244" name="Content Placeholder 2"/>
          <p:cNvSpPr>
            <a:spLocks noGrp="1"/>
          </p:cNvSpPr>
          <p:nvPr>
            <p:ph idx="4294967295"/>
          </p:nvPr>
        </p:nvSpPr>
        <p:spPr>
          <a:xfrm>
            <a:off x="457200" y="1600200"/>
            <a:ext cx="8229600" cy="5410200"/>
          </a:xfrm>
        </p:spPr>
        <p:txBody>
          <a:bodyPr/>
          <a:lstStyle/>
          <a:p>
            <a:pPr>
              <a:lnSpc>
                <a:spcPct val="80000"/>
              </a:lnSpc>
            </a:pPr>
            <a:endParaRPr lang="en-US" altLang="zh-CN" sz="2700" smtClean="0"/>
          </a:p>
          <a:p>
            <a:pPr>
              <a:lnSpc>
                <a:spcPct val="80000"/>
              </a:lnSpc>
            </a:pPr>
            <a:endParaRPr lang="en-US" altLang="zh-CN" sz="2700" smtClean="0"/>
          </a:p>
          <a:p>
            <a:pPr>
              <a:lnSpc>
                <a:spcPct val="80000"/>
              </a:lnSpc>
            </a:pPr>
            <a:endParaRPr lang="en-US" altLang="zh-CN" sz="2700" smtClean="0"/>
          </a:p>
          <a:p>
            <a:pPr>
              <a:lnSpc>
                <a:spcPct val="80000"/>
              </a:lnSpc>
            </a:pPr>
            <a:endParaRPr lang="en-US" altLang="zh-CN" sz="2700" smtClean="0"/>
          </a:p>
          <a:p>
            <a:pPr>
              <a:lnSpc>
                <a:spcPct val="80000"/>
              </a:lnSpc>
            </a:pPr>
            <a:endParaRPr lang="en-US" altLang="zh-CN" sz="2700" smtClean="0"/>
          </a:p>
          <a:p>
            <a:pPr>
              <a:lnSpc>
                <a:spcPct val="80000"/>
              </a:lnSpc>
            </a:pPr>
            <a:endParaRPr lang="en-US" altLang="zh-CN" sz="2700" smtClean="0"/>
          </a:p>
          <a:p>
            <a:pPr>
              <a:lnSpc>
                <a:spcPct val="80000"/>
              </a:lnSpc>
            </a:pPr>
            <a:r>
              <a:rPr lang="zh-CN" altLang="en-US" sz="2700" smtClean="0"/>
              <a:t>列参与者</a:t>
            </a:r>
            <a:endParaRPr lang="en-US" altLang="zh-CN" sz="2700" smtClean="0"/>
          </a:p>
          <a:p>
            <a:pPr>
              <a:lnSpc>
                <a:spcPct val="80000"/>
              </a:lnSpc>
            </a:pPr>
            <a:r>
              <a:rPr lang="en-US" altLang="zh-CN" sz="2700" smtClean="0"/>
              <a:t>t=3</a:t>
            </a:r>
            <a:r>
              <a:rPr lang="zh-CN" altLang="en-US" sz="2700" smtClean="0"/>
              <a:t>，选择</a:t>
            </a:r>
            <a:r>
              <a:rPr lang="en-US" altLang="zh-CN" sz="2700" smtClean="0"/>
              <a:t>F</a:t>
            </a:r>
            <a:r>
              <a:rPr lang="zh-CN" altLang="en-US" sz="2700" smtClean="0"/>
              <a:t>最优</a:t>
            </a:r>
            <a:endParaRPr lang="en-US" altLang="zh-CN" sz="2700" smtClean="0"/>
          </a:p>
          <a:p>
            <a:pPr>
              <a:lnSpc>
                <a:spcPct val="80000"/>
              </a:lnSpc>
            </a:pPr>
            <a:r>
              <a:rPr lang="en-US" altLang="zh-CN" sz="2700" smtClean="0"/>
              <a:t>t=1</a:t>
            </a:r>
            <a:r>
              <a:rPr lang="zh-CN" altLang="en-US" sz="2700" smtClean="0"/>
              <a:t>和</a:t>
            </a:r>
            <a:r>
              <a:rPr lang="en-US" altLang="zh-CN" sz="2700" smtClean="0"/>
              <a:t>t=2</a:t>
            </a:r>
            <a:r>
              <a:rPr lang="zh-CN" altLang="en-US" sz="2700" smtClean="0"/>
              <a:t>：</a:t>
            </a:r>
            <a:endParaRPr lang="en-US" altLang="zh-CN" sz="2700" smtClean="0"/>
          </a:p>
          <a:p>
            <a:pPr>
              <a:lnSpc>
                <a:spcPct val="80000"/>
              </a:lnSpc>
            </a:pPr>
            <a:r>
              <a:rPr lang="zh-CN" altLang="en-US" sz="2700" smtClean="0"/>
              <a:t>选择</a:t>
            </a:r>
            <a:r>
              <a:rPr lang="en-US" altLang="zh-CN" sz="2700" smtClean="0"/>
              <a:t>(C,C)</a:t>
            </a:r>
            <a:r>
              <a:rPr lang="zh-CN" altLang="en-US" sz="2700" smtClean="0"/>
              <a:t>收益为</a:t>
            </a:r>
            <a:r>
              <a:rPr lang="en-US" altLang="zh-CN" sz="2700" smtClean="0"/>
              <a:t>:</a:t>
            </a:r>
          </a:p>
          <a:p>
            <a:pPr>
              <a:lnSpc>
                <a:spcPct val="80000"/>
              </a:lnSpc>
            </a:pPr>
            <a:r>
              <a:rPr lang="zh-CN" altLang="en-US" sz="2700" smtClean="0"/>
              <a:t>选择</a:t>
            </a:r>
            <a:r>
              <a:rPr lang="en-US" altLang="zh-CN" sz="2700" smtClean="0"/>
              <a:t>(F,F)</a:t>
            </a:r>
            <a:r>
              <a:rPr lang="zh-CN" altLang="en-US" sz="2700" smtClean="0"/>
              <a:t>收益为</a:t>
            </a:r>
            <a:r>
              <a:rPr lang="en-US" altLang="zh-CN" sz="2700" smtClean="0"/>
              <a:t>:</a:t>
            </a:r>
          </a:p>
          <a:p>
            <a:pPr>
              <a:lnSpc>
                <a:spcPct val="80000"/>
              </a:lnSpc>
            </a:pPr>
            <a:r>
              <a:rPr lang="zh-CN" altLang="en-US" sz="2700" smtClean="0"/>
              <a:t>选择</a:t>
            </a:r>
            <a:r>
              <a:rPr lang="en-US" altLang="zh-CN" sz="2700" smtClean="0"/>
              <a:t>(F,C)</a:t>
            </a:r>
            <a:r>
              <a:rPr lang="zh-CN" altLang="en-US" sz="2700" smtClean="0"/>
              <a:t>收益为</a:t>
            </a:r>
            <a:r>
              <a:rPr lang="en-US" altLang="zh-CN" sz="2700" smtClean="0"/>
              <a:t>:</a:t>
            </a:r>
          </a:p>
          <a:p>
            <a:pPr>
              <a:lnSpc>
                <a:spcPct val="80000"/>
              </a:lnSpc>
            </a:pPr>
            <a:r>
              <a:rPr lang="zh-CN" altLang="en-US" sz="2700" smtClean="0"/>
              <a:t>选择</a:t>
            </a:r>
            <a:r>
              <a:rPr lang="en-US" altLang="zh-CN" sz="2700" smtClean="0"/>
              <a:t>(C,F)</a:t>
            </a:r>
            <a:r>
              <a:rPr lang="zh-CN" altLang="en-US" sz="2700" smtClean="0"/>
              <a:t>收益为</a:t>
            </a:r>
            <a:r>
              <a:rPr lang="en-US" altLang="zh-CN" sz="2700" smtClean="0"/>
              <a:t>:</a:t>
            </a:r>
          </a:p>
        </p:txBody>
      </p:sp>
      <p:graphicFrame>
        <p:nvGraphicFramePr>
          <p:cNvPr id="4" name="Table 3"/>
          <p:cNvGraphicFramePr>
            <a:graphicFrameLocks noGrp="1"/>
          </p:cNvGraphicFramePr>
          <p:nvPr/>
        </p:nvGraphicFramePr>
        <p:xfrm>
          <a:off x="990600" y="1219200"/>
          <a:ext cx="7326313" cy="2667000"/>
        </p:xfrm>
        <a:graphic>
          <a:graphicData uri="http://schemas.openxmlformats.org/drawingml/2006/table">
            <a:tbl>
              <a:tblPr/>
              <a:tblGrid>
                <a:gridCol w="3508375"/>
                <a:gridCol w="1254125"/>
                <a:gridCol w="1282700"/>
                <a:gridCol w="1281113"/>
              </a:tblGrid>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Calibri" pitchFamily="34" charset="0"/>
                        <a:ea typeface="宋体" charset="-122"/>
                      </a:endParaRP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t=1</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t=2</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t=3</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 </a:t>
                      </a:r>
                      <a:r>
                        <a:rPr kumimoji="0" lang="zh-CN" altLang="en-US" sz="2800" b="0" i="0" u="none" strike="noStrike" cap="none" normalizeH="0" baseline="0" smtClean="0">
                          <a:ln>
                            <a:noFill/>
                          </a:ln>
                          <a:solidFill>
                            <a:schemeClr val="tx1"/>
                          </a:solidFill>
                          <a:effectLst/>
                          <a:latin typeface="Calibri" pitchFamily="34" charset="0"/>
                          <a:ea typeface="宋体" charset="-122"/>
                        </a:rPr>
                        <a:t>投桃报李的行参与者</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Calibri" pitchFamily="34" charset="0"/>
                          <a:ea typeface="宋体" charset="-122"/>
                        </a:rPr>
                        <a:t>理性的行参与者</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C</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F</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charset="-122"/>
                        </a:rPr>
                        <a:t>F</a:t>
                      </a:r>
                    </a:p>
                  </a:txBody>
                  <a:tcPr anchor="ctr" horzOverflow="overflow">
                    <a:lnL>
                      <a:noFill/>
                    </a:lnL>
                    <a:lnR>
                      <a:noFill/>
                    </a:lnR>
                    <a:lnT>
                      <a:noFill/>
                    </a:lnT>
                    <a:lnB>
                      <a:noFill/>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rgbClr val="FF0000"/>
                          </a:solidFill>
                          <a:effectLst/>
                          <a:latin typeface="Calibri" pitchFamily="34" charset="0"/>
                          <a:ea typeface="宋体" charset="-122"/>
                        </a:rPr>
                        <a:t>列参与者</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FF0000"/>
                          </a:solidFill>
                          <a:effectLst/>
                          <a:latin typeface="Calibri" pitchFamily="34" charset="0"/>
                          <a:ea typeface="宋体" charset="-122"/>
                        </a:rPr>
                        <a:t>C</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FF0000"/>
                          </a:solidFill>
                          <a:effectLst/>
                          <a:latin typeface="Calibri" pitchFamily="34" charset="0"/>
                          <a:ea typeface="宋体" charset="-122"/>
                        </a:rPr>
                        <a:t>C</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FF0000"/>
                          </a:solidFill>
                          <a:effectLst/>
                          <a:latin typeface="Calibri" pitchFamily="34" charset="0"/>
                          <a:ea typeface="宋体" charset="-122"/>
                        </a:rPr>
                        <a:t>F</a:t>
                      </a:r>
                    </a:p>
                  </a:txBody>
                  <a:tcPr anchor="ctr" horzOverflow="overflow">
                    <a:lnL>
                      <a:noFill/>
                    </a:lnL>
                    <a:lnR>
                      <a:noFill/>
                    </a:lnR>
                    <a:lnT>
                      <a:noFill/>
                    </a:lnT>
                    <a:lnB>
                      <a:noFill/>
                    </a:lnB>
                    <a:lnTlToBr>
                      <a:noFill/>
                    </a:lnTlToBr>
                    <a:lnBlToTr>
                      <a:noFill/>
                    </a:lnBlToTr>
                    <a:noFill/>
                  </a:tcPr>
                </a:tc>
              </a:tr>
            </a:tbl>
          </a:graphicData>
        </a:graphic>
      </p:graphicFrame>
      <p:graphicFrame>
        <p:nvGraphicFramePr>
          <p:cNvPr id="777239" name="Object 23"/>
          <p:cNvGraphicFramePr>
            <a:graphicFrameLocks noChangeAspect="1"/>
          </p:cNvGraphicFramePr>
          <p:nvPr/>
        </p:nvGraphicFramePr>
        <p:xfrm>
          <a:off x="3581400" y="5257800"/>
          <a:ext cx="3270250" cy="473075"/>
        </p:xfrm>
        <a:graphic>
          <a:graphicData uri="http://schemas.openxmlformats.org/presentationml/2006/ole">
            <p:oleObj spid="_x0000_s777239" name="Equation" r:id="rId3" imgW="1307880" imgH="190440" progId="">
              <p:embed/>
            </p:oleObj>
          </a:graphicData>
        </a:graphic>
      </p:graphicFrame>
      <p:graphicFrame>
        <p:nvGraphicFramePr>
          <p:cNvPr id="777240" name="Object 2"/>
          <p:cNvGraphicFramePr>
            <a:graphicFrameLocks noChangeAspect="1"/>
          </p:cNvGraphicFramePr>
          <p:nvPr/>
        </p:nvGraphicFramePr>
        <p:xfrm>
          <a:off x="3581400" y="5780088"/>
          <a:ext cx="317500" cy="315912"/>
        </p:xfrm>
        <a:graphic>
          <a:graphicData uri="http://schemas.openxmlformats.org/presentationml/2006/ole">
            <p:oleObj spid="_x0000_s777240" name="Equation" r:id="rId4" imgW="126720" imgH="126720" progId="">
              <p:embed/>
            </p:oleObj>
          </a:graphicData>
        </a:graphic>
      </p:graphicFrame>
      <p:graphicFrame>
        <p:nvGraphicFramePr>
          <p:cNvPr id="777241" name="Object 25"/>
          <p:cNvGraphicFramePr>
            <a:graphicFrameLocks noChangeAspect="1"/>
          </p:cNvGraphicFramePr>
          <p:nvPr/>
        </p:nvGraphicFramePr>
        <p:xfrm>
          <a:off x="3505200" y="6096000"/>
          <a:ext cx="1714500" cy="473075"/>
        </p:xfrm>
        <a:graphic>
          <a:graphicData uri="http://schemas.openxmlformats.org/presentationml/2006/ole">
            <p:oleObj spid="_x0000_s777241" name="Equation" r:id="rId5" imgW="685800" imgH="190440" progId="">
              <p:embed/>
            </p:oleObj>
          </a:graphicData>
        </a:graphic>
      </p:graphicFrame>
      <p:graphicFrame>
        <p:nvGraphicFramePr>
          <p:cNvPr id="777242" name="Object 26"/>
          <p:cNvGraphicFramePr>
            <a:graphicFrameLocks noChangeAspect="1"/>
          </p:cNvGraphicFramePr>
          <p:nvPr/>
        </p:nvGraphicFramePr>
        <p:xfrm>
          <a:off x="3505200" y="6461125"/>
          <a:ext cx="1143000" cy="473075"/>
        </p:xfrm>
        <a:graphic>
          <a:graphicData uri="http://schemas.openxmlformats.org/presentationml/2006/ole">
            <p:oleObj spid="_x0000_s777242" name="Equation" r:id="rId6" imgW="457200" imgH="190440" progId="">
              <p:embed/>
            </p:oleObj>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1"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78252" name="Content Placeholder 2"/>
          <p:cNvSpPr>
            <a:spLocks noGrp="1"/>
          </p:cNvSpPr>
          <p:nvPr>
            <p:ph idx="4294967295"/>
          </p:nvPr>
        </p:nvSpPr>
        <p:spPr>
          <a:xfrm>
            <a:off x="457200" y="1600200"/>
            <a:ext cx="8229600" cy="5410200"/>
          </a:xfrm>
        </p:spPr>
        <p:txBody>
          <a:bodyPr/>
          <a:lstStyle/>
          <a:p>
            <a:r>
              <a:rPr lang="en-US" altLang="zh-CN" smtClean="0"/>
              <a:t>t=1</a:t>
            </a:r>
            <a:r>
              <a:rPr lang="zh-CN" altLang="en-US" smtClean="0"/>
              <a:t>和</a:t>
            </a:r>
            <a:r>
              <a:rPr lang="en-US" altLang="zh-CN" smtClean="0"/>
              <a:t>t=2</a:t>
            </a:r>
            <a:r>
              <a:rPr lang="zh-CN" altLang="en-US" smtClean="0"/>
              <a:t>：</a:t>
            </a:r>
            <a:endParaRPr lang="en-US" altLang="zh-CN" smtClean="0"/>
          </a:p>
          <a:p>
            <a:r>
              <a:rPr lang="zh-CN" altLang="en-US" smtClean="0"/>
              <a:t>选择</a:t>
            </a:r>
            <a:r>
              <a:rPr lang="en-US" altLang="zh-CN" smtClean="0"/>
              <a:t>(C,C)</a:t>
            </a:r>
            <a:r>
              <a:rPr lang="zh-CN" altLang="en-US" smtClean="0"/>
              <a:t>收益为</a:t>
            </a:r>
            <a:r>
              <a:rPr lang="en-US" altLang="zh-CN" smtClean="0"/>
              <a:t>:</a:t>
            </a:r>
          </a:p>
          <a:p>
            <a:r>
              <a:rPr lang="zh-CN" altLang="en-US" smtClean="0"/>
              <a:t>选择</a:t>
            </a:r>
            <a:r>
              <a:rPr lang="en-US" altLang="zh-CN" smtClean="0"/>
              <a:t>(F,F)</a:t>
            </a:r>
            <a:r>
              <a:rPr lang="zh-CN" altLang="en-US" smtClean="0"/>
              <a:t>收益为</a:t>
            </a:r>
            <a:r>
              <a:rPr lang="en-US" altLang="zh-CN" smtClean="0"/>
              <a:t>:</a:t>
            </a:r>
          </a:p>
          <a:p>
            <a:r>
              <a:rPr lang="zh-CN" altLang="en-US" smtClean="0"/>
              <a:t>选择</a:t>
            </a:r>
            <a:r>
              <a:rPr lang="en-US" altLang="zh-CN" smtClean="0"/>
              <a:t>(F,C)</a:t>
            </a:r>
            <a:r>
              <a:rPr lang="zh-CN" altLang="en-US" smtClean="0"/>
              <a:t>收益为</a:t>
            </a:r>
            <a:r>
              <a:rPr lang="en-US" altLang="zh-CN" smtClean="0"/>
              <a:t>:</a:t>
            </a:r>
          </a:p>
          <a:p>
            <a:r>
              <a:rPr lang="zh-CN" altLang="en-US" smtClean="0"/>
              <a:t>选择</a:t>
            </a:r>
            <a:r>
              <a:rPr lang="en-US" altLang="zh-CN" smtClean="0"/>
              <a:t>(C,F)</a:t>
            </a:r>
            <a:r>
              <a:rPr lang="zh-CN" altLang="en-US" smtClean="0"/>
              <a:t>收益为</a:t>
            </a:r>
            <a:r>
              <a:rPr lang="en-US" altLang="zh-CN" smtClean="0"/>
              <a:t>:</a:t>
            </a:r>
          </a:p>
          <a:p>
            <a:r>
              <a:rPr lang="zh-CN" altLang="en-US" smtClean="0"/>
              <a:t>列参与者选择</a:t>
            </a:r>
            <a:r>
              <a:rPr lang="en-US" altLang="zh-CN" smtClean="0"/>
              <a:t>(C,C)</a:t>
            </a:r>
            <a:r>
              <a:rPr lang="zh-CN" altLang="en-US" smtClean="0"/>
              <a:t>最优当且仅当：</a:t>
            </a:r>
            <a:endParaRPr lang="en-US" altLang="zh-CN" smtClean="0"/>
          </a:p>
        </p:txBody>
      </p:sp>
      <p:graphicFrame>
        <p:nvGraphicFramePr>
          <p:cNvPr id="778244" name="Object 2"/>
          <p:cNvGraphicFramePr>
            <a:graphicFrameLocks noChangeAspect="1"/>
          </p:cNvGraphicFramePr>
          <p:nvPr/>
        </p:nvGraphicFramePr>
        <p:xfrm>
          <a:off x="3962400" y="2286000"/>
          <a:ext cx="3270250" cy="473075"/>
        </p:xfrm>
        <a:graphic>
          <a:graphicData uri="http://schemas.openxmlformats.org/presentationml/2006/ole">
            <p:oleObj spid="_x0000_s778244" name="Equation" r:id="rId3" imgW="1307880" imgH="190440" progId="">
              <p:embed/>
            </p:oleObj>
          </a:graphicData>
        </a:graphic>
      </p:graphicFrame>
      <p:graphicFrame>
        <p:nvGraphicFramePr>
          <p:cNvPr id="778245" name="Object 5"/>
          <p:cNvGraphicFramePr>
            <a:graphicFrameLocks noChangeAspect="1"/>
          </p:cNvGraphicFramePr>
          <p:nvPr/>
        </p:nvGraphicFramePr>
        <p:xfrm>
          <a:off x="3962400" y="2895600"/>
          <a:ext cx="317500" cy="315913"/>
        </p:xfrm>
        <a:graphic>
          <a:graphicData uri="http://schemas.openxmlformats.org/presentationml/2006/ole">
            <p:oleObj spid="_x0000_s778245" name="Equation" r:id="rId4" imgW="126720" imgH="126720" progId="">
              <p:embed/>
            </p:oleObj>
          </a:graphicData>
        </a:graphic>
      </p:graphicFrame>
      <p:graphicFrame>
        <p:nvGraphicFramePr>
          <p:cNvPr id="778246" name="Object 6"/>
          <p:cNvGraphicFramePr>
            <a:graphicFrameLocks noChangeAspect="1"/>
          </p:cNvGraphicFramePr>
          <p:nvPr/>
        </p:nvGraphicFramePr>
        <p:xfrm>
          <a:off x="3886200" y="3429000"/>
          <a:ext cx="1714500" cy="473075"/>
        </p:xfrm>
        <a:graphic>
          <a:graphicData uri="http://schemas.openxmlformats.org/presentationml/2006/ole">
            <p:oleObj spid="_x0000_s778246" name="Equation" r:id="rId5" imgW="685800" imgH="190440" progId="">
              <p:embed/>
            </p:oleObj>
          </a:graphicData>
        </a:graphic>
      </p:graphicFrame>
      <p:graphicFrame>
        <p:nvGraphicFramePr>
          <p:cNvPr id="778247" name="Object 7"/>
          <p:cNvGraphicFramePr>
            <a:graphicFrameLocks noChangeAspect="1"/>
          </p:cNvGraphicFramePr>
          <p:nvPr/>
        </p:nvGraphicFramePr>
        <p:xfrm>
          <a:off x="3962400" y="4038600"/>
          <a:ext cx="1143000" cy="473075"/>
        </p:xfrm>
        <a:graphic>
          <a:graphicData uri="http://schemas.openxmlformats.org/presentationml/2006/ole">
            <p:oleObj spid="_x0000_s778247" name="Equation" r:id="rId6" imgW="457200" imgH="190440" progId="">
              <p:embed/>
            </p:oleObj>
          </a:graphicData>
        </a:graphic>
      </p:graphicFrame>
      <p:graphicFrame>
        <p:nvGraphicFramePr>
          <p:cNvPr id="778248" name="Object 8"/>
          <p:cNvGraphicFramePr>
            <a:graphicFrameLocks noChangeAspect="1"/>
          </p:cNvGraphicFramePr>
          <p:nvPr/>
        </p:nvGraphicFramePr>
        <p:xfrm>
          <a:off x="1939925" y="5105400"/>
          <a:ext cx="3810000" cy="473075"/>
        </p:xfrm>
        <a:graphic>
          <a:graphicData uri="http://schemas.openxmlformats.org/presentationml/2006/ole">
            <p:oleObj spid="_x0000_s778248" name="Equation" r:id="rId7" imgW="1523880" imgH="190440" progId="">
              <p:embed/>
            </p:oleObj>
          </a:graphicData>
        </a:graphic>
      </p:graphicFrame>
      <p:graphicFrame>
        <p:nvGraphicFramePr>
          <p:cNvPr id="778249" name="Object 9"/>
          <p:cNvGraphicFramePr>
            <a:graphicFrameLocks noChangeAspect="1"/>
          </p:cNvGraphicFramePr>
          <p:nvPr/>
        </p:nvGraphicFramePr>
        <p:xfrm>
          <a:off x="1089025" y="5638800"/>
          <a:ext cx="5207000" cy="473075"/>
        </p:xfrm>
        <a:graphic>
          <a:graphicData uri="http://schemas.openxmlformats.org/presentationml/2006/ole">
            <p:oleObj spid="_x0000_s778249" name="Equation" r:id="rId8" imgW="2082600" imgH="190440" progId="">
              <p:embed/>
            </p:oleObj>
          </a:graphicData>
        </a:graphic>
      </p:graphicFrame>
      <p:graphicFrame>
        <p:nvGraphicFramePr>
          <p:cNvPr id="778250" name="Object 10"/>
          <p:cNvGraphicFramePr>
            <a:graphicFrameLocks noChangeAspect="1"/>
          </p:cNvGraphicFramePr>
          <p:nvPr/>
        </p:nvGraphicFramePr>
        <p:xfrm>
          <a:off x="1304925" y="6248400"/>
          <a:ext cx="4635500" cy="473075"/>
        </p:xfrm>
        <a:graphic>
          <a:graphicData uri="http://schemas.openxmlformats.org/presentationml/2006/ole">
            <p:oleObj spid="_x0000_s778250" name="Equation" r:id="rId9" imgW="1854000" imgH="190440" progId="">
              <p:embed/>
            </p:oleObj>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71"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79272" name="Content Placeholder 2"/>
          <p:cNvSpPr>
            <a:spLocks noGrp="1"/>
          </p:cNvSpPr>
          <p:nvPr>
            <p:ph idx="4294967295"/>
          </p:nvPr>
        </p:nvSpPr>
        <p:spPr>
          <a:xfrm>
            <a:off x="457200" y="1600200"/>
            <a:ext cx="8229600" cy="5410200"/>
          </a:xfrm>
        </p:spPr>
        <p:txBody>
          <a:bodyPr/>
          <a:lstStyle/>
          <a:p>
            <a:r>
              <a:rPr lang="zh-CN" altLang="en-US" smtClean="0">
                <a:solidFill>
                  <a:srgbClr val="FF0000"/>
                </a:solidFill>
              </a:rPr>
              <a:t>合作</a:t>
            </a:r>
            <a:r>
              <a:rPr lang="zh-CN" altLang="en-US" smtClean="0"/>
              <a:t>构成第一阶段均衡行为的条件为：</a:t>
            </a:r>
            <a:endParaRPr lang="en-US" altLang="zh-CN" smtClean="0"/>
          </a:p>
          <a:p>
            <a:endParaRPr lang="en-US" altLang="zh-CN" smtClean="0">
              <a:solidFill>
                <a:srgbClr val="FF0000"/>
              </a:solidFill>
            </a:endParaRPr>
          </a:p>
          <a:p>
            <a:endParaRPr lang="en-US" altLang="zh-CN" smtClean="0">
              <a:solidFill>
                <a:srgbClr val="FF0000"/>
              </a:solidFill>
            </a:endParaRPr>
          </a:p>
          <a:p>
            <a:endParaRPr lang="en-US" altLang="zh-CN" smtClean="0">
              <a:solidFill>
                <a:srgbClr val="FF0000"/>
              </a:solidFill>
            </a:endParaRPr>
          </a:p>
        </p:txBody>
      </p:sp>
      <p:graphicFrame>
        <p:nvGraphicFramePr>
          <p:cNvPr id="779268" name="Object 2"/>
          <p:cNvGraphicFramePr>
            <a:graphicFrameLocks noChangeAspect="1"/>
          </p:cNvGraphicFramePr>
          <p:nvPr/>
        </p:nvGraphicFramePr>
        <p:xfrm>
          <a:off x="1600200" y="2209800"/>
          <a:ext cx="3810000" cy="473075"/>
        </p:xfrm>
        <a:graphic>
          <a:graphicData uri="http://schemas.openxmlformats.org/presentationml/2006/ole">
            <p:oleObj spid="_x0000_s779268" name="Equation" r:id="rId3" imgW="1523880" imgH="190440" progId="">
              <p:embed/>
            </p:oleObj>
          </a:graphicData>
        </a:graphic>
      </p:graphicFrame>
      <p:graphicFrame>
        <p:nvGraphicFramePr>
          <p:cNvPr id="779269" name="Object 5"/>
          <p:cNvGraphicFramePr>
            <a:graphicFrameLocks noChangeAspect="1"/>
          </p:cNvGraphicFramePr>
          <p:nvPr/>
        </p:nvGraphicFramePr>
        <p:xfrm>
          <a:off x="1600200" y="2819400"/>
          <a:ext cx="5207000" cy="473075"/>
        </p:xfrm>
        <a:graphic>
          <a:graphicData uri="http://schemas.openxmlformats.org/presentationml/2006/ole">
            <p:oleObj spid="_x0000_s779269" name="Equation" r:id="rId4" imgW="2082600" imgH="190440" progId="">
              <p:embed/>
            </p:oleObj>
          </a:graphicData>
        </a:graphic>
      </p:graphicFrame>
      <p:graphicFrame>
        <p:nvGraphicFramePr>
          <p:cNvPr id="779270" name="Object 6"/>
          <p:cNvGraphicFramePr>
            <a:graphicFrameLocks noChangeAspect="1"/>
          </p:cNvGraphicFramePr>
          <p:nvPr/>
        </p:nvGraphicFramePr>
        <p:xfrm>
          <a:off x="1600200" y="3413125"/>
          <a:ext cx="2730500" cy="473075"/>
        </p:xfrm>
        <a:graphic>
          <a:graphicData uri="http://schemas.openxmlformats.org/presentationml/2006/ole">
            <p:oleObj spid="_x0000_s779270" name="Equation" r:id="rId5" imgW="1091880" imgH="190440" progId="">
              <p:embed/>
            </p:oleObj>
          </a:graphicData>
        </a:graphic>
      </p:graphicFrame>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8" name="Title 1"/>
          <p:cNvSpPr>
            <a:spLocks noGrp="1"/>
          </p:cNvSpPr>
          <p:nvPr>
            <p:ph type="title" idx="4294967295"/>
          </p:nvPr>
        </p:nvSpPr>
        <p:spPr/>
        <p:txBody>
          <a:bodyPr/>
          <a:lstStyle/>
          <a:p>
            <a:r>
              <a:rPr lang="en-US" altLang="zh-CN" smtClean="0"/>
              <a:t>4.3.C </a:t>
            </a:r>
            <a:r>
              <a:rPr lang="zh-CN" altLang="en-US" smtClean="0"/>
              <a:t>有限重复囚徒困境中的声誉</a:t>
            </a:r>
          </a:p>
        </p:txBody>
      </p:sp>
      <p:sp>
        <p:nvSpPr>
          <p:cNvPr id="780299" name="Content Placeholder 2"/>
          <p:cNvSpPr>
            <a:spLocks noGrp="1"/>
          </p:cNvSpPr>
          <p:nvPr>
            <p:ph idx="4294967295"/>
          </p:nvPr>
        </p:nvSpPr>
        <p:spPr>
          <a:xfrm>
            <a:off x="457200" y="1600200"/>
            <a:ext cx="8229600" cy="5410200"/>
          </a:xfrm>
        </p:spPr>
        <p:txBody>
          <a:bodyPr/>
          <a:lstStyle/>
          <a:p>
            <a:r>
              <a:rPr lang="zh-CN" altLang="en-US" smtClean="0">
                <a:solidFill>
                  <a:srgbClr val="FF0000"/>
                </a:solidFill>
              </a:rPr>
              <a:t>合作</a:t>
            </a:r>
            <a:r>
              <a:rPr lang="zh-CN" altLang="en-US" smtClean="0"/>
              <a:t>构成第一阶段均衡行为的条件为：</a:t>
            </a:r>
            <a:endParaRPr lang="en-US" altLang="zh-CN" smtClean="0"/>
          </a:p>
          <a:p>
            <a:endParaRPr lang="en-US" altLang="zh-CN" smtClean="0">
              <a:solidFill>
                <a:srgbClr val="FF0000"/>
              </a:solidFill>
            </a:endParaRPr>
          </a:p>
          <a:p>
            <a:endParaRPr lang="en-US" altLang="zh-CN" smtClean="0">
              <a:solidFill>
                <a:srgbClr val="FF0000"/>
              </a:solidFill>
            </a:endParaRPr>
          </a:p>
          <a:p>
            <a:endParaRPr lang="en-US" altLang="zh-CN" smtClean="0">
              <a:solidFill>
                <a:srgbClr val="FF0000"/>
              </a:solidFill>
            </a:endParaRPr>
          </a:p>
          <a:p>
            <a:r>
              <a:rPr lang="zh-CN" altLang="en-US" smtClean="0"/>
              <a:t>上面三式成立的</a:t>
            </a:r>
            <a:r>
              <a:rPr lang="zh-CN" altLang="en-US" smtClean="0">
                <a:solidFill>
                  <a:srgbClr val="FF0000"/>
                </a:solidFill>
              </a:rPr>
              <a:t>充分条件</a:t>
            </a:r>
            <a:r>
              <a:rPr lang="zh-CN" altLang="en-US" smtClean="0"/>
              <a:t>为：</a:t>
            </a:r>
            <a:endParaRPr lang="en-US" altLang="zh-CN" smtClean="0"/>
          </a:p>
        </p:txBody>
      </p:sp>
      <p:graphicFrame>
        <p:nvGraphicFramePr>
          <p:cNvPr id="780292" name="Object 2"/>
          <p:cNvGraphicFramePr>
            <a:graphicFrameLocks noChangeAspect="1"/>
          </p:cNvGraphicFramePr>
          <p:nvPr/>
        </p:nvGraphicFramePr>
        <p:xfrm>
          <a:off x="1524000" y="4724400"/>
          <a:ext cx="1682750" cy="473075"/>
        </p:xfrm>
        <a:graphic>
          <a:graphicData uri="http://schemas.openxmlformats.org/presentationml/2006/ole">
            <p:oleObj spid="_x0000_s780292" name="Equation" r:id="rId3" imgW="672840" imgH="190440" progId="">
              <p:embed/>
            </p:oleObj>
          </a:graphicData>
        </a:graphic>
      </p:graphicFrame>
      <p:graphicFrame>
        <p:nvGraphicFramePr>
          <p:cNvPr id="780293" name="Object 5"/>
          <p:cNvGraphicFramePr>
            <a:graphicFrameLocks noChangeAspect="1"/>
          </p:cNvGraphicFramePr>
          <p:nvPr/>
        </p:nvGraphicFramePr>
        <p:xfrm>
          <a:off x="1473200" y="5257800"/>
          <a:ext cx="1270000" cy="409575"/>
        </p:xfrm>
        <a:graphic>
          <a:graphicData uri="http://schemas.openxmlformats.org/presentationml/2006/ole">
            <p:oleObj spid="_x0000_s780293" name="Equation" r:id="rId4" imgW="507960" imgH="164880" progId="">
              <p:embed/>
            </p:oleObj>
          </a:graphicData>
        </a:graphic>
      </p:graphicFrame>
      <p:graphicFrame>
        <p:nvGraphicFramePr>
          <p:cNvPr id="780294" name="Object 6"/>
          <p:cNvGraphicFramePr>
            <a:graphicFrameLocks noChangeAspect="1"/>
          </p:cNvGraphicFramePr>
          <p:nvPr/>
        </p:nvGraphicFramePr>
        <p:xfrm>
          <a:off x="1447800" y="5775325"/>
          <a:ext cx="2730500" cy="473075"/>
        </p:xfrm>
        <a:graphic>
          <a:graphicData uri="http://schemas.openxmlformats.org/presentationml/2006/ole">
            <p:oleObj spid="_x0000_s780294" name="Equation" r:id="rId5" imgW="1091880" imgH="190440" progId="">
              <p:embed/>
            </p:oleObj>
          </a:graphicData>
        </a:graphic>
      </p:graphicFrame>
      <p:graphicFrame>
        <p:nvGraphicFramePr>
          <p:cNvPr id="780295" name="Object 7"/>
          <p:cNvGraphicFramePr>
            <a:graphicFrameLocks noChangeAspect="1"/>
          </p:cNvGraphicFramePr>
          <p:nvPr/>
        </p:nvGraphicFramePr>
        <p:xfrm>
          <a:off x="1600200" y="2193925"/>
          <a:ext cx="3810000" cy="473075"/>
        </p:xfrm>
        <a:graphic>
          <a:graphicData uri="http://schemas.openxmlformats.org/presentationml/2006/ole">
            <p:oleObj spid="_x0000_s780295" name="Equation" r:id="rId6" imgW="1523880" imgH="190440" progId="">
              <p:embed/>
            </p:oleObj>
          </a:graphicData>
        </a:graphic>
      </p:graphicFrame>
      <p:graphicFrame>
        <p:nvGraphicFramePr>
          <p:cNvPr id="780296" name="Object 8"/>
          <p:cNvGraphicFramePr>
            <a:graphicFrameLocks noChangeAspect="1"/>
          </p:cNvGraphicFramePr>
          <p:nvPr/>
        </p:nvGraphicFramePr>
        <p:xfrm>
          <a:off x="1600200" y="2743200"/>
          <a:ext cx="5207000" cy="473075"/>
        </p:xfrm>
        <a:graphic>
          <a:graphicData uri="http://schemas.openxmlformats.org/presentationml/2006/ole">
            <p:oleObj spid="_x0000_s780296" name="Equation" r:id="rId7" imgW="2082600" imgH="190440" progId="">
              <p:embed/>
            </p:oleObj>
          </a:graphicData>
        </a:graphic>
      </p:graphicFrame>
      <p:graphicFrame>
        <p:nvGraphicFramePr>
          <p:cNvPr id="780297" name="Object 4"/>
          <p:cNvGraphicFramePr>
            <a:graphicFrameLocks noChangeAspect="1"/>
          </p:cNvGraphicFramePr>
          <p:nvPr/>
        </p:nvGraphicFramePr>
        <p:xfrm>
          <a:off x="1600200" y="3260725"/>
          <a:ext cx="2730500" cy="473075"/>
        </p:xfrm>
        <a:graphic>
          <a:graphicData uri="http://schemas.openxmlformats.org/presentationml/2006/ole">
            <p:oleObj spid="_x0000_s780297" name="Equation" r:id="rId8" imgW="1091880" imgH="190440" progId="">
              <p:embed/>
            </p:oleObj>
          </a:graphicData>
        </a:graphic>
      </p:graphicFrame>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3" name="Title 1"/>
          <p:cNvSpPr>
            <a:spLocks noGrp="1"/>
          </p:cNvSpPr>
          <p:nvPr>
            <p:ph type="title" idx="4294967295"/>
          </p:nvPr>
        </p:nvSpPr>
        <p:spPr/>
        <p:txBody>
          <a:bodyPr/>
          <a:lstStyle/>
          <a:p>
            <a:r>
              <a:rPr lang="zh-CN" altLang="en-US" smtClean="0"/>
              <a:t>逆向选择与道德风险</a:t>
            </a:r>
          </a:p>
        </p:txBody>
      </p:sp>
      <p:sp>
        <p:nvSpPr>
          <p:cNvPr id="781314"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solidFill>
                  <a:srgbClr val="FF0000"/>
                </a:solidFill>
                <a:latin typeface="Calibri" pitchFamily="34" charset="0"/>
              </a:rPr>
              <a:t>逆向选择</a:t>
            </a:r>
          </a:p>
          <a:p>
            <a:pPr marL="342900" indent="-342900" eaLnBrk="0" hangingPunct="0">
              <a:spcBef>
                <a:spcPct val="20000"/>
              </a:spcBef>
              <a:buFont typeface="Arial" charset="0"/>
              <a:buChar char="•"/>
            </a:pPr>
            <a:r>
              <a:rPr lang="zh-CN" altLang="en-US" sz="3200">
                <a:latin typeface="Calibri" pitchFamily="34" charset="0"/>
              </a:rPr>
              <a:t>经济学中通常假设买卖双方知道交易商品的质量</a:t>
            </a:r>
          </a:p>
          <a:p>
            <a:pPr marL="342900" indent="-342900" eaLnBrk="0" hangingPunct="0">
              <a:spcBef>
                <a:spcPct val="20000"/>
              </a:spcBef>
              <a:buFont typeface="Arial" charset="0"/>
              <a:buChar char="•"/>
            </a:pPr>
            <a:r>
              <a:rPr lang="zh-CN" altLang="en-US" sz="3200">
                <a:latin typeface="Calibri" pitchFamily="34" charset="0"/>
              </a:rPr>
              <a:t>现实中，该假设往往不成立（譬如，信息很难获得）</a:t>
            </a:r>
          </a:p>
          <a:p>
            <a:pPr marL="342900" indent="-342900" eaLnBrk="0" hangingPunct="0">
              <a:spcBef>
                <a:spcPct val="20000"/>
              </a:spcBef>
              <a:buFont typeface="Arial" charset="0"/>
              <a:buChar char="•"/>
            </a:pPr>
            <a:r>
              <a:rPr lang="zh-CN" altLang="en-US" sz="3200">
                <a:latin typeface="Calibri" pitchFamily="34" charset="0"/>
              </a:rPr>
              <a:t>假设商品的质量是卖方的私人信息，那么市场的交易是否仍然能达到有效？</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7" name="Title 1"/>
          <p:cNvSpPr>
            <a:spLocks noGrp="1"/>
          </p:cNvSpPr>
          <p:nvPr>
            <p:ph type="title" idx="4294967295"/>
          </p:nvPr>
        </p:nvSpPr>
        <p:spPr/>
        <p:txBody>
          <a:bodyPr/>
          <a:lstStyle/>
          <a:p>
            <a:r>
              <a:rPr lang="zh-CN" altLang="en-US" smtClean="0"/>
              <a:t>逆向选择与道德风险</a:t>
            </a:r>
          </a:p>
        </p:txBody>
      </p:sp>
      <p:sp>
        <p:nvSpPr>
          <p:cNvPr id="782338"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solidFill>
                  <a:srgbClr val="FF0000"/>
                </a:solidFill>
                <a:latin typeface="Calibri" pitchFamily="34" charset="0"/>
              </a:rPr>
              <a:t>柠檬市场（次品市场）</a:t>
            </a:r>
          </a:p>
          <a:p>
            <a:pPr marL="342900" indent="-342900" eaLnBrk="0" hangingPunct="0">
              <a:spcBef>
                <a:spcPct val="20000"/>
              </a:spcBef>
              <a:buFont typeface="Arial" charset="0"/>
              <a:buChar char="•"/>
            </a:pPr>
            <a:r>
              <a:rPr lang="zh-CN" altLang="en-US" sz="3200">
                <a:latin typeface="Calibri" pitchFamily="34" charset="0"/>
              </a:rPr>
              <a:t>考虑如下二手汽车市场：</a:t>
            </a:r>
          </a:p>
          <a:p>
            <a:pPr marL="742950" lvl="1" indent="-285750" eaLnBrk="0" hangingPunct="0">
              <a:spcBef>
                <a:spcPct val="20000"/>
              </a:spcBef>
              <a:buFont typeface="Arial" charset="0"/>
              <a:buChar char="–"/>
            </a:pPr>
            <a:r>
              <a:rPr lang="zh-CN" altLang="en-US" sz="2800">
                <a:latin typeface="Calibri" pitchFamily="34" charset="0"/>
              </a:rPr>
              <a:t>市场中有</a:t>
            </a:r>
            <a:r>
              <a:rPr lang="en-US" altLang="zh-CN" sz="2800">
                <a:latin typeface="Calibri" pitchFamily="34" charset="0"/>
              </a:rPr>
              <a:t>100</a:t>
            </a:r>
            <a:r>
              <a:rPr lang="zh-CN" altLang="en-US" sz="2800">
                <a:latin typeface="Calibri" pitchFamily="34" charset="0"/>
              </a:rPr>
              <a:t>辆车，</a:t>
            </a:r>
            <a:r>
              <a:rPr lang="en-US" altLang="zh-CN" sz="2800">
                <a:latin typeface="Calibri" pitchFamily="34" charset="0"/>
              </a:rPr>
              <a:t>50</a:t>
            </a:r>
            <a:r>
              <a:rPr lang="zh-CN" altLang="en-US" sz="2800">
                <a:latin typeface="Calibri" pitchFamily="34" charset="0"/>
              </a:rPr>
              <a:t>辆质量较好的车，</a:t>
            </a:r>
            <a:r>
              <a:rPr lang="en-US" altLang="zh-CN" sz="2800">
                <a:latin typeface="Calibri" pitchFamily="34" charset="0"/>
              </a:rPr>
              <a:t>50</a:t>
            </a:r>
            <a:r>
              <a:rPr lang="zh-CN" altLang="en-US" sz="2800">
                <a:latin typeface="Calibri" pitchFamily="34" charset="0"/>
              </a:rPr>
              <a:t>辆质量较差的车</a:t>
            </a:r>
          </a:p>
          <a:p>
            <a:pPr marL="742950" lvl="1" indent="-285750" eaLnBrk="0" hangingPunct="0">
              <a:spcBef>
                <a:spcPct val="20000"/>
              </a:spcBef>
              <a:buFont typeface="Arial" charset="0"/>
              <a:buChar char="–"/>
            </a:pPr>
            <a:r>
              <a:rPr lang="zh-CN" altLang="en-US" sz="2800">
                <a:latin typeface="Calibri" pitchFamily="34" charset="0"/>
              </a:rPr>
              <a:t>每辆车的卖家知道车的好坏，但是买方不知道</a:t>
            </a:r>
          </a:p>
          <a:p>
            <a:pPr marL="742950" lvl="1" indent="-285750" eaLnBrk="0" hangingPunct="0">
              <a:spcBef>
                <a:spcPct val="20000"/>
              </a:spcBef>
              <a:buFont typeface="Arial" charset="0"/>
              <a:buChar char="–"/>
            </a:pPr>
            <a:r>
              <a:rPr lang="zh-CN" altLang="en-US" sz="2800">
                <a:latin typeface="Calibri" pitchFamily="34" charset="0"/>
              </a:rPr>
              <a:t>假设对于质量较好的车，卖方愿意以</a:t>
            </a:r>
            <a:r>
              <a:rPr lang="en-US" altLang="zh-CN" sz="2800">
                <a:latin typeface="Calibri" pitchFamily="34" charset="0"/>
              </a:rPr>
              <a:t>2000</a:t>
            </a:r>
            <a:r>
              <a:rPr lang="zh-CN" altLang="en-US" sz="2800">
                <a:latin typeface="Calibri" pitchFamily="34" charset="0"/>
              </a:rPr>
              <a:t>元卖出，买方愿意以</a:t>
            </a:r>
            <a:r>
              <a:rPr lang="en-US" altLang="zh-CN" sz="2800">
                <a:latin typeface="Calibri" pitchFamily="34" charset="0"/>
              </a:rPr>
              <a:t>2400</a:t>
            </a:r>
            <a:r>
              <a:rPr lang="zh-CN" altLang="en-US" sz="2800">
                <a:latin typeface="Calibri" pitchFamily="34" charset="0"/>
              </a:rPr>
              <a:t>元买入</a:t>
            </a:r>
          </a:p>
          <a:p>
            <a:pPr marL="742950" lvl="1" indent="-285750" eaLnBrk="0" hangingPunct="0">
              <a:spcBef>
                <a:spcPct val="20000"/>
              </a:spcBef>
              <a:buFont typeface="Arial" charset="0"/>
              <a:buChar char="–"/>
            </a:pPr>
            <a:r>
              <a:rPr lang="zh-CN" altLang="en-US" sz="2800">
                <a:latin typeface="Calibri" pitchFamily="34" charset="0"/>
              </a:rPr>
              <a:t>对于质量较差的车，卖方愿意以</a:t>
            </a:r>
            <a:r>
              <a:rPr lang="en-US" altLang="zh-CN" sz="2800">
                <a:latin typeface="Calibri" pitchFamily="34" charset="0"/>
              </a:rPr>
              <a:t>1000</a:t>
            </a:r>
            <a:r>
              <a:rPr lang="zh-CN" altLang="en-US" sz="2800">
                <a:latin typeface="Calibri" pitchFamily="34" charset="0"/>
              </a:rPr>
              <a:t>元卖出，买方愿意以</a:t>
            </a:r>
            <a:r>
              <a:rPr lang="en-US" altLang="zh-CN" sz="2800">
                <a:latin typeface="Calibri" pitchFamily="34" charset="0"/>
              </a:rPr>
              <a:t>1200</a:t>
            </a:r>
            <a:r>
              <a:rPr lang="zh-CN" altLang="en-US" sz="2800">
                <a:latin typeface="Calibri" pitchFamily="34" charset="0"/>
              </a:rPr>
              <a:t>元买入</a:t>
            </a:r>
          </a:p>
          <a:p>
            <a:pPr marL="342900" indent="-342900" eaLnBrk="0" hangingPunct="0">
              <a:spcBef>
                <a:spcPct val="20000"/>
              </a:spcBef>
              <a:buFont typeface="Arial" charset="0"/>
              <a:buChar char="•"/>
            </a:pPr>
            <a:r>
              <a:rPr lang="zh-CN" altLang="en-US" sz="3200">
                <a:latin typeface="Calibri" pitchFamily="34" charset="0"/>
              </a:rPr>
              <a:t>市场均衡时会出现什么情况？</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1" name="Title 1"/>
          <p:cNvSpPr>
            <a:spLocks noGrp="1"/>
          </p:cNvSpPr>
          <p:nvPr>
            <p:ph type="title" idx="4294967295"/>
          </p:nvPr>
        </p:nvSpPr>
        <p:spPr/>
        <p:txBody>
          <a:bodyPr/>
          <a:lstStyle/>
          <a:p>
            <a:r>
              <a:rPr lang="zh-CN" altLang="en-US" smtClean="0"/>
              <a:t>逆向选择与道德风险</a:t>
            </a:r>
          </a:p>
        </p:txBody>
      </p:sp>
      <p:sp>
        <p:nvSpPr>
          <p:cNvPr id="783362"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由于买方不知道车辆的质量信息，买方买到一辆车获得的期望收益为</a:t>
            </a:r>
            <a:r>
              <a:rPr lang="en-US" altLang="zh-CN" sz="3200">
                <a:latin typeface="Calibri" pitchFamily="34" charset="0"/>
              </a:rPr>
              <a:t>2400*0.5+1200*0.5=1800</a:t>
            </a:r>
            <a:r>
              <a:rPr lang="zh-CN" altLang="en-US" sz="3200">
                <a:latin typeface="Calibri" pitchFamily="34" charset="0"/>
              </a:rPr>
              <a:t>元</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Title 1"/>
          <p:cNvSpPr>
            <a:spLocks noGrp="1"/>
          </p:cNvSpPr>
          <p:nvPr>
            <p:ph type="title" idx="4294967295"/>
          </p:nvPr>
        </p:nvSpPr>
        <p:spPr/>
        <p:txBody>
          <a:bodyPr/>
          <a:lstStyle/>
          <a:p>
            <a:r>
              <a:rPr lang="zh-CN" altLang="en-US" smtClean="0"/>
              <a:t>逆向选择与道德风险</a:t>
            </a:r>
          </a:p>
        </p:txBody>
      </p:sp>
      <p:sp>
        <p:nvSpPr>
          <p:cNvPr id="786435"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由于买方不知道车辆的质量信息，买方买到一辆车获得的期望收益为</a:t>
            </a:r>
            <a:r>
              <a:rPr lang="en-US" altLang="zh-CN" sz="3200">
                <a:latin typeface="Calibri" pitchFamily="34" charset="0"/>
              </a:rPr>
              <a:t>2400*0.5+1200*0.5=1800</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所以只有质量较差的车的卖主愿意卖车</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Title 1"/>
          <p:cNvSpPr>
            <a:spLocks noGrp="1"/>
          </p:cNvSpPr>
          <p:nvPr>
            <p:ph type="title" idx="4294967295"/>
          </p:nvPr>
        </p:nvSpPr>
        <p:spPr/>
        <p:txBody>
          <a:bodyPr/>
          <a:lstStyle/>
          <a:p>
            <a:r>
              <a:rPr lang="zh-CN" altLang="en-US" smtClean="0"/>
              <a:t>逆向选择与道德风险</a:t>
            </a:r>
          </a:p>
        </p:txBody>
      </p:sp>
      <p:sp>
        <p:nvSpPr>
          <p:cNvPr id="785411"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由于买方不知道车辆的质量信息，买方买到一辆车获得的期望收益为</a:t>
            </a:r>
            <a:r>
              <a:rPr lang="en-US" altLang="zh-CN" sz="3200">
                <a:latin typeface="Calibri" pitchFamily="34" charset="0"/>
              </a:rPr>
              <a:t>2400*0.5+1200*0.5=1800</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所以只有质量较差的车的卖主愿意卖车</a:t>
            </a:r>
          </a:p>
          <a:p>
            <a:pPr marL="342900" indent="-342900" eaLnBrk="0" hangingPunct="0">
              <a:spcBef>
                <a:spcPct val="20000"/>
              </a:spcBef>
              <a:buFont typeface="Arial" charset="0"/>
              <a:buChar char="•"/>
            </a:pPr>
            <a:r>
              <a:rPr lang="zh-CN" altLang="en-US" sz="3200">
                <a:latin typeface="Calibri" pitchFamily="34" charset="0"/>
              </a:rPr>
              <a:t>买方会预计到这一点，所以买方愿意出的价格为</a:t>
            </a:r>
            <a:r>
              <a:rPr lang="en-US" altLang="zh-CN" sz="3200">
                <a:latin typeface="Calibri" pitchFamily="34" charset="0"/>
              </a:rPr>
              <a:t>1200</a:t>
            </a:r>
            <a:r>
              <a:rPr lang="zh-CN" altLang="en-US" sz="3200">
                <a:latin typeface="Calibri" pitchFamily="34" charset="0"/>
              </a:rPr>
              <a:t>元</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r>
              <a:rPr lang="en-US" altLang="zh-CN" smtClean="0"/>
              <a:t>4.2 </a:t>
            </a:r>
            <a:r>
              <a:rPr lang="zh-CN" altLang="en-US" smtClean="0"/>
              <a:t>信号博弈</a:t>
            </a:r>
            <a:endParaRPr lang="en-US" altLang="zh-CN" smtClean="0"/>
          </a:p>
        </p:txBody>
      </p:sp>
      <p:sp>
        <p:nvSpPr>
          <p:cNvPr id="27650" name="Content Placeholder 2"/>
          <p:cNvSpPr>
            <a:spLocks noGrp="1"/>
          </p:cNvSpPr>
          <p:nvPr>
            <p:ph idx="4294967295"/>
          </p:nvPr>
        </p:nvSpPr>
        <p:spPr>
          <a:xfrm>
            <a:off x="457200" y="1600200"/>
            <a:ext cx="8229600" cy="5105400"/>
          </a:xfrm>
        </p:spPr>
        <p:txBody>
          <a:bodyPr/>
          <a:lstStyle/>
          <a:p>
            <a:r>
              <a:rPr lang="en-US" altLang="zh-CN" smtClean="0"/>
              <a:t>4.2.A </a:t>
            </a:r>
            <a:r>
              <a:rPr lang="zh-CN" altLang="en-US" smtClean="0"/>
              <a:t>信号博弈的精炼贝叶斯均衡</a:t>
            </a:r>
            <a:endParaRPr lang="en-US" altLang="zh-CN" smtClean="0"/>
          </a:p>
          <a:p>
            <a:r>
              <a:rPr lang="zh-CN" altLang="en-US" smtClean="0"/>
              <a:t>信号博弈是两个参与者（信号发送者和信号接收者）之间的非完全信息动态博弈</a:t>
            </a:r>
            <a:endParaRPr lang="en-US" altLang="zh-CN" smtClean="0"/>
          </a:p>
          <a:p>
            <a:pPr lvl="1"/>
            <a:r>
              <a:rPr lang="zh-CN" altLang="en-US" smtClean="0"/>
              <a:t>就业市场</a:t>
            </a:r>
            <a:endParaRPr lang="en-US" altLang="zh-CN" smtClean="0"/>
          </a:p>
          <a:p>
            <a:pPr lvl="1"/>
            <a:r>
              <a:rPr lang="zh-CN" altLang="en-US" smtClean="0"/>
              <a:t>融资市场</a:t>
            </a:r>
            <a:endParaRPr lang="en-US" altLang="zh-CN" smtClean="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Title 1"/>
          <p:cNvSpPr>
            <a:spLocks noGrp="1"/>
          </p:cNvSpPr>
          <p:nvPr>
            <p:ph type="title" idx="4294967295"/>
          </p:nvPr>
        </p:nvSpPr>
        <p:spPr/>
        <p:txBody>
          <a:bodyPr/>
          <a:lstStyle/>
          <a:p>
            <a:r>
              <a:rPr lang="zh-CN" altLang="en-US" smtClean="0"/>
              <a:t>逆向选择与道德风险</a:t>
            </a:r>
          </a:p>
        </p:txBody>
      </p:sp>
      <p:sp>
        <p:nvSpPr>
          <p:cNvPr id="787459"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由于买方不知道车辆的质量信息，买方买到一辆车获得的期望收益为</a:t>
            </a:r>
            <a:r>
              <a:rPr lang="en-US" altLang="zh-CN" sz="3200">
                <a:latin typeface="Calibri" pitchFamily="34" charset="0"/>
              </a:rPr>
              <a:t>2400*0.5+1200*0.5=1800</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所以只有质量较差的车的卖主愿意卖车</a:t>
            </a:r>
          </a:p>
          <a:p>
            <a:pPr marL="342900" indent="-342900" eaLnBrk="0" hangingPunct="0">
              <a:spcBef>
                <a:spcPct val="20000"/>
              </a:spcBef>
              <a:buFont typeface="Arial" charset="0"/>
              <a:buChar char="•"/>
            </a:pPr>
            <a:r>
              <a:rPr lang="zh-CN" altLang="en-US" sz="3200">
                <a:latin typeface="Calibri" pitchFamily="34" charset="0"/>
              </a:rPr>
              <a:t>买方会预计到这一点，所以买方愿意出的价格为</a:t>
            </a:r>
            <a:r>
              <a:rPr lang="en-US" altLang="zh-CN" sz="3200">
                <a:latin typeface="Calibri" pitchFamily="34" charset="0"/>
              </a:rPr>
              <a:t>1200</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均衡价格位于</a:t>
            </a:r>
            <a:r>
              <a:rPr lang="en-US" altLang="zh-CN" sz="3200">
                <a:latin typeface="Calibri" pitchFamily="34" charset="0"/>
              </a:rPr>
              <a:t>1000</a:t>
            </a:r>
            <a:r>
              <a:rPr lang="zh-CN" altLang="en-US" sz="3200">
                <a:latin typeface="Calibri" pitchFamily="34" charset="0"/>
              </a:rPr>
              <a:t>元至</a:t>
            </a:r>
            <a:r>
              <a:rPr lang="en-US" altLang="zh-CN" sz="3200">
                <a:latin typeface="Calibri" pitchFamily="34" charset="0"/>
              </a:rPr>
              <a:t>1200</a:t>
            </a:r>
            <a:r>
              <a:rPr lang="zh-CN" altLang="en-US" sz="3200">
                <a:latin typeface="Calibri" pitchFamily="34" charset="0"/>
              </a:rPr>
              <a:t>元之间；只有质量较差的车得以出售</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Title 1"/>
          <p:cNvSpPr>
            <a:spLocks noGrp="1"/>
          </p:cNvSpPr>
          <p:nvPr>
            <p:ph type="title" idx="4294967295"/>
          </p:nvPr>
        </p:nvSpPr>
        <p:spPr/>
        <p:txBody>
          <a:bodyPr/>
          <a:lstStyle/>
          <a:p>
            <a:r>
              <a:rPr lang="zh-CN" altLang="en-US" smtClean="0"/>
              <a:t>逆向选择与道德风险</a:t>
            </a:r>
          </a:p>
        </p:txBody>
      </p:sp>
      <p:sp>
        <p:nvSpPr>
          <p:cNvPr id="800771"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由于买方不知道车辆的质量信息，买方买到一辆车获得的期望收益为</a:t>
            </a:r>
            <a:r>
              <a:rPr lang="en-US" altLang="zh-CN" sz="3200">
                <a:latin typeface="Calibri" pitchFamily="34" charset="0"/>
              </a:rPr>
              <a:t>2400*0.5+1200*0.5=1800</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所以只有质量较差的车的卖主愿意卖车</a:t>
            </a:r>
          </a:p>
          <a:p>
            <a:pPr marL="342900" indent="-342900" eaLnBrk="0" hangingPunct="0">
              <a:spcBef>
                <a:spcPct val="20000"/>
              </a:spcBef>
              <a:buFont typeface="Arial" charset="0"/>
              <a:buChar char="•"/>
            </a:pPr>
            <a:r>
              <a:rPr lang="zh-CN" altLang="en-US" sz="3200">
                <a:latin typeface="Calibri" pitchFamily="34" charset="0"/>
              </a:rPr>
              <a:t>买方会预计到这一点，所以买方愿意出的价格为</a:t>
            </a:r>
            <a:r>
              <a:rPr lang="en-US" altLang="zh-CN" sz="3200">
                <a:latin typeface="Calibri" pitchFamily="34" charset="0"/>
              </a:rPr>
              <a:t>1200</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均衡价格位于</a:t>
            </a:r>
            <a:r>
              <a:rPr lang="en-US" altLang="zh-CN" sz="3200">
                <a:latin typeface="Calibri" pitchFamily="34" charset="0"/>
              </a:rPr>
              <a:t>1000</a:t>
            </a:r>
            <a:r>
              <a:rPr lang="zh-CN" altLang="en-US" sz="3200">
                <a:latin typeface="Calibri" pitchFamily="34" charset="0"/>
              </a:rPr>
              <a:t>元至</a:t>
            </a:r>
            <a:r>
              <a:rPr lang="en-US" altLang="zh-CN" sz="3200">
                <a:latin typeface="Calibri" pitchFamily="34" charset="0"/>
              </a:rPr>
              <a:t>1200</a:t>
            </a:r>
            <a:r>
              <a:rPr lang="zh-CN" altLang="en-US" sz="3200">
                <a:latin typeface="Calibri" pitchFamily="34" charset="0"/>
              </a:rPr>
              <a:t>元之间；只有质量较差的车得以出售</a:t>
            </a:r>
          </a:p>
          <a:p>
            <a:pPr marL="342900" indent="-342900" eaLnBrk="0" hangingPunct="0">
              <a:spcBef>
                <a:spcPct val="20000"/>
              </a:spcBef>
              <a:buFont typeface="Arial" charset="0"/>
              <a:buChar char="•"/>
            </a:pPr>
            <a:r>
              <a:rPr lang="zh-CN" altLang="en-US" sz="3200">
                <a:solidFill>
                  <a:srgbClr val="FF0000"/>
                </a:solidFill>
                <a:latin typeface="Calibri" pitchFamily="34" charset="0"/>
              </a:rPr>
              <a:t>市场失灵！！</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Title 1"/>
          <p:cNvSpPr>
            <a:spLocks noGrp="1"/>
          </p:cNvSpPr>
          <p:nvPr>
            <p:ph type="title" idx="4294967295"/>
          </p:nvPr>
        </p:nvSpPr>
        <p:spPr/>
        <p:txBody>
          <a:bodyPr/>
          <a:lstStyle/>
          <a:p>
            <a:r>
              <a:rPr lang="zh-CN" altLang="en-US" smtClean="0"/>
              <a:t>逆向选择与道德风险</a:t>
            </a:r>
          </a:p>
        </p:txBody>
      </p:sp>
      <p:sp>
        <p:nvSpPr>
          <p:cNvPr id="784387"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solidFill>
                  <a:srgbClr val="FF0000"/>
                </a:solidFill>
                <a:latin typeface="Calibri" pitchFamily="34" charset="0"/>
              </a:rPr>
              <a:t>质量选择</a:t>
            </a:r>
          </a:p>
          <a:p>
            <a:pPr marL="342900" indent="-342900" eaLnBrk="0" hangingPunct="0">
              <a:spcBef>
                <a:spcPct val="20000"/>
              </a:spcBef>
              <a:buFont typeface="Arial" charset="0"/>
              <a:buChar char="•"/>
            </a:pPr>
            <a:r>
              <a:rPr lang="zh-CN" altLang="en-US" sz="3200">
                <a:latin typeface="Calibri" pitchFamily="34" charset="0"/>
              </a:rPr>
              <a:t>每个生产者都可以生产两种质量不同的伞：好的和差的</a:t>
            </a:r>
          </a:p>
          <a:p>
            <a:pPr marL="342900" indent="-342900" eaLnBrk="0" hangingPunct="0">
              <a:spcBef>
                <a:spcPct val="20000"/>
              </a:spcBef>
              <a:buFont typeface="Arial" charset="0"/>
              <a:buChar char="•"/>
            </a:pPr>
            <a:r>
              <a:rPr lang="zh-CN" altLang="en-US" sz="3200">
                <a:latin typeface="Calibri" pitchFamily="34" charset="0"/>
              </a:rPr>
              <a:t>两种伞的生产成本都一样，都为</a:t>
            </a:r>
            <a:r>
              <a:rPr lang="en-US" altLang="zh-CN" sz="3200">
                <a:latin typeface="Calibri" pitchFamily="34" charset="0"/>
              </a:rPr>
              <a:t>11.5</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消费者不能辨别质量的好坏</a:t>
            </a:r>
          </a:p>
          <a:p>
            <a:pPr marL="342900" indent="-342900" eaLnBrk="0" hangingPunct="0">
              <a:spcBef>
                <a:spcPct val="20000"/>
              </a:spcBef>
              <a:buFont typeface="Arial" charset="0"/>
              <a:buChar char="•"/>
            </a:pPr>
            <a:r>
              <a:rPr lang="zh-CN" altLang="en-US" sz="3200">
                <a:latin typeface="Calibri" pitchFamily="34" charset="0"/>
              </a:rPr>
              <a:t>质量较好的伞带给消费者的价值为</a:t>
            </a:r>
            <a:r>
              <a:rPr lang="en-US" altLang="zh-CN" sz="3200">
                <a:latin typeface="Calibri" pitchFamily="34" charset="0"/>
              </a:rPr>
              <a:t>14</a:t>
            </a:r>
            <a:r>
              <a:rPr lang="zh-CN" altLang="en-US" sz="3200">
                <a:latin typeface="Calibri" pitchFamily="34" charset="0"/>
              </a:rPr>
              <a:t>元；质量较差的伞带给消费者的价值为</a:t>
            </a:r>
            <a:r>
              <a:rPr lang="en-US" altLang="zh-CN" sz="3200">
                <a:latin typeface="Calibri" pitchFamily="34" charset="0"/>
              </a:rPr>
              <a:t>8</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市场达到均衡时会是如何？</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Title 1"/>
          <p:cNvSpPr>
            <a:spLocks noGrp="1"/>
          </p:cNvSpPr>
          <p:nvPr>
            <p:ph type="title" idx="4294967295"/>
          </p:nvPr>
        </p:nvSpPr>
        <p:spPr/>
        <p:txBody>
          <a:bodyPr/>
          <a:lstStyle/>
          <a:p>
            <a:r>
              <a:rPr lang="zh-CN" altLang="en-US" smtClean="0"/>
              <a:t>逆向选择与道德风险</a:t>
            </a:r>
          </a:p>
        </p:txBody>
      </p:sp>
      <p:sp>
        <p:nvSpPr>
          <p:cNvPr id="788483"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假设生产者的数量足够多，从而每种质量的伞的价格</a:t>
            </a:r>
            <a:r>
              <a:rPr lang="en-US" altLang="zh-CN" sz="3200">
                <a:latin typeface="Calibri" pitchFamily="34" charset="0"/>
              </a:rPr>
              <a:t>p=c=11.5</a:t>
            </a:r>
            <a:r>
              <a:rPr lang="zh-CN" altLang="en-US" sz="3200">
                <a:latin typeface="Calibri" pitchFamily="34" charset="0"/>
              </a:rPr>
              <a:t>元</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Title 1"/>
          <p:cNvSpPr>
            <a:spLocks noGrp="1"/>
          </p:cNvSpPr>
          <p:nvPr>
            <p:ph type="title" idx="4294967295"/>
          </p:nvPr>
        </p:nvSpPr>
        <p:spPr/>
        <p:txBody>
          <a:bodyPr/>
          <a:lstStyle/>
          <a:p>
            <a:r>
              <a:rPr lang="zh-CN" altLang="en-US" smtClean="0"/>
              <a:t>逆向选择与道德风险</a:t>
            </a:r>
          </a:p>
        </p:txBody>
      </p:sp>
      <p:sp>
        <p:nvSpPr>
          <p:cNvPr id="792579"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假设生产者的数量足够多，从而每种质量的伞的价格</a:t>
            </a:r>
            <a:r>
              <a:rPr lang="en-US" altLang="zh-CN" sz="3200">
                <a:latin typeface="Calibri" pitchFamily="34" charset="0"/>
              </a:rPr>
              <a:t>p=c=11.5</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情况</a:t>
            </a:r>
            <a:r>
              <a:rPr lang="en-US" altLang="zh-CN" sz="3200">
                <a:latin typeface="Calibri" pitchFamily="34" charset="0"/>
              </a:rPr>
              <a:t>1</a:t>
            </a:r>
            <a:r>
              <a:rPr lang="zh-CN" altLang="en-US" sz="3200">
                <a:latin typeface="Calibri" pitchFamily="34" charset="0"/>
              </a:rPr>
              <a:t>：假设所有厂商都生产低质量的伞</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Title 1"/>
          <p:cNvSpPr>
            <a:spLocks noGrp="1"/>
          </p:cNvSpPr>
          <p:nvPr>
            <p:ph type="title" idx="4294967295"/>
          </p:nvPr>
        </p:nvSpPr>
        <p:spPr/>
        <p:txBody>
          <a:bodyPr/>
          <a:lstStyle/>
          <a:p>
            <a:r>
              <a:rPr lang="zh-CN" altLang="en-US" smtClean="0"/>
              <a:t>逆向选择与道德风险</a:t>
            </a:r>
          </a:p>
        </p:txBody>
      </p:sp>
      <p:sp>
        <p:nvSpPr>
          <p:cNvPr id="790531"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假设生产者的数量足够多，从而每种质量的伞的价格</a:t>
            </a:r>
            <a:r>
              <a:rPr lang="en-US" altLang="zh-CN" sz="3200">
                <a:latin typeface="Calibri" pitchFamily="34" charset="0"/>
              </a:rPr>
              <a:t>p=c=11.5</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情况</a:t>
            </a:r>
            <a:r>
              <a:rPr lang="en-US" altLang="zh-CN" sz="3200">
                <a:latin typeface="Calibri" pitchFamily="34" charset="0"/>
              </a:rPr>
              <a:t>1</a:t>
            </a:r>
            <a:r>
              <a:rPr lang="zh-CN" altLang="en-US" sz="3200">
                <a:latin typeface="Calibri" pitchFamily="34" charset="0"/>
              </a:rPr>
              <a:t>：假设所有厂商都生产低质量的伞</a:t>
            </a:r>
          </a:p>
          <a:p>
            <a:pPr marL="742950" lvl="1" indent="-285750" eaLnBrk="0" hangingPunct="0">
              <a:spcBef>
                <a:spcPct val="20000"/>
              </a:spcBef>
              <a:buFont typeface="Arial" charset="0"/>
              <a:buChar char="•"/>
            </a:pPr>
            <a:r>
              <a:rPr lang="zh-CN" altLang="en-US" sz="3200">
                <a:latin typeface="Calibri" pitchFamily="34" charset="0"/>
              </a:rPr>
              <a:t>价格高于伞能带给消费者的价值</a:t>
            </a:r>
          </a:p>
          <a:p>
            <a:pPr marL="742950" lvl="1" indent="-285750" eaLnBrk="0" hangingPunct="0">
              <a:spcBef>
                <a:spcPct val="20000"/>
              </a:spcBef>
              <a:buFont typeface="Arial" charset="0"/>
              <a:buChar char="•"/>
            </a:pPr>
            <a:r>
              <a:rPr lang="zh-CN" altLang="en-US" sz="3200">
                <a:latin typeface="Calibri" pitchFamily="34" charset="0"/>
              </a:rPr>
              <a:t>没有伞能被卖出</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Title 1"/>
          <p:cNvSpPr>
            <a:spLocks noGrp="1"/>
          </p:cNvSpPr>
          <p:nvPr>
            <p:ph type="title" idx="4294967295"/>
          </p:nvPr>
        </p:nvSpPr>
        <p:spPr/>
        <p:txBody>
          <a:bodyPr/>
          <a:lstStyle/>
          <a:p>
            <a:r>
              <a:rPr lang="zh-CN" altLang="en-US" smtClean="0"/>
              <a:t>逆向选择与道德风险</a:t>
            </a:r>
          </a:p>
        </p:txBody>
      </p:sp>
      <p:sp>
        <p:nvSpPr>
          <p:cNvPr id="791555"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假设生产者的数量足够多，从而每种质量的伞的价格</a:t>
            </a:r>
            <a:r>
              <a:rPr lang="en-US" altLang="zh-CN" sz="3200">
                <a:latin typeface="Calibri" pitchFamily="34" charset="0"/>
              </a:rPr>
              <a:t>p=c=11.5</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情况</a:t>
            </a:r>
            <a:r>
              <a:rPr lang="en-US" altLang="zh-CN" sz="3200">
                <a:latin typeface="Calibri" pitchFamily="34" charset="0"/>
              </a:rPr>
              <a:t>1</a:t>
            </a:r>
            <a:r>
              <a:rPr lang="zh-CN" altLang="en-US" sz="3200">
                <a:latin typeface="Calibri" pitchFamily="34" charset="0"/>
              </a:rPr>
              <a:t>：假设所有厂商都生产低质量的伞</a:t>
            </a:r>
          </a:p>
          <a:p>
            <a:pPr marL="742950" lvl="1" indent="-285750" eaLnBrk="0" hangingPunct="0">
              <a:spcBef>
                <a:spcPct val="20000"/>
              </a:spcBef>
              <a:buFont typeface="Arial" charset="0"/>
              <a:buChar char="•"/>
            </a:pPr>
            <a:r>
              <a:rPr lang="zh-CN" altLang="en-US" sz="3200">
                <a:latin typeface="Calibri" pitchFamily="34" charset="0"/>
              </a:rPr>
              <a:t>价格高于伞能带给消费者的价值</a:t>
            </a:r>
          </a:p>
          <a:p>
            <a:pPr marL="742950" lvl="1" indent="-285750" eaLnBrk="0" hangingPunct="0">
              <a:spcBef>
                <a:spcPct val="20000"/>
              </a:spcBef>
              <a:buFont typeface="Arial" charset="0"/>
              <a:buChar char="•"/>
            </a:pPr>
            <a:r>
              <a:rPr lang="zh-CN" altLang="en-US" sz="3200">
                <a:latin typeface="Calibri" pitchFamily="34" charset="0"/>
              </a:rPr>
              <a:t>没有伞能被卖出</a:t>
            </a:r>
          </a:p>
          <a:p>
            <a:pPr marL="342900" indent="-342900" eaLnBrk="0" hangingPunct="0">
              <a:spcBef>
                <a:spcPct val="20000"/>
              </a:spcBef>
              <a:buFont typeface="Arial" charset="0"/>
              <a:buChar char="•"/>
            </a:pPr>
            <a:r>
              <a:rPr lang="zh-CN" altLang="en-US" sz="3200">
                <a:latin typeface="Calibri" pitchFamily="34" charset="0"/>
              </a:rPr>
              <a:t>情况</a:t>
            </a:r>
            <a:r>
              <a:rPr lang="en-US" altLang="zh-CN" sz="3200">
                <a:latin typeface="Calibri" pitchFamily="34" charset="0"/>
              </a:rPr>
              <a:t>2</a:t>
            </a:r>
            <a:r>
              <a:rPr lang="zh-CN" altLang="en-US" sz="3200">
                <a:latin typeface="Calibri" pitchFamily="34" charset="0"/>
              </a:rPr>
              <a:t>：假设所有厂商都生产高质量的伞</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Title 1"/>
          <p:cNvSpPr>
            <a:spLocks noGrp="1"/>
          </p:cNvSpPr>
          <p:nvPr>
            <p:ph type="title" idx="4294967295"/>
          </p:nvPr>
        </p:nvSpPr>
        <p:spPr/>
        <p:txBody>
          <a:bodyPr/>
          <a:lstStyle/>
          <a:p>
            <a:r>
              <a:rPr lang="zh-CN" altLang="en-US" smtClean="0"/>
              <a:t>逆向选择与道德风险</a:t>
            </a:r>
          </a:p>
        </p:txBody>
      </p:sp>
      <p:sp>
        <p:nvSpPr>
          <p:cNvPr id="793603"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假设生产者的数量足够多，从而每种质量的伞的价格</a:t>
            </a:r>
            <a:r>
              <a:rPr lang="en-US" altLang="zh-CN" sz="3200">
                <a:latin typeface="Calibri" pitchFamily="34" charset="0"/>
              </a:rPr>
              <a:t>p=c=11.5</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情况</a:t>
            </a:r>
            <a:r>
              <a:rPr lang="en-US" altLang="zh-CN" sz="3200">
                <a:latin typeface="Calibri" pitchFamily="34" charset="0"/>
              </a:rPr>
              <a:t>1</a:t>
            </a:r>
            <a:r>
              <a:rPr lang="zh-CN" altLang="en-US" sz="3200">
                <a:latin typeface="Calibri" pitchFamily="34" charset="0"/>
              </a:rPr>
              <a:t>：假设所有厂商都生产低质量的伞</a:t>
            </a:r>
          </a:p>
          <a:p>
            <a:pPr marL="742950" lvl="1" indent="-285750" eaLnBrk="0" hangingPunct="0">
              <a:spcBef>
                <a:spcPct val="20000"/>
              </a:spcBef>
              <a:buFont typeface="Arial" charset="0"/>
              <a:buChar char="•"/>
            </a:pPr>
            <a:r>
              <a:rPr lang="zh-CN" altLang="en-US" sz="3200">
                <a:latin typeface="Calibri" pitchFamily="34" charset="0"/>
              </a:rPr>
              <a:t>价格高于伞能带给消费者的价值</a:t>
            </a:r>
          </a:p>
          <a:p>
            <a:pPr marL="742950" lvl="1" indent="-285750" eaLnBrk="0" hangingPunct="0">
              <a:spcBef>
                <a:spcPct val="20000"/>
              </a:spcBef>
              <a:buFont typeface="Arial" charset="0"/>
              <a:buChar char="•"/>
            </a:pPr>
            <a:r>
              <a:rPr lang="zh-CN" altLang="en-US" sz="3200">
                <a:latin typeface="Calibri" pitchFamily="34" charset="0"/>
              </a:rPr>
              <a:t>没有伞能被卖出</a:t>
            </a:r>
          </a:p>
          <a:p>
            <a:pPr marL="342900" indent="-342900" eaLnBrk="0" hangingPunct="0">
              <a:spcBef>
                <a:spcPct val="20000"/>
              </a:spcBef>
              <a:buFont typeface="Arial" charset="0"/>
              <a:buChar char="•"/>
            </a:pPr>
            <a:r>
              <a:rPr lang="zh-CN" altLang="en-US" sz="3200">
                <a:latin typeface="Calibri" pitchFamily="34" charset="0"/>
              </a:rPr>
              <a:t>情况</a:t>
            </a:r>
            <a:r>
              <a:rPr lang="en-US" altLang="zh-CN" sz="3200">
                <a:latin typeface="Calibri" pitchFamily="34" charset="0"/>
              </a:rPr>
              <a:t>2</a:t>
            </a:r>
            <a:r>
              <a:rPr lang="zh-CN" altLang="en-US" sz="3200">
                <a:latin typeface="Calibri" pitchFamily="34" charset="0"/>
              </a:rPr>
              <a:t>：假设所有厂商都生产高质量的伞</a:t>
            </a:r>
          </a:p>
          <a:p>
            <a:pPr marL="742950" lvl="1" indent="-285750" eaLnBrk="0" hangingPunct="0">
              <a:spcBef>
                <a:spcPct val="20000"/>
              </a:spcBef>
              <a:buFont typeface="Arial" charset="0"/>
              <a:buChar char="•"/>
            </a:pPr>
            <a:r>
              <a:rPr lang="zh-CN" altLang="en-US" sz="3200">
                <a:latin typeface="Calibri" pitchFamily="34" charset="0"/>
              </a:rPr>
              <a:t>价格低于伞带给消费者的价值</a:t>
            </a:r>
          </a:p>
          <a:p>
            <a:pPr marL="742950" lvl="1" indent="-285750" eaLnBrk="0" hangingPunct="0">
              <a:spcBef>
                <a:spcPct val="20000"/>
              </a:spcBef>
              <a:buFont typeface="Arial" charset="0"/>
              <a:buChar char="•"/>
            </a:pPr>
            <a:r>
              <a:rPr lang="zh-CN" altLang="en-US" sz="3200">
                <a:latin typeface="Calibri" pitchFamily="34" charset="0"/>
              </a:rPr>
              <a:t>伞能被卖出，消费者剩余</a:t>
            </a:r>
            <a:r>
              <a:rPr lang="en-US" altLang="zh-CN" sz="3200">
                <a:latin typeface="Calibri" pitchFamily="34" charset="0"/>
              </a:rPr>
              <a:t>=2.5</a:t>
            </a:r>
            <a:r>
              <a:rPr lang="zh-CN" altLang="en-US" sz="3200">
                <a:latin typeface="Calibri" pitchFamily="34" charset="0"/>
              </a:rPr>
              <a:t>元</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Title 1"/>
          <p:cNvSpPr>
            <a:spLocks noGrp="1"/>
          </p:cNvSpPr>
          <p:nvPr>
            <p:ph type="title" idx="4294967295"/>
          </p:nvPr>
        </p:nvSpPr>
        <p:spPr/>
        <p:txBody>
          <a:bodyPr/>
          <a:lstStyle/>
          <a:p>
            <a:r>
              <a:rPr lang="zh-CN" altLang="en-US" smtClean="0"/>
              <a:t>逆向选择与道德风险</a:t>
            </a:r>
          </a:p>
        </p:txBody>
      </p:sp>
      <p:sp>
        <p:nvSpPr>
          <p:cNvPr id="789507"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情况</a:t>
            </a:r>
            <a:r>
              <a:rPr lang="en-US" altLang="zh-CN" sz="3200">
                <a:latin typeface="Calibri" pitchFamily="34" charset="0"/>
              </a:rPr>
              <a:t>3</a:t>
            </a:r>
            <a:r>
              <a:rPr lang="zh-CN" altLang="en-US" sz="3200">
                <a:latin typeface="Calibri" pitchFamily="34" charset="0"/>
              </a:rPr>
              <a:t>：假设部分厂商生产低质量的伞，部分厂商生产高质量的伞</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Title 1"/>
          <p:cNvSpPr>
            <a:spLocks noGrp="1"/>
          </p:cNvSpPr>
          <p:nvPr>
            <p:ph type="title" idx="4294967295"/>
          </p:nvPr>
        </p:nvSpPr>
        <p:spPr/>
        <p:txBody>
          <a:bodyPr/>
          <a:lstStyle/>
          <a:p>
            <a:r>
              <a:rPr lang="zh-CN" altLang="en-US" smtClean="0"/>
              <a:t>逆向选择与道德风险</a:t>
            </a:r>
          </a:p>
        </p:txBody>
      </p:sp>
      <p:sp>
        <p:nvSpPr>
          <p:cNvPr id="794627"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情况</a:t>
            </a:r>
            <a:r>
              <a:rPr lang="en-US" altLang="zh-CN" sz="3200">
                <a:latin typeface="Calibri" pitchFamily="34" charset="0"/>
              </a:rPr>
              <a:t>3</a:t>
            </a:r>
            <a:r>
              <a:rPr lang="zh-CN" altLang="en-US" sz="3200">
                <a:latin typeface="Calibri" pitchFamily="34" charset="0"/>
              </a:rPr>
              <a:t>：假设部分厂商生产低质量的伞，部分厂商生产高质量的伞</a:t>
            </a:r>
          </a:p>
          <a:p>
            <a:pPr marL="742950" lvl="1" indent="-285750" eaLnBrk="0" hangingPunct="0">
              <a:spcBef>
                <a:spcPct val="20000"/>
              </a:spcBef>
              <a:buFont typeface="Arial" charset="0"/>
              <a:buChar char="•"/>
            </a:pPr>
            <a:r>
              <a:rPr lang="zh-CN" altLang="en-US" sz="3200">
                <a:latin typeface="Calibri" pitchFamily="34" charset="0"/>
              </a:rPr>
              <a:t>用</a:t>
            </a:r>
            <a:r>
              <a:rPr lang="en-US" altLang="zh-CN" sz="3200">
                <a:latin typeface="Calibri" pitchFamily="34" charset="0"/>
              </a:rPr>
              <a:t>q</a:t>
            </a:r>
            <a:r>
              <a:rPr lang="zh-CN" altLang="en-US" sz="3200">
                <a:latin typeface="Calibri" pitchFamily="34" charset="0"/>
              </a:rPr>
              <a:t>表示市场中高质量伞的比例</a:t>
            </a:r>
          </a:p>
          <a:p>
            <a:pPr marL="742950" lvl="1" indent="-285750" eaLnBrk="0" hangingPunct="0">
              <a:spcBef>
                <a:spcPct val="20000"/>
              </a:spcBef>
              <a:buFont typeface="Arial" charset="0"/>
              <a:buChar char="•"/>
            </a:pPr>
            <a:r>
              <a:rPr lang="zh-CN" altLang="en-US" sz="3200">
                <a:latin typeface="Calibri" pitchFamily="34" charset="0"/>
              </a:rPr>
              <a:t>消费者愿意购买当且仅当</a:t>
            </a:r>
            <a:r>
              <a:rPr lang="en-US" altLang="zh-CN" sz="3200">
                <a:latin typeface="Calibri" pitchFamily="34" charset="0"/>
              </a:rPr>
              <a:t>q&gt;=7/12</a:t>
            </a:r>
          </a:p>
          <a:p>
            <a:pPr marL="742950" lvl="1" indent="-285750" eaLnBrk="0" hangingPunct="0">
              <a:spcBef>
                <a:spcPct val="20000"/>
              </a:spcBef>
              <a:buFont typeface="Arial" charset="0"/>
              <a:buChar char="•"/>
            </a:pPr>
            <a:endParaRPr lang="en-US" altLang="zh-CN" sz="320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28674" name="Content Placeholder 2"/>
          <p:cNvSpPr>
            <a:spLocks noGrp="1"/>
          </p:cNvSpPr>
          <p:nvPr>
            <p:ph idx="4294967295"/>
          </p:nvPr>
        </p:nvSpPr>
        <p:spPr/>
        <p:txBody>
          <a:bodyPr/>
          <a:lstStyle/>
          <a:p>
            <a:pPr>
              <a:lnSpc>
                <a:spcPct val="80000"/>
              </a:lnSpc>
            </a:pPr>
            <a:r>
              <a:rPr lang="zh-CN" altLang="en-US" sz="3000" smtClean="0"/>
              <a:t>博弈时序：</a:t>
            </a:r>
            <a:endParaRPr lang="en-US" altLang="zh-CN" sz="3000" smtClean="0"/>
          </a:p>
          <a:p>
            <a:pPr>
              <a:lnSpc>
                <a:spcPct val="80000"/>
              </a:lnSpc>
            </a:pPr>
            <a:r>
              <a:rPr lang="en-US" altLang="zh-CN" sz="3000" smtClean="0"/>
              <a:t>1. </a:t>
            </a:r>
            <a:r>
              <a:rPr lang="zh-CN" altLang="en-US" sz="3000" smtClean="0"/>
              <a:t>自然根据特定的概率分布</a:t>
            </a:r>
            <a:r>
              <a:rPr lang="en-US" altLang="zh-CN" sz="3000" smtClean="0"/>
              <a:t>p(t</a:t>
            </a:r>
            <a:r>
              <a:rPr lang="en-US" altLang="zh-CN" sz="3000" baseline="-25000" smtClean="0"/>
              <a:t>i</a:t>
            </a:r>
            <a:r>
              <a:rPr lang="en-US" altLang="zh-CN" sz="3000" smtClean="0"/>
              <a:t>)</a:t>
            </a:r>
            <a:r>
              <a:rPr lang="zh-CN" altLang="en-US" sz="3000" smtClean="0"/>
              <a:t>，从可行的类型集</a:t>
            </a:r>
            <a:r>
              <a:rPr lang="en-US" altLang="zh-CN" sz="3000" smtClean="0"/>
              <a:t>T={t</a:t>
            </a:r>
            <a:r>
              <a:rPr lang="en-US" altLang="zh-CN" sz="3000" baseline="-25000" smtClean="0"/>
              <a:t>1</a:t>
            </a:r>
            <a:r>
              <a:rPr lang="en-US" altLang="zh-CN" sz="3000" smtClean="0"/>
              <a:t> ,…,t</a:t>
            </a:r>
            <a:r>
              <a:rPr lang="en-US" altLang="zh-CN" sz="3000" baseline="-25000" smtClean="0"/>
              <a:t>I</a:t>
            </a:r>
            <a:r>
              <a:rPr lang="en-US" altLang="zh-CN" sz="3000" smtClean="0"/>
              <a:t>}</a:t>
            </a:r>
            <a:r>
              <a:rPr lang="zh-CN" altLang="en-US" sz="3000" smtClean="0"/>
              <a:t>中赋予发送者某种类型</a:t>
            </a:r>
            <a:r>
              <a:rPr lang="en-US" altLang="zh-CN" sz="3000" smtClean="0"/>
              <a:t>t</a:t>
            </a:r>
            <a:r>
              <a:rPr lang="en-US" altLang="zh-CN" sz="3000" baseline="-25000" smtClean="0"/>
              <a:t>i</a:t>
            </a:r>
            <a:r>
              <a:rPr lang="en-US" altLang="zh-CN" sz="3000" smtClean="0"/>
              <a:t> </a:t>
            </a:r>
            <a:r>
              <a:rPr lang="zh-CN" altLang="en-US" sz="3000" smtClean="0"/>
              <a:t>，这里对所有的</a:t>
            </a:r>
            <a:r>
              <a:rPr lang="en-US" altLang="zh-CN" sz="3000" smtClean="0"/>
              <a:t>i</a:t>
            </a:r>
            <a:r>
              <a:rPr lang="zh-CN" altLang="en-US" sz="3000" smtClean="0"/>
              <a:t>，</a:t>
            </a:r>
            <a:r>
              <a:rPr lang="en-US" altLang="zh-CN" sz="3000" smtClean="0"/>
              <a:t>p(t</a:t>
            </a:r>
            <a:r>
              <a:rPr lang="en-US" altLang="zh-CN" sz="3000" baseline="-25000" smtClean="0"/>
              <a:t>i</a:t>
            </a:r>
            <a:r>
              <a:rPr lang="en-US" altLang="zh-CN" sz="3000" smtClean="0"/>
              <a:t>)&gt;0</a:t>
            </a:r>
            <a:r>
              <a:rPr lang="zh-CN" altLang="en-US" sz="3000" smtClean="0"/>
              <a:t>并且</a:t>
            </a:r>
            <a:r>
              <a:rPr lang="en-US" altLang="zh-CN" sz="3000" smtClean="0"/>
              <a:t>p(t</a:t>
            </a:r>
            <a:r>
              <a:rPr lang="en-US" altLang="zh-CN" sz="3000" baseline="-25000" smtClean="0"/>
              <a:t>1</a:t>
            </a:r>
            <a:r>
              <a:rPr lang="en-US" altLang="zh-CN" sz="3000" smtClean="0"/>
              <a:t>)+…+p(t</a:t>
            </a:r>
            <a:r>
              <a:rPr lang="en-US" altLang="zh-CN" sz="3000" baseline="-25000" smtClean="0"/>
              <a:t>I</a:t>
            </a:r>
            <a:r>
              <a:rPr lang="en-US" altLang="zh-CN" sz="3000" smtClean="0"/>
              <a:t>)=1;</a:t>
            </a:r>
          </a:p>
          <a:p>
            <a:pPr>
              <a:lnSpc>
                <a:spcPct val="80000"/>
              </a:lnSpc>
            </a:pPr>
            <a:r>
              <a:rPr lang="en-US" altLang="zh-CN" sz="3000" smtClean="0"/>
              <a:t>2. </a:t>
            </a:r>
            <a:r>
              <a:rPr lang="zh-CN" altLang="en-US" sz="3000" smtClean="0"/>
              <a:t>发送者观测到</a:t>
            </a:r>
            <a:r>
              <a:rPr lang="en-US" altLang="zh-CN" sz="3000" smtClean="0"/>
              <a:t>t</a:t>
            </a:r>
            <a:r>
              <a:rPr lang="en-US" altLang="zh-CN" sz="3000" baseline="-25000" smtClean="0"/>
              <a:t>i</a:t>
            </a:r>
            <a:r>
              <a:rPr lang="en-US" altLang="zh-CN" sz="3000" smtClean="0"/>
              <a:t> </a:t>
            </a:r>
            <a:r>
              <a:rPr lang="zh-CN" altLang="en-US" sz="3000" smtClean="0"/>
              <a:t>，然后从可行的信号集</a:t>
            </a:r>
            <a:r>
              <a:rPr lang="en-US" altLang="zh-CN" sz="3000" smtClean="0"/>
              <a:t>M={m</a:t>
            </a:r>
            <a:r>
              <a:rPr lang="en-US" altLang="zh-CN" sz="3000" baseline="-25000" smtClean="0"/>
              <a:t>1</a:t>
            </a:r>
            <a:r>
              <a:rPr lang="en-US" altLang="zh-CN" sz="3000" smtClean="0"/>
              <a:t> ,…,m</a:t>
            </a:r>
            <a:r>
              <a:rPr lang="en-US" altLang="zh-CN" sz="3000" baseline="-25000" smtClean="0"/>
              <a:t>J</a:t>
            </a:r>
            <a:r>
              <a:rPr lang="en-US" altLang="zh-CN" sz="3000" smtClean="0"/>
              <a:t>}</a:t>
            </a:r>
            <a:r>
              <a:rPr lang="zh-CN" altLang="en-US" sz="3000" smtClean="0"/>
              <a:t>中选择一个发送信号</a:t>
            </a:r>
            <a:r>
              <a:rPr lang="en-US" altLang="zh-CN" sz="3000" smtClean="0"/>
              <a:t>m</a:t>
            </a:r>
            <a:r>
              <a:rPr lang="en-US" altLang="zh-CN" sz="3000" baseline="-25000" smtClean="0"/>
              <a:t>j</a:t>
            </a:r>
            <a:r>
              <a:rPr lang="en-US" altLang="zh-CN" sz="3000" smtClean="0"/>
              <a:t> </a:t>
            </a:r>
            <a:r>
              <a:rPr lang="zh-CN" altLang="en-US" sz="3000" smtClean="0"/>
              <a:t>；</a:t>
            </a:r>
            <a:endParaRPr lang="en-US" altLang="zh-CN" sz="3000" smtClean="0"/>
          </a:p>
          <a:p>
            <a:pPr>
              <a:lnSpc>
                <a:spcPct val="80000"/>
              </a:lnSpc>
            </a:pPr>
            <a:r>
              <a:rPr lang="en-US" altLang="zh-CN" sz="3000" smtClean="0"/>
              <a:t>3. </a:t>
            </a:r>
            <a:r>
              <a:rPr lang="zh-CN" altLang="en-US" sz="3000" smtClean="0"/>
              <a:t>接收者观测到</a:t>
            </a:r>
            <a:r>
              <a:rPr lang="en-US" altLang="zh-CN" sz="3000" smtClean="0"/>
              <a:t>m</a:t>
            </a:r>
            <a:r>
              <a:rPr lang="en-US" altLang="zh-CN" sz="3000" baseline="-25000" smtClean="0"/>
              <a:t>j</a:t>
            </a:r>
            <a:r>
              <a:rPr lang="en-US" altLang="zh-CN" sz="3000" smtClean="0"/>
              <a:t> </a:t>
            </a:r>
            <a:r>
              <a:rPr lang="zh-CN" altLang="en-US" sz="3000" smtClean="0"/>
              <a:t>（但不能观测到</a:t>
            </a:r>
            <a:r>
              <a:rPr lang="en-US" altLang="zh-CN" sz="3000" smtClean="0"/>
              <a:t>t</a:t>
            </a:r>
            <a:r>
              <a:rPr lang="en-US" altLang="zh-CN" sz="3000" baseline="-25000" smtClean="0"/>
              <a:t>i</a:t>
            </a:r>
            <a:r>
              <a:rPr lang="zh-CN" altLang="en-US" sz="3000" smtClean="0"/>
              <a:t>），然后从可行的行动集</a:t>
            </a:r>
            <a:r>
              <a:rPr lang="en-US" altLang="zh-CN" sz="3000" smtClean="0"/>
              <a:t>A={a</a:t>
            </a:r>
            <a:r>
              <a:rPr lang="en-US" altLang="zh-CN" sz="3000" baseline="-25000" smtClean="0"/>
              <a:t>1</a:t>
            </a:r>
            <a:r>
              <a:rPr lang="en-US" altLang="zh-CN" sz="3000" smtClean="0"/>
              <a:t> ,…,a</a:t>
            </a:r>
            <a:r>
              <a:rPr lang="en-US" altLang="zh-CN" sz="3000" baseline="-25000" smtClean="0"/>
              <a:t>K</a:t>
            </a:r>
            <a:r>
              <a:rPr lang="en-US" altLang="zh-CN" sz="3000" smtClean="0"/>
              <a:t>} </a:t>
            </a:r>
            <a:r>
              <a:rPr lang="zh-CN" altLang="en-US" sz="3000" smtClean="0"/>
              <a:t>中选择一个行动</a:t>
            </a:r>
            <a:r>
              <a:rPr lang="en-US" altLang="zh-CN" sz="3000" smtClean="0"/>
              <a:t>a</a:t>
            </a:r>
            <a:r>
              <a:rPr lang="en-US" altLang="zh-CN" sz="3000" baseline="-25000" smtClean="0"/>
              <a:t>k</a:t>
            </a:r>
            <a:r>
              <a:rPr lang="en-US" altLang="zh-CN" sz="3000" smtClean="0"/>
              <a:t> ;</a:t>
            </a:r>
          </a:p>
          <a:p>
            <a:pPr>
              <a:lnSpc>
                <a:spcPct val="80000"/>
              </a:lnSpc>
            </a:pPr>
            <a:r>
              <a:rPr lang="en-US" altLang="zh-CN" sz="3000" smtClean="0"/>
              <a:t>4. </a:t>
            </a:r>
            <a:r>
              <a:rPr lang="zh-CN" altLang="en-US" sz="3000" smtClean="0"/>
              <a:t>双方收益分别由</a:t>
            </a:r>
            <a:r>
              <a:rPr lang="en-US" altLang="zh-CN" sz="3000" smtClean="0"/>
              <a:t>u</a:t>
            </a:r>
            <a:r>
              <a:rPr lang="en-US" altLang="zh-CN" sz="3000" baseline="-25000" smtClean="0"/>
              <a:t>S</a:t>
            </a:r>
            <a:r>
              <a:rPr lang="en-US" altLang="zh-CN" sz="3000" smtClean="0"/>
              <a:t>(t</a:t>
            </a:r>
            <a:r>
              <a:rPr lang="en-US" altLang="zh-CN" sz="3000" baseline="-25000" smtClean="0"/>
              <a:t>i</a:t>
            </a:r>
            <a:r>
              <a:rPr lang="en-US" altLang="zh-CN" sz="3000" smtClean="0"/>
              <a:t> ,m</a:t>
            </a:r>
            <a:r>
              <a:rPr lang="en-US" altLang="zh-CN" sz="3000" baseline="-25000" smtClean="0"/>
              <a:t>j</a:t>
            </a:r>
            <a:r>
              <a:rPr lang="en-US" altLang="zh-CN" sz="3000" smtClean="0"/>
              <a:t> ,a</a:t>
            </a:r>
            <a:r>
              <a:rPr lang="en-US" altLang="zh-CN" sz="3000" baseline="-25000" smtClean="0"/>
              <a:t>k</a:t>
            </a:r>
            <a:r>
              <a:rPr lang="en-US" altLang="zh-CN" sz="3000" smtClean="0"/>
              <a:t>) </a:t>
            </a:r>
            <a:r>
              <a:rPr lang="zh-CN" altLang="en-US" sz="3000" smtClean="0"/>
              <a:t>和</a:t>
            </a:r>
            <a:r>
              <a:rPr lang="en-US" altLang="zh-CN" sz="3000" smtClean="0"/>
              <a:t>u</a:t>
            </a:r>
            <a:r>
              <a:rPr lang="en-US" altLang="zh-CN" sz="3000" baseline="-25000" smtClean="0"/>
              <a:t>R</a:t>
            </a:r>
            <a:r>
              <a:rPr lang="en-US" altLang="zh-CN" sz="3000" smtClean="0"/>
              <a:t>(t</a:t>
            </a:r>
            <a:r>
              <a:rPr lang="en-US" altLang="zh-CN" sz="3000" baseline="-25000" smtClean="0"/>
              <a:t>i</a:t>
            </a:r>
            <a:r>
              <a:rPr lang="en-US" altLang="zh-CN" sz="3000" smtClean="0"/>
              <a:t> ,m</a:t>
            </a:r>
            <a:r>
              <a:rPr lang="en-US" altLang="zh-CN" sz="3000" baseline="-25000" smtClean="0"/>
              <a:t>j</a:t>
            </a:r>
            <a:r>
              <a:rPr lang="en-US" altLang="zh-CN" sz="3000" smtClean="0"/>
              <a:t> ,a</a:t>
            </a:r>
            <a:r>
              <a:rPr lang="en-US" altLang="zh-CN" sz="3000" baseline="-25000" smtClean="0"/>
              <a:t>k</a:t>
            </a:r>
            <a:r>
              <a:rPr lang="en-US" altLang="zh-CN" sz="3000" smtClean="0"/>
              <a:t>)</a:t>
            </a:r>
            <a:r>
              <a:rPr lang="zh-CN" altLang="en-US" sz="3000" smtClean="0"/>
              <a:t>给出。</a:t>
            </a:r>
            <a:endParaRPr lang="en-US" altLang="zh-CN" sz="3000" smtClean="0"/>
          </a:p>
          <a:p>
            <a:pPr>
              <a:lnSpc>
                <a:spcPct val="80000"/>
              </a:lnSpc>
            </a:pPr>
            <a:endParaRPr lang="zh-CN" altLang="en-US" sz="300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Title 1"/>
          <p:cNvSpPr>
            <a:spLocks noGrp="1"/>
          </p:cNvSpPr>
          <p:nvPr>
            <p:ph type="title" idx="4294967295"/>
          </p:nvPr>
        </p:nvSpPr>
        <p:spPr/>
        <p:txBody>
          <a:bodyPr/>
          <a:lstStyle/>
          <a:p>
            <a:r>
              <a:rPr lang="zh-CN" altLang="en-US" smtClean="0"/>
              <a:t>逆向选择与道德风险</a:t>
            </a:r>
          </a:p>
        </p:txBody>
      </p:sp>
      <p:sp>
        <p:nvSpPr>
          <p:cNvPr id="796675"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情况</a:t>
            </a:r>
            <a:r>
              <a:rPr lang="en-US" altLang="zh-CN" sz="3200">
                <a:latin typeface="Calibri" pitchFamily="34" charset="0"/>
              </a:rPr>
              <a:t>3</a:t>
            </a:r>
            <a:r>
              <a:rPr lang="zh-CN" altLang="en-US" sz="3200">
                <a:latin typeface="Calibri" pitchFamily="34" charset="0"/>
              </a:rPr>
              <a:t>：假设部分厂商生产低质量的伞，部分厂商生产高质量的伞</a:t>
            </a:r>
          </a:p>
          <a:p>
            <a:pPr marL="742950" lvl="1" indent="-285750" eaLnBrk="0" hangingPunct="0">
              <a:spcBef>
                <a:spcPct val="20000"/>
              </a:spcBef>
              <a:buFont typeface="Arial" charset="0"/>
              <a:buChar char="•"/>
            </a:pPr>
            <a:r>
              <a:rPr lang="zh-CN" altLang="en-US" sz="3200">
                <a:latin typeface="Calibri" pitchFamily="34" charset="0"/>
              </a:rPr>
              <a:t>用</a:t>
            </a:r>
            <a:r>
              <a:rPr lang="en-US" altLang="zh-CN" sz="3200">
                <a:latin typeface="Calibri" pitchFamily="34" charset="0"/>
              </a:rPr>
              <a:t>q</a:t>
            </a:r>
            <a:r>
              <a:rPr lang="zh-CN" altLang="en-US" sz="3200">
                <a:latin typeface="Calibri" pitchFamily="34" charset="0"/>
              </a:rPr>
              <a:t>表示市场中高质量伞的比例</a:t>
            </a:r>
          </a:p>
          <a:p>
            <a:pPr marL="742950" lvl="1" indent="-285750" eaLnBrk="0" hangingPunct="0">
              <a:spcBef>
                <a:spcPct val="20000"/>
              </a:spcBef>
              <a:buFont typeface="Arial" charset="0"/>
              <a:buChar char="•"/>
            </a:pPr>
            <a:r>
              <a:rPr lang="zh-CN" altLang="en-US" sz="3200">
                <a:latin typeface="Calibri" pitchFamily="34" charset="0"/>
              </a:rPr>
              <a:t>消费者愿意购买当且仅当</a:t>
            </a:r>
            <a:r>
              <a:rPr lang="en-US" altLang="zh-CN" sz="3200">
                <a:latin typeface="Calibri" pitchFamily="34" charset="0"/>
              </a:rPr>
              <a:t>q&gt;=7/12</a:t>
            </a:r>
          </a:p>
          <a:p>
            <a:pPr marL="742950" lvl="1" indent="-285750" eaLnBrk="0" hangingPunct="0">
              <a:spcBef>
                <a:spcPct val="20000"/>
              </a:spcBef>
              <a:buFont typeface="Arial" charset="0"/>
              <a:buChar char="•"/>
            </a:pPr>
            <a:endParaRPr lang="en-US" altLang="zh-CN" sz="3200">
              <a:latin typeface="Calibri" pitchFamily="34" charset="0"/>
            </a:endParaRPr>
          </a:p>
          <a:p>
            <a:pPr marL="342900" indent="-342900" eaLnBrk="0" hangingPunct="0">
              <a:spcBef>
                <a:spcPct val="20000"/>
              </a:spcBef>
              <a:buFont typeface="Arial" charset="0"/>
              <a:buChar char="•"/>
            </a:pPr>
            <a:r>
              <a:rPr lang="zh-CN" altLang="en-US" sz="3200">
                <a:latin typeface="Calibri" pitchFamily="34" charset="0"/>
              </a:rPr>
              <a:t>任何</a:t>
            </a:r>
            <a:r>
              <a:rPr lang="en-US" altLang="zh-CN" sz="3200">
                <a:latin typeface="Calibri" pitchFamily="34" charset="0"/>
              </a:rPr>
              <a:t>q   [7/12,1]</a:t>
            </a:r>
            <a:r>
              <a:rPr lang="zh-CN" altLang="en-US" sz="3200">
                <a:latin typeface="Calibri" pitchFamily="34" charset="0"/>
              </a:rPr>
              <a:t>，都构成一个均衡，这其中最好的均衡是？  </a:t>
            </a:r>
          </a:p>
        </p:txBody>
      </p:sp>
      <p:graphicFrame>
        <p:nvGraphicFramePr>
          <p:cNvPr id="796676" name="Object 4"/>
          <p:cNvGraphicFramePr>
            <a:graphicFrameLocks noChangeAspect="1"/>
          </p:cNvGraphicFramePr>
          <p:nvPr/>
        </p:nvGraphicFramePr>
        <p:xfrm>
          <a:off x="1931988" y="4598988"/>
          <a:ext cx="277812" cy="277812"/>
        </p:xfrm>
        <a:graphic>
          <a:graphicData uri="http://schemas.openxmlformats.org/presentationml/2006/ole">
            <p:oleObj spid="_x0000_s796676" name="Equation" r:id="rId3" imgW="126720" imgH="126720" progId="">
              <p:embed/>
            </p:oleObj>
          </a:graphicData>
        </a:graphic>
      </p:graphicFrame>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7" name="Title 1"/>
          <p:cNvSpPr>
            <a:spLocks noGrp="1"/>
          </p:cNvSpPr>
          <p:nvPr>
            <p:ph type="title" idx="4294967295"/>
          </p:nvPr>
        </p:nvSpPr>
        <p:spPr/>
        <p:txBody>
          <a:bodyPr/>
          <a:lstStyle/>
          <a:p>
            <a:r>
              <a:rPr lang="zh-CN" altLang="en-US" smtClean="0"/>
              <a:t>逆向选择与道德风险</a:t>
            </a:r>
          </a:p>
        </p:txBody>
      </p:sp>
      <p:sp>
        <p:nvSpPr>
          <p:cNvPr id="797698"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现在假设低质量的伞的生产成本为</a:t>
            </a:r>
            <a:r>
              <a:rPr lang="en-US" altLang="zh-CN" sz="3200">
                <a:latin typeface="Calibri" pitchFamily="34" charset="0"/>
              </a:rPr>
              <a:t>11</a:t>
            </a:r>
            <a:r>
              <a:rPr lang="zh-CN" altLang="en-US" sz="3200">
                <a:latin typeface="Calibri" pitchFamily="34" charset="0"/>
              </a:rPr>
              <a:t>元；高质量的伞的生产成本仍为</a:t>
            </a:r>
            <a:r>
              <a:rPr lang="en-US" altLang="zh-CN" sz="3200">
                <a:latin typeface="Calibri" pitchFamily="34" charset="0"/>
              </a:rPr>
              <a:t>11.5</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市场达到均衡时会是如何？</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1" name="Title 1"/>
          <p:cNvSpPr>
            <a:spLocks noGrp="1"/>
          </p:cNvSpPr>
          <p:nvPr>
            <p:ph type="title" idx="4294967295"/>
          </p:nvPr>
        </p:nvSpPr>
        <p:spPr/>
        <p:txBody>
          <a:bodyPr/>
          <a:lstStyle/>
          <a:p>
            <a:r>
              <a:rPr lang="zh-CN" altLang="en-US" smtClean="0"/>
              <a:t>逆向选择与道德风险</a:t>
            </a:r>
          </a:p>
        </p:txBody>
      </p:sp>
      <p:sp>
        <p:nvSpPr>
          <p:cNvPr id="798722"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现在假设低质量的伞的生产成本为</a:t>
            </a:r>
            <a:r>
              <a:rPr lang="en-US" altLang="zh-CN" sz="3200">
                <a:latin typeface="Calibri" pitchFamily="34" charset="0"/>
              </a:rPr>
              <a:t>11</a:t>
            </a:r>
            <a:r>
              <a:rPr lang="zh-CN" altLang="en-US" sz="3200">
                <a:latin typeface="Calibri" pitchFamily="34" charset="0"/>
              </a:rPr>
              <a:t>元；高质量的伞的生产成本仍为</a:t>
            </a:r>
            <a:r>
              <a:rPr lang="en-US" altLang="zh-CN" sz="3200">
                <a:latin typeface="Calibri" pitchFamily="34" charset="0"/>
              </a:rPr>
              <a:t>11.5</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市场达到均衡时会是如何？</a:t>
            </a:r>
          </a:p>
          <a:p>
            <a:pPr marL="342900" indent="-342900" eaLnBrk="0" hangingPunct="0">
              <a:spcBef>
                <a:spcPct val="20000"/>
              </a:spcBef>
              <a:buFont typeface="Arial" charset="0"/>
              <a:buChar char="•"/>
            </a:pPr>
            <a:r>
              <a:rPr lang="zh-CN" altLang="en-US" sz="3200">
                <a:latin typeface="Calibri" pitchFamily="34" charset="0"/>
              </a:rPr>
              <a:t>假设均衡中，市场中伞的价格为</a:t>
            </a:r>
            <a:r>
              <a:rPr lang="en-US" altLang="zh-CN" sz="3200">
                <a:latin typeface="Calibri" pitchFamily="34" charset="0"/>
              </a:rPr>
              <a:t>p</a:t>
            </a:r>
            <a:r>
              <a:rPr lang="zh-CN" altLang="en-US" sz="3200">
                <a:latin typeface="Calibri" pitchFamily="34" charset="0"/>
              </a:rPr>
              <a:t>；高质量的伞的比例为</a:t>
            </a:r>
            <a:r>
              <a:rPr lang="en-US" altLang="zh-CN" sz="3200">
                <a:latin typeface="Calibri" pitchFamily="34" charset="0"/>
              </a:rPr>
              <a:t>q&gt;0</a:t>
            </a:r>
            <a:r>
              <a:rPr lang="zh-CN" altLang="en-US" sz="3200">
                <a:latin typeface="Calibri" pitchFamily="34" charset="0"/>
              </a:rPr>
              <a:t>；</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5" name="Title 1"/>
          <p:cNvSpPr>
            <a:spLocks noGrp="1"/>
          </p:cNvSpPr>
          <p:nvPr>
            <p:ph type="title" idx="4294967295"/>
          </p:nvPr>
        </p:nvSpPr>
        <p:spPr/>
        <p:txBody>
          <a:bodyPr/>
          <a:lstStyle/>
          <a:p>
            <a:r>
              <a:rPr lang="zh-CN" altLang="en-US" smtClean="0"/>
              <a:t>逆向选择与道德风险</a:t>
            </a:r>
          </a:p>
        </p:txBody>
      </p:sp>
      <p:sp>
        <p:nvSpPr>
          <p:cNvPr id="799746"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现在假设低质量的伞的生产成本为</a:t>
            </a:r>
            <a:r>
              <a:rPr lang="en-US" altLang="zh-CN" sz="3200">
                <a:latin typeface="Calibri" pitchFamily="34" charset="0"/>
              </a:rPr>
              <a:t>11</a:t>
            </a:r>
            <a:r>
              <a:rPr lang="zh-CN" altLang="en-US" sz="3200">
                <a:latin typeface="Calibri" pitchFamily="34" charset="0"/>
              </a:rPr>
              <a:t>元；高质量的伞的生产成本仍为</a:t>
            </a:r>
            <a:r>
              <a:rPr lang="en-US" altLang="zh-CN" sz="3200">
                <a:latin typeface="Calibri" pitchFamily="34" charset="0"/>
              </a:rPr>
              <a:t>11.5</a:t>
            </a:r>
            <a:r>
              <a:rPr lang="zh-CN" altLang="en-US" sz="3200">
                <a:latin typeface="Calibri" pitchFamily="34" charset="0"/>
              </a:rPr>
              <a:t>元</a:t>
            </a:r>
          </a:p>
          <a:p>
            <a:pPr marL="342900" indent="-342900" eaLnBrk="0" hangingPunct="0">
              <a:spcBef>
                <a:spcPct val="20000"/>
              </a:spcBef>
              <a:buFont typeface="Arial" charset="0"/>
              <a:buChar char="•"/>
            </a:pPr>
            <a:r>
              <a:rPr lang="zh-CN" altLang="en-US" sz="3200">
                <a:latin typeface="Calibri" pitchFamily="34" charset="0"/>
              </a:rPr>
              <a:t>市场达到均衡时会是如何？</a:t>
            </a:r>
          </a:p>
          <a:p>
            <a:pPr marL="342900" indent="-342900" eaLnBrk="0" hangingPunct="0">
              <a:spcBef>
                <a:spcPct val="20000"/>
              </a:spcBef>
              <a:buFont typeface="Arial" charset="0"/>
              <a:buChar char="•"/>
            </a:pPr>
            <a:r>
              <a:rPr lang="zh-CN" altLang="en-US" sz="3200">
                <a:latin typeface="Calibri" pitchFamily="34" charset="0"/>
              </a:rPr>
              <a:t>假设均衡中，市场中伞的价格为</a:t>
            </a:r>
            <a:r>
              <a:rPr lang="en-US" altLang="zh-CN" sz="3200">
                <a:latin typeface="Calibri" pitchFamily="34" charset="0"/>
              </a:rPr>
              <a:t>p</a:t>
            </a:r>
            <a:r>
              <a:rPr lang="zh-CN" altLang="en-US" sz="3200">
                <a:latin typeface="Calibri" pitchFamily="34" charset="0"/>
              </a:rPr>
              <a:t>；高质量的伞的比例为</a:t>
            </a:r>
            <a:r>
              <a:rPr lang="en-US" altLang="zh-CN" sz="3200">
                <a:latin typeface="Calibri" pitchFamily="34" charset="0"/>
              </a:rPr>
              <a:t>q&gt;0</a:t>
            </a:r>
            <a:r>
              <a:rPr lang="zh-CN" altLang="en-US" sz="3200">
                <a:latin typeface="Calibri" pitchFamily="34" charset="0"/>
              </a:rPr>
              <a:t>；</a:t>
            </a:r>
          </a:p>
          <a:p>
            <a:pPr marL="342900" indent="-342900" eaLnBrk="0" hangingPunct="0">
              <a:spcBef>
                <a:spcPct val="20000"/>
              </a:spcBef>
              <a:buFont typeface="Arial" charset="0"/>
              <a:buChar char="•"/>
            </a:pPr>
            <a:r>
              <a:rPr lang="zh-CN" altLang="en-US" sz="3200">
                <a:latin typeface="Calibri" pitchFamily="34" charset="0"/>
              </a:rPr>
              <a:t>考虑其中某一个生产高质量的伞的厂商；若该厂商生产低质量的伞，利润将会增加（</a:t>
            </a:r>
            <a:r>
              <a:rPr lang="zh-CN" altLang="en-US" sz="3200">
                <a:solidFill>
                  <a:srgbClr val="FF0000"/>
                </a:solidFill>
                <a:latin typeface="Calibri" pitchFamily="34" charset="0"/>
              </a:rPr>
              <a:t>为什么？</a:t>
            </a:r>
            <a:r>
              <a:rPr lang="zh-CN" altLang="en-US" sz="3200">
                <a:latin typeface="Calibri" pitchFamily="34" charset="0"/>
              </a:rPr>
              <a:t>）</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69" name="Title 1"/>
          <p:cNvSpPr>
            <a:spLocks noGrp="1"/>
          </p:cNvSpPr>
          <p:nvPr>
            <p:ph type="title" idx="4294967295"/>
          </p:nvPr>
        </p:nvSpPr>
        <p:spPr/>
        <p:txBody>
          <a:bodyPr/>
          <a:lstStyle/>
          <a:p>
            <a:r>
              <a:rPr lang="zh-CN" altLang="en-US" smtClean="0"/>
              <a:t>逆向选择与道德风险</a:t>
            </a:r>
          </a:p>
        </p:txBody>
      </p:sp>
      <p:sp>
        <p:nvSpPr>
          <p:cNvPr id="800770" name="Content Placeholder 2"/>
          <p:cNvSpPr>
            <a:spLocks/>
          </p:cNvSpPr>
          <p:nvPr/>
        </p:nvSpPr>
        <p:spPr bwMode="auto">
          <a:xfrm>
            <a:off x="457200" y="1600200"/>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所有厂商都会生产低质量的伞</a:t>
            </a:r>
          </a:p>
          <a:p>
            <a:pPr marL="342900" indent="-342900" eaLnBrk="0" hangingPunct="0">
              <a:spcBef>
                <a:spcPct val="20000"/>
              </a:spcBef>
              <a:buFont typeface="Arial" charset="0"/>
              <a:buChar char="•"/>
            </a:pPr>
            <a:r>
              <a:rPr lang="zh-CN" altLang="en-US" sz="3200">
                <a:latin typeface="Calibri" pitchFamily="34" charset="0"/>
              </a:rPr>
              <a:t>消费者预计到这一点，所以没有消费者愿意购买（为什么？）</a:t>
            </a:r>
            <a:endParaRPr lang="en-US" altLang="zh-CN" sz="3200">
              <a:latin typeface="Calibri" pitchFamily="34" charset="0"/>
            </a:endParaRPr>
          </a:p>
          <a:p>
            <a:pPr marL="342900" indent="-342900" eaLnBrk="0" hangingPunct="0">
              <a:spcBef>
                <a:spcPct val="20000"/>
              </a:spcBef>
              <a:buFont typeface="Arial" charset="0"/>
              <a:buChar char="•"/>
            </a:pPr>
            <a:r>
              <a:rPr lang="zh-CN" altLang="en-US" sz="3200">
                <a:solidFill>
                  <a:srgbClr val="FF0000"/>
                </a:solidFill>
                <a:latin typeface="Calibri" pitchFamily="34" charset="0"/>
              </a:rPr>
              <a:t>市场失灵！！</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3" name="Title 1"/>
          <p:cNvSpPr>
            <a:spLocks noGrp="1"/>
          </p:cNvSpPr>
          <p:nvPr>
            <p:ph type="title" idx="4294967295"/>
          </p:nvPr>
        </p:nvSpPr>
        <p:spPr/>
        <p:txBody>
          <a:bodyPr/>
          <a:lstStyle/>
          <a:p>
            <a:r>
              <a:rPr lang="zh-CN" altLang="en-US" smtClean="0"/>
              <a:t>逆向选择与道德风险</a:t>
            </a:r>
          </a:p>
        </p:txBody>
      </p:sp>
      <p:sp>
        <p:nvSpPr>
          <p:cNvPr id="801794" name="Content Placeholder 2"/>
          <p:cNvSpPr>
            <a:spLocks/>
          </p:cNvSpPr>
          <p:nvPr/>
        </p:nvSpPr>
        <p:spPr bwMode="auto">
          <a:xfrm>
            <a:off x="457200" y="1600200"/>
            <a:ext cx="8305800" cy="4953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什么是</a:t>
            </a:r>
            <a:r>
              <a:rPr lang="zh-CN" altLang="en-US" sz="3200">
                <a:solidFill>
                  <a:srgbClr val="FF0000"/>
                </a:solidFill>
                <a:latin typeface="Calibri" pitchFamily="34" charset="0"/>
              </a:rPr>
              <a:t>逆向选择</a:t>
            </a:r>
            <a:r>
              <a:rPr lang="zh-CN" altLang="en-US" sz="3200">
                <a:latin typeface="Calibri" pitchFamily="34" charset="0"/>
              </a:rPr>
              <a:t>？</a:t>
            </a:r>
          </a:p>
          <a:p>
            <a:pPr marL="342900" indent="-342900" eaLnBrk="0" hangingPunct="0">
              <a:spcBef>
                <a:spcPct val="20000"/>
              </a:spcBef>
              <a:buFont typeface="Arial" charset="0"/>
              <a:buChar char="•"/>
            </a:pPr>
            <a:r>
              <a:rPr lang="zh-CN" altLang="en-US" sz="3200">
                <a:latin typeface="Calibri" pitchFamily="34" charset="0"/>
              </a:rPr>
              <a:t>逆向选择指的是，由于信息的不对称，使得低质量的商品将高质量的商品挤出市场的现象。</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7" name="Title 1"/>
          <p:cNvSpPr>
            <a:spLocks noGrp="1"/>
          </p:cNvSpPr>
          <p:nvPr>
            <p:ph type="title" idx="4294967295"/>
          </p:nvPr>
        </p:nvSpPr>
        <p:spPr/>
        <p:txBody>
          <a:bodyPr/>
          <a:lstStyle/>
          <a:p>
            <a:r>
              <a:rPr lang="zh-CN" altLang="en-US" smtClean="0"/>
              <a:t>逆向选择与道德风险</a:t>
            </a:r>
          </a:p>
        </p:txBody>
      </p:sp>
      <p:sp>
        <p:nvSpPr>
          <p:cNvPr id="802818" name="Content Placeholder 2"/>
          <p:cNvSpPr>
            <a:spLocks/>
          </p:cNvSpPr>
          <p:nvPr/>
        </p:nvSpPr>
        <p:spPr bwMode="auto">
          <a:xfrm>
            <a:off x="457200" y="1600200"/>
            <a:ext cx="8305800" cy="4953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dirty="0">
                <a:latin typeface="Calibri" pitchFamily="34" charset="0"/>
              </a:rPr>
              <a:t>什么是</a:t>
            </a:r>
            <a:r>
              <a:rPr lang="zh-CN" altLang="en-US" sz="3200" dirty="0">
                <a:solidFill>
                  <a:srgbClr val="FF0000"/>
                </a:solidFill>
                <a:latin typeface="Calibri" pitchFamily="34" charset="0"/>
              </a:rPr>
              <a:t>逆向选择</a:t>
            </a:r>
            <a:r>
              <a:rPr lang="zh-CN" altLang="en-US" sz="3200" dirty="0">
                <a:latin typeface="Calibri" pitchFamily="34" charset="0"/>
              </a:rPr>
              <a:t>？</a:t>
            </a:r>
          </a:p>
          <a:p>
            <a:pPr marL="342900" indent="-342900" eaLnBrk="0" hangingPunct="0">
              <a:spcBef>
                <a:spcPct val="20000"/>
              </a:spcBef>
              <a:buFont typeface="Arial" charset="0"/>
              <a:buChar char="•"/>
            </a:pPr>
            <a:r>
              <a:rPr lang="zh-CN" altLang="en-US" sz="3200" dirty="0">
                <a:latin typeface="Calibri" pitchFamily="34" charset="0"/>
              </a:rPr>
              <a:t>逆向选择指的是，由于信息的不对称，使得低质量的商品将高质量的商品挤出市场的现象。</a:t>
            </a:r>
          </a:p>
          <a:p>
            <a:pPr marL="742950" lvl="1" indent="-285750" eaLnBrk="0" hangingPunct="0">
              <a:spcBef>
                <a:spcPct val="20000"/>
              </a:spcBef>
              <a:buFont typeface="Arial" charset="0"/>
              <a:buChar char="•"/>
            </a:pPr>
            <a:r>
              <a:rPr lang="zh-CN" altLang="en-US" sz="2800" dirty="0">
                <a:latin typeface="Calibri" pitchFamily="34" charset="0"/>
              </a:rPr>
              <a:t>一个额外的例子：</a:t>
            </a:r>
            <a:r>
              <a:rPr lang="zh-CN" altLang="en-US" sz="2800" dirty="0" smtClean="0">
                <a:latin typeface="Calibri" pitchFamily="34" charset="0"/>
              </a:rPr>
              <a:t>保险</a:t>
            </a:r>
            <a:endParaRPr lang="en-US" altLang="zh-CN" sz="2800" dirty="0" smtClean="0">
              <a:latin typeface="Calibri" pitchFamily="34" charset="0"/>
            </a:endParaRPr>
          </a:p>
          <a:p>
            <a:pPr marL="742950" lvl="1" indent="-285750" eaLnBrk="0" hangingPunct="0">
              <a:spcBef>
                <a:spcPct val="20000"/>
              </a:spcBef>
              <a:buFont typeface="Arial" charset="0"/>
              <a:buChar char="•"/>
            </a:pPr>
            <a:r>
              <a:rPr lang="zh-CN" altLang="en-US" sz="2800" dirty="0" smtClean="0">
                <a:latin typeface="Calibri" pitchFamily="34" charset="0"/>
              </a:rPr>
              <a:t>参保人的行为不被观察（信息的不完美）</a:t>
            </a:r>
            <a:endParaRPr lang="en-US" altLang="zh-CN" sz="2800" dirty="0" smtClean="0">
              <a:latin typeface="Calibri" pitchFamily="34" charset="0"/>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1" name="Title 1"/>
          <p:cNvSpPr>
            <a:spLocks noGrp="1"/>
          </p:cNvSpPr>
          <p:nvPr>
            <p:ph type="title" idx="4294967295"/>
          </p:nvPr>
        </p:nvSpPr>
        <p:spPr/>
        <p:txBody>
          <a:bodyPr/>
          <a:lstStyle/>
          <a:p>
            <a:r>
              <a:rPr lang="zh-CN" altLang="en-US" smtClean="0"/>
              <a:t>逆向选择与道德风险</a:t>
            </a:r>
          </a:p>
        </p:txBody>
      </p:sp>
      <p:sp>
        <p:nvSpPr>
          <p:cNvPr id="803842" name="Content Placeholder 2"/>
          <p:cNvSpPr>
            <a:spLocks/>
          </p:cNvSpPr>
          <p:nvPr/>
        </p:nvSpPr>
        <p:spPr bwMode="auto">
          <a:xfrm>
            <a:off x="457200" y="1600200"/>
            <a:ext cx="8305800" cy="4953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solidFill>
                  <a:srgbClr val="FF0000"/>
                </a:solidFill>
                <a:latin typeface="Calibri" pitchFamily="34" charset="0"/>
              </a:rPr>
              <a:t>道德风险</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5" name="Title 1"/>
          <p:cNvSpPr>
            <a:spLocks noGrp="1"/>
          </p:cNvSpPr>
          <p:nvPr>
            <p:ph type="title" idx="4294967295"/>
          </p:nvPr>
        </p:nvSpPr>
        <p:spPr/>
        <p:txBody>
          <a:bodyPr/>
          <a:lstStyle/>
          <a:p>
            <a:r>
              <a:rPr lang="zh-CN" altLang="en-US" smtClean="0"/>
              <a:t>逆向选择与道德风险</a:t>
            </a:r>
          </a:p>
        </p:txBody>
      </p:sp>
      <p:sp>
        <p:nvSpPr>
          <p:cNvPr id="804866" name="Content Placeholder 2"/>
          <p:cNvSpPr>
            <a:spLocks/>
          </p:cNvSpPr>
          <p:nvPr/>
        </p:nvSpPr>
        <p:spPr bwMode="auto">
          <a:xfrm>
            <a:off x="457200" y="1600200"/>
            <a:ext cx="8305800" cy="4953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solidFill>
                  <a:srgbClr val="FF0000"/>
                </a:solidFill>
                <a:latin typeface="Calibri" pitchFamily="34" charset="0"/>
              </a:rPr>
              <a:t>道德风险</a:t>
            </a:r>
          </a:p>
          <a:p>
            <a:pPr marL="342900" indent="-342900" eaLnBrk="0" hangingPunct="0">
              <a:spcBef>
                <a:spcPct val="20000"/>
              </a:spcBef>
              <a:buFont typeface="Arial" charset="0"/>
              <a:buChar char="•"/>
            </a:pPr>
            <a:r>
              <a:rPr lang="zh-CN" altLang="en-US" sz="3200">
                <a:latin typeface="Calibri" pitchFamily="34" charset="0"/>
              </a:rPr>
              <a:t>考虑自行车险的例子</a:t>
            </a:r>
          </a:p>
          <a:p>
            <a:pPr marL="342900" indent="-342900" eaLnBrk="0" hangingPunct="0">
              <a:spcBef>
                <a:spcPct val="20000"/>
              </a:spcBef>
              <a:buFont typeface="Arial" charset="0"/>
              <a:buChar char="•"/>
            </a:pPr>
            <a:r>
              <a:rPr lang="zh-CN" altLang="en-US" sz="3200">
                <a:latin typeface="Calibri" pitchFamily="34" charset="0"/>
              </a:rPr>
              <a:t>假设每个区域的失窃率都一样</a:t>
            </a:r>
          </a:p>
          <a:p>
            <a:pPr marL="342900" indent="-342900" eaLnBrk="0" hangingPunct="0">
              <a:spcBef>
                <a:spcPct val="20000"/>
              </a:spcBef>
              <a:buFont typeface="Arial" charset="0"/>
              <a:buChar char="•"/>
            </a:pPr>
            <a:endParaRPr lang="zh-CN" altLang="en-US" sz="3200">
              <a:latin typeface="Calibri" pitchFamily="34" charset="0"/>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89" name="Title 1"/>
          <p:cNvSpPr>
            <a:spLocks noGrp="1"/>
          </p:cNvSpPr>
          <p:nvPr>
            <p:ph type="title" idx="4294967295"/>
          </p:nvPr>
        </p:nvSpPr>
        <p:spPr/>
        <p:txBody>
          <a:bodyPr/>
          <a:lstStyle/>
          <a:p>
            <a:r>
              <a:rPr lang="zh-CN" altLang="en-US" smtClean="0"/>
              <a:t>逆向选择与道德风险</a:t>
            </a:r>
          </a:p>
        </p:txBody>
      </p:sp>
      <p:sp>
        <p:nvSpPr>
          <p:cNvPr id="805890" name="Content Placeholder 2"/>
          <p:cNvSpPr>
            <a:spLocks/>
          </p:cNvSpPr>
          <p:nvPr/>
        </p:nvSpPr>
        <p:spPr bwMode="auto">
          <a:xfrm>
            <a:off x="457200" y="1600200"/>
            <a:ext cx="8305800" cy="4953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solidFill>
                  <a:srgbClr val="FF0000"/>
                </a:solidFill>
                <a:latin typeface="Calibri" pitchFamily="34" charset="0"/>
              </a:rPr>
              <a:t>道德风险</a:t>
            </a:r>
          </a:p>
          <a:p>
            <a:pPr marL="342900" indent="-342900" eaLnBrk="0" hangingPunct="0">
              <a:spcBef>
                <a:spcPct val="20000"/>
              </a:spcBef>
              <a:buFont typeface="Arial" charset="0"/>
              <a:buChar char="•"/>
            </a:pPr>
            <a:r>
              <a:rPr lang="zh-CN" altLang="en-US" sz="3200">
                <a:latin typeface="Calibri" pitchFamily="34" charset="0"/>
              </a:rPr>
              <a:t>考虑自行车险的例子</a:t>
            </a:r>
          </a:p>
          <a:p>
            <a:pPr marL="342900" indent="-342900" eaLnBrk="0" hangingPunct="0">
              <a:spcBef>
                <a:spcPct val="20000"/>
              </a:spcBef>
              <a:buFont typeface="Arial" charset="0"/>
              <a:buChar char="•"/>
            </a:pPr>
            <a:r>
              <a:rPr lang="zh-CN" altLang="en-US" sz="3200">
                <a:latin typeface="Calibri" pitchFamily="34" charset="0"/>
              </a:rPr>
              <a:t>假设每个区域的失窃率都一样</a:t>
            </a:r>
          </a:p>
          <a:p>
            <a:pPr marL="342900" indent="-342900" eaLnBrk="0" hangingPunct="0">
              <a:spcBef>
                <a:spcPct val="20000"/>
              </a:spcBef>
              <a:buFont typeface="Arial" charset="0"/>
              <a:buChar char="•"/>
            </a:pPr>
            <a:r>
              <a:rPr lang="zh-CN" altLang="en-US" sz="3200">
                <a:latin typeface="Calibri" pitchFamily="34" charset="0"/>
              </a:rPr>
              <a:t>但自行车车主可以选择他为了防止车被偷而做出的努力</a:t>
            </a:r>
          </a:p>
          <a:p>
            <a:pPr marL="742950" lvl="1" indent="-285750" eaLnBrk="0" hangingPunct="0">
              <a:spcBef>
                <a:spcPct val="20000"/>
              </a:spcBef>
              <a:buFont typeface="Arial" charset="0"/>
              <a:buChar char="•"/>
            </a:pPr>
            <a:r>
              <a:rPr lang="zh-CN" altLang="en-US" sz="2800">
                <a:latin typeface="Calibri" pitchFamily="34" charset="0"/>
              </a:rPr>
              <a:t>可以选择是买一把较好的锁，或者是一把较差的锁</a:t>
            </a:r>
          </a:p>
          <a:p>
            <a:pPr marL="342900" indent="-342900" eaLnBrk="0" hangingPunct="0">
              <a:spcBef>
                <a:spcPct val="20000"/>
              </a:spcBef>
              <a:buFont typeface="Arial" charset="0"/>
              <a:buChar char="•"/>
            </a:pPr>
            <a:r>
              <a:rPr lang="zh-CN" altLang="en-US" sz="3200">
                <a:latin typeface="Calibri" pitchFamily="34" charset="0"/>
              </a:rPr>
              <a:t>车主会如何选择？</a:t>
            </a:r>
          </a:p>
          <a:p>
            <a:pPr marL="342900" indent="-342900" eaLnBrk="0" hangingPunct="0">
              <a:spcBef>
                <a:spcPct val="20000"/>
              </a:spcBef>
              <a:buFont typeface="Arial" charset="0"/>
              <a:buChar char="•"/>
            </a:pPr>
            <a:endParaRPr lang="zh-CN" altLang="en-US" sz="320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29698" name="Content Placeholder 2"/>
          <p:cNvSpPr>
            <a:spLocks noGrp="1"/>
          </p:cNvSpPr>
          <p:nvPr>
            <p:ph idx="4294967295"/>
          </p:nvPr>
        </p:nvSpPr>
        <p:spPr>
          <a:xfrm>
            <a:off x="457200" y="1600200"/>
            <a:ext cx="8229600" cy="5029200"/>
          </a:xfrm>
        </p:spPr>
        <p:txBody>
          <a:bodyPr/>
          <a:lstStyle/>
          <a:p>
            <a:pPr>
              <a:lnSpc>
                <a:spcPct val="80000"/>
              </a:lnSpc>
            </a:pPr>
            <a:r>
              <a:rPr lang="zh-CN" altLang="en-US" sz="2700" smtClean="0"/>
              <a:t>就业市场模型中（</a:t>
            </a:r>
            <a:r>
              <a:rPr lang="en-US" altLang="zh-CN" sz="2700" smtClean="0"/>
              <a:t>Spence, 1973</a:t>
            </a:r>
            <a:r>
              <a:rPr lang="zh-CN" altLang="en-US" sz="2700" smtClean="0"/>
              <a:t>）：</a:t>
            </a:r>
            <a:endParaRPr lang="en-US" altLang="zh-CN" sz="2700" smtClean="0"/>
          </a:p>
          <a:p>
            <a:pPr lvl="1">
              <a:lnSpc>
                <a:spcPct val="80000"/>
              </a:lnSpc>
            </a:pPr>
            <a:r>
              <a:rPr lang="zh-CN" altLang="en-US" sz="2400" smtClean="0"/>
              <a:t>发送者：一个求职的工人</a:t>
            </a:r>
            <a:endParaRPr lang="en-US" altLang="zh-CN" sz="2400" smtClean="0"/>
          </a:p>
          <a:p>
            <a:pPr lvl="1">
              <a:lnSpc>
                <a:spcPct val="80000"/>
              </a:lnSpc>
            </a:pPr>
            <a:r>
              <a:rPr lang="zh-CN" altLang="en-US" sz="2400" smtClean="0"/>
              <a:t>接收者：潜在的雇主</a:t>
            </a:r>
            <a:endParaRPr lang="en-US" altLang="zh-CN" sz="2400" smtClean="0"/>
          </a:p>
          <a:p>
            <a:pPr lvl="1">
              <a:lnSpc>
                <a:spcPct val="80000"/>
              </a:lnSpc>
            </a:pPr>
            <a:r>
              <a:rPr lang="zh-CN" altLang="en-US" sz="2400" smtClean="0"/>
              <a:t>发送者的类型：工人的生产能力</a:t>
            </a:r>
            <a:endParaRPr lang="en-US" altLang="zh-CN" sz="2400" smtClean="0"/>
          </a:p>
          <a:p>
            <a:pPr lvl="1">
              <a:lnSpc>
                <a:spcPct val="80000"/>
              </a:lnSpc>
            </a:pPr>
            <a:r>
              <a:rPr lang="zh-CN" altLang="en-US" sz="2400" smtClean="0"/>
              <a:t>发送者的信号：工人对教育的选择</a:t>
            </a:r>
            <a:endParaRPr lang="en-US" altLang="zh-CN" sz="2400" smtClean="0"/>
          </a:p>
          <a:p>
            <a:pPr lvl="1">
              <a:lnSpc>
                <a:spcPct val="80000"/>
              </a:lnSpc>
            </a:pPr>
            <a:r>
              <a:rPr lang="zh-CN" altLang="en-US" sz="2400" smtClean="0"/>
              <a:t>接收者的行动：雇主支付的工资</a:t>
            </a:r>
            <a:endParaRPr lang="en-US" altLang="zh-CN" sz="2400" smtClean="0"/>
          </a:p>
          <a:p>
            <a:pPr>
              <a:lnSpc>
                <a:spcPct val="80000"/>
              </a:lnSpc>
            </a:pPr>
            <a:r>
              <a:rPr lang="zh-CN" altLang="en-US" sz="2700" smtClean="0"/>
              <a:t>公司投资和资本结构模型（</a:t>
            </a:r>
            <a:r>
              <a:rPr lang="en-US" altLang="zh-CN" sz="2700" smtClean="0"/>
              <a:t>Myers and Majluf, 1984</a:t>
            </a:r>
            <a:r>
              <a:rPr lang="zh-CN" altLang="en-US" sz="2700" smtClean="0"/>
              <a:t>）：</a:t>
            </a:r>
            <a:endParaRPr lang="en-US" altLang="zh-CN" sz="2700" smtClean="0"/>
          </a:p>
          <a:p>
            <a:pPr lvl="1">
              <a:lnSpc>
                <a:spcPct val="80000"/>
              </a:lnSpc>
            </a:pPr>
            <a:r>
              <a:rPr lang="zh-CN" altLang="en-US" sz="2400" smtClean="0"/>
              <a:t>发送者：一个新项目融资的企业</a:t>
            </a:r>
            <a:endParaRPr lang="en-US" altLang="zh-CN" sz="2400" smtClean="0"/>
          </a:p>
          <a:p>
            <a:pPr lvl="1">
              <a:lnSpc>
                <a:spcPct val="80000"/>
              </a:lnSpc>
            </a:pPr>
            <a:r>
              <a:rPr lang="zh-CN" altLang="en-US" sz="2400" smtClean="0"/>
              <a:t>接受者：潜在的投资者</a:t>
            </a:r>
            <a:endParaRPr lang="en-US" altLang="zh-CN" sz="2400" smtClean="0"/>
          </a:p>
          <a:p>
            <a:pPr lvl="1">
              <a:lnSpc>
                <a:spcPct val="80000"/>
              </a:lnSpc>
            </a:pPr>
            <a:r>
              <a:rPr lang="zh-CN" altLang="en-US" sz="2400" smtClean="0"/>
              <a:t>发送者的类型：企业资产的盈利能力</a:t>
            </a:r>
            <a:endParaRPr lang="en-US" altLang="zh-CN" sz="2400" smtClean="0"/>
          </a:p>
          <a:p>
            <a:pPr lvl="1">
              <a:lnSpc>
                <a:spcPct val="80000"/>
              </a:lnSpc>
            </a:pPr>
            <a:r>
              <a:rPr lang="zh-CN" altLang="en-US" sz="2400" smtClean="0"/>
              <a:t>发送者的信号：企业为所融资金承诺的权益份额</a:t>
            </a:r>
            <a:endParaRPr lang="en-US" altLang="zh-CN" sz="2400" smtClean="0"/>
          </a:p>
          <a:p>
            <a:pPr lvl="1">
              <a:lnSpc>
                <a:spcPct val="80000"/>
              </a:lnSpc>
            </a:pPr>
            <a:r>
              <a:rPr lang="zh-CN" altLang="en-US" sz="2400" smtClean="0"/>
              <a:t>接收者的行动：投资者决定是否投资</a:t>
            </a:r>
          </a:p>
          <a:p>
            <a:pPr lvl="1">
              <a:lnSpc>
                <a:spcPct val="80000"/>
              </a:lnSpc>
            </a:pPr>
            <a:endParaRPr lang="zh-CN" altLang="en-US" sz="2400" smtClean="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3" name="Title 1"/>
          <p:cNvSpPr>
            <a:spLocks noGrp="1"/>
          </p:cNvSpPr>
          <p:nvPr>
            <p:ph type="title" idx="4294967295"/>
          </p:nvPr>
        </p:nvSpPr>
        <p:spPr/>
        <p:txBody>
          <a:bodyPr/>
          <a:lstStyle/>
          <a:p>
            <a:r>
              <a:rPr lang="zh-CN" altLang="en-US" smtClean="0"/>
              <a:t>逆向选择与道德风险</a:t>
            </a:r>
          </a:p>
        </p:txBody>
      </p:sp>
      <p:sp>
        <p:nvSpPr>
          <p:cNvPr id="806914" name="Content Placeholder 2"/>
          <p:cNvSpPr>
            <a:spLocks/>
          </p:cNvSpPr>
          <p:nvPr/>
        </p:nvSpPr>
        <p:spPr bwMode="auto">
          <a:xfrm>
            <a:off x="457200" y="1447800"/>
            <a:ext cx="8305800" cy="4953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solidFill>
                  <a:srgbClr val="FF0000"/>
                </a:solidFill>
                <a:latin typeface="Calibri" pitchFamily="34" charset="0"/>
              </a:rPr>
              <a:t>道德风险</a:t>
            </a:r>
          </a:p>
          <a:p>
            <a:pPr marL="342900" indent="-342900" eaLnBrk="0" hangingPunct="0">
              <a:spcBef>
                <a:spcPct val="20000"/>
              </a:spcBef>
              <a:buFont typeface="Arial" charset="0"/>
              <a:buChar char="•"/>
            </a:pPr>
            <a:r>
              <a:rPr lang="zh-CN" altLang="en-US" sz="3200">
                <a:latin typeface="Calibri" pitchFamily="34" charset="0"/>
              </a:rPr>
              <a:t>考虑自行车险的例子</a:t>
            </a:r>
          </a:p>
          <a:p>
            <a:pPr marL="342900" indent="-342900" eaLnBrk="0" hangingPunct="0">
              <a:spcBef>
                <a:spcPct val="20000"/>
              </a:spcBef>
              <a:buFont typeface="Arial" charset="0"/>
              <a:buChar char="•"/>
            </a:pPr>
            <a:r>
              <a:rPr lang="zh-CN" altLang="en-US" sz="3200">
                <a:latin typeface="Calibri" pitchFamily="34" charset="0"/>
              </a:rPr>
              <a:t>假设每个区域的失窃率都一样</a:t>
            </a:r>
          </a:p>
          <a:p>
            <a:pPr marL="342900" indent="-342900" eaLnBrk="0" hangingPunct="0">
              <a:spcBef>
                <a:spcPct val="20000"/>
              </a:spcBef>
              <a:buFont typeface="Arial" charset="0"/>
              <a:buChar char="•"/>
            </a:pPr>
            <a:r>
              <a:rPr lang="zh-CN" altLang="en-US" sz="3200">
                <a:latin typeface="Calibri" pitchFamily="34" charset="0"/>
              </a:rPr>
              <a:t>但自行车车主可以选择他为了防止车被偷而做出的努力</a:t>
            </a:r>
          </a:p>
          <a:p>
            <a:pPr marL="742950" lvl="1" indent="-285750" eaLnBrk="0" hangingPunct="0">
              <a:spcBef>
                <a:spcPct val="20000"/>
              </a:spcBef>
              <a:buFont typeface="Arial" charset="0"/>
              <a:buChar char="•"/>
            </a:pPr>
            <a:r>
              <a:rPr lang="zh-CN" altLang="en-US" sz="2800">
                <a:latin typeface="Calibri" pitchFamily="34" charset="0"/>
              </a:rPr>
              <a:t>可以选择是买一把较好的锁，或者是一把较差的锁</a:t>
            </a:r>
          </a:p>
          <a:p>
            <a:pPr marL="342900" indent="-342900" eaLnBrk="0" hangingPunct="0">
              <a:spcBef>
                <a:spcPct val="20000"/>
              </a:spcBef>
              <a:buFont typeface="Arial" charset="0"/>
              <a:buChar char="•"/>
            </a:pPr>
            <a:r>
              <a:rPr lang="zh-CN" altLang="en-US" sz="3200">
                <a:latin typeface="Calibri" pitchFamily="34" charset="0"/>
              </a:rPr>
              <a:t>车主会如何选择？</a:t>
            </a:r>
          </a:p>
          <a:p>
            <a:pPr marL="342900" indent="-342900" eaLnBrk="0" hangingPunct="0">
              <a:spcBef>
                <a:spcPct val="20000"/>
              </a:spcBef>
              <a:buFont typeface="Arial" charset="0"/>
              <a:buChar char="•"/>
            </a:pPr>
            <a:r>
              <a:rPr lang="zh-CN" altLang="en-US" sz="3200">
                <a:solidFill>
                  <a:srgbClr val="FF0000"/>
                </a:solidFill>
              </a:rPr>
              <a:t>道德风险</a:t>
            </a:r>
            <a:r>
              <a:rPr lang="zh-CN" altLang="en-US" sz="3200"/>
              <a:t>：自行车车主没有动机去采取足够的措施防止车辆被盗</a:t>
            </a:r>
          </a:p>
          <a:p>
            <a:pPr marL="342900" indent="-342900" eaLnBrk="0" hangingPunct="0">
              <a:spcBef>
                <a:spcPct val="20000"/>
              </a:spcBef>
              <a:buFont typeface="Arial" charset="0"/>
              <a:buChar char="•"/>
            </a:pPr>
            <a:endParaRPr lang="zh-CN" altLang="en-US" sz="3200">
              <a:latin typeface="Calibri" pitchFamily="34"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Title 1"/>
          <p:cNvSpPr>
            <a:spLocks noGrp="1"/>
          </p:cNvSpPr>
          <p:nvPr>
            <p:ph type="title" idx="4294967295"/>
          </p:nvPr>
        </p:nvSpPr>
        <p:spPr/>
        <p:txBody>
          <a:bodyPr/>
          <a:lstStyle/>
          <a:p>
            <a:r>
              <a:rPr lang="zh-CN" altLang="en-US" smtClean="0"/>
              <a:t>逆向选择与道德风险</a:t>
            </a:r>
          </a:p>
        </p:txBody>
      </p:sp>
      <p:sp>
        <p:nvSpPr>
          <p:cNvPr id="812035" name="Content Placeholder 2"/>
          <p:cNvSpPr>
            <a:spLocks/>
          </p:cNvSpPr>
          <p:nvPr/>
        </p:nvSpPr>
        <p:spPr bwMode="auto">
          <a:xfrm>
            <a:off x="457200" y="1447800"/>
            <a:ext cx="8305800" cy="4953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3200">
                <a:latin typeface="Calibri" pitchFamily="34" charset="0"/>
              </a:rPr>
              <a:t>保险公司会预计到潜在的道德风险，从而影响到对于失窃率的估算，从而会增加保费，从而购买保险的人减少</a:t>
            </a:r>
          </a:p>
          <a:p>
            <a:pPr marL="342900" indent="-342900" eaLnBrk="0" hangingPunct="0">
              <a:spcBef>
                <a:spcPct val="20000"/>
              </a:spcBef>
              <a:buFont typeface="Arial" charset="0"/>
              <a:buChar char="•"/>
            </a:pPr>
            <a:r>
              <a:rPr lang="zh-CN" altLang="en-US" sz="3200">
                <a:solidFill>
                  <a:srgbClr val="FF0000"/>
                </a:solidFill>
                <a:latin typeface="Calibri" pitchFamily="34" charset="0"/>
              </a:rPr>
              <a:t>市场失灵！！</a:t>
            </a:r>
          </a:p>
          <a:p>
            <a:pPr marL="342900" indent="-342900" eaLnBrk="0" hangingPunct="0">
              <a:spcBef>
                <a:spcPct val="20000"/>
              </a:spcBef>
              <a:buFont typeface="Arial" charset="0"/>
              <a:buChar char="•"/>
            </a:pPr>
            <a:endParaRPr lang="zh-CN" altLang="en-US" sz="320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7" name="Title 1"/>
          <p:cNvSpPr>
            <a:spLocks noGrp="1"/>
          </p:cNvSpPr>
          <p:nvPr>
            <p:ph type="title" idx="4294967295"/>
          </p:nvPr>
        </p:nvSpPr>
        <p:spPr/>
        <p:txBody>
          <a:bodyPr/>
          <a:lstStyle/>
          <a:p>
            <a:r>
              <a:rPr lang="zh-CN" altLang="en-US" smtClean="0"/>
              <a:t>逆向选择与道德风险</a:t>
            </a:r>
          </a:p>
        </p:txBody>
      </p:sp>
      <p:sp>
        <p:nvSpPr>
          <p:cNvPr id="807938" name="Content Placeholder 2"/>
          <p:cNvSpPr>
            <a:spLocks noGrp="1"/>
          </p:cNvSpPr>
          <p:nvPr>
            <p:ph idx="4294967295"/>
          </p:nvPr>
        </p:nvSpPr>
        <p:spPr>
          <a:xfrm>
            <a:off x="457200" y="1600200"/>
            <a:ext cx="8229600" cy="4419600"/>
          </a:xfrm>
        </p:spPr>
        <p:txBody>
          <a:bodyPr/>
          <a:lstStyle/>
          <a:p>
            <a:r>
              <a:rPr lang="zh-CN" altLang="en-US" smtClean="0"/>
              <a:t>逆向选择：信息不对称</a:t>
            </a:r>
            <a:r>
              <a:rPr lang="en-US" altLang="zh-CN" smtClean="0"/>
              <a:t>——</a:t>
            </a:r>
            <a:r>
              <a:rPr lang="zh-CN" altLang="en-US" smtClean="0"/>
              <a:t>市场中的一方观测不到市场中另一方的类型</a:t>
            </a:r>
          </a:p>
          <a:p>
            <a:r>
              <a:rPr lang="zh-CN" altLang="en-US" smtClean="0"/>
              <a:t>道德风险：行动不对称</a:t>
            </a:r>
            <a:r>
              <a:rPr lang="en-US" altLang="zh-CN" smtClean="0"/>
              <a:t>——</a:t>
            </a:r>
            <a:r>
              <a:rPr lang="zh-CN" altLang="en-US" smtClean="0"/>
              <a:t>市场中一方观测不到市场中另一方的行动</a:t>
            </a:r>
          </a:p>
          <a:p>
            <a:endParaRPr lang="zh-CN" altLang="en-US" smtClean="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1" name="Title 1"/>
          <p:cNvSpPr>
            <a:spLocks noGrp="1"/>
          </p:cNvSpPr>
          <p:nvPr>
            <p:ph type="title" idx="4294967295"/>
          </p:nvPr>
        </p:nvSpPr>
        <p:spPr/>
        <p:txBody>
          <a:bodyPr/>
          <a:lstStyle/>
          <a:p>
            <a:r>
              <a:rPr lang="zh-CN" altLang="en-US" smtClean="0"/>
              <a:t>逆向选择与道德风险</a:t>
            </a:r>
          </a:p>
        </p:txBody>
      </p:sp>
      <p:sp>
        <p:nvSpPr>
          <p:cNvPr id="808962" name="Content Placeholder 2"/>
          <p:cNvSpPr>
            <a:spLocks noGrp="1"/>
          </p:cNvSpPr>
          <p:nvPr>
            <p:ph idx="4294967295"/>
          </p:nvPr>
        </p:nvSpPr>
        <p:spPr>
          <a:xfrm>
            <a:off x="457200" y="1600200"/>
            <a:ext cx="8229600" cy="4419600"/>
          </a:xfrm>
        </p:spPr>
        <p:txBody>
          <a:bodyPr/>
          <a:lstStyle/>
          <a:p>
            <a:r>
              <a:rPr lang="zh-CN" altLang="en-US" smtClean="0"/>
              <a:t>逆向选择：信息不对称</a:t>
            </a:r>
            <a:r>
              <a:rPr lang="en-US" altLang="zh-CN" smtClean="0"/>
              <a:t>——</a:t>
            </a:r>
            <a:r>
              <a:rPr lang="zh-CN" altLang="en-US" smtClean="0"/>
              <a:t>市场中的一方观测不到市场中另一方的</a:t>
            </a:r>
            <a:r>
              <a:rPr lang="zh-CN" altLang="en-US" smtClean="0">
                <a:solidFill>
                  <a:srgbClr val="FF0000"/>
                </a:solidFill>
              </a:rPr>
              <a:t>类型</a:t>
            </a:r>
          </a:p>
          <a:p>
            <a:r>
              <a:rPr lang="zh-CN" altLang="en-US" smtClean="0"/>
              <a:t>道德风险：行动不对称</a:t>
            </a:r>
            <a:r>
              <a:rPr lang="en-US" altLang="zh-CN" smtClean="0"/>
              <a:t>——</a:t>
            </a:r>
            <a:r>
              <a:rPr lang="zh-CN" altLang="en-US" smtClean="0"/>
              <a:t>市场中一方观测不到市场中另一方的</a:t>
            </a:r>
            <a:r>
              <a:rPr lang="zh-CN" altLang="en-US" smtClean="0">
                <a:solidFill>
                  <a:srgbClr val="FF0000"/>
                </a:solidFill>
              </a:rPr>
              <a:t>行动</a:t>
            </a:r>
          </a:p>
          <a:p>
            <a:endParaRPr lang="zh-CN" altLang="en-US" smtClean="0"/>
          </a:p>
          <a:p>
            <a:r>
              <a:rPr lang="zh-CN" altLang="en-US" smtClean="0"/>
              <a:t>逆向选择问题</a:t>
            </a:r>
            <a:r>
              <a:rPr lang="en-US" altLang="zh-CN" smtClean="0"/>
              <a:t>——</a:t>
            </a:r>
            <a:r>
              <a:rPr lang="zh-CN" altLang="en-US" smtClean="0"/>
              <a:t>不完全信息博弈</a:t>
            </a:r>
          </a:p>
          <a:p>
            <a:r>
              <a:rPr lang="zh-CN" altLang="en-US" smtClean="0"/>
              <a:t>道德风险问题</a:t>
            </a:r>
            <a:r>
              <a:rPr lang="en-US" altLang="zh-CN" smtClean="0"/>
              <a:t>——</a:t>
            </a:r>
            <a:r>
              <a:rPr lang="zh-CN" altLang="en-US" smtClean="0"/>
              <a:t>不完美信息博弈</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5" name="Title 1"/>
          <p:cNvSpPr>
            <a:spLocks noGrp="1"/>
          </p:cNvSpPr>
          <p:nvPr>
            <p:ph type="title" idx="4294967295"/>
          </p:nvPr>
        </p:nvSpPr>
        <p:spPr/>
        <p:txBody>
          <a:bodyPr/>
          <a:lstStyle/>
          <a:p>
            <a:r>
              <a:rPr lang="zh-CN" altLang="en-US" smtClean="0"/>
              <a:t>逆向选择与道德风险</a:t>
            </a:r>
          </a:p>
        </p:txBody>
      </p:sp>
      <p:sp>
        <p:nvSpPr>
          <p:cNvPr id="809986" name="Content Placeholder 2"/>
          <p:cNvSpPr>
            <a:spLocks noGrp="1"/>
          </p:cNvSpPr>
          <p:nvPr>
            <p:ph idx="4294967295"/>
          </p:nvPr>
        </p:nvSpPr>
        <p:spPr>
          <a:xfrm>
            <a:off x="457200" y="1600200"/>
            <a:ext cx="8229600" cy="4419600"/>
          </a:xfrm>
        </p:spPr>
        <p:txBody>
          <a:bodyPr/>
          <a:lstStyle/>
          <a:p>
            <a:r>
              <a:rPr lang="zh-CN" altLang="en-US" smtClean="0"/>
              <a:t>逆向选择和道德风险都会引起市场失灵（市场中的交易过少）</a:t>
            </a:r>
          </a:p>
          <a:p>
            <a:pPr lvl="1"/>
            <a:endParaRPr lang="zh-CN" altLang="en-US" smtClean="0"/>
          </a:p>
          <a:p>
            <a:pPr lvl="1"/>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09" name="Title 1"/>
          <p:cNvSpPr>
            <a:spLocks noGrp="1"/>
          </p:cNvSpPr>
          <p:nvPr>
            <p:ph type="title" idx="4294967295"/>
          </p:nvPr>
        </p:nvSpPr>
        <p:spPr/>
        <p:txBody>
          <a:bodyPr/>
          <a:lstStyle/>
          <a:p>
            <a:r>
              <a:rPr lang="zh-CN" altLang="en-US" smtClean="0"/>
              <a:t>逆向选择与道德风险</a:t>
            </a:r>
          </a:p>
        </p:txBody>
      </p:sp>
      <p:sp>
        <p:nvSpPr>
          <p:cNvPr id="811010" name="Content Placeholder 2"/>
          <p:cNvSpPr>
            <a:spLocks noGrp="1"/>
          </p:cNvSpPr>
          <p:nvPr>
            <p:ph idx="4294967295"/>
          </p:nvPr>
        </p:nvSpPr>
        <p:spPr>
          <a:xfrm>
            <a:off x="457200" y="1600200"/>
            <a:ext cx="8229600" cy="4419600"/>
          </a:xfrm>
        </p:spPr>
        <p:txBody>
          <a:bodyPr/>
          <a:lstStyle/>
          <a:p>
            <a:r>
              <a:rPr lang="zh-CN" altLang="en-US" smtClean="0"/>
              <a:t>逆向选择和道德风险都会引起市场失灵（市场中的交易过少）</a:t>
            </a:r>
          </a:p>
          <a:p>
            <a:r>
              <a:rPr lang="zh-CN" altLang="en-US" smtClean="0"/>
              <a:t>解决方法</a:t>
            </a:r>
          </a:p>
          <a:p>
            <a:pPr lvl="1"/>
            <a:r>
              <a:rPr lang="zh-CN" altLang="en-US" smtClean="0"/>
              <a:t>获取信息</a:t>
            </a:r>
          </a:p>
          <a:p>
            <a:pPr lvl="1"/>
            <a:r>
              <a:rPr lang="zh-CN" altLang="en-US" smtClean="0">
                <a:solidFill>
                  <a:srgbClr val="FF0000"/>
                </a:solidFill>
              </a:rPr>
              <a:t>政府</a:t>
            </a:r>
            <a:r>
              <a:rPr lang="zh-CN" altLang="en-US" smtClean="0"/>
              <a:t>强制所有人购买保险（车险，医疗保险）</a:t>
            </a:r>
          </a:p>
          <a:p>
            <a:pPr lvl="1"/>
            <a:r>
              <a:rPr lang="zh-CN" altLang="en-US" smtClean="0">
                <a:solidFill>
                  <a:srgbClr val="FF0000"/>
                </a:solidFill>
              </a:rPr>
              <a:t>政府</a:t>
            </a:r>
            <a:r>
              <a:rPr lang="zh-CN" altLang="en-US" smtClean="0"/>
              <a:t>强制雇主为所有员工购买保险（医疗保险）</a:t>
            </a:r>
          </a:p>
          <a:p>
            <a:pPr lvl="1"/>
            <a:r>
              <a:rPr lang="zh-CN" altLang="en-US" smtClean="0"/>
              <a:t>规定自付额度，或者规定共同支付比例</a:t>
            </a:r>
          </a:p>
          <a:p>
            <a:pPr lvl="1"/>
            <a:r>
              <a:rPr lang="zh-CN" altLang="en-US" smtClean="0"/>
              <a:t>信号（质量保证，教育。。。）</a:t>
            </a:r>
          </a:p>
          <a:p>
            <a:pPr lvl="1"/>
            <a:r>
              <a:rPr lang="zh-CN" altLang="en-US" smtClean="0"/>
              <a:t>。。。</a:t>
            </a:r>
          </a:p>
          <a:p>
            <a:pPr lvl="1"/>
            <a:endParaRPr lang="zh-CN" altLang="en-US" smtClean="0"/>
          </a:p>
          <a:p>
            <a:pPr lvl="1"/>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Title 1"/>
          <p:cNvSpPr>
            <a:spLocks noGrp="1"/>
          </p:cNvSpPr>
          <p:nvPr>
            <p:ph type="title" idx="4294967295"/>
          </p:nvPr>
        </p:nvSpPr>
        <p:spPr/>
        <p:txBody>
          <a:bodyPr/>
          <a:lstStyle/>
          <a:p>
            <a:r>
              <a:rPr lang="zh-CN" altLang="en-US" smtClean="0"/>
              <a:t>逆向选择与道德风险</a:t>
            </a:r>
          </a:p>
        </p:txBody>
      </p:sp>
      <p:sp>
        <p:nvSpPr>
          <p:cNvPr id="813059" name="Content Placeholder 2"/>
          <p:cNvSpPr>
            <a:spLocks noGrp="1"/>
          </p:cNvSpPr>
          <p:nvPr>
            <p:ph idx="4294967295"/>
          </p:nvPr>
        </p:nvSpPr>
        <p:spPr>
          <a:xfrm>
            <a:off x="457200" y="1600200"/>
            <a:ext cx="8229600" cy="4419600"/>
          </a:xfrm>
        </p:spPr>
        <p:txBody>
          <a:bodyPr/>
          <a:lstStyle/>
          <a:p>
            <a:r>
              <a:rPr lang="zh-CN" altLang="en-US" smtClean="0"/>
              <a:t>教育做为一个人能力高低的信号的证据</a:t>
            </a:r>
          </a:p>
          <a:p>
            <a:pPr lvl="1"/>
            <a:r>
              <a:rPr lang="zh-CN" altLang="en-US" smtClean="0"/>
              <a:t>研究表明，当一个人的教育年限每增加一年，其生产率增加</a:t>
            </a:r>
            <a:r>
              <a:rPr lang="en-US" altLang="zh-CN" smtClean="0"/>
              <a:t>1.3%</a:t>
            </a:r>
          </a:p>
          <a:p>
            <a:pPr lvl="1"/>
            <a:r>
              <a:rPr lang="zh-CN" altLang="en-US" smtClean="0"/>
              <a:t>高中毕业生的工资比高中最后一年退学的学生的工资高</a:t>
            </a:r>
            <a:r>
              <a:rPr lang="en-US" altLang="zh-CN" smtClean="0"/>
              <a:t>5</a:t>
            </a:r>
            <a:r>
              <a:rPr lang="zh-CN" altLang="en-US" smtClean="0"/>
              <a:t>到</a:t>
            </a:r>
            <a:r>
              <a:rPr lang="en-US" altLang="zh-CN" smtClean="0"/>
              <a:t>6</a:t>
            </a:r>
            <a:r>
              <a:rPr lang="zh-CN" altLang="en-US" smtClean="0"/>
              <a:t>倍</a:t>
            </a:r>
          </a:p>
          <a:p>
            <a:pPr lvl="1"/>
            <a:r>
              <a:rPr lang="zh-CN" altLang="en-US" smtClean="0"/>
              <a:t>大学毕业生比大学最后一年退学的学生的工资高</a:t>
            </a:r>
            <a:r>
              <a:rPr lang="en-US" altLang="zh-CN" smtClean="0"/>
              <a:t>3</a:t>
            </a:r>
            <a:r>
              <a:rPr lang="zh-CN" altLang="en-US" smtClean="0"/>
              <a:t>倍</a:t>
            </a:r>
          </a:p>
          <a:p>
            <a:endParaRPr lang="zh-CN" altLang="en-US" smtClean="0"/>
          </a:p>
          <a:p>
            <a:pPr lvl="1"/>
            <a:endParaRPr lang="zh-CN" altLang="en-US" smtClean="0"/>
          </a:p>
          <a:p>
            <a:pPr lvl="1"/>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Title 1"/>
          <p:cNvSpPr>
            <a:spLocks noGrp="1"/>
          </p:cNvSpPr>
          <p:nvPr>
            <p:ph type="title" idx="4294967295"/>
          </p:nvPr>
        </p:nvSpPr>
        <p:spPr/>
        <p:txBody>
          <a:bodyPr/>
          <a:lstStyle/>
          <a:p>
            <a:r>
              <a:rPr lang="zh-CN" altLang="en-US" smtClean="0"/>
              <a:t>逆向选择与道德风险</a:t>
            </a:r>
          </a:p>
        </p:txBody>
      </p:sp>
      <p:sp>
        <p:nvSpPr>
          <p:cNvPr id="814083" name="Content Placeholder 2"/>
          <p:cNvSpPr>
            <a:spLocks noGrp="1"/>
          </p:cNvSpPr>
          <p:nvPr>
            <p:ph idx="4294967295"/>
          </p:nvPr>
        </p:nvSpPr>
        <p:spPr>
          <a:xfrm>
            <a:off x="457200" y="1600200"/>
            <a:ext cx="8229600" cy="4419600"/>
          </a:xfrm>
        </p:spPr>
        <p:txBody>
          <a:bodyPr/>
          <a:lstStyle/>
          <a:p>
            <a:r>
              <a:rPr lang="zh-CN" altLang="en-US" smtClean="0"/>
              <a:t>教育做为一个人能力高低的信号的证据</a:t>
            </a:r>
          </a:p>
          <a:p>
            <a:pPr lvl="1"/>
            <a:r>
              <a:rPr lang="zh-CN" altLang="en-US" smtClean="0"/>
              <a:t>研究表明，当一个人的教育年限每增加一年，其生产率增加</a:t>
            </a:r>
            <a:r>
              <a:rPr lang="en-US" altLang="zh-CN" smtClean="0"/>
              <a:t>1.3%</a:t>
            </a:r>
          </a:p>
          <a:p>
            <a:pPr lvl="1"/>
            <a:r>
              <a:rPr lang="zh-CN" altLang="en-US" smtClean="0"/>
              <a:t>高中毕业生的工资比高中最后一年退学的学生的工资高</a:t>
            </a:r>
            <a:r>
              <a:rPr lang="en-US" altLang="zh-CN" smtClean="0"/>
              <a:t>5</a:t>
            </a:r>
            <a:r>
              <a:rPr lang="zh-CN" altLang="en-US" smtClean="0"/>
              <a:t>到</a:t>
            </a:r>
            <a:r>
              <a:rPr lang="en-US" altLang="zh-CN" smtClean="0"/>
              <a:t>6</a:t>
            </a:r>
            <a:r>
              <a:rPr lang="zh-CN" altLang="en-US" smtClean="0"/>
              <a:t>倍</a:t>
            </a:r>
          </a:p>
          <a:p>
            <a:pPr lvl="1"/>
            <a:r>
              <a:rPr lang="zh-CN" altLang="en-US" smtClean="0"/>
              <a:t>大学毕业生比大学最后一年退学的学生的工资高</a:t>
            </a:r>
            <a:r>
              <a:rPr lang="en-US" altLang="zh-CN" smtClean="0"/>
              <a:t>3</a:t>
            </a:r>
            <a:r>
              <a:rPr lang="zh-CN" altLang="en-US" smtClean="0"/>
              <a:t>倍</a:t>
            </a:r>
          </a:p>
          <a:p>
            <a:r>
              <a:rPr lang="zh-CN" altLang="en-US" smtClean="0"/>
              <a:t>羊皮效应（</a:t>
            </a:r>
            <a:r>
              <a:rPr lang="en-US" altLang="zh-CN" smtClean="0"/>
              <a:t>sheepskin effect</a:t>
            </a:r>
            <a:r>
              <a:rPr lang="zh-CN" altLang="en-US" smtClean="0"/>
              <a:t>）：教育（即，文凭）是一个人能力高低的信号</a:t>
            </a:r>
            <a:endParaRPr lang="en-US" altLang="zh-CN" smtClean="0"/>
          </a:p>
          <a:p>
            <a:endParaRPr lang="zh-CN" altLang="en-US" smtClean="0"/>
          </a:p>
          <a:p>
            <a:pPr lvl="1"/>
            <a:endParaRPr lang="zh-CN" altLang="en-US" smtClean="0"/>
          </a:p>
          <a:p>
            <a:pPr lvl="1"/>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30722" name="Content Placeholder 2"/>
          <p:cNvSpPr>
            <a:spLocks/>
          </p:cNvSpPr>
          <p:nvPr/>
        </p:nvSpPr>
        <p:spPr bwMode="auto">
          <a:xfrm>
            <a:off x="457200" y="1371600"/>
            <a:ext cx="8229600" cy="5181600"/>
          </a:xfrm>
          <a:prstGeom prst="rect">
            <a:avLst/>
          </a:prstGeom>
          <a:noFill/>
          <a:ln w="9525">
            <a:noFill/>
            <a:miter lim="800000"/>
            <a:headEnd/>
            <a:tailEnd/>
          </a:ln>
        </p:spPr>
        <p:txBody>
          <a:bodyPr/>
          <a:lstStyle/>
          <a:p>
            <a:pPr marL="742950" lvl="1" indent="-285750" eaLnBrk="0" hangingPunct="0">
              <a:spcBef>
                <a:spcPct val="20000"/>
              </a:spcBef>
              <a:buFont typeface="Arial" charset="0"/>
              <a:buChar char="–"/>
            </a:pPr>
            <a:r>
              <a:rPr lang="zh-CN" altLang="en-US" sz="2800">
                <a:latin typeface="Calibri" pitchFamily="34" charset="0"/>
              </a:rPr>
              <a:t>假设发送者类型只有两个，发送者所能选择的信号只有两个，接收者所能采取的行动只有两个，即</a:t>
            </a:r>
            <a:r>
              <a:rPr lang="en-US" altLang="zh-CN" sz="2800">
                <a:latin typeface="Calibri" pitchFamily="34" charset="0"/>
              </a:rPr>
              <a:t>T </a:t>
            </a:r>
            <a:r>
              <a:rPr lang="en-US" altLang="zh-CN" sz="2600">
                <a:latin typeface="Calibri" pitchFamily="34" charset="0"/>
              </a:rPr>
              <a:t>={t</a:t>
            </a:r>
            <a:r>
              <a:rPr lang="en-US" altLang="zh-CN" sz="2600" baseline="-25000">
                <a:latin typeface="Calibri" pitchFamily="34" charset="0"/>
              </a:rPr>
              <a:t>1</a:t>
            </a:r>
            <a:r>
              <a:rPr lang="en-US" altLang="zh-CN" sz="2600">
                <a:latin typeface="Calibri" pitchFamily="34" charset="0"/>
              </a:rPr>
              <a:t>, t</a:t>
            </a:r>
            <a:r>
              <a:rPr lang="en-US" altLang="zh-CN" sz="2600" baseline="-25000">
                <a:latin typeface="Calibri" pitchFamily="34" charset="0"/>
              </a:rPr>
              <a:t>2</a:t>
            </a:r>
            <a:r>
              <a:rPr lang="en-US" altLang="zh-CN" sz="2600">
                <a:latin typeface="Calibri" pitchFamily="34" charset="0"/>
              </a:rPr>
              <a:t>}</a:t>
            </a:r>
            <a:r>
              <a:rPr lang="en-US" altLang="zh-CN" sz="2800">
                <a:latin typeface="Calibri" pitchFamily="34" charset="0"/>
              </a:rPr>
              <a:t> </a:t>
            </a:r>
            <a:r>
              <a:rPr lang="zh-CN" altLang="en-US" sz="2800">
                <a:latin typeface="Calibri" pitchFamily="34" charset="0"/>
              </a:rPr>
              <a:t>，</a:t>
            </a:r>
            <a:r>
              <a:rPr lang="en-US" altLang="zh-CN" sz="2800">
                <a:latin typeface="Calibri" pitchFamily="34" charset="0"/>
              </a:rPr>
              <a:t>M </a:t>
            </a:r>
            <a:r>
              <a:rPr lang="en-US" altLang="zh-CN" sz="2600">
                <a:latin typeface="Calibri" pitchFamily="34" charset="0"/>
              </a:rPr>
              <a:t>={m</a:t>
            </a:r>
            <a:r>
              <a:rPr lang="en-US" altLang="zh-CN" sz="2600" baseline="-25000">
                <a:latin typeface="Calibri" pitchFamily="34" charset="0"/>
              </a:rPr>
              <a:t>1</a:t>
            </a:r>
            <a:r>
              <a:rPr lang="en-US" altLang="zh-CN" sz="2600">
                <a:latin typeface="Calibri" pitchFamily="34" charset="0"/>
              </a:rPr>
              <a:t>, m</a:t>
            </a:r>
            <a:r>
              <a:rPr lang="en-US" altLang="zh-CN" sz="2600" baseline="-25000">
                <a:latin typeface="Calibri" pitchFamily="34" charset="0"/>
              </a:rPr>
              <a:t>2</a:t>
            </a:r>
            <a:r>
              <a:rPr lang="en-US" altLang="zh-CN" sz="2600">
                <a:latin typeface="Calibri" pitchFamily="34" charset="0"/>
              </a:rPr>
              <a:t>}</a:t>
            </a:r>
            <a:r>
              <a:rPr lang="en-US" altLang="zh-CN" sz="2800">
                <a:latin typeface="Calibri" pitchFamily="34" charset="0"/>
              </a:rPr>
              <a:t> </a:t>
            </a:r>
            <a:r>
              <a:rPr lang="zh-CN" altLang="en-US" sz="2800">
                <a:latin typeface="Calibri" pitchFamily="34" charset="0"/>
              </a:rPr>
              <a:t>，</a:t>
            </a:r>
            <a:r>
              <a:rPr lang="en-US" altLang="zh-CN" sz="2800">
                <a:latin typeface="Calibri" pitchFamily="34" charset="0"/>
              </a:rPr>
              <a:t>A </a:t>
            </a:r>
            <a:r>
              <a:rPr lang="en-US" altLang="zh-CN" sz="2600">
                <a:latin typeface="Calibri" pitchFamily="34" charset="0"/>
              </a:rPr>
              <a:t>={a</a:t>
            </a:r>
            <a:r>
              <a:rPr lang="en-US" altLang="zh-CN" sz="2600" baseline="-25000">
                <a:latin typeface="Calibri" pitchFamily="34" charset="0"/>
              </a:rPr>
              <a:t>1</a:t>
            </a:r>
            <a:r>
              <a:rPr lang="en-US" altLang="zh-CN" sz="2600">
                <a:latin typeface="Calibri" pitchFamily="34" charset="0"/>
              </a:rPr>
              <a:t>, a</a:t>
            </a:r>
            <a:r>
              <a:rPr lang="en-US" altLang="zh-CN" sz="2600" baseline="-25000">
                <a:latin typeface="Calibri" pitchFamily="34" charset="0"/>
              </a:rPr>
              <a:t>2</a:t>
            </a:r>
            <a:r>
              <a:rPr lang="en-US" altLang="zh-CN" sz="2600">
                <a:latin typeface="Calibri" pitchFamily="34" charset="0"/>
              </a:rPr>
              <a:t>}</a:t>
            </a:r>
            <a:r>
              <a:rPr lang="en-US" altLang="zh-CN" sz="2800">
                <a:latin typeface="Calibri" pitchFamily="34" charset="0"/>
              </a:rPr>
              <a:t> </a:t>
            </a:r>
            <a:r>
              <a:rPr lang="zh-CN" altLang="en-US" sz="2800">
                <a:latin typeface="Calibri" pitchFamily="34"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31746" name="Content Placeholder 2"/>
          <p:cNvSpPr>
            <a:spLocks noGrp="1"/>
          </p:cNvSpPr>
          <p:nvPr>
            <p:ph idx="4294967295"/>
          </p:nvPr>
        </p:nvSpPr>
        <p:spPr>
          <a:xfrm>
            <a:off x="457200" y="1371600"/>
            <a:ext cx="8229600" cy="5181600"/>
          </a:xfrm>
        </p:spPr>
        <p:txBody>
          <a:bodyPr/>
          <a:lstStyle/>
          <a:p>
            <a:pPr lvl="1"/>
            <a:r>
              <a:rPr lang="zh-CN" altLang="en-US" smtClean="0"/>
              <a:t>假设发送者类型只有两个，发送者所能选择的信号只有两个，接收者所能采取的行动只有两个，即</a:t>
            </a:r>
            <a:r>
              <a:rPr lang="en-US" altLang="zh-CN" smtClean="0"/>
              <a:t>T </a:t>
            </a:r>
            <a:r>
              <a:rPr lang="en-US" altLang="zh-CN" sz="2600" smtClean="0"/>
              <a:t>={t</a:t>
            </a:r>
            <a:r>
              <a:rPr lang="en-US" altLang="zh-CN" sz="2600" baseline="-25000" smtClean="0"/>
              <a:t>1</a:t>
            </a:r>
            <a:r>
              <a:rPr lang="en-US" altLang="zh-CN" sz="2600" smtClean="0"/>
              <a:t>, t</a:t>
            </a:r>
            <a:r>
              <a:rPr lang="en-US" altLang="zh-CN" sz="2600" baseline="-25000" smtClean="0"/>
              <a:t>2</a:t>
            </a:r>
            <a:r>
              <a:rPr lang="en-US" altLang="zh-CN" sz="2600" smtClean="0"/>
              <a:t>}</a:t>
            </a:r>
            <a:r>
              <a:rPr lang="en-US" altLang="zh-CN" smtClean="0"/>
              <a:t> </a:t>
            </a:r>
            <a:r>
              <a:rPr lang="zh-CN" altLang="en-US" smtClean="0"/>
              <a:t>，</a:t>
            </a:r>
            <a:r>
              <a:rPr lang="en-US" altLang="zh-CN" smtClean="0"/>
              <a:t>M </a:t>
            </a:r>
            <a:r>
              <a:rPr lang="en-US" altLang="zh-CN" sz="2600" smtClean="0"/>
              <a:t>={m</a:t>
            </a:r>
            <a:r>
              <a:rPr lang="en-US" altLang="zh-CN" sz="2600" baseline="-25000" smtClean="0"/>
              <a:t>1</a:t>
            </a:r>
            <a:r>
              <a:rPr lang="en-US" altLang="zh-CN" sz="2600" smtClean="0"/>
              <a:t>, m</a:t>
            </a:r>
            <a:r>
              <a:rPr lang="en-US" altLang="zh-CN" sz="2600" baseline="-25000" smtClean="0"/>
              <a:t>2</a:t>
            </a:r>
            <a:r>
              <a:rPr lang="en-US" altLang="zh-CN" sz="2600" smtClean="0"/>
              <a:t>}</a:t>
            </a:r>
            <a:r>
              <a:rPr lang="en-US" altLang="zh-CN" smtClean="0"/>
              <a:t> </a:t>
            </a:r>
            <a:r>
              <a:rPr lang="zh-CN" altLang="en-US" smtClean="0"/>
              <a:t>，</a:t>
            </a:r>
            <a:r>
              <a:rPr lang="en-US" altLang="zh-CN" smtClean="0"/>
              <a:t>A </a:t>
            </a:r>
            <a:r>
              <a:rPr lang="en-US" altLang="zh-CN" sz="2600" smtClean="0"/>
              <a:t>={a</a:t>
            </a:r>
            <a:r>
              <a:rPr lang="en-US" altLang="zh-CN" sz="2600" baseline="-25000" smtClean="0"/>
              <a:t>1</a:t>
            </a:r>
            <a:r>
              <a:rPr lang="en-US" altLang="zh-CN" sz="2600" smtClean="0"/>
              <a:t>, a</a:t>
            </a:r>
            <a:r>
              <a:rPr lang="en-US" altLang="zh-CN" sz="2600" baseline="-25000" smtClean="0"/>
              <a:t>2</a:t>
            </a:r>
            <a:r>
              <a:rPr lang="en-US" altLang="zh-CN" sz="2600" smtClean="0"/>
              <a:t>}</a:t>
            </a:r>
            <a:r>
              <a:rPr lang="en-US" altLang="zh-CN" smtClean="0"/>
              <a:t> </a:t>
            </a:r>
            <a:r>
              <a:rPr lang="zh-CN" altLang="en-US" smtClean="0"/>
              <a:t>。</a:t>
            </a:r>
          </a:p>
        </p:txBody>
      </p:sp>
      <p:cxnSp>
        <p:nvCxnSpPr>
          <p:cNvPr id="5" name="Straight Connector 4"/>
          <p:cNvCxnSpPr/>
          <p:nvPr/>
        </p:nvCxnSpPr>
        <p:spPr>
          <a:xfrm>
            <a:off x="4267200" y="38862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52600" y="59436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52600" y="38862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3367088"/>
            <a:ext cx="5334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9200" y="5381625"/>
            <a:ext cx="5334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86538" y="5943600"/>
            <a:ext cx="5334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53200" y="3886200"/>
            <a:ext cx="5334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553200" y="3200400"/>
            <a:ext cx="5334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219200" y="3900488"/>
            <a:ext cx="5334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219200" y="5915025"/>
            <a:ext cx="5334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586538" y="5257800"/>
            <a:ext cx="5334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219575" y="3829050"/>
            <a:ext cx="109538" cy="1095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4219575" y="5895975"/>
            <a:ext cx="109538" cy="1095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a:xfrm>
            <a:off x="4219575" y="4876800"/>
            <a:ext cx="109538" cy="1095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6519863" y="3819525"/>
            <a:ext cx="109537" cy="1095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7010400" y="3200400"/>
            <a:ext cx="109538" cy="1095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7010400" y="4343400"/>
            <a:ext cx="109538" cy="1095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7010400" y="5257800"/>
            <a:ext cx="109538" cy="1095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7010400" y="6400800"/>
            <a:ext cx="109538" cy="1095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Oval 31"/>
          <p:cNvSpPr/>
          <p:nvPr/>
        </p:nvSpPr>
        <p:spPr>
          <a:xfrm>
            <a:off x="6510338" y="5881688"/>
            <a:ext cx="109537" cy="109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a:xfrm>
            <a:off x="1676400" y="5881688"/>
            <a:ext cx="109538" cy="109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Oval 33"/>
          <p:cNvSpPr/>
          <p:nvPr/>
        </p:nvSpPr>
        <p:spPr>
          <a:xfrm>
            <a:off x="1143000" y="5334000"/>
            <a:ext cx="109538" cy="1095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Oval 34"/>
          <p:cNvSpPr/>
          <p:nvPr/>
        </p:nvSpPr>
        <p:spPr>
          <a:xfrm>
            <a:off x="1204913" y="6524625"/>
            <a:ext cx="109537" cy="1095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Oval 35"/>
          <p:cNvSpPr/>
          <p:nvPr/>
        </p:nvSpPr>
        <p:spPr>
          <a:xfrm>
            <a:off x="1185863" y="4538663"/>
            <a:ext cx="109537" cy="109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1143000" y="3276600"/>
            <a:ext cx="109538" cy="1095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1676400" y="3824288"/>
            <a:ext cx="109538" cy="1095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9" name="Straight Connector 38"/>
          <p:cNvCxnSpPr/>
          <p:nvPr/>
        </p:nvCxnSpPr>
        <p:spPr>
          <a:xfrm>
            <a:off x="6553200" y="3886200"/>
            <a:ext cx="0" cy="20574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752600" y="3886200"/>
            <a:ext cx="0" cy="20574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775" name="TextBox 40"/>
          <p:cNvSpPr txBox="1">
            <a:spLocks noChangeArrowheads="1"/>
          </p:cNvSpPr>
          <p:nvPr/>
        </p:nvSpPr>
        <p:spPr bwMode="auto">
          <a:xfrm>
            <a:off x="1752600" y="4735513"/>
            <a:ext cx="1143000" cy="396875"/>
          </a:xfrm>
          <a:prstGeom prst="rect">
            <a:avLst/>
          </a:prstGeom>
          <a:noFill/>
          <a:ln w="9525">
            <a:noFill/>
            <a:miter lim="800000"/>
            <a:headEnd/>
            <a:tailEnd/>
          </a:ln>
        </p:spPr>
        <p:txBody>
          <a:bodyPr>
            <a:spAutoFit/>
          </a:bodyPr>
          <a:lstStyle/>
          <a:p>
            <a:r>
              <a:rPr lang="zh-CN" altLang="en-US" sz="2000">
                <a:latin typeface="Calibri" pitchFamily="34" charset="0"/>
              </a:rPr>
              <a:t>接收者</a:t>
            </a:r>
          </a:p>
        </p:txBody>
      </p:sp>
      <p:sp>
        <p:nvSpPr>
          <p:cNvPr id="31776" name="TextBox 41"/>
          <p:cNvSpPr txBox="1">
            <a:spLocks noChangeArrowheads="1"/>
          </p:cNvSpPr>
          <p:nvPr/>
        </p:nvSpPr>
        <p:spPr bwMode="auto">
          <a:xfrm>
            <a:off x="5638800" y="4735513"/>
            <a:ext cx="990600" cy="396875"/>
          </a:xfrm>
          <a:prstGeom prst="rect">
            <a:avLst/>
          </a:prstGeom>
          <a:noFill/>
          <a:ln w="9525">
            <a:noFill/>
            <a:miter lim="800000"/>
            <a:headEnd/>
            <a:tailEnd/>
          </a:ln>
        </p:spPr>
        <p:txBody>
          <a:bodyPr>
            <a:spAutoFit/>
          </a:bodyPr>
          <a:lstStyle/>
          <a:p>
            <a:r>
              <a:rPr lang="zh-CN" altLang="en-US" sz="2000">
                <a:latin typeface="Calibri" pitchFamily="34" charset="0"/>
              </a:rPr>
              <a:t>接收者</a:t>
            </a:r>
          </a:p>
        </p:txBody>
      </p:sp>
      <p:sp>
        <p:nvSpPr>
          <p:cNvPr id="31777" name="TextBox 42"/>
          <p:cNvSpPr txBox="1">
            <a:spLocks noChangeArrowheads="1"/>
          </p:cNvSpPr>
          <p:nvPr/>
        </p:nvSpPr>
        <p:spPr bwMode="auto">
          <a:xfrm>
            <a:off x="4343400" y="4735513"/>
            <a:ext cx="1143000" cy="396875"/>
          </a:xfrm>
          <a:prstGeom prst="rect">
            <a:avLst/>
          </a:prstGeom>
          <a:noFill/>
          <a:ln w="9525">
            <a:noFill/>
            <a:miter lim="800000"/>
            <a:headEnd/>
            <a:tailEnd/>
          </a:ln>
        </p:spPr>
        <p:txBody>
          <a:bodyPr>
            <a:spAutoFit/>
          </a:bodyPr>
          <a:lstStyle/>
          <a:p>
            <a:r>
              <a:rPr lang="zh-CN" altLang="en-US" sz="2000">
                <a:latin typeface="Calibri" pitchFamily="34" charset="0"/>
              </a:rPr>
              <a:t>自然</a:t>
            </a:r>
          </a:p>
        </p:txBody>
      </p:sp>
      <p:sp>
        <p:nvSpPr>
          <p:cNvPr id="31778" name="TextBox 43"/>
          <p:cNvSpPr txBox="1">
            <a:spLocks noChangeArrowheads="1"/>
          </p:cNvSpPr>
          <p:nvPr/>
        </p:nvSpPr>
        <p:spPr bwMode="auto">
          <a:xfrm>
            <a:off x="4267200" y="4114800"/>
            <a:ext cx="1143000" cy="396875"/>
          </a:xfrm>
          <a:prstGeom prst="rect">
            <a:avLst/>
          </a:prstGeom>
          <a:noFill/>
          <a:ln w="9525">
            <a:noFill/>
            <a:miter lim="800000"/>
            <a:headEnd/>
            <a:tailEnd/>
          </a:ln>
        </p:spPr>
        <p:txBody>
          <a:bodyPr>
            <a:spAutoFit/>
          </a:bodyPr>
          <a:lstStyle/>
          <a:p>
            <a:r>
              <a:rPr lang="en-US" altLang="zh-CN" sz="2000">
                <a:latin typeface="Calibri" pitchFamily="34" charset="0"/>
              </a:rPr>
              <a:t>p</a:t>
            </a:r>
          </a:p>
        </p:txBody>
      </p:sp>
      <p:sp>
        <p:nvSpPr>
          <p:cNvPr id="31779" name="TextBox 44"/>
          <p:cNvSpPr txBox="1">
            <a:spLocks noChangeArrowheads="1"/>
          </p:cNvSpPr>
          <p:nvPr/>
        </p:nvSpPr>
        <p:spPr bwMode="auto">
          <a:xfrm>
            <a:off x="4267200" y="5257800"/>
            <a:ext cx="1143000" cy="396875"/>
          </a:xfrm>
          <a:prstGeom prst="rect">
            <a:avLst/>
          </a:prstGeom>
          <a:noFill/>
          <a:ln w="9525">
            <a:noFill/>
            <a:miter lim="800000"/>
            <a:headEnd/>
            <a:tailEnd/>
          </a:ln>
        </p:spPr>
        <p:txBody>
          <a:bodyPr>
            <a:spAutoFit/>
          </a:bodyPr>
          <a:lstStyle/>
          <a:p>
            <a:r>
              <a:rPr lang="en-US" altLang="zh-CN" sz="2000">
                <a:latin typeface="Calibri" pitchFamily="34" charset="0"/>
              </a:rPr>
              <a:t>1-p</a:t>
            </a:r>
          </a:p>
        </p:txBody>
      </p:sp>
      <p:sp>
        <p:nvSpPr>
          <p:cNvPr id="31780" name="TextBox 45"/>
          <p:cNvSpPr txBox="1">
            <a:spLocks noChangeArrowheads="1"/>
          </p:cNvSpPr>
          <p:nvPr/>
        </p:nvSpPr>
        <p:spPr bwMode="auto">
          <a:xfrm>
            <a:off x="1143000" y="3363913"/>
            <a:ext cx="1143000" cy="396875"/>
          </a:xfrm>
          <a:prstGeom prst="rect">
            <a:avLst/>
          </a:prstGeom>
          <a:noFill/>
          <a:ln w="9525">
            <a:noFill/>
            <a:miter lim="800000"/>
            <a:headEnd/>
            <a:tailEnd/>
          </a:ln>
        </p:spPr>
        <p:txBody>
          <a:bodyPr>
            <a:spAutoFit/>
          </a:bodyPr>
          <a:lstStyle/>
          <a:p>
            <a:r>
              <a:rPr lang="en-US" altLang="zh-CN" sz="2000">
                <a:latin typeface="Calibri" pitchFamily="34" charset="0"/>
              </a:rPr>
              <a:t>a</a:t>
            </a:r>
            <a:r>
              <a:rPr lang="en-US" altLang="zh-CN" sz="2000" baseline="-25000">
                <a:latin typeface="Calibri" pitchFamily="34" charset="0"/>
              </a:rPr>
              <a:t>1</a:t>
            </a:r>
            <a:endParaRPr lang="en-US" altLang="zh-CN" sz="2000">
              <a:latin typeface="Calibri" pitchFamily="34" charset="0"/>
            </a:endParaRPr>
          </a:p>
        </p:txBody>
      </p:sp>
      <p:sp>
        <p:nvSpPr>
          <p:cNvPr id="31781" name="TextBox 46"/>
          <p:cNvSpPr txBox="1">
            <a:spLocks noChangeArrowheads="1"/>
          </p:cNvSpPr>
          <p:nvPr/>
        </p:nvSpPr>
        <p:spPr bwMode="auto">
          <a:xfrm>
            <a:off x="1143000" y="3962400"/>
            <a:ext cx="1143000" cy="396875"/>
          </a:xfrm>
          <a:prstGeom prst="rect">
            <a:avLst/>
          </a:prstGeom>
          <a:noFill/>
          <a:ln w="9525">
            <a:noFill/>
            <a:miter lim="800000"/>
            <a:headEnd/>
            <a:tailEnd/>
          </a:ln>
        </p:spPr>
        <p:txBody>
          <a:bodyPr>
            <a:spAutoFit/>
          </a:bodyPr>
          <a:lstStyle/>
          <a:p>
            <a:r>
              <a:rPr lang="en-US" altLang="zh-CN" sz="2000">
                <a:latin typeface="Calibri" pitchFamily="34" charset="0"/>
              </a:rPr>
              <a:t>a</a:t>
            </a:r>
            <a:r>
              <a:rPr lang="en-US" altLang="zh-CN" sz="2000" baseline="-25000">
                <a:latin typeface="Calibri" pitchFamily="34" charset="0"/>
              </a:rPr>
              <a:t>2</a:t>
            </a:r>
            <a:endParaRPr lang="en-US" altLang="zh-CN" sz="2000">
              <a:latin typeface="Calibri" pitchFamily="34" charset="0"/>
            </a:endParaRPr>
          </a:p>
        </p:txBody>
      </p:sp>
      <p:sp>
        <p:nvSpPr>
          <p:cNvPr id="31782" name="TextBox 47"/>
          <p:cNvSpPr txBox="1">
            <a:spLocks noChangeArrowheads="1"/>
          </p:cNvSpPr>
          <p:nvPr/>
        </p:nvSpPr>
        <p:spPr bwMode="auto">
          <a:xfrm>
            <a:off x="6781800" y="3429000"/>
            <a:ext cx="1143000" cy="396875"/>
          </a:xfrm>
          <a:prstGeom prst="rect">
            <a:avLst/>
          </a:prstGeom>
          <a:noFill/>
          <a:ln w="9525">
            <a:noFill/>
            <a:miter lim="800000"/>
            <a:headEnd/>
            <a:tailEnd/>
          </a:ln>
        </p:spPr>
        <p:txBody>
          <a:bodyPr>
            <a:spAutoFit/>
          </a:bodyPr>
          <a:lstStyle/>
          <a:p>
            <a:r>
              <a:rPr lang="en-US" altLang="zh-CN" sz="2000">
                <a:latin typeface="Calibri" pitchFamily="34" charset="0"/>
              </a:rPr>
              <a:t>a</a:t>
            </a:r>
            <a:r>
              <a:rPr lang="en-US" altLang="zh-CN" sz="2000" baseline="-25000">
                <a:latin typeface="Calibri" pitchFamily="34" charset="0"/>
              </a:rPr>
              <a:t>1</a:t>
            </a:r>
            <a:endParaRPr lang="en-US" altLang="zh-CN" sz="2000">
              <a:latin typeface="Calibri" pitchFamily="34" charset="0"/>
            </a:endParaRPr>
          </a:p>
        </p:txBody>
      </p:sp>
      <p:sp>
        <p:nvSpPr>
          <p:cNvPr id="31783" name="TextBox 48"/>
          <p:cNvSpPr txBox="1">
            <a:spLocks noChangeArrowheads="1"/>
          </p:cNvSpPr>
          <p:nvPr/>
        </p:nvSpPr>
        <p:spPr bwMode="auto">
          <a:xfrm>
            <a:off x="6781800" y="5486400"/>
            <a:ext cx="1143000" cy="396875"/>
          </a:xfrm>
          <a:prstGeom prst="rect">
            <a:avLst/>
          </a:prstGeom>
          <a:noFill/>
          <a:ln w="9525">
            <a:noFill/>
            <a:miter lim="800000"/>
            <a:headEnd/>
            <a:tailEnd/>
          </a:ln>
        </p:spPr>
        <p:txBody>
          <a:bodyPr>
            <a:spAutoFit/>
          </a:bodyPr>
          <a:lstStyle/>
          <a:p>
            <a:r>
              <a:rPr lang="en-US" altLang="zh-CN" sz="2000">
                <a:latin typeface="Calibri" pitchFamily="34" charset="0"/>
              </a:rPr>
              <a:t>a</a:t>
            </a:r>
            <a:r>
              <a:rPr lang="en-US" altLang="zh-CN" sz="2000" baseline="-25000">
                <a:latin typeface="Calibri" pitchFamily="34" charset="0"/>
              </a:rPr>
              <a:t>1</a:t>
            </a:r>
            <a:endParaRPr lang="en-US" altLang="zh-CN" sz="2000">
              <a:latin typeface="Calibri" pitchFamily="34" charset="0"/>
            </a:endParaRPr>
          </a:p>
        </p:txBody>
      </p:sp>
      <p:sp>
        <p:nvSpPr>
          <p:cNvPr id="31784" name="TextBox 49"/>
          <p:cNvSpPr txBox="1">
            <a:spLocks noChangeArrowheads="1"/>
          </p:cNvSpPr>
          <p:nvPr/>
        </p:nvSpPr>
        <p:spPr bwMode="auto">
          <a:xfrm>
            <a:off x="1143000" y="5486400"/>
            <a:ext cx="1143000" cy="396875"/>
          </a:xfrm>
          <a:prstGeom prst="rect">
            <a:avLst/>
          </a:prstGeom>
          <a:noFill/>
          <a:ln w="9525">
            <a:noFill/>
            <a:miter lim="800000"/>
            <a:headEnd/>
            <a:tailEnd/>
          </a:ln>
        </p:spPr>
        <p:txBody>
          <a:bodyPr>
            <a:spAutoFit/>
          </a:bodyPr>
          <a:lstStyle/>
          <a:p>
            <a:r>
              <a:rPr lang="en-US" altLang="zh-CN" sz="2000">
                <a:latin typeface="Calibri" pitchFamily="34" charset="0"/>
              </a:rPr>
              <a:t>a</a:t>
            </a:r>
            <a:r>
              <a:rPr lang="en-US" altLang="zh-CN" sz="2000" baseline="-25000">
                <a:latin typeface="Calibri" pitchFamily="34" charset="0"/>
              </a:rPr>
              <a:t>1</a:t>
            </a:r>
            <a:endParaRPr lang="en-US" altLang="zh-CN" sz="2000">
              <a:latin typeface="Calibri" pitchFamily="34" charset="0"/>
            </a:endParaRPr>
          </a:p>
        </p:txBody>
      </p:sp>
      <p:sp>
        <p:nvSpPr>
          <p:cNvPr id="31785" name="TextBox 50"/>
          <p:cNvSpPr txBox="1">
            <a:spLocks noChangeArrowheads="1"/>
          </p:cNvSpPr>
          <p:nvPr/>
        </p:nvSpPr>
        <p:spPr bwMode="auto">
          <a:xfrm>
            <a:off x="1143000" y="6019800"/>
            <a:ext cx="1143000" cy="396875"/>
          </a:xfrm>
          <a:prstGeom prst="rect">
            <a:avLst/>
          </a:prstGeom>
          <a:noFill/>
          <a:ln w="9525">
            <a:noFill/>
            <a:miter lim="800000"/>
            <a:headEnd/>
            <a:tailEnd/>
          </a:ln>
        </p:spPr>
        <p:txBody>
          <a:bodyPr>
            <a:spAutoFit/>
          </a:bodyPr>
          <a:lstStyle/>
          <a:p>
            <a:r>
              <a:rPr lang="en-US" altLang="zh-CN" sz="2000">
                <a:latin typeface="Calibri" pitchFamily="34" charset="0"/>
              </a:rPr>
              <a:t>a</a:t>
            </a:r>
            <a:r>
              <a:rPr lang="en-US" altLang="zh-CN" sz="2000" baseline="-25000">
                <a:latin typeface="Calibri" pitchFamily="34" charset="0"/>
              </a:rPr>
              <a:t>2</a:t>
            </a:r>
            <a:endParaRPr lang="en-US" altLang="zh-CN" sz="2000">
              <a:latin typeface="Calibri" pitchFamily="34" charset="0"/>
            </a:endParaRPr>
          </a:p>
        </p:txBody>
      </p:sp>
      <p:sp>
        <p:nvSpPr>
          <p:cNvPr id="31786" name="TextBox 51"/>
          <p:cNvSpPr txBox="1">
            <a:spLocks noChangeArrowheads="1"/>
          </p:cNvSpPr>
          <p:nvPr/>
        </p:nvSpPr>
        <p:spPr bwMode="auto">
          <a:xfrm>
            <a:off x="6781800" y="5943600"/>
            <a:ext cx="1143000" cy="396875"/>
          </a:xfrm>
          <a:prstGeom prst="rect">
            <a:avLst/>
          </a:prstGeom>
          <a:noFill/>
          <a:ln w="9525">
            <a:noFill/>
            <a:miter lim="800000"/>
            <a:headEnd/>
            <a:tailEnd/>
          </a:ln>
        </p:spPr>
        <p:txBody>
          <a:bodyPr>
            <a:spAutoFit/>
          </a:bodyPr>
          <a:lstStyle/>
          <a:p>
            <a:r>
              <a:rPr lang="en-US" altLang="zh-CN" sz="2000">
                <a:latin typeface="Calibri" pitchFamily="34" charset="0"/>
              </a:rPr>
              <a:t>a</a:t>
            </a:r>
            <a:r>
              <a:rPr lang="en-US" altLang="zh-CN" sz="2000" baseline="-25000">
                <a:latin typeface="Calibri" pitchFamily="34" charset="0"/>
              </a:rPr>
              <a:t>2</a:t>
            </a:r>
            <a:endParaRPr lang="en-US" altLang="zh-CN" sz="2000">
              <a:latin typeface="Calibri" pitchFamily="34" charset="0"/>
            </a:endParaRPr>
          </a:p>
        </p:txBody>
      </p:sp>
      <p:sp>
        <p:nvSpPr>
          <p:cNvPr id="31787" name="TextBox 52"/>
          <p:cNvSpPr txBox="1">
            <a:spLocks noChangeArrowheads="1"/>
          </p:cNvSpPr>
          <p:nvPr/>
        </p:nvSpPr>
        <p:spPr bwMode="auto">
          <a:xfrm>
            <a:off x="6781800" y="3897313"/>
            <a:ext cx="1143000" cy="396875"/>
          </a:xfrm>
          <a:prstGeom prst="rect">
            <a:avLst/>
          </a:prstGeom>
          <a:noFill/>
          <a:ln w="9525">
            <a:noFill/>
            <a:miter lim="800000"/>
            <a:headEnd/>
            <a:tailEnd/>
          </a:ln>
        </p:spPr>
        <p:txBody>
          <a:bodyPr>
            <a:spAutoFit/>
          </a:bodyPr>
          <a:lstStyle/>
          <a:p>
            <a:r>
              <a:rPr lang="en-US" altLang="zh-CN" sz="2000">
                <a:latin typeface="Calibri" pitchFamily="34" charset="0"/>
              </a:rPr>
              <a:t>a</a:t>
            </a:r>
            <a:r>
              <a:rPr lang="en-US" altLang="zh-CN" sz="2000" baseline="-25000">
                <a:latin typeface="Calibri" pitchFamily="34" charset="0"/>
              </a:rPr>
              <a:t>2</a:t>
            </a:r>
            <a:endParaRPr lang="en-US" altLang="zh-CN" sz="2000">
              <a:latin typeface="Calibri" pitchFamily="34" charset="0"/>
            </a:endParaRPr>
          </a:p>
        </p:txBody>
      </p:sp>
      <p:sp>
        <p:nvSpPr>
          <p:cNvPr id="31788" name="TextBox 53"/>
          <p:cNvSpPr txBox="1">
            <a:spLocks noChangeArrowheads="1"/>
          </p:cNvSpPr>
          <p:nvPr/>
        </p:nvSpPr>
        <p:spPr bwMode="auto">
          <a:xfrm>
            <a:off x="3886200" y="6335713"/>
            <a:ext cx="1143000" cy="396875"/>
          </a:xfrm>
          <a:prstGeom prst="rect">
            <a:avLst/>
          </a:prstGeom>
          <a:noFill/>
          <a:ln w="9525">
            <a:noFill/>
            <a:miter lim="800000"/>
            <a:headEnd/>
            <a:tailEnd/>
          </a:ln>
        </p:spPr>
        <p:txBody>
          <a:bodyPr>
            <a:spAutoFit/>
          </a:bodyPr>
          <a:lstStyle/>
          <a:p>
            <a:r>
              <a:rPr lang="zh-CN" altLang="en-US" sz="2000">
                <a:latin typeface="Calibri" pitchFamily="34" charset="0"/>
              </a:rPr>
              <a:t>发送者</a:t>
            </a:r>
          </a:p>
        </p:txBody>
      </p:sp>
      <p:sp>
        <p:nvSpPr>
          <p:cNvPr id="31789" name="TextBox 54"/>
          <p:cNvSpPr txBox="1">
            <a:spLocks noChangeArrowheads="1"/>
          </p:cNvSpPr>
          <p:nvPr/>
        </p:nvSpPr>
        <p:spPr bwMode="auto">
          <a:xfrm>
            <a:off x="3810000" y="3200400"/>
            <a:ext cx="1143000" cy="396875"/>
          </a:xfrm>
          <a:prstGeom prst="rect">
            <a:avLst/>
          </a:prstGeom>
          <a:noFill/>
          <a:ln w="9525">
            <a:noFill/>
            <a:miter lim="800000"/>
            <a:headEnd/>
            <a:tailEnd/>
          </a:ln>
        </p:spPr>
        <p:txBody>
          <a:bodyPr>
            <a:spAutoFit/>
          </a:bodyPr>
          <a:lstStyle/>
          <a:p>
            <a:r>
              <a:rPr lang="zh-CN" altLang="en-US" sz="2000">
                <a:latin typeface="Calibri" pitchFamily="34" charset="0"/>
              </a:rPr>
              <a:t>发送者</a:t>
            </a:r>
          </a:p>
        </p:txBody>
      </p:sp>
      <p:sp>
        <p:nvSpPr>
          <p:cNvPr id="31790" name="TextBox 55"/>
          <p:cNvSpPr txBox="1">
            <a:spLocks noChangeArrowheads="1"/>
          </p:cNvSpPr>
          <p:nvPr/>
        </p:nvSpPr>
        <p:spPr bwMode="auto">
          <a:xfrm>
            <a:off x="2667000" y="3505200"/>
            <a:ext cx="1143000" cy="396875"/>
          </a:xfrm>
          <a:prstGeom prst="rect">
            <a:avLst/>
          </a:prstGeom>
          <a:noFill/>
          <a:ln w="9525">
            <a:noFill/>
            <a:miter lim="800000"/>
            <a:headEnd/>
            <a:tailEnd/>
          </a:ln>
        </p:spPr>
        <p:txBody>
          <a:bodyPr>
            <a:spAutoFit/>
          </a:bodyPr>
          <a:lstStyle/>
          <a:p>
            <a:r>
              <a:rPr lang="en-US" altLang="zh-CN" sz="2000">
                <a:latin typeface="Calibri" pitchFamily="34" charset="0"/>
              </a:rPr>
              <a:t>m</a:t>
            </a:r>
            <a:r>
              <a:rPr lang="en-US" altLang="zh-CN" sz="2000" baseline="-25000">
                <a:latin typeface="Calibri" pitchFamily="34" charset="0"/>
              </a:rPr>
              <a:t>1</a:t>
            </a:r>
            <a:endParaRPr lang="en-US" altLang="zh-CN" sz="2000">
              <a:latin typeface="Calibri" pitchFamily="34" charset="0"/>
            </a:endParaRPr>
          </a:p>
        </p:txBody>
      </p:sp>
      <p:sp>
        <p:nvSpPr>
          <p:cNvPr id="31791" name="TextBox 56"/>
          <p:cNvSpPr txBox="1">
            <a:spLocks noChangeArrowheads="1"/>
          </p:cNvSpPr>
          <p:nvPr/>
        </p:nvSpPr>
        <p:spPr bwMode="auto">
          <a:xfrm>
            <a:off x="2667000" y="5867400"/>
            <a:ext cx="1143000" cy="396875"/>
          </a:xfrm>
          <a:prstGeom prst="rect">
            <a:avLst/>
          </a:prstGeom>
          <a:noFill/>
          <a:ln w="9525">
            <a:noFill/>
            <a:miter lim="800000"/>
            <a:headEnd/>
            <a:tailEnd/>
          </a:ln>
        </p:spPr>
        <p:txBody>
          <a:bodyPr>
            <a:spAutoFit/>
          </a:bodyPr>
          <a:lstStyle/>
          <a:p>
            <a:r>
              <a:rPr lang="en-US" altLang="zh-CN" sz="2000">
                <a:latin typeface="Calibri" pitchFamily="34" charset="0"/>
              </a:rPr>
              <a:t>m</a:t>
            </a:r>
            <a:r>
              <a:rPr lang="en-US" altLang="zh-CN" sz="2000" baseline="-25000">
                <a:latin typeface="Calibri" pitchFamily="34" charset="0"/>
              </a:rPr>
              <a:t>1</a:t>
            </a:r>
            <a:endParaRPr lang="en-US" altLang="zh-CN" sz="2000">
              <a:latin typeface="Calibri" pitchFamily="34" charset="0"/>
            </a:endParaRPr>
          </a:p>
        </p:txBody>
      </p:sp>
      <p:sp>
        <p:nvSpPr>
          <p:cNvPr id="31792" name="TextBox 57"/>
          <p:cNvSpPr txBox="1">
            <a:spLocks noChangeArrowheads="1"/>
          </p:cNvSpPr>
          <p:nvPr/>
        </p:nvSpPr>
        <p:spPr bwMode="auto">
          <a:xfrm>
            <a:off x="5257800" y="3505200"/>
            <a:ext cx="1143000" cy="396875"/>
          </a:xfrm>
          <a:prstGeom prst="rect">
            <a:avLst/>
          </a:prstGeom>
          <a:noFill/>
          <a:ln w="9525">
            <a:noFill/>
            <a:miter lim="800000"/>
            <a:headEnd/>
            <a:tailEnd/>
          </a:ln>
        </p:spPr>
        <p:txBody>
          <a:bodyPr>
            <a:spAutoFit/>
          </a:bodyPr>
          <a:lstStyle/>
          <a:p>
            <a:r>
              <a:rPr lang="en-US" altLang="zh-CN" sz="2000">
                <a:latin typeface="Calibri" pitchFamily="34" charset="0"/>
              </a:rPr>
              <a:t>m</a:t>
            </a:r>
            <a:r>
              <a:rPr lang="en-US" altLang="zh-CN" sz="2000" baseline="-25000">
                <a:latin typeface="Calibri" pitchFamily="34" charset="0"/>
              </a:rPr>
              <a:t>2</a:t>
            </a:r>
            <a:endParaRPr lang="en-US" altLang="zh-CN" sz="2000">
              <a:latin typeface="Calibri" pitchFamily="34" charset="0"/>
            </a:endParaRPr>
          </a:p>
        </p:txBody>
      </p:sp>
      <p:sp>
        <p:nvSpPr>
          <p:cNvPr id="31793" name="TextBox 58"/>
          <p:cNvSpPr txBox="1">
            <a:spLocks noChangeArrowheads="1"/>
          </p:cNvSpPr>
          <p:nvPr/>
        </p:nvSpPr>
        <p:spPr bwMode="auto">
          <a:xfrm>
            <a:off x="5334000" y="5867400"/>
            <a:ext cx="1143000" cy="396875"/>
          </a:xfrm>
          <a:prstGeom prst="rect">
            <a:avLst/>
          </a:prstGeom>
          <a:noFill/>
          <a:ln w="9525">
            <a:noFill/>
            <a:miter lim="800000"/>
            <a:headEnd/>
            <a:tailEnd/>
          </a:ln>
        </p:spPr>
        <p:txBody>
          <a:bodyPr>
            <a:spAutoFit/>
          </a:bodyPr>
          <a:lstStyle/>
          <a:p>
            <a:r>
              <a:rPr lang="en-US" altLang="zh-CN" sz="2000">
                <a:latin typeface="Calibri" pitchFamily="34" charset="0"/>
              </a:rPr>
              <a:t>m</a:t>
            </a:r>
            <a:r>
              <a:rPr lang="en-US" altLang="zh-CN" sz="2000" baseline="-25000">
                <a:latin typeface="Calibri" pitchFamily="34" charset="0"/>
              </a:rPr>
              <a:t>2</a:t>
            </a:r>
            <a:endParaRPr lang="en-US" altLang="zh-CN" sz="2000">
              <a:latin typeface="Calibri" pitchFamily="34" charset="0"/>
            </a:endParaRPr>
          </a:p>
        </p:txBody>
      </p:sp>
      <p:sp>
        <p:nvSpPr>
          <p:cNvPr id="31794" name="TextBox 59"/>
          <p:cNvSpPr txBox="1">
            <a:spLocks noChangeArrowheads="1"/>
          </p:cNvSpPr>
          <p:nvPr/>
        </p:nvSpPr>
        <p:spPr bwMode="auto">
          <a:xfrm>
            <a:off x="4114800" y="6019800"/>
            <a:ext cx="1143000" cy="396875"/>
          </a:xfrm>
          <a:prstGeom prst="rect">
            <a:avLst/>
          </a:prstGeom>
          <a:noFill/>
          <a:ln w="9525">
            <a:noFill/>
            <a:miter lim="800000"/>
            <a:headEnd/>
            <a:tailEnd/>
          </a:ln>
        </p:spPr>
        <p:txBody>
          <a:bodyPr>
            <a:spAutoFit/>
          </a:bodyPr>
          <a:lstStyle/>
          <a:p>
            <a:r>
              <a:rPr lang="en-US" altLang="zh-CN" sz="2000">
                <a:latin typeface="Calibri" pitchFamily="34" charset="0"/>
              </a:rPr>
              <a:t>t</a:t>
            </a:r>
            <a:r>
              <a:rPr lang="en-US" altLang="zh-CN" sz="2000" baseline="-25000">
                <a:latin typeface="Calibri" pitchFamily="34" charset="0"/>
              </a:rPr>
              <a:t>2</a:t>
            </a:r>
            <a:endParaRPr lang="en-US" altLang="zh-CN" sz="2000">
              <a:latin typeface="Calibri" pitchFamily="34" charset="0"/>
            </a:endParaRPr>
          </a:p>
        </p:txBody>
      </p:sp>
      <p:sp>
        <p:nvSpPr>
          <p:cNvPr id="31795" name="TextBox 60"/>
          <p:cNvSpPr txBox="1">
            <a:spLocks noChangeArrowheads="1"/>
          </p:cNvSpPr>
          <p:nvPr/>
        </p:nvSpPr>
        <p:spPr bwMode="auto">
          <a:xfrm>
            <a:off x="4114800" y="3429000"/>
            <a:ext cx="1143000" cy="396875"/>
          </a:xfrm>
          <a:prstGeom prst="rect">
            <a:avLst/>
          </a:prstGeom>
          <a:noFill/>
          <a:ln w="9525">
            <a:noFill/>
            <a:miter lim="800000"/>
            <a:headEnd/>
            <a:tailEnd/>
          </a:ln>
        </p:spPr>
        <p:txBody>
          <a:bodyPr>
            <a:spAutoFit/>
          </a:bodyPr>
          <a:lstStyle/>
          <a:p>
            <a:r>
              <a:rPr lang="en-US" altLang="zh-CN" sz="2000">
                <a:latin typeface="Calibri" pitchFamily="34" charset="0"/>
              </a:rPr>
              <a:t>t</a:t>
            </a:r>
            <a:r>
              <a:rPr lang="en-US" altLang="zh-CN" sz="2000" baseline="-25000">
                <a:latin typeface="Calibri" pitchFamily="34" charset="0"/>
              </a:rPr>
              <a:t>1</a:t>
            </a:r>
            <a:endParaRPr lang="en-US" altLang="zh-CN" sz="200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32770" name="Content Placeholder 2"/>
          <p:cNvSpPr>
            <a:spLocks noGrp="1"/>
          </p:cNvSpPr>
          <p:nvPr>
            <p:ph idx="4294967295"/>
          </p:nvPr>
        </p:nvSpPr>
        <p:spPr>
          <a:xfrm>
            <a:off x="457200" y="1600200"/>
            <a:ext cx="8229600" cy="5029200"/>
          </a:xfrm>
        </p:spPr>
        <p:txBody>
          <a:bodyPr/>
          <a:lstStyle/>
          <a:p>
            <a:r>
              <a:rPr lang="zh-CN" altLang="en-US" smtClean="0"/>
              <a:t>发送者有四个战略：</a:t>
            </a:r>
            <a:endParaRPr lang="en-US" altLang="zh-CN" smtClean="0"/>
          </a:p>
          <a:p>
            <a:pPr lvl="1"/>
            <a:r>
              <a:rPr lang="zh-CN" altLang="en-US" smtClean="0"/>
              <a:t>战略</a:t>
            </a:r>
            <a:r>
              <a:rPr lang="en-US" altLang="zh-CN" smtClean="0"/>
              <a:t>1</a:t>
            </a:r>
            <a:r>
              <a:rPr lang="zh-CN" altLang="en-US" smtClean="0"/>
              <a:t>：如果自然赋予类型</a:t>
            </a:r>
            <a:r>
              <a:rPr lang="en-US" altLang="zh-CN" smtClean="0"/>
              <a:t>t</a:t>
            </a:r>
            <a:r>
              <a:rPr lang="en-US" altLang="zh-CN" baseline="-25000" smtClean="0"/>
              <a:t>1</a:t>
            </a:r>
            <a:r>
              <a:rPr lang="zh-CN" altLang="en-US" smtClean="0"/>
              <a:t>，选择信号</a:t>
            </a:r>
            <a:r>
              <a:rPr lang="en-US" altLang="zh-CN" smtClean="0"/>
              <a:t>m</a:t>
            </a:r>
            <a:r>
              <a:rPr lang="en-US" altLang="zh-CN" baseline="-25000" smtClean="0"/>
              <a:t>1 </a:t>
            </a:r>
            <a:r>
              <a:rPr lang="zh-CN" altLang="en-US" smtClean="0"/>
              <a:t>；如果自然赋予类型</a:t>
            </a:r>
            <a:r>
              <a:rPr lang="en-US" altLang="zh-CN" smtClean="0"/>
              <a:t>t</a:t>
            </a:r>
            <a:r>
              <a:rPr lang="en-US" altLang="zh-CN" baseline="-25000" smtClean="0"/>
              <a:t>2 </a:t>
            </a:r>
            <a:r>
              <a:rPr lang="zh-CN" altLang="en-US" smtClean="0"/>
              <a:t>，选择信号</a:t>
            </a:r>
            <a:r>
              <a:rPr lang="en-US" altLang="zh-CN" smtClean="0"/>
              <a:t>m</a:t>
            </a:r>
            <a:r>
              <a:rPr lang="en-US" altLang="zh-CN" baseline="-25000" smtClean="0"/>
              <a:t>1 </a:t>
            </a:r>
            <a:r>
              <a:rPr lang="zh-CN" altLang="en-US" smtClean="0"/>
              <a:t>；</a:t>
            </a:r>
          </a:p>
          <a:p>
            <a:pPr lvl="1"/>
            <a:r>
              <a:rPr lang="zh-CN" altLang="en-US" smtClean="0"/>
              <a:t>战略</a:t>
            </a:r>
            <a:r>
              <a:rPr lang="en-US" altLang="zh-CN" smtClean="0"/>
              <a:t>2</a:t>
            </a:r>
            <a:r>
              <a:rPr lang="zh-CN" altLang="en-US" smtClean="0"/>
              <a:t>：如果自然赋予类型</a:t>
            </a:r>
            <a:r>
              <a:rPr lang="en-US" altLang="zh-CN" smtClean="0"/>
              <a:t>t</a:t>
            </a:r>
            <a:r>
              <a:rPr lang="en-US" altLang="zh-CN" baseline="-25000" smtClean="0"/>
              <a:t>1</a:t>
            </a:r>
            <a:r>
              <a:rPr lang="zh-CN" altLang="en-US" smtClean="0"/>
              <a:t>，选择信号</a:t>
            </a:r>
            <a:r>
              <a:rPr lang="en-US" altLang="zh-CN" smtClean="0"/>
              <a:t>m</a:t>
            </a:r>
            <a:r>
              <a:rPr lang="en-US" altLang="zh-CN" baseline="-25000" smtClean="0"/>
              <a:t>1 </a:t>
            </a:r>
            <a:r>
              <a:rPr lang="zh-CN" altLang="en-US" smtClean="0"/>
              <a:t>；如果自然赋予类型</a:t>
            </a:r>
            <a:r>
              <a:rPr lang="en-US" altLang="zh-CN" smtClean="0"/>
              <a:t>t</a:t>
            </a:r>
            <a:r>
              <a:rPr lang="en-US" altLang="zh-CN" baseline="-25000" smtClean="0"/>
              <a:t>2 </a:t>
            </a:r>
            <a:r>
              <a:rPr lang="zh-CN" altLang="en-US" smtClean="0"/>
              <a:t>，选择信号</a:t>
            </a:r>
            <a:r>
              <a:rPr lang="en-US" altLang="zh-CN" smtClean="0"/>
              <a:t>m</a:t>
            </a:r>
            <a:r>
              <a:rPr lang="en-US" altLang="zh-CN" baseline="-25000" smtClean="0"/>
              <a:t>2 </a:t>
            </a:r>
            <a:r>
              <a:rPr lang="zh-CN" altLang="en-US" smtClean="0"/>
              <a:t>；</a:t>
            </a:r>
          </a:p>
          <a:p>
            <a:pPr lvl="1"/>
            <a:r>
              <a:rPr lang="zh-CN" altLang="en-US" smtClean="0"/>
              <a:t>战略</a:t>
            </a:r>
            <a:r>
              <a:rPr lang="en-US" altLang="zh-CN" smtClean="0"/>
              <a:t>3</a:t>
            </a:r>
            <a:r>
              <a:rPr lang="zh-CN" altLang="en-US" smtClean="0"/>
              <a:t>：如果自然赋予类型</a:t>
            </a:r>
            <a:r>
              <a:rPr lang="en-US" altLang="zh-CN" smtClean="0"/>
              <a:t>t</a:t>
            </a:r>
            <a:r>
              <a:rPr lang="en-US" altLang="zh-CN" baseline="-25000" smtClean="0"/>
              <a:t>1</a:t>
            </a:r>
            <a:r>
              <a:rPr lang="zh-CN" altLang="en-US" smtClean="0"/>
              <a:t>，选择信号</a:t>
            </a:r>
            <a:r>
              <a:rPr lang="en-US" altLang="zh-CN" smtClean="0"/>
              <a:t>m</a:t>
            </a:r>
            <a:r>
              <a:rPr lang="en-US" altLang="zh-CN" baseline="-25000" smtClean="0"/>
              <a:t>2 </a:t>
            </a:r>
            <a:r>
              <a:rPr lang="zh-CN" altLang="en-US" smtClean="0"/>
              <a:t>；如果自然赋予类型</a:t>
            </a:r>
            <a:r>
              <a:rPr lang="en-US" altLang="zh-CN" smtClean="0"/>
              <a:t>t</a:t>
            </a:r>
            <a:r>
              <a:rPr lang="en-US" altLang="zh-CN" baseline="-25000" smtClean="0"/>
              <a:t>2 </a:t>
            </a:r>
            <a:r>
              <a:rPr lang="zh-CN" altLang="en-US" smtClean="0"/>
              <a:t>，选择信号</a:t>
            </a:r>
            <a:r>
              <a:rPr lang="en-US" altLang="zh-CN" smtClean="0"/>
              <a:t>m</a:t>
            </a:r>
            <a:r>
              <a:rPr lang="en-US" altLang="zh-CN" baseline="-25000" smtClean="0"/>
              <a:t>1 </a:t>
            </a:r>
            <a:r>
              <a:rPr lang="zh-CN" altLang="en-US" smtClean="0"/>
              <a:t>；</a:t>
            </a:r>
          </a:p>
          <a:p>
            <a:pPr lvl="1"/>
            <a:r>
              <a:rPr lang="zh-CN" altLang="en-US" smtClean="0"/>
              <a:t>战略</a:t>
            </a:r>
            <a:r>
              <a:rPr lang="en-US" altLang="zh-CN" smtClean="0"/>
              <a:t>4</a:t>
            </a:r>
            <a:r>
              <a:rPr lang="zh-CN" altLang="en-US" smtClean="0"/>
              <a:t>：如果自然赋予类型</a:t>
            </a:r>
            <a:r>
              <a:rPr lang="en-US" altLang="zh-CN" smtClean="0"/>
              <a:t>t</a:t>
            </a:r>
            <a:r>
              <a:rPr lang="en-US" altLang="zh-CN" baseline="-25000" smtClean="0"/>
              <a:t>1</a:t>
            </a:r>
            <a:r>
              <a:rPr lang="zh-CN" altLang="en-US" smtClean="0"/>
              <a:t>，选择信号</a:t>
            </a:r>
            <a:r>
              <a:rPr lang="en-US" altLang="zh-CN" smtClean="0"/>
              <a:t>m</a:t>
            </a:r>
            <a:r>
              <a:rPr lang="en-US" altLang="zh-CN" baseline="-25000" smtClean="0"/>
              <a:t>2 </a:t>
            </a:r>
            <a:r>
              <a:rPr lang="zh-CN" altLang="en-US" smtClean="0"/>
              <a:t>；如果自然赋予类型</a:t>
            </a:r>
            <a:r>
              <a:rPr lang="en-US" altLang="zh-CN" smtClean="0"/>
              <a:t>t</a:t>
            </a:r>
            <a:r>
              <a:rPr lang="en-US" altLang="zh-CN" baseline="-25000" smtClean="0"/>
              <a:t>2 </a:t>
            </a:r>
            <a:r>
              <a:rPr lang="zh-CN" altLang="en-US" smtClean="0"/>
              <a:t>，选择信号</a:t>
            </a:r>
            <a:r>
              <a:rPr lang="en-US" altLang="zh-CN" smtClean="0"/>
              <a:t>m</a:t>
            </a:r>
            <a:r>
              <a:rPr lang="en-US" altLang="zh-CN" baseline="-25000" smtClean="0"/>
              <a:t>2 </a:t>
            </a:r>
            <a:r>
              <a:rPr lang="zh-CN" altLang="en-US" smtClean="0"/>
              <a:t>；</a:t>
            </a:r>
            <a:endParaRPr lang="en-US" altLang="zh-CN" smtClean="0"/>
          </a:p>
          <a:p>
            <a:pPr lvl="1"/>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r>
              <a:rPr lang="en-US" altLang="zh-CN" smtClean="0"/>
              <a:t>4.1 </a:t>
            </a:r>
            <a:r>
              <a:rPr lang="zh-CN" altLang="en-US" smtClean="0"/>
              <a:t>精炼贝叶斯均衡概述</a:t>
            </a:r>
            <a:endParaRPr lang="en-US" altLang="zh-CN" smtClean="0"/>
          </a:p>
        </p:txBody>
      </p:sp>
      <p:sp>
        <p:nvSpPr>
          <p:cNvPr id="15362" name="Content Placeholder 2"/>
          <p:cNvSpPr>
            <a:spLocks noGrp="1"/>
          </p:cNvSpPr>
          <p:nvPr>
            <p:ph idx="4294967295"/>
          </p:nvPr>
        </p:nvSpPr>
        <p:spPr>
          <a:xfrm>
            <a:off x="457200" y="1600200"/>
            <a:ext cx="8229600" cy="5105400"/>
          </a:xfrm>
        </p:spPr>
        <p:txBody>
          <a:bodyPr/>
          <a:lstStyle/>
          <a:p>
            <a:r>
              <a:rPr lang="zh-CN" altLang="en-US" smtClean="0"/>
              <a:t>完全信息静态博弈：纳什均衡</a:t>
            </a:r>
            <a:endParaRPr lang="en-US" altLang="zh-CN" smtClean="0"/>
          </a:p>
          <a:p>
            <a:r>
              <a:rPr lang="zh-CN" altLang="en-US" smtClean="0"/>
              <a:t>完全信息动态博弈：子博弈精炼纳什均衡</a:t>
            </a:r>
            <a:endParaRPr lang="en-US" altLang="zh-CN" smtClean="0"/>
          </a:p>
          <a:p>
            <a:r>
              <a:rPr lang="zh-CN" altLang="en-US" smtClean="0"/>
              <a:t>非完全信息静态博弈：贝叶斯均衡</a:t>
            </a:r>
            <a:endParaRPr lang="en-US" altLang="zh-CN" smtClean="0"/>
          </a:p>
          <a:p>
            <a:r>
              <a:rPr lang="zh-CN" altLang="en-US" smtClean="0"/>
              <a:t>非完全信息动态博弈：精炼贝叶斯均衡</a:t>
            </a: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33794" name="Content Placeholder 2"/>
          <p:cNvSpPr>
            <a:spLocks noGrp="1"/>
          </p:cNvSpPr>
          <p:nvPr>
            <p:ph idx="4294967295"/>
          </p:nvPr>
        </p:nvSpPr>
        <p:spPr>
          <a:xfrm>
            <a:off x="457200" y="1447800"/>
            <a:ext cx="8229600" cy="5029200"/>
          </a:xfrm>
        </p:spPr>
        <p:txBody>
          <a:bodyPr/>
          <a:lstStyle/>
          <a:p>
            <a:pPr>
              <a:lnSpc>
                <a:spcPct val="90000"/>
              </a:lnSpc>
            </a:pPr>
            <a:r>
              <a:rPr lang="zh-CN" altLang="en-US" smtClean="0"/>
              <a:t>发送者有四个战略：</a:t>
            </a:r>
            <a:endParaRPr lang="en-US" altLang="zh-CN" smtClean="0"/>
          </a:p>
          <a:p>
            <a:pPr lvl="1">
              <a:lnSpc>
                <a:spcPct val="90000"/>
              </a:lnSpc>
            </a:pPr>
            <a:r>
              <a:rPr lang="zh-CN" altLang="en-US" smtClean="0"/>
              <a:t>战略</a:t>
            </a:r>
            <a:r>
              <a:rPr lang="en-US" altLang="zh-CN" smtClean="0"/>
              <a:t>1</a:t>
            </a:r>
            <a:r>
              <a:rPr lang="zh-CN" altLang="en-US" smtClean="0"/>
              <a:t>：如果自然赋予类型</a:t>
            </a:r>
            <a:r>
              <a:rPr lang="en-US" altLang="zh-CN" smtClean="0"/>
              <a:t>t</a:t>
            </a:r>
            <a:r>
              <a:rPr lang="en-US" altLang="zh-CN" baseline="-25000" smtClean="0"/>
              <a:t>1</a:t>
            </a:r>
            <a:r>
              <a:rPr lang="zh-CN" altLang="en-US" smtClean="0"/>
              <a:t>，选择信号</a:t>
            </a:r>
            <a:r>
              <a:rPr lang="en-US" altLang="zh-CN" smtClean="0"/>
              <a:t>m</a:t>
            </a:r>
            <a:r>
              <a:rPr lang="en-US" altLang="zh-CN" baseline="-25000" smtClean="0"/>
              <a:t>1 </a:t>
            </a:r>
            <a:r>
              <a:rPr lang="zh-CN" altLang="en-US" smtClean="0"/>
              <a:t>；如果自然赋予类型</a:t>
            </a:r>
            <a:r>
              <a:rPr lang="en-US" altLang="zh-CN" smtClean="0"/>
              <a:t>t</a:t>
            </a:r>
            <a:r>
              <a:rPr lang="en-US" altLang="zh-CN" baseline="-25000" smtClean="0"/>
              <a:t>2 </a:t>
            </a:r>
            <a:r>
              <a:rPr lang="zh-CN" altLang="en-US" smtClean="0"/>
              <a:t>，选择信号</a:t>
            </a:r>
            <a:r>
              <a:rPr lang="en-US" altLang="zh-CN" smtClean="0"/>
              <a:t>m</a:t>
            </a:r>
            <a:r>
              <a:rPr lang="en-US" altLang="zh-CN" baseline="-25000" smtClean="0"/>
              <a:t>1 </a:t>
            </a:r>
            <a:r>
              <a:rPr lang="zh-CN" altLang="en-US" smtClean="0"/>
              <a:t>；</a:t>
            </a:r>
          </a:p>
          <a:p>
            <a:pPr lvl="1">
              <a:lnSpc>
                <a:spcPct val="90000"/>
              </a:lnSpc>
            </a:pPr>
            <a:r>
              <a:rPr lang="zh-CN" altLang="en-US" smtClean="0"/>
              <a:t>战略</a:t>
            </a:r>
            <a:r>
              <a:rPr lang="en-US" altLang="zh-CN" smtClean="0"/>
              <a:t>2</a:t>
            </a:r>
            <a:r>
              <a:rPr lang="zh-CN" altLang="en-US" smtClean="0"/>
              <a:t>：如果自然赋予类型</a:t>
            </a:r>
            <a:r>
              <a:rPr lang="en-US" altLang="zh-CN" smtClean="0"/>
              <a:t>t</a:t>
            </a:r>
            <a:r>
              <a:rPr lang="en-US" altLang="zh-CN" baseline="-25000" smtClean="0"/>
              <a:t>1</a:t>
            </a:r>
            <a:r>
              <a:rPr lang="zh-CN" altLang="en-US" smtClean="0"/>
              <a:t>，选择信号</a:t>
            </a:r>
            <a:r>
              <a:rPr lang="en-US" altLang="zh-CN" smtClean="0"/>
              <a:t>m</a:t>
            </a:r>
            <a:r>
              <a:rPr lang="en-US" altLang="zh-CN" baseline="-25000" smtClean="0"/>
              <a:t>1 </a:t>
            </a:r>
            <a:r>
              <a:rPr lang="zh-CN" altLang="en-US" smtClean="0"/>
              <a:t>；如果自然赋予类型</a:t>
            </a:r>
            <a:r>
              <a:rPr lang="en-US" altLang="zh-CN" smtClean="0"/>
              <a:t>t</a:t>
            </a:r>
            <a:r>
              <a:rPr lang="en-US" altLang="zh-CN" baseline="-25000" smtClean="0"/>
              <a:t>2 </a:t>
            </a:r>
            <a:r>
              <a:rPr lang="zh-CN" altLang="en-US" smtClean="0"/>
              <a:t>，选择信号</a:t>
            </a:r>
            <a:r>
              <a:rPr lang="en-US" altLang="zh-CN" smtClean="0"/>
              <a:t>m</a:t>
            </a:r>
            <a:r>
              <a:rPr lang="en-US" altLang="zh-CN" baseline="-25000" smtClean="0"/>
              <a:t>2 </a:t>
            </a:r>
            <a:r>
              <a:rPr lang="zh-CN" altLang="en-US" smtClean="0"/>
              <a:t>；</a:t>
            </a:r>
          </a:p>
          <a:p>
            <a:pPr lvl="1">
              <a:lnSpc>
                <a:spcPct val="90000"/>
              </a:lnSpc>
            </a:pPr>
            <a:r>
              <a:rPr lang="zh-CN" altLang="en-US" smtClean="0"/>
              <a:t>战略</a:t>
            </a:r>
            <a:r>
              <a:rPr lang="en-US" altLang="zh-CN" smtClean="0"/>
              <a:t>3</a:t>
            </a:r>
            <a:r>
              <a:rPr lang="zh-CN" altLang="en-US" smtClean="0"/>
              <a:t>：如果自然赋予类型</a:t>
            </a:r>
            <a:r>
              <a:rPr lang="en-US" altLang="zh-CN" smtClean="0"/>
              <a:t>t</a:t>
            </a:r>
            <a:r>
              <a:rPr lang="en-US" altLang="zh-CN" baseline="-25000" smtClean="0"/>
              <a:t>1</a:t>
            </a:r>
            <a:r>
              <a:rPr lang="zh-CN" altLang="en-US" smtClean="0"/>
              <a:t>，选择信号</a:t>
            </a:r>
            <a:r>
              <a:rPr lang="en-US" altLang="zh-CN" smtClean="0"/>
              <a:t>m</a:t>
            </a:r>
            <a:r>
              <a:rPr lang="en-US" altLang="zh-CN" baseline="-25000" smtClean="0"/>
              <a:t>2 </a:t>
            </a:r>
            <a:r>
              <a:rPr lang="zh-CN" altLang="en-US" smtClean="0"/>
              <a:t>；如果自然赋予类型</a:t>
            </a:r>
            <a:r>
              <a:rPr lang="en-US" altLang="zh-CN" smtClean="0"/>
              <a:t>t</a:t>
            </a:r>
            <a:r>
              <a:rPr lang="en-US" altLang="zh-CN" baseline="-25000" smtClean="0"/>
              <a:t>2 </a:t>
            </a:r>
            <a:r>
              <a:rPr lang="zh-CN" altLang="en-US" smtClean="0"/>
              <a:t>，选择信号</a:t>
            </a:r>
            <a:r>
              <a:rPr lang="en-US" altLang="zh-CN" smtClean="0"/>
              <a:t>m</a:t>
            </a:r>
            <a:r>
              <a:rPr lang="en-US" altLang="zh-CN" baseline="-25000" smtClean="0"/>
              <a:t>1 </a:t>
            </a:r>
            <a:r>
              <a:rPr lang="zh-CN" altLang="en-US" smtClean="0"/>
              <a:t>；</a:t>
            </a:r>
          </a:p>
          <a:p>
            <a:pPr lvl="1">
              <a:lnSpc>
                <a:spcPct val="90000"/>
              </a:lnSpc>
            </a:pPr>
            <a:r>
              <a:rPr lang="zh-CN" altLang="en-US" smtClean="0"/>
              <a:t>战略</a:t>
            </a:r>
            <a:r>
              <a:rPr lang="en-US" altLang="zh-CN" smtClean="0"/>
              <a:t>4</a:t>
            </a:r>
            <a:r>
              <a:rPr lang="zh-CN" altLang="en-US" smtClean="0"/>
              <a:t>：如果自然赋予类型</a:t>
            </a:r>
            <a:r>
              <a:rPr lang="en-US" altLang="zh-CN" smtClean="0"/>
              <a:t>t</a:t>
            </a:r>
            <a:r>
              <a:rPr lang="en-US" altLang="zh-CN" baseline="-25000" smtClean="0"/>
              <a:t>1</a:t>
            </a:r>
            <a:r>
              <a:rPr lang="zh-CN" altLang="en-US" smtClean="0"/>
              <a:t>，选择信号</a:t>
            </a:r>
            <a:r>
              <a:rPr lang="en-US" altLang="zh-CN" smtClean="0"/>
              <a:t>m</a:t>
            </a:r>
            <a:r>
              <a:rPr lang="en-US" altLang="zh-CN" baseline="-25000" smtClean="0"/>
              <a:t>2 </a:t>
            </a:r>
            <a:r>
              <a:rPr lang="zh-CN" altLang="en-US" smtClean="0"/>
              <a:t>；如果自然赋予类型</a:t>
            </a:r>
            <a:r>
              <a:rPr lang="en-US" altLang="zh-CN" smtClean="0"/>
              <a:t>t</a:t>
            </a:r>
            <a:r>
              <a:rPr lang="en-US" altLang="zh-CN" baseline="-25000" smtClean="0"/>
              <a:t>2 </a:t>
            </a:r>
            <a:r>
              <a:rPr lang="zh-CN" altLang="en-US" smtClean="0"/>
              <a:t>，选择信号</a:t>
            </a:r>
            <a:r>
              <a:rPr lang="en-US" altLang="zh-CN" smtClean="0"/>
              <a:t>m</a:t>
            </a:r>
            <a:r>
              <a:rPr lang="en-US" altLang="zh-CN" baseline="-25000" smtClean="0"/>
              <a:t>2 </a:t>
            </a:r>
            <a:r>
              <a:rPr lang="zh-CN" altLang="en-US" smtClean="0"/>
              <a:t>；</a:t>
            </a:r>
            <a:endParaRPr lang="en-US" altLang="zh-CN" smtClean="0"/>
          </a:p>
          <a:p>
            <a:pPr>
              <a:lnSpc>
                <a:spcPct val="90000"/>
              </a:lnSpc>
            </a:pPr>
            <a:r>
              <a:rPr lang="zh-CN" altLang="en-US" smtClean="0"/>
              <a:t>战略</a:t>
            </a:r>
            <a:r>
              <a:rPr lang="en-US" altLang="zh-CN" smtClean="0"/>
              <a:t>1</a:t>
            </a:r>
            <a:r>
              <a:rPr lang="zh-CN" altLang="en-US" smtClean="0"/>
              <a:t>和战略</a:t>
            </a:r>
            <a:r>
              <a:rPr lang="en-US" altLang="zh-CN" smtClean="0"/>
              <a:t>4</a:t>
            </a:r>
            <a:r>
              <a:rPr lang="zh-CN" altLang="en-US" smtClean="0"/>
              <a:t>是</a:t>
            </a:r>
            <a:r>
              <a:rPr lang="zh-CN" altLang="en-US" b="1" smtClean="0"/>
              <a:t>混同</a:t>
            </a:r>
            <a:r>
              <a:rPr lang="zh-CN" altLang="en-US" smtClean="0"/>
              <a:t>战略；战略</a:t>
            </a:r>
            <a:r>
              <a:rPr lang="en-US" altLang="zh-CN" smtClean="0"/>
              <a:t>2</a:t>
            </a:r>
            <a:r>
              <a:rPr lang="zh-CN" altLang="en-US" smtClean="0"/>
              <a:t>和战略</a:t>
            </a:r>
            <a:r>
              <a:rPr lang="en-US" altLang="zh-CN" smtClean="0"/>
              <a:t>3</a:t>
            </a:r>
            <a:r>
              <a:rPr lang="zh-CN" altLang="en-US" smtClean="0"/>
              <a:t>是</a:t>
            </a:r>
            <a:r>
              <a:rPr lang="zh-CN" altLang="en-US" b="1" smtClean="0"/>
              <a:t>分离</a:t>
            </a:r>
            <a:r>
              <a:rPr lang="zh-CN" altLang="en-US" smtClean="0"/>
              <a:t>战略</a:t>
            </a:r>
          </a:p>
          <a:p>
            <a:pPr>
              <a:lnSpc>
                <a:spcPct val="90000"/>
              </a:lnSpc>
            </a:pPr>
            <a:r>
              <a:rPr lang="zh-CN" altLang="en-US" smtClean="0"/>
              <a:t>发送者的战略用函数</a:t>
            </a:r>
            <a:r>
              <a:rPr lang="en-US" altLang="zh-CN" smtClean="0"/>
              <a:t>m(t</a:t>
            </a:r>
            <a:r>
              <a:rPr lang="en-US" altLang="zh-CN" baseline="-25000" smtClean="0"/>
              <a:t>i</a:t>
            </a:r>
            <a:r>
              <a:rPr lang="en-US" altLang="zh-CN" smtClean="0"/>
              <a:t>)</a:t>
            </a:r>
            <a:r>
              <a:rPr lang="zh-CN" altLang="en-US" smtClean="0"/>
              <a:t>表示</a:t>
            </a:r>
          </a:p>
          <a:p>
            <a:pPr lvl="1">
              <a:lnSpc>
                <a:spcPct val="90000"/>
              </a:lnSpc>
            </a:pPr>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34818" name="Content Placeholder 2"/>
          <p:cNvSpPr>
            <a:spLocks noGrp="1"/>
          </p:cNvSpPr>
          <p:nvPr>
            <p:ph idx="4294967295"/>
          </p:nvPr>
        </p:nvSpPr>
        <p:spPr>
          <a:xfrm>
            <a:off x="457200" y="1600200"/>
            <a:ext cx="8229600" cy="5029200"/>
          </a:xfrm>
        </p:spPr>
        <p:txBody>
          <a:bodyPr/>
          <a:lstStyle/>
          <a:p>
            <a:r>
              <a:rPr lang="zh-CN" altLang="en-US" smtClean="0"/>
              <a:t>接收者有四个战略：</a:t>
            </a:r>
            <a:endParaRPr lang="en-US" altLang="zh-CN" smtClean="0"/>
          </a:p>
          <a:p>
            <a:pPr lvl="1"/>
            <a:r>
              <a:rPr lang="zh-CN" altLang="en-US" smtClean="0"/>
              <a:t>战略</a:t>
            </a:r>
            <a:r>
              <a:rPr lang="en-US" altLang="zh-CN" smtClean="0"/>
              <a:t>1</a:t>
            </a:r>
            <a:r>
              <a:rPr lang="zh-CN" altLang="en-US" smtClean="0"/>
              <a:t>：如果发送者选择信号</a:t>
            </a:r>
            <a:r>
              <a:rPr lang="en-US" altLang="zh-CN" smtClean="0"/>
              <a:t>m</a:t>
            </a:r>
            <a:r>
              <a:rPr lang="en-US" altLang="zh-CN" baseline="-25000" smtClean="0"/>
              <a:t>1</a:t>
            </a:r>
            <a:r>
              <a:rPr lang="zh-CN" altLang="en-US" smtClean="0"/>
              <a:t>，选择行动</a:t>
            </a:r>
            <a:r>
              <a:rPr lang="en-US" altLang="zh-CN" smtClean="0"/>
              <a:t>a</a:t>
            </a:r>
            <a:r>
              <a:rPr lang="en-US" altLang="zh-CN" baseline="-25000" smtClean="0"/>
              <a:t>1 </a:t>
            </a:r>
            <a:r>
              <a:rPr lang="zh-CN" altLang="en-US" smtClean="0"/>
              <a:t>；如果发送者选择信号</a:t>
            </a:r>
            <a:r>
              <a:rPr lang="en-US" altLang="zh-CN" smtClean="0"/>
              <a:t>m</a:t>
            </a:r>
            <a:r>
              <a:rPr lang="en-US" altLang="zh-CN" baseline="-25000" smtClean="0"/>
              <a:t>2</a:t>
            </a:r>
            <a:r>
              <a:rPr lang="zh-CN" altLang="en-US" smtClean="0"/>
              <a:t>，选择行动</a:t>
            </a:r>
            <a:r>
              <a:rPr lang="en-US" altLang="zh-CN" smtClean="0"/>
              <a:t>a</a:t>
            </a:r>
            <a:r>
              <a:rPr lang="en-US" altLang="zh-CN" baseline="-25000" smtClean="0"/>
              <a:t>1 </a:t>
            </a:r>
            <a:r>
              <a:rPr lang="zh-CN" altLang="en-US" smtClean="0"/>
              <a:t>；</a:t>
            </a:r>
          </a:p>
          <a:p>
            <a:pPr lvl="1"/>
            <a:r>
              <a:rPr lang="zh-CN" altLang="en-US" smtClean="0"/>
              <a:t>战略</a:t>
            </a:r>
            <a:r>
              <a:rPr lang="en-US" altLang="zh-CN" smtClean="0"/>
              <a:t>2</a:t>
            </a:r>
            <a:r>
              <a:rPr lang="zh-CN" altLang="en-US" smtClean="0"/>
              <a:t>：如果发送者选择信号</a:t>
            </a:r>
            <a:r>
              <a:rPr lang="en-US" altLang="zh-CN" smtClean="0"/>
              <a:t>m</a:t>
            </a:r>
            <a:r>
              <a:rPr lang="en-US" altLang="zh-CN" baseline="-25000" smtClean="0"/>
              <a:t>1</a:t>
            </a:r>
            <a:r>
              <a:rPr lang="zh-CN" altLang="en-US" smtClean="0"/>
              <a:t>，选择行动</a:t>
            </a:r>
            <a:r>
              <a:rPr lang="en-US" altLang="zh-CN" smtClean="0"/>
              <a:t>a</a:t>
            </a:r>
            <a:r>
              <a:rPr lang="en-US" altLang="zh-CN" baseline="-25000" smtClean="0"/>
              <a:t>1 </a:t>
            </a:r>
            <a:r>
              <a:rPr lang="zh-CN" altLang="en-US" smtClean="0"/>
              <a:t>；如果发送者选择信号</a:t>
            </a:r>
            <a:r>
              <a:rPr lang="en-US" altLang="zh-CN" smtClean="0"/>
              <a:t>m</a:t>
            </a:r>
            <a:r>
              <a:rPr lang="en-US" altLang="zh-CN" baseline="-25000" smtClean="0"/>
              <a:t>2</a:t>
            </a:r>
            <a:r>
              <a:rPr lang="zh-CN" altLang="en-US" smtClean="0"/>
              <a:t>，选择行动</a:t>
            </a:r>
            <a:r>
              <a:rPr lang="en-US" altLang="zh-CN" smtClean="0"/>
              <a:t>a</a:t>
            </a:r>
            <a:r>
              <a:rPr lang="en-US" altLang="zh-CN" baseline="-25000" smtClean="0"/>
              <a:t>2 </a:t>
            </a:r>
            <a:r>
              <a:rPr lang="zh-CN" altLang="en-US" smtClean="0"/>
              <a:t>；</a:t>
            </a:r>
            <a:endParaRPr lang="en-US" altLang="zh-CN" smtClean="0"/>
          </a:p>
          <a:p>
            <a:pPr lvl="1"/>
            <a:r>
              <a:rPr lang="zh-CN" altLang="en-US" smtClean="0"/>
              <a:t>战略</a:t>
            </a:r>
            <a:r>
              <a:rPr lang="en-US" altLang="zh-CN" smtClean="0"/>
              <a:t>3</a:t>
            </a:r>
            <a:r>
              <a:rPr lang="zh-CN" altLang="en-US" smtClean="0"/>
              <a:t>：如果发送者选择信号</a:t>
            </a:r>
            <a:r>
              <a:rPr lang="en-US" altLang="zh-CN" smtClean="0"/>
              <a:t>m</a:t>
            </a:r>
            <a:r>
              <a:rPr lang="en-US" altLang="zh-CN" baseline="-25000" smtClean="0"/>
              <a:t>1</a:t>
            </a:r>
            <a:r>
              <a:rPr lang="zh-CN" altLang="en-US" smtClean="0"/>
              <a:t>，选择行动</a:t>
            </a:r>
            <a:r>
              <a:rPr lang="en-US" altLang="zh-CN" smtClean="0"/>
              <a:t>a</a:t>
            </a:r>
            <a:r>
              <a:rPr lang="en-US" altLang="zh-CN" baseline="-25000" smtClean="0"/>
              <a:t>2 </a:t>
            </a:r>
            <a:r>
              <a:rPr lang="zh-CN" altLang="en-US" smtClean="0"/>
              <a:t>；如果发送者选择信号</a:t>
            </a:r>
            <a:r>
              <a:rPr lang="en-US" altLang="zh-CN" smtClean="0"/>
              <a:t>m</a:t>
            </a:r>
            <a:r>
              <a:rPr lang="en-US" altLang="zh-CN" baseline="-25000" smtClean="0"/>
              <a:t>2</a:t>
            </a:r>
            <a:r>
              <a:rPr lang="zh-CN" altLang="en-US" smtClean="0"/>
              <a:t>，选择行动</a:t>
            </a:r>
            <a:r>
              <a:rPr lang="en-US" altLang="zh-CN" smtClean="0"/>
              <a:t>a</a:t>
            </a:r>
            <a:r>
              <a:rPr lang="en-US" altLang="zh-CN" baseline="-25000" smtClean="0"/>
              <a:t>1 </a:t>
            </a:r>
            <a:r>
              <a:rPr lang="zh-CN" altLang="en-US" smtClean="0"/>
              <a:t>；</a:t>
            </a:r>
          </a:p>
          <a:p>
            <a:pPr lvl="1"/>
            <a:r>
              <a:rPr lang="zh-CN" altLang="en-US" smtClean="0"/>
              <a:t>战略</a:t>
            </a:r>
            <a:r>
              <a:rPr lang="en-US" altLang="zh-CN" smtClean="0"/>
              <a:t>4</a:t>
            </a:r>
            <a:r>
              <a:rPr lang="zh-CN" altLang="en-US" smtClean="0"/>
              <a:t>：如果发送者选择信号</a:t>
            </a:r>
            <a:r>
              <a:rPr lang="en-US" altLang="zh-CN" smtClean="0"/>
              <a:t>m</a:t>
            </a:r>
            <a:r>
              <a:rPr lang="en-US" altLang="zh-CN" baseline="-25000" smtClean="0"/>
              <a:t>1</a:t>
            </a:r>
            <a:r>
              <a:rPr lang="zh-CN" altLang="en-US" smtClean="0"/>
              <a:t>，选择行动</a:t>
            </a:r>
            <a:r>
              <a:rPr lang="en-US" altLang="zh-CN" smtClean="0"/>
              <a:t>a</a:t>
            </a:r>
            <a:r>
              <a:rPr lang="en-US" altLang="zh-CN" baseline="-25000" smtClean="0"/>
              <a:t>2 </a:t>
            </a:r>
            <a:r>
              <a:rPr lang="zh-CN" altLang="en-US" smtClean="0"/>
              <a:t>；如果发送者选择信号</a:t>
            </a:r>
            <a:r>
              <a:rPr lang="en-US" altLang="zh-CN" smtClean="0"/>
              <a:t>m</a:t>
            </a:r>
            <a:r>
              <a:rPr lang="en-US" altLang="zh-CN" baseline="-25000" smtClean="0"/>
              <a:t>2</a:t>
            </a:r>
            <a:r>
              <a:rPr lang="zh-CN" altLang="en-US" smtClean="0"/>
              <a:t>，选择行动</a:t>
            </a:r>
            <a:r>
              <a:rPr lang="en-US" altLang="zh-CN" smtClean="0"/>
              <a:t>a</a:t>
            </a:r>
            <a:r>
              <a:rPr lang="en-US" altLang="zh-CN" baseline="-25000" smtClean="0"/>
              <a:t>2 </a:t>
            </a:r>
            <a:r>
              <a:rPr lang="zh-CN" altLang="en-US" smtClean="0"/>
              <a:t>；</a:t>
            </a:r>
          </a:p>
          <a:p>
            <a:pPr>
              <a:lnSpc>
                <a:spcPct val="90000"/>
              </a:lnSpc>
            </a:pPr>
            <a:r>
              <a:rPr lang="zh-CN" altLang="en-US" smtClean="0"/>
              <a:t>接收者的战略用函数</a:t>
            </a:r>
            <a:r>
              <a:rPr lang="en-US" altLang="zh-CN" smtClean="0"/>
              <a:t>a(m</a:t>
            </a:r>
            <a:r>
              <a:rPr lang="en-US" altLang="zh-CN" baseline="-25000" smtClean="0"/>
              <a:t>j</a:t>
            </a:r>
            <a:r>
              <a:rPr lang="en-US" altLang="zh-CN" smtClean="0"/>
              <a:t>)</a:t>
            </a:r>
            <a:r>
              <a:rPr lang="zh-CN" altLang="en-US" smtClean="0"/>
              <a:t>表示</a:t>
            </a:r>
          </a:p>
          <a:p>
            <a:pPr lvl="1"/>
            <a:endParaRPr lang="zh-CN" altLang="en-US" smtClean="0"/>
          </a:p>
          <a:p>
            <a:pPr lvl="1"/>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4"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601095" name="Content Placeholder 2"/>
          <p:cNvSpPr>
            <a:spLocks noGrp="1"/>
          </p:cNvSpPr>
          <p:nvPr>
            <p:ph idx="4294967295"/>
          </p:nvPr>
        </p:nvSpPr>
        <p:spPr>
          <a:xfrm>
            <a:off x="457200" y="1600200"/>
            <a:ext cx="8229600" cy="5029200"/>
          </a:xfrm>
        </p:spPr>
        <p:txBody>
          <a:bodyPr/>
          <a:lstStyle/>
          <a:p>
            <a:r>
              <a:rPr lang="zh-CN" altLang="en-US" b="1" smtClean="0"/>
              <a:t>信号要求</a:t>
            </a:r>
            <a:r>
              <a:rPr lang="en-US" altLang="zh-CN" b="1" smtClean="0"/>
              <a:t>1</a:t>
            </a:r>
            <a:r>
              <a:rPr lang="zh-CN" altLang="en-US" smtClean="0"/>
              <a:t>：在观测到</a:t>
            </a:r>
            <a:r>
              <a:rPr lang="en-US" altLang="zh-CN" smtClean="0"/>
              <a:t>M</a:t>
            </a:r>
            <a:r>
              <a:rPr lang="zh-CN" altLang="en-US" smtClean="0"/>
              <a:t>中的任何信号</a:t>
            </a:r>
            <a:r>
              <a:rPr lang="en-US" altLang="zh-CN" smtClean="0"/>
              <a:t>m</a:t>
            </a:r>
            <a:r>
              <a:rPr lang="en-US" altLang="zh-CN" baseline="-25000" smtClean="0"/>
              <a:t>j</a:t>
            </a:r>
            <a:r>
              <a:rPr lang="zh-CN" altLang="en-US" smtClean="0"/>
              <a:t>之后，接收者必须对哪些类型可能会发送</a:t>
            </a:r>
            <a:r>
              <a:rPr lang="en-US" altLang="zh-CN" smtClean="0"/>
              <a:t>m</a:t>
            </a:r>
            <a:r>
              <a:rPr lang="en-US" altLang="zh-CN" baseline="-25000" smtClean="0"/>
              <a:t>j</a:t>
            </a:r>
            <a:r>
              <a:rPr lang="zh-CN" altLang="en-US" smtClean="0"/>
              <a:t>持有一个推断。这一推断用概率分布</a:t>
            </a:r>
            <a:r>
              <a:rPr lang="en-US" altLang="zh-CN" smtClean="0"/>
              <a:t>u(t</a:t>
            </a:r>
            <a:r>
              <a:rPr lang="en-US" altLang="zh-CN" baseline="-25000" smtClean="0"/>
              <a:t>i</a:t>
            </a:r>
            <a:r>
              <a:rPr lang="en-US" altLang="zh-CN" smtClean="0"/>
              <a:t>|m</a:t>
            </a:r>
            <a:r>
              <a:rPr lang="en-US" altLang="zh-CN" baseline="-25000" smtClean="0"/>
              <a:t>j</a:t>
            </a:r>
            <a:r>
              <a:rPr lang="en-US" altLang="zh-CN" smtClean="0"/>
              <a:t>)</a:t>
            </a:r>
            <a:r>
              <a:rPr lang="zh-CN" altLang="en-US" smtClean="0"/>
              <a:t>表示，其中对所有</a:t>
            </a:r>
            <a:r>
              <a:rPr lang="en-US" altLang="zh-CN" smtClean="0"/>
              <a:t>T</a:t>
            </a:r>
            <a:r>
              <a:rPr lang="zh-CN" altLang="en-US" smtClean="0"/>
              <a:t>中的</a:t>
            </a:r>
            <a:r>
              <a:rPr lang="en-US" altLang="zh-CN" smtClean="0"/>
              <a:t>t</a:t>
            </a:r>
            <a:r>
              <a:rPr lang="en-US" altLang="zh-CN" baseline="-25000" smtClean="0"/>
              <a:t>i </a:t>
            </a:r>
            <a:r>
              <a:rPr lang="zh-CN" altLang="en-US" smtClean="0"/>
              <a:t>，                  且</a:t>
            </a:r>
          </a:p>
          <a:p>
            <a:pPr lvl="1"/>
            <a:endParaRPr lang="zh-CN" altLang="en-US" smtClean="0"/>
          </a:p>
        </p:txBody>
      </p:sp>
      <p:graphicFrame>
        <p:nvGraphicFramePr>
          <p:cNvPr id="601092" name="Object 4"/>
          <p:cNvGraphicFramePr>
            <a:graphicFrameLocks noChangeAspect="1"/>
          </p:cNvGraphicFramePr>
          <p:nvPr/>
        </p:nvGraphicFramePr>
        <p:xfrm>
          <a:off x="6858000" y="3086100"/>
          <a:ext cx="1841500" cy="571500"/>
        </p:xfrm>
        <a:graphic>
          <a:graphicData uri="http://schemas.openxmlformats.org/presentationml/2006/ole">
            <p:oleObj spid="_x0000_s601092" name="Equation" r:id="rId3" imgW="736560" imgH="228600" progId="">
              <p:embed/>
            </p:oleObj>
          </a:graphicData>
        </a:graphic>
      </p:graphicFrame>
      <p:graphicFrame>
        <p:nvGraphicFramePr>
          <p:cNvPr id="601093" name="Object 2"/>
          <p:cNvGraphicFramePr>
            <a:graphicFrameLocks noChangeAspect="1"/>
          </p:cNvGraphicFramePr>
          <p:nvPr/>
        </p:nvGraphicFramePr>
        <p:xfrm>
          <a:off x="1327150" y="3575050"/>
          <a:ext cx="2254250" cy="920750"/>
        </p:xfrm>
        <a:graphic>
          <a:graphicData uri="http://schemas.openxmlformats.org/presentationml/2006/ole">
            <p:oleObj spid="_x0000_s601093" name="Equation" r:id="rId4" imgW="901440" imgH="368280" progId="">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7"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602118" name="Content Placeholder 2"/>
          <p:cNvSpPr>
            <a:spLocks noGrp="1"/>
          </p:cNvSpPr>
          <p:nvPr>
            <p:ph idx="4294967295"/>
          </p:nvPr>
        </p:nvSpPr>
        <p:spPr/>
        <p:txBody>
          <a:bodyPr/>
          <a:lstStyle/>
          <a:p>
            <a:r>
              <a:rPr lang="zh-CN" altLang="en-US" b="1" smtClean="0"/>
              <a:t>信号要求</a:t>
            </a:r>
            <a:r>
              <a:rPr lang="en-US" altLang="zh-CN" b="1" smtClean="0"/>
              <a:t>2R</a:t>
            </a:r>
            <a:r>
              <a:rPr lang="zh-CN" altLang="en-US" smtClean="0"/>
              <a:t>：对</a:t>
            </a:r>
            <a:r>
              <a:rPr lang="en-US" altLang="zh-CN" smtClean="0"/>
              <a:t>M</a:t>
            </a:r>
            <a:r>
              <a:rPr lang="zh-CN" altLang="en-US" smtClean="0"/>
              <a:t>中的每一</a:t>
            </a:r>
            <a:r>
              <a:rPr lang="en-US" altLang="zh-CN" smtClean="0"/>
              <a:t>m</a:t>
            </a:r>
            <a:r>
              <a:rPr lang="en-US" altLang="zh-CN" baseline="-25000" smtClean="0"/>
              <a:t>j</a:t>
            </a:r>
            <a:r>
              <a:rPr lang="zh-CN" altLang="en-US" smtClean="0"/>
              <a:t>，并在给定其推断</a:t>
            </a:r>
            <a:r>
              <a:rPr lang="en-US" altLang="zh-CN" smtClean="0"/>
              <a:t>u(t</a:t>
            </a:r>
            <a:r>
              <a:rPr lang="en-US" altLang="zh-CN" baseline="-25000" smtClean="0"/>
              <a:t>i</a:t>
            </a:r>
            <a:r>
              <a:rPr lang="en-US" altLang="zh-CN" smtClean="0"/>
              <a:t>|m</a:t>
            </a:r>
            <a:r>
              <a:rPr lang="en-US" altLang="zh-CN" baseline="-25000" smtClean="0"/>
              <a:t>j</a:t>
            </a:r>
            <a:r>
              <a:rPr lang="en-US" altLang="zh-CN" smtClean="0"/>
              <a:t>)</a:t>
            </a:r>
            <a:r>
              <a:rPr lang="zh-CN" altLang="en-US" smtClean="0"/>
              <a:t>的条件下，接受者的战略</a:t>
            </a:r>
            <a:r>
              <a:rPr lang="en-US" altLang="zh-CN" smtClean="0"/>
              <a:t>a*(m</a:t>
            </a:r>
            <a:r>
              <a:rPr lang="en-US" altLang="zh-CN" baseline="-25000" smtClean="0"/>
              <a:t>j</a:t>
            </a:r>
            <a:r>
              <a:rPr lang="en-US" altLang="zh-CN" smtClean="0"/>
              <a:t>)</a:t>
            </a:r>
            <a:r>
              <a:rPr lang="zh-CN" altLang="en-US" smtClean="0"/>
              <a:t>必须使接收者的期望效用最大化，即</a:t>
            </a:r>
          </a:p>
        </p:txBody>
      </p:sp>
      <p:graphicFrame>
        <p:nvGraphicFramePr>
          <p:cNvPr id="602116" name="Object 2"/>
          <p:cNvGraphicFramePr>
            <a:graphicFrameLocks noChangeAspect="1"/>
          </p:cNvGraphicFramePr>
          <p:nvPr/>
        </p:nvGraphicFramePr>
        <p:xfrm>
          <a:off x="1301750" y="3260725"/>
          <a:ext cx="6064250" cy="920750"/>
        </p:xfrm>
        <a:graphic>
          <a:graphicData uri="http://schemas.openxmlformats.org/presentationml/2006/ole">
            <p:oleObj spid="_x0000_s602116" name="Equation" r:id="rId3" imgW="2425680" imgH="368280" progId="">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41"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603142" name="Content Placeholder 2"/>
          <p:cNvSpPr>
            <a:spLocks noGrp="1"/>
          </p:cNvSpPr>
          <p:nvPr>
            <p:ph idx="4294967295"/>
          </p:nvPr>
        </p:nvSpPr>
        <p:spPr/>
        <p:txBody>
          <a:bodyPr/>
          <a:lstStyle/>
          <a:p>
            <a:r>
              <a:rPr lang="zh-CN" altLang="en-US" b="1" smtClean="0"/>
              <a:t>信号要求</a:t>
            </a:r>
            <a:r>
              <a:rPr lang="en-US" altLang="zh-CN" b="1" smtClean="0"/>
              <a:t>2S</a:t>
            </a:r>
            <a:r>
              <a:rPr lang="zh-CN" altLang="en-US" smtClean="0"/>
              <a:t>：对</a:t>
            </a:r>
            <a:r>
              <a:rPr lang="en-US" altLang="zh-CN" smtClean="0"/>
              <a:t>T</a:t>
            </a:r>
            <a:r>
              <a:rPr lang="zh-CN" altLang="en-US" smtClean="0"/>
              <a:t>中的每一</a:t>
            </a:r>
            <a:r>
              <a:rPr lang="en-US" altLang="zh-CN" smtClean="0"/>
              <a:t>t</a:t>
            </a:r>
            <a:r>
              <a:rPr lang="en-US" altLang="zh-CN" baseline="-25000" smtClean="0"/>
              <a:t>i</a:t>
            </a:r>
            <a:r>
              <a:rPr lang="zh-CN" altLang="en-US" smtClean="0"/>
              <a:t>，在给定接收者战略</a:t>
            </a:r>
            <a:r>
              <a:rPr lang="en-US" altLang="zh-CN" smtClean="0"/>
              <a:t>a*(m</a:t>
            </a:r>
            <a:r>
              <a:rPr lang="en-US" altLang="zh-CN" baseline="-25000" smtClean="0"/>
              <a:t>j</a:t>
            </a:r>
            <a:r>
              <a:rPr lang="en-US" altLang="zh-CN" smtClean="0"/>
              <a:t>)</a:t>
            </a:r>
            <a:r>
              <a:rPr lang="zh-CN" altLang="en-US" smtClean="0"/>
              <a:t>的条件下，发送者选择的战略</a:t>
            </a:r>
            <a:r>
              <a:rPr lang="en-US" altLang="zh-CN" smtClean="0"/>
              <a:t>m*(t</a:t>
            </a:r>
            <a:r>
              <a:rPr lang="en-US" altLang="zh-CN" baseline="-25000" smtClean="0"/>
              <a:t>i</a:t>
            </a:r>
            <a:r>
              <a:rPr lang="en-US" altLang="zh-CN" smtClean="0"/>
              <a:t>)</a:t>
            </a:r>
            <a:r>
              <a:rPr lang="zh-CN" altLang="en-US" smtClean="0"/>
              <a:t>必须使发送者的期望效用最大化，即</a:t>
            </a:r>
          </a:p>
        </p:txBody>
      </p:sp>
      <p:graphicFrame>
        <p:nvGraphicFramePr>
          <p:cNvPr id="603140" name="Object 2"/>
          <p:cNvGraphicFramePr>
            <a:graphicFrameLocks noChangeAspect="1"/>
          </p:cNvGraphicFramePr>
          <p:nvPr/>
        </p:nvGraphicFramePr>
        <p:xfrm>
          <a:off x="1889125" y="3276600"/>
          <a:ext cx="4889500" cy="889000"/>
        </p:xfrm>
        <a:graphic>
          <a:graphicData uri="http://schemas.openxmlformats.org/presentationml/2006/ole">
            <p:oleObj spid="_x0000_s603140" name="Equation" r:id="rId3" imgW="1955520" imgH="355320" progId="">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5"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604166" name="Content Placeholder 2"/>
          <p:cNvSpPr>
            <a:spLocks noGrp="1"/>
          </p:cNvSpPr>
          <p:nvPr>
            <p:ph idx="4294967295"/>
          </p:nvPr>
        </p:nvSpPr>
        <p:spPr>
          <a:xfrm>
            <a:off x="457200" y="1600200"/>
            <a:ext cx="8229600" cy="4343400"/>
          </a:xfrm>
        </p:spPr>
        <p:txBody>
          <a:bodyPr/>
          <a:lstStyle/>
          <a:p>
            <a:r>
              <a:rPr lang="zh-CN" altLang="en-US" b="1" smtClean="0"/>
              <a:t>定义</a:t>
            </a:r>
            <a:endParaRPr lang="en-US" altLang="zh-CN" b="1" smtClean="0"/>
          </a:p>
          <a:p>
            <a:r>
              <a:rPr lang="zh-CN" altLang="en-US" smtClean="0"/>
              <a:t>若</a:t>
            </a:r>
            <a:r>
              <a:rPr lang="en-US" altLang="zh-CN" smtClean="0"/>
              <a:t>T</a:t>
            </a:r>
            <a:r>
              <a:rPr lang="en-US" altLang="zh-CN" baseline="-25000" smtClean="0"/>
              <a:t>j</a:t>
            </a:r>
            <a:r>
              <a:rPr lang="en-US" altLang="zh-CN" smtClean="0"/>
              <a:t> </a:t>
            </a:r>
            <a:r>
              <a:rPr lang="zh-CN" altLang="en-US" smtClean="0"/>
              <a:t>不是空集，则对应于信号</a:t>
            </a:r>
            <a:r>
              <a:rPr lang="en-US" altLang="zh-CN" smtClean="0"/>
              <a:t>m</a:t>
            </a:r>
            <a:r>
              <a:rPr lang="en-US" altLang="zh-CN" baseline="-25000" smtClean="0"/>
              <a:t>j</a:t>
            </a:r>
            <a:r>
              <a:rPr lang="en-US" altLang="zh-CN" smtClean="0"/>
              <a:t> </a:t>
            </a:r>
            <a:r>
              <a:rPr lang="zh-CN" altLang="en-US" smtClean="0"/>
              <a:t>的信息集就处于均衡路径之上，否则，若</a:t>
            </a:r>
            <a:r>
              <a:rPr lang="en-US" altLang="zh-CN" smtClean="0"/>
              <a:t>T</a:t>
            </a:r>
            <a:r>
              <a:rPr lang="en-US" altLang="zh-CN" baseline="-25000" smtClean="0"/>
              <a:t>j</a:t>
            </a:r>
            <a:r>
              <a:rPr lang="en-US" altLang="zh-CN" smtClean="0"/>
              <a:t> </a:t>
            </a:r>
            <a:r>
              <a:rPr lang="zh-CN" altLang="en-US" smtClean="0"/>
              <a:t>是空集，则对应于信号</a:t>
            </a:r>
            <a:r>
              <a:rPr lang="en-US" altLang="zh-CN" smtClean="0"/>
              <a:t>m</a:t>
            </a:r>
            <a:r>
              <a:rPr lang="en-US" altLang="zh-CN" baseline="-25000" smtClean="0"/>
              <a:t>j</a:t>
            </a:r>
            <a:r>
              <a:rPr lang="en-US" altLang="zh-CN" smtClean="0"/>
              <a:t> </a:t>
            </a:r>
            <a:r>
              <a:rPr lang="zh-CN" altLang="en-US" smtClean="0"/>
              <a:t>的信息集就处于均衡路径之外</a:t>
            </a:r>
            <a:endParaRPr lang="en-US" altLang="zh-CN" smtClean="0"/>
          </a:p>
        </p:txBody>
      </p:sp>
      <p:graphicFrame>
        <p:nvGraphicFramePr>
          <p:cNvPr id="604164" name="Object 2"/>
          <p:cNvGraphicFramePr>
            <a:graphicFrameLocks noChangeAspect="1"/>
          </p:cNvGraphicFramePr>
          <p:nvPr/>
        </p:nvGraphicFramePr>
        <p:xfrm>
          <a:off x="1905000" y="1574800"/>
          <a:ext cx="3587750" cy="635000"/>
        </p:xfrm>
        <a:graphic>
          <a:graphicData uri="http://schemas.openxmlformats.org/presentationml/2006/ole">
            <p:oleObj spid="_x0000_s604164" name="Equation" r:id="rId3" imgW="1434960" imgH="253800" progId="">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90"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605191" name="Content Placeholder 2"/>
          <p:cNvSpPr>
            <a:spLocks noGrp="1"/>
          </p:cNvSpPr>
          <p:nvPr>
            <p:ph idx="4294967295"/>
          </p:nvPr>
        </p:nvSpPr>
        <p:spPr>
          <a:xfrm>
            <a:off x="457200" y="1219200"/>
            <a:ext cx="8229600" cy="4038600"/>
          </a:xfrm>
        </p:spPr>
        <p:txBody>
          <a:bodyPr/>
          <a:lstStyle/>
          <a:p>
            <a:r>
              <a:rPr lang="zh-CN" altLang="en-US" sz="3000" b="1" smtClean="0"/>
              <a:t>定义</a:t>
            </a:r>
            <a:endParaRPr lang="en-US" altLang="zh-CN" sz="3000" b="1" smtClean="0"/>
          </a:p>
          <a:p>
            <a:r>
              <a:rPr lang="zh-CN" altLang="en-US" sz="3000" smtClean="0"/>
              <a:t>若</a:t>
            </a:r>
            <a:r>
              <a:rPr lang="en-US" altLang="zh-CN" sz="3000" smtClean="0"/>
              <a:t>T</a:t>
            </a:r>
            <a:r>
              <a:rPr lang="en-US" altLang="zh-CN" sz="3000" baseline="-25000" smtClean="0"/>
              <a:t>j</a:t>
            </a:r>
            <a:r>
              <a:rPr lang="en-US" altLang="zh-CN" sz="3000" smtClean="0"/>
              <a:t> </a:t>
            </a:r>
            <a:r>
              <a:rPr lang="zh-CN" altLang="en-US" sz="3000" smtClean="0"/>
              <a:t>不是空集，则对应于信号</a:t>
            </a:r>
            <a:r>
              <a:rPr lang="en-US" altLang="zh-CN" sz="3000" smtClean="0"/>
              <a:t>m</a:t>
            </a:r>
            <a:r>
              <a:rPr lang="en-US" altLang="zh-CN" sz="3000" baseline="-25000" smtClean="0"/>
              <a:t>j</a:t>
            </a:r>
            <a:r>
              <a:rPr lang="en-US" altLang="zh-CN" sz="3000" smtClean="0"/>
              <a:t> </a:t>
            </a:r>
            <a:r>
              <a:rPr lang="zh-CN" altLang="en-US" sz="3000" smtClean="0"/>
              <a:t>的信息集就处于均衡路径之上，否则，若</a:t>
            </a:r>
            <a:r>
              <a:rPr lang="en-US" altLang="zh-CN" sz="3000" smtClean="0"/>
              <a:t>T</a:t>
            </a:r>
            <a:r>
              <a:rPr lang="en-US" altLang="zh-CN" sz="3000" baseline="-25000" smtClean="0"/>
              <a:t>j</a:t>
            </a:r>
            <a:r>
              <a:rPr lang="en-US" altLang="zh-CN" sz="3000" smtClean="0"/>
              <a:t> </a:t>
            </a:r>
            <a:r>
              <a:rPr lang="zh-CN" altLang="en-US" sz="3000" smtClean="0"/>
              <a:t>是空集，则对应于信号</a:t>
            </a:r>
            <a:r>
              <a:rPr lang="en-US" altLang="zh-CN" sz="3000" smtClean="0"/>
              <a:t>m</a:t>
            </a:r>
            <a:r>
              <a:rPr lang="en-US" altLang="zh-CN" sz="3000" baseline="-25000" smtClean="0"/>
              <a:t>j</a:t>
            </a:r>
            <a:r>
              <a:rPr lang="en-US" altLang="zh-CN" sz="3000" smtClean="0"/>
              <a:t> </a:t>
            </a:r>
            <a:r>
              <a:rPr lang="zh-CN" altLang="en-US" sz="3000" smtClean="0"/>
              <a:t>的信息集就处于均衡路径之外</a:t>
            </a:r>
            <a:endParaRPr lang="en-US" altLang="zh-CN" sz="3000" smtClean="0"/>
          </a:p>
          <a:p>
            <a:r>
              <a:rPr lang="zh-CN" altLang="en-US" sz="3000" b="1" smtClean="0"/>
              <a:t>信号要求</a:t>
            </a:r>
            <a:r>
              <a:rPr lang="en-US" altLang="zh-CN" sz="3000" b="1" smtClean="0"/>
              <a:t>3</a:t>
            </a:r>
            <a:r>
              <a:rPr lang="zh-CN" altLang="en-US" sz="3000" smtClean="0"/>
              <a:t>：若对应于信号</a:t>
            </a:r>
            <a:r>
              <a:rPr lang="en-US" altLang="zh-CN" sz="3000" smtClean="0"/>
              <a:t>m</a:t>
            </a:r>
            <a:r>
              <a:rPr lang="en-US" altLang="zh-CN" sz="3000" baseline="-25000" smtClean="0"/>
              <a:t>j</a:t>
            </a:r>
            <a:r>
              <a:rPr lang="en-US" altLang="zh-CN" sz="3000" smtClean="0"/>
              <a:t> </a:t>
            </a:r>
            <a:r>
              <a:rPr lang="zh-CN" altLang="en-US" sz="3000" smtClean="0"/>
              <a:t>的信息集处于均衡路径之上（即</a:t>
            </a:r>
            <a:r>
              <a:rPr lang="en-US" altLang="zh-CN" sz="3000" smtClean="0"/>
              <a:t>T</a:t>
            </a:r>
            <a:r>
              <a:rPr lang="en-US" altLang="zh-CN" sz="3000" baseline="-25000" smtClean="0"/>
              <a:t>j</a:t>
            </a:r>
            <a:r>
              <a:rPr lang="en-US" altLang="zh-CN" sz="3000" smtClean="0"/>
              <a:t> </a:t>
            </a:r>
            <a:r>
              <a:rPr lang="zh-CN" altLang="en-US" sz="3000" smtClean="0"/>
              <a:t>不是空集），则接收者在该信息集中所持有的推断必须由贝叶斯法则和发送者的战略决定：</a:t>
            </a:r>
          </a:p>
        </p:txBody>
      </p:sp>
      <p:graphicFrame>
        <p:nvGraphicFramePr>
          <p:cNvPr id="605188" name="Object 2"/>
          <p:cNvGraphicFramePr>
            <a:graphicFrameLocks noChangeAspect="1"/>
          </p:cNvGraphicFramePr>
          <p:nvPr/>
        </p:nvGraphicFramePr>
        <p:xfrm>
          <a:off x="1704975" y="5029200"/>
          <a:ext cx="4600575" cy="1857375"/>
        </p:xfrm>
        <a:graphic>
          <a:graphicData uri="http://schemas.openxmlformats.org/presentationml/2006/ole">
            <p:oleObj spid="_x0000_s605188" name="Equation" r:id="rId3" imgW="2044440" imgH="825480" progId="">
              <p:embed/>
            </p:oleObj>
          </a:graphicData>
        </a:graphic>
      </p:graphicFrame>
      <p:graphicFrame>
        <p:nvGraphicFramePr>
          <p:cNvPr id="605189" name="Object 5"/>
          <p:cNvGraphicFramePr>
            <a:graphicFrameLocks noChangeAspect="1"/>
          </p:cNvGraphicFramePr>
          <p:nvPr/>
        </p:nvGraphicFramePr>
        <p:xfrm>
          <a:off x="1905000" y="1270000"/>
          <a:ext cx="3587750" cy="635000"/>
        </p:xfrm>
        <a:graphic>
          <a:graphicData uri="http://schemas.openxmlformats.org/presentationml/2006/ole">
            <p:oleObj spid="_x0000_s605189" name="Equation" r:id="rId4" imgW="1434960" imgH="253800" progId="">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09"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606210" name="Content Placeholder 2"/>
          <p:cNvSpPr>
            <a:spLocks noGrp="1"/>
          </p:cNvSpPr>
          <p:nvPr>
            <p:ph idx="4294967295"/>
          </p:nvPr>
        </p:nvSpPr>
        <p:spPr/>
        <p:txBody>
          <a:bodyPr/>
          <a:lstStyle/>
          <a:p>
            <a:r>
              <a:rPr lang="zh-CN" altLang="en-US" dirty="0" smtClean="0"/>
              <a:t>信号博弈中的一个</a:t>
            </a:r>
            <a:r>
              <a:rPr lang="zh-CN" altLang="en-US" b="1" dirty="0" smtClean="0"/>
              <a:t>纯战略精炼贝叶斯均衡</a:t>
            </a:r>
            <a:r>
              <a:rPr lang="zh-CN" altLang="en-US" dirty="0" smtClean="0"/>
              <a:t>为满足信号要求（</a:t>
            </a:r>
            <a:r>
              <a:rPr lang="en-US" altLang="zh-CN" dirty="0" smtClean="0"/>
              <a:t>1</a:t>
            </a:r>
            <a:r>
              <a:rPr lang="zh-CN" altLang="en-US" dirty="0" smtClean="0"/>
              <a:t>）（</a:t>
            </a:r>
            <a:r>
              <a:rPr lang="en-US" altLang="zh-CN" dirty="0" smtClean="0"/>
              <a:t>2R</a:t>
            </a:r>
            <a:r>
              <a:rPr lang="zh-CN" altLang="en-US" dirty="0" smtClean="0"/>
              <a:t>），（</a:t>
            </a:r>
            <a:r>
              <a:rPr lang="en-US" altLang="zh-CN" dirty="0" smtClean="0"/>
              <a:t>2S</a:t>
            </a:r>
            <a:r>
              <a:rPr lang="zh-CN" altLang="en-US" dirty="0" smtClean="0"/>
              <a:t>）及（</a:t>
            </a:r>
            <a:r>
              <a:rPr lang="en-US" altLang="zh-CN" dirty="0" smtClean="0"/>
              <a:t>3</a:t>
            </a:r>
            <a:r>
              <a:rPr lang="zh-CN" altLang="en-US" dirty="0" smtClean="0"/>
              <a:t>）的一对战略</a:t>
            </a:r>
            <a:r>
              <a:rPr lang="en-US" altLang="zh-CN" dirty="0" smtClean="0"/>
              <a:t>m*(</a:t>
            </a:r>
            <a:r>
              <a:rPr lang="en-US" altLang="zh-CN" dirty="0" err="1" smtClean="0"/>
              <a:t>t</a:t>
            </a:r>
            <a:r>
              <a:rPr lang="en-US" altLang="zh-CN" baseline="-25000" dirty="0" err="1" smtClean="0"/>
              <a:t>i</a:t>
            </a:r>
            <a:r>
              <a:rPr lang="en-US" altLang="zh-CN" dirty="0" smtClean="0"/>
              <a:t>)</a:t>
            </a:r>
            <a:r>
              <a:rPr lang="zh-CN" altLang="en-US" dirty="0" smtClean="0"/>
              <a:t>和</a:t>
            </a:r>
            <a:r>
              <a:rPr lang="en-US" altLang="zh-CN" dirty="0" smtClean="0"/>
              <a:t>a*(</a:t>
            </a:r>
            <a:r>
              <a:rPr lang="en-US" altLang="zh-CN" dirty="0" err="1" smtClean="0"/>
              <a:t>m</a:t>
            </a:r>
            <a:r>
              <a:rPr lang="en-US" altLang="zh-CN" baseline="-25000" dirty="0" err="1" smtClean="0"/>
              <a:t>j</a:t>
            </a:r>
            <a:r>
              <a:rPr lang="en-US" altLang="zh-CN" dirty="0" smtClean="0"/>
              <a:t>)</a:t>
            </a:r>
            <a:r>
              <a:rPr lang="zh-CN" altLang="en-US" dirty="0" smtClean="0"/>
              <a:t>以及推断</a:t>
            </a:r>
            <a:r>
              <a:rPr lang="en-US" altLang="zh-CN" dirty="0" smtClean="0"/>
              <a:t>u(</a:t>
            </a:r>
            <a:r>
              <a:rPr lang="en-US" altLang="zh-CN" dirty="0" err="1" smtClean="0"/>
              <a:t>t</a:t>
            </a:r>
            <a:r>
              <a:rPr lang="en-US" altLang="zh-CN" baseline="-25000" dirty="0" err="1" smtClean="0"/>
              <a:t>i</a:t>
            </a:r>
            <a:r>
              <a:rPr lang="en-US" altLang="zh-CN" dirty="0" err="1" smtClean="0"/>
              <a:t>|m</a:t>
            </a:r>
            <a:r>
              <a:rPr lang="en-US" altLang="zh-CN" baseline="-25000" dirty="0" err="1" smtClean="0"/>
              <a:t>j</a:t>
            </a:r>
            <a:r>
              <a:rPr lang="en-US" altLang="zh-CN" dirty="0" smtClean="0"/>
              <a:t>) </a:t>
            </a:r>
            <a:r>
              <a:rPr lang="zh-CN" altLang="en-US" dirty="0" smtClean="0"/>
              <a:t>。</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3"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pic>
        <p:nvPicPr>
          <p:cNvPr id="607234" name="Content Placeholder 3" descr="Fig1.jpg"/>
          <p:cNvPicPr>
            <a:picLocks noGrp="1" noChangeAspect="1"/>
          </p:cNvPicPr>
          <p:nvPr>
            <p:ph idx="4294967295"/>
          </p:nvPr>
        </p:nvPicPr>
        <p:blipFill>
          <a:blip r:embed="rId2"/>
          <a:srcRect/>
          <a:stretch>
            <a:fillRect/>
          </a:stretch>
        </p:blipFill>
        <p:spPr>
          <a:xfrm>
            <a:off x="457200" y="1654175"/>
            <a:ext cx="8229600" cy="4418013"/>
          </a:xfrm>
        </p:spPr>
      </p:pic>
      <p:sp>
        <p:nvSpPr>
          <p:cNvPr id="607235" name="TextBox 4"/>
          <p:cNvSpPr txBox="1">
            <a:spLocks noChangeArrowheads="1"/>
          </p:cNvSpPr>
          <p:nvPr/>
        </p:nvSpPr>
        <p:spPr bwMode="auto">
          <a:xfrm>
            <a:off x="3962400" y="1657350"/>
            <a:ext cx="1143000" cy="400050"/>
          </a:xfrm>
          <a:prstGeom prst="rect">
            <a:avLst/>
          </a:prstGeom>
          <a:noFill/>
          <a:ln w="9525">
            <a:noFill/>
            <a:miter lim="800000"/>
            <a:headEnd/>
            <a:tailEnd/>
          </a:ln>
        </p:spPr>
        <p:txBody>
          <a:bodyPr>
            <a:spAutoFit/>
          </a:bodyPr>
          <a:lstStyle/>
          <a:p>
            <a:r>
              <a:rPr lang="zh-CN" altLang="en-US" sz="2000">
                <a:latin typeface="Calibri" pitchFamily="34" charset="0"/>
              </a:rPr>
              <a:t>发送者</a:t>
            </a:r>
          </a:p>
        </p:txBody>
      </p:sp>
      <p:sp>
        <p:nvSpPr>
          <p:cNvPr id="607236" name="TextBox 5"/>
          <p:cNvSpPr txBox="1">
            <a:spLocks noChangeArrowheads="1"/>
          </p:cNvSpPr>
          <p:nvPr/>
        </p:nvSpPr>
        <p:spPr bwMode="auto">
          <a:xfrm>
            <a:off x="4114800" y="5638800"/>
            <a:ext cx="1143000" cy="400050"/>
          </a:xfrm>
          <a:prstGeom prst="rect">
            <a:avLst/>
          </a:prstGeom>
          <a:noFill/>
          <a:ln w="9525">
            <a:noFill/>
            <a:miter lim="800000"/>
            <a:headEnd/>
            <a:tailEnd/>
          </a:ln>
        </p:spPr>
        <p:txBody>
          <a:bodyPr>
            <a:spAutoFit/>
          </a:bodyPr>
          <a:lstStyle/>
          <a:p>
            <a:r>
              <a:rPr lang="zh-CN" altLang="en-US" sz="2000">
                <a:latin typeface="Calibri" pitchFamily="34" charset="0"/>
              </a:rPr>
              <a:t>发送者</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7"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608258" name="Content Placeholder 2"/>
          <p:cNvSpPr>
            <a:spLocks noGrp="1"/>
          </p:cNvSpPr>
          <p:nvPr>
            <p:ph idx="4294967295"/>
          </p:nvPr>
        </p:nvSpPr>
        <p:spPr/>
        <p:txBody>
          <a:bodyPr/>
          <a:lstStyle/>
          <a:p>
            <a:r>
              <a:rPr lang="zh-CN" altLang="en-US" smtClean="0"/>
              <a:t>发送者有四个可能的战略</a:t>
            </a:r>
            <a:endParaRPr lang="en-US" altLang="zh-CN" smtClean="0"/>
          </a:p>
          <a:p>
            <a:pPr lvl="1"/>
            <a:r>
              <a:rPr lang="en-US" altLang="zh-CN" smtClean="0"/>
              <a:t>1. </a:t>
            </a:r>
            <a:r>
              <a:rPr lang="zh-CN" altLang="en-US" smtClean="0"/>
              <a:t>混同于</a:t>
            </a:r>
            <a:r>
              <a:rPr lang="en-US" altLang="zh-CN" smtClean="0"/>
              <a:t>L</a:t>
            </a:r>
            <a:r>
              <a:rPr lang="zh-CN" altLang="en-US" smtClean="0"/>
              <a:t>：</a:t>
            </a:r>
            <a:r>
              <a:rPr lang="en-US" altLang="zh-CN" smtClean="0"/>
              <a:t> t</a:t>
            </a:r>
            <a:r>
              <a:rPr lang="en-US" altLang="zh-CN" baseline="-25000" smtClean="0"/>
              <a:t>1</a:t>
            </a:r>
            <a:r>
              <a:rPr lang="en-US" altLang="zh-CN" smtClean="0"/>
              <a:t> </a:t>
            </a:r>
            <a:r>
              <a:rPr lang="zh-CN" altLang="en-US" smtClean="0"/>
              <a:t>选择</a:t>
            </a:r>
            <a:r>
              <a:rPr lang="en-US" altLang="zh-CN" smtClean="0"/>
              <a:t>L</a:t>
            </a:r>
            <a:r>
              <a:rPr lang="zh-CN" altLang="en-US" smtClean="0"/>
              <a:t>，</a:t>
            </a:r>
            <a:r>
              <a:rPr lang="en-US" altLang="zh-CN" smtClean="0"/>
              <a:t> t</a:t>
            </a:r>
            <a:r>
              <a:rPr lang="en-US" altLang="zh-CN" baseline="-25000" smtClean="0"/>
              <a:t>2</a:t>
            </a:r>
            <a:r>
              <a:rPr lang="en-US" altLang="zh-CN" smtClean="0"/>
              <a:t> </a:t>
            </a:r>
            <a:r>
              <a:rPr lang="zh-CN" altLang="en-US" smtClean="0"/>
              <a:t>选择 </a:t>
            </a:r>
            <a:r>
              <a:rPr lang="en-US" altLang="zh-CN" smtClean="0"/>
              <a:t>L</a:t>
            </a:r>
          </a:p>
          <a:p>
            <a:pPr lvl="1"/>
            <a:r>
              <a:rPr lang="en-US" altLang="zh-CN" smtClean="0"/>
              <a:t>2. </a:t>
            </a:r>
            <a:r>
              <a:rPr lang="zh-CN" altLang="en-US" smtClean="0"/>
              <a:t>混同于</a:t>
            </a:r>
            <a:r>
              <a:rPr lang="en-US" altLang="zh-CN" smtClean="0"/>
              <a:t>R</a:t>
            </a:r>
            <a:r>
              <a:rPr lang="zh-CN" altLang="en-US" smtClean="0"/>
              <a:t>：</a:t>
            </a:r>
            <a:r>
              <a:rPr lang="en-US" altLang="zh-CN" smtClean="0"/>
              <a:t> t</a:t>
            </a:r>
            <a:r>
              <a:rPr lang="en-US" altLang="zh-CN" baseline="-25000" smtClean="0"/>
              <a:t>1</a:t>
            </a:r>
            <a:r>
              <a:rPr lang="en-US" altLang="zh-CN" smtClean="0"/>
              <a:t> </a:t>
            </a:r>
            <a:r>
              <a:rPr lang="zh-CN" altLang="en-US" smtClean="0"/>
              <a:t>选择</a:t>
            </a:r>
            <a:r>
              <a:rPr lang="en-US" altLang="zh-CN" smtClean="0"/>
              <a:t>R</a:t>
            </a:r>
            <a:r>
              <a:rPr lang="zh-CN" altLang="en-US" smtClean="0"/>
              <a:t>，</a:t>
            </a:r>
            <a:r>
              <a:rPr lang="en-US" altLang="zh-CN" smtClean="0"/>
              <a:t> t</a:t>
            </a:r>
            <a:r>
              <a:rPr lang="en-US" altLang="zh-CN" baseline="-25000" smtClean="0"/>
              <a:t>2</a:t>
            </a:r>
            <a:r>
              <a:rPr lang="en-US" altLang="zh-CN" smtClean="0"/>
              <a:t> </a:t>
            </a:r>
            <a:r>
              <a:rPr lang="zh-CN" altLang="en-US" smtClean="0"/>
              <a:t>选择 </a:t>
            </a:r>
            <a:r>
              <a:rPr lang="en-US" altLang="zh-CN" smtClean="0"/>
              <a:t>R</a:t>
            </a:r>
          </a:p>
          <a:p>
            <a:pPr lvl="1"/>
            <a:r>
              <a:rPr lang="en-US" altLang="zh-CN" smtClean="0"/>
              <a:t>3. </a:t>
            </a:r>
            <a:r>
              <a:rPr lang="zh-CN" altLang="en-US" smtClean="0"/>
              <a:t>分离：</a:t>
            </a:r>
            <a:r>
              <a:rPr lang="en-US" altLang="zh-CN" smtClean="0"/>
              <a:t>t</a:t>
            </a:r>
            <a:r>
              <a:rPr lang="en-US" altLang="zh-CN" baseline="-25000" smtClean="0"/>
              <a:t>1</a:t>
            </a:r>
            <a:r>
              <a:rPr lang="en-US" altLang="zh-CN" smtClean="0"/>
              <a:t> </a:t>
            </a:r>
            <a:r>
              <a:rPr lang="zh-CN" altLang="en-US" smtClean="0"/>
              <a:t>选择</a:t>
            </a:r>
            <a:r>
              <a:rPr lang="en-US" altLang="zh-CN" smtClean="0"/>
              <a:t>L</a:t>
            </a:r>
            <a:r>
              <a:rPr lang="zh-CN" altLang="en-US" smtClean="0"/>
              <a:t>，</a:t>
            </a:r>
            <a:r>
              <a:rPr lang="en-US" altLang="zh-CN" smtClean="0"/>
              <a:t> t</a:t>
            </a:r>
            <a:r>
              <a:rPr lang="en-US" altLang="zh-CN" baseline="-25000" smtClean="0"/>
              <a:t>2</a:t>
            </a:r>
            <a:r>
              <a:rPr lang="en-US" altLang="zh-CN" smtClean="0"/>
              <a:t> </a:t>
            </a:r>
            <a:r>
              <a:rPr lang="zh-CN" altLang="en-US" smtClean="0"/>
              <a:t>选择 </a:t>
            </a:r>
            <a:r>
              <a:rPr lang="en-US" altLang="zh-CN" smtClean="0"/>
              <a:t>R</a:t>
            </a:r>
          </a:p>
          <a:p>
            <a:pPr lvl="1"/>
            <a:r>
              <a:rPr lang="en-US" altLang="zh-CN" smtClean="0"/>
              <a:t>4. </a:t>
            </a:r>
            <a:r>
              <a:rPr lang="zh-CN" altLang="en-US" smtClean="0"/>
              <a:t>分离：</a:t>
            </a:r>
            <a:r>
              <a:rPr lang="en-US" altLang="zh-CN" smtClean="0"/>
              <a:t> t</a:t>
            </a:r>
            <a:r>
              <a:rPr lang="en-US" altLang="zh-CN" baseline="-25000" smtClean="0"/>
              <a:t>1</a:t>
            </a:r>
            <a:r>
              <a:rPr lang="en-US" altLang="zh-CN" smtClean="0"/>
              <a:t> </a:t>
            </a:r>
            <a:r>
              <a:rPr lang="zh-CN" altLang="en-US" smtClean="0"/>
              <a:t>选择</a:t>
            </a:r>
            <a:r>
              <a:rPr lang="en-US" altLang="zh-CN" smtClean="0"/>
              <a:t>R</a:t>
            </a:r>
            <a:r>
              <a:rPr lang="zh-CN" altLang="en-US" smtClean="0"/>
              <a:t>，</a:t>
            </a:r>
            <a:r>
              <a:rPr lang="en-US" altLang="zh-CN" smtClean="0"/>
              <a:t> t</a:t>
            </a:r>
            <a:r>
              <a:rPr lang="en-US" altLang="zh-CN" baseline="-25000" smtClean="0"/>
              <a:t>2</a:t>
            </a:r>
            <a:r>
              <a:rPr lang="en-US" altLang="zh-CN" smtClean="0"/>
              <a:t> </a:t>
            </a:r>
            <a:r>
              <a:rPr lang="zh-CN" altLang="en-US" smtClean="0"/>
              <a:t>选择 </a:t>
            </a:r>
            <a:r>
              <a:rPr lang="en-US" altLang="zh-CN" smtClean="0"/>
              <a:t>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p:txBody>
          <a:bodyPr/>
          <a:lstStyle/>
          <a:p>
            <a:r>
              <a:rPr lang="en-US" altLang="zh-CN" smtClean="0"/>
              <a:t>4.1 </a:t>
            </a:r>
            <a:r>
              <a:rPr lang="zh-CN" altLang="en-US" smtClean="0"/>
              <a:t>精炼贝叶斯均衡概述</a:t>
            </a:r>
            <a:endParaRPr lang="en-US" altLang="zh-CN" smtClean="0"/>
          </a:p>
        </p:txBody>
      </p:sp>
      <p:sp>
        <p:nvSpPr>
          <p:cNvPr id="16386" name="Content Placeholder 2"/>
          <p:cNvSpPr>
            <a:spLocks noGrp="1"/>
          </p:cNvSpPr>
          <p:nvPr>
            <p:ph idx="4294967295"/>
          </p:nvPr>
        </p:nvSpPr>
        <p:spPr>
          <a:xfrm>
            <a:off x="457200" y="1600200"/>
            <a:ext cx="8229600" cy="5105400"/>
          </a:xfrm>
        </p:spPr>
        <p:txBody>
          <a:bodyPr/>
          <a:lstStyle/>
          <a:p>
            <a:pPr>
              <a:lnSpc>
                <a:spcPct val="90000"/>
              </a:lnSpc>
            </a:pPr>
            <a:r>
              <a:rPr lang="zh-CN" altLang="en-US" sz="3000" smtClean="0"/>
              <a:t>完全信息静态博弈：纳什均衡</a:t>
            </a:r>
            <a:endParaRPr lang="en-US" altLang="zh-CN" sz="3000" smtClean="0"/>
          </a:p>
          <a:p>
            <a:pPr>
              <a:lnSpc>
                <a:spcPct val="90000"/>
              </a:lnSpc>
            </a:pPr>
            <a:r>
              <a:rPr lang="zh-CN" altLang="en-US" sz="3000" smtClean="0"/>
              <a:t>完全信息动态博弈：子博弈精炼纳什均衡</a:t>
            </a:r>
            <a:endParaRPr lang="en-US" altLang="zh-CN" sz="3000" smtClean="0"/>
          </a:p>
          <a:p>
            <a:pPr>
              <a:lnSpc>
                <a:spcPct val="90000"/>
              </a:lnSpc>
            </a:pPr>
            <a:r>
              <a:rPr lang="zh-CN" altLang="en-US" sz="3000" smtClean="0"/>
              <a:t>非完全信息静态博弈：贝叶斯均衡</a:t>
            </a:r>
            <a:endParaRPr lang="en-US" altLang="zh-CN" sz="3000" smtClean="0"/>
          </a:p>
          <a:p>
            <a:pPr>
              <a:lnSpc>
                <a:spcPct val="90000"/>
              </a:lnSpc>
            </a:pPr>
            <a:r>
              <a:rPr lang="zh-CN" altLang="en-US" sz="3000" smtClean="0"/>
              <a:t>非完全信息动态博弈：精炼贝叶斯均衡</a:t>
            </a:r>
            <a:endParaRPr lang="en-US" altLang="zh-CN" sz="3000" smtClean="0"/>
          </a:p>
          <a:p>
            <a:pPr>
              <a:lnSpc>
                <a:spcPct val="90000"/>
              </a:lnSpc>
            </a:pPr>
            <a:endParaRPr lang="en-US" altLang="zh-CN" sz="3000" smtClean="0"/>
          </a:p>
          <a:p>
            <a:pPr>
              <a:lnSpc>
                <a:spcPct val="90000"/>
              </a:lnSpc>
            </a:pPr>
            <a:r>
              <a:rPr lang="zh-CN" altLang="en-US" sz="3000" smtClean="0"/>
              <a:t>精炼贝叶斯均衡是对贝叶斯均衡的精炼</a:t>
            </a:r>
            <a:endParaRPr lang="en-US" altLang="zh-CN" sz="3000" smtClean="0"/>
          </a:p>
          <a:p>
            <a:pPr lvl="1">
              <a:lnSpc>
                <a:spcPct val="90000"/>
              </a:lnSpc>
            </a:pPr>
            <a:r>
              <a:rPr lang="zh-CN" altLang="en-US" sz="2600" smtClean="0"/>
              <a:t>排除贝叶斯均衡中不可信的威胁</a:t>
            </a:r>
            <a:endParaRPr lang="en-US" altLang="zh-CN" sz="2600" smtClean="0"/>
          </a:p>
          <a:p>
            <a:pPr>
              <a:lnSpc>
                <a:spcPct val="90000"/>
              </a:lnSpc>
            </a:pPr>
            <a:r>
              <a:rPr lang="zh-CN" altLang="en-US" sz="3000" smtClean="0"/>
              <a:t>精炼贝叶斯纳什均衡也可看作对子博弈精炼纳什均衡的进一步精炼</a:t>
            </a:r>
            <a:endParaRPr lang="en-US" altLang="zh-CN" sz="3000" smtClean="0"/>
          </a:p>
          <a:p>
            <a:pPr lvl="1">
              <a:lnSpc>
                <a:spcPct val="90000"/>
              </a:lnSpc>
            </a:pPr>
            <a:r>
              <a:rPr lang="zh-CN" altLang="en-US" sz="2600" smtClean="0"/>
              <a:t>进一步排除子博弈精炼纳什均衡中不可信的威胁</a:t>
            </a:r>
            <a:endParaRPr lang="en-US" altLang="zh-CN" sz="2600" smtClean="0"/>
          </a:p>
          <a:p>
            <a:pPr>
              <a:lnSpc>
                <a:spcPct val="90000"/>
              </a:lnSpc>
            </a:pPr>
            <a:endParaRPr lang="en-US" altLang="zh-CN" sz="3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9"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637960" name="Content Placeholder 2"/>
          <p:cNvSpPr>
            <a:spLocks noGrp="1"/>
          </p:cNvSpPr>
          <p:nvPr>
            <p:ph idx="4294967295"/>
          </p:nvPr>
        </p:nvSpPr>
        <p:spPr>
          <a:xfrm>
            <a:off x="457200" y="1600200"/>
            <a:ext cx="8229600" cy="5029200"/>
          </a:xfrm>
        </p:spPr>
        <p:txBody>
          <a:bodyPr/>
          <a:lstStyle/>
          <a:p>
            <a:pPr>
              <a:lnSpc>
                <a:spcPct val="80000"/>
              </a:lnSpc>
            </a:pPr>
            <a:r>
              <a:rPr lang="zh-CN" altLang="en-US" sz="2700" b="1" smtClean="0"/>
              <a:t>假设发送者混同于</a:t>
            </a:r>
            <a:r>
              <a:rPr lang="en-US" altLang="zh-CN" sz="2700" b="1" smtClean="0"/>
              <a:t>L</a:t>
            </a:r>
            <a:r>
              <a:rPr lang="zh-CN" altLang="en-US" sz="2700" b="1" smtClean="0"/>
              <a:t> ：</a:t>
            </a:r>
            <a:r>
              <a:rPr lang="en-US" altLang="zh-CN" sz="2700" b="1" smtClean="0"/>
              <a:t> t</a:t>
            </a:r>
            <a:r>
              <a:rPr lang="en-US" altLang="zh-CN" sz="2700" b="1" baseline="-25000" smtClean="0"/>
              <a:t>1</a:t>
            </a:r>
            <a:r>
              <a:rPr lang="en-US" altLang="zh-CN" sz="2700" b="1" smtClean="0"/>
              <a:t> </a:t>
            </a:r>
            <a:r>
              <a:rPr lang="zh-CN" altLang="en-US" sz="2700" b="1" smtClean="0"/>
              <a:t>选择</a:t>
            </a:r>
            <a:r>
              <a:rPr lang="en-US" altLang="zh-CN" sz="2700" b="1" smtClean="0"/>
              <a:t>L</a:t>
            </a:r>
            <a:r>
              <a:rPr lang="zh-CN" altLang="en-US" sz="2700" b="1" smtClean="0"/>
              <a:t>，</a:t>
            </a:r>
            <a:r>
              <a:rPr lang="en-US" altLang="zh-CN" sz="2700" b="1" smtClean="0"/>
              <a:t> t</a:t>
            </a:r>
            <a:r>
              <a:rPr lang="en-US" altLang="zh-CN" sz="2700" b="1" baseline="-25000" smtClean="0"/>
              <a:t>2</a:t>
            </a:r>
            <a:r>
              <a:rPr lang="en-US" altLang="zh-CN" sz="2700" b="1" smtClean="0"/>
              <a:t> </a:t>
            </a:r>
            <a:r>
              <a:rPr lang="zh-CN" altLang="en-US" sz="2700" b="1" smtClean="0"/>
              <a:t>选择 </a:t>
            </a:r>
            <a:r>
              <a:rPr lang="en-US" altLang="zh-CN" sz="2700" b="1" smtClean="0"/>
              <a:t>L</a:t>
            </a:r>
          </a:p>
          <a:p>
            <a:pPr>
              <a:lnSpc>
                <a:spcPct val="80000"/>
              </a:lnSpc>
            </a:pPr>
            <a:r>
              <a:rPr lang="zh-CN" altLang="en-US" sz="2700" smtClean="0"/>
              <a:t>接受者在</a:t>
            </a:r>
            <a:r>
              <a:rPr lang="en-US" altLang="zh-CN" sz="2700" smtClean="0"/>
              <a:t>L</a:t>
            </a:r>
            <a:r>
              <a:rPr lang="zh-CN" altLang="en-US" sz="2700" smtClean="0"/>
              <a:t>所对应的信息集上的推断为</a:t>
            </a:r>
            <a:endParaRPr lang="en-US" altLang="zh-CN" sz="2700" smtClean="0"/>
          </a:p>
          <a:p>
            <a:pPr>
              <a:lnSpc>
                <a:spcPct val="80000"/>
              </a:lnSpc>
            </a:pPr>
            <a:endParaRPr lang="en-US" altLang="zh-CN" sz="2700" smtClean="0"/>
          </a:p>
          <a:p>
            <a:pPr>
              <a:lnSpc>
                <a:spcPct val="80000"/>
              </a:lnSpc>
            </a:pPr>
            <a:endParaRPr lang="en-US" altLang="zh-CN" sz="2700" smtClean="0"/>
          </a:p>
          <a:p>
            <a:pPr>
              <a:lnSpc>
                <a:spcPct val="80000"/>
              </a:lnSpc>
            </a:pPr>
            <a:r>
              <a:rPr lang="zh-CN" altLang="en-US" sz="2700" smtClean="0"/>
              <a:t>给定如上推断，接收者在收到信号 </a:t>
            </a:r>
            <a:r>
              <a:rPr lang="en-US" altLang="zh-CN" sz="2700" smtClean="0"/>
              <a:t>L</a:t>
            </a:r>
            <a:r>
              <a:rPr lang="zh-CN" altLang="en-US" sz="2700" smtClean="0"/>
              <a:t>后的最优反应是选择</a:t>
            </a:r>
            <a:r>
              <a:rPr lang="en-US" altLang="zh-CN" sz="2700" smtClean="0"/>
              <a:t>u</a:t>
            </a:r>
          </a:p>
          <a:p>
            <a:pPr>
              <a:lnSpc>
                <a:spcPct val="80000"/>
              </a:lnSpc>
            </a:pPr>
            <a:r>
              <a:rPr lang="zh-CN" altLang="en-US" sz="2700" smtClean="0"/>
              <a:t>若接收者收到信号</a:t>
            </a:r>
            <a:r>
              <a:rPr lang="en-US" altLang="zh-CN" sz="2700" smtClean="0"/>
              <a:t>R</a:t>
            </a:r>
            <a:r>
              <a:rPr lang="zh-CN" altLang="en-US" sz="2700" smtClean="0"/>
              <a:t>，则接收者最优反应必须为</a:t>
            </a:r>
            <a:r>
              <a:rPr lang="en-US" altLang="zh-CN" sz="2700" smtClean="0"/>
              <a:t>d</a:t>
            </a:r>
            <a:r>
              <a:rPr lang="zh-CN" altLang="en-US" sz="2700" smtClean="0"/>
              <a:t>（否则，</a:t>
            </a:r>
            <a:r>
              <a:rPr lang="en-US" altLang="zh-CN" sz="2700" smtClean="0"/>
              <a:t>t</a:t>
            </a:r>
            <a:r>
              <a:rPr lang="en-US" altLang="zh-CN" sz="2700" baseline="-25000" smtClean="0"/>
              <a:t>1</a:t>
            </a:r>
            <a:r>
              <a:rPr lang="en-US" altLang="zh-CN" sz="2700" smtClean="0"/>
              <a:t> </a:t>
            </a:r>
            <a:r>
              <a:rPr lang="zh-CN" altLang="en-US" sz="2700" smtClean="0"/>
              <a:t>有动机偏离）</a:t>
            </a:r>
            <a:endParaRPr lang="en-US" altLang="zh-CN" sz="2700" smtClean="0"/>
          </a:p>
          <a:p>
            <a:pPr>
              <a:lnSpc>
                <a:spcPct val="80000"/>
              </a:lnSpc>
            </a:pPr>
            <a:r>
              <a:rPr lang="zh-CN" altLang="en-US" sz="2700" smtClean="0"/>
              <a:t>要使得接收者收到信号</a:t>
            </a:r>
            <a:r>
              <a:rPr lang="en-US" altLang="zh-CN" sz="2700" smtClean="0"/>
              <a:t>R</a:t>
            </a:r>
            <a:r>
              <a:rPr lang="zh-CN" altLang="en-US" sz="2700" smtClean="0"/>
              <a:t>后的最优反应为</a:t>
            </a:r>
            <a:r>
              <a:rPr lang="en-US" altLang="zh-CN" sz="2700" smtClean="0"/>
              <a:t>d</a:t>
            </a:r>
            <a:r>
              <a:rPr lang="zh-CN" altLang="en-US" sz="2700" smtClean="0"/>
              <a:t>，必须有</a:t>
            </a:r>
            <a:endParaRPr lang="en-US" altLang="zh-CN" sz="2700" smtClean="0"/>
          </a:p>
          <a:p>
            <a:pPr>
              <a:lnSpc>
                <a:spcPct val="80000"/>
              </a:lnSpc>
            </a:pPr>
            <a:endParaRPr lang="en-US" altLang="zh-CN" sz="2700" smtClean="0"/>
          </a:p>
          <a:p>
            <a:pPr>
              <a:lnSpc>
                <a:spcPct val="80000"/>
              </a:lnSpc>
            </a:pPr>
            <a:r>
              <a:rPr lang="zh-CN" altLang="en-US" sz="2700" smtClean="0"/>
              <a:t>对于任意的           ，</a:t>
            </a:r>
            <a:r>
              <a:rPr lang="en-US" altLang="zh-CN" sz="2700" smtClean="0"/>
              <a:t>[(L,L), (u,d), p=0.5, q]</a:t>
            </a:r>
            <a:r>
              <a:rPr lang="zh-CN" altLang="en-US" sz="2700" smtClean="0"/>
              <a:t>构成精炼贝叶斯均衡</a:t>
            </a:r>
            <a:endParaRPr lang="en-US" altLang="zh-CN" sz="2700" smtClean="0"/>
          </a:p>
        </p:txBody>
      </p:sp>
      <p:graphicFrame>
        <p:nvGraphicFramePr>
          <p:cNvPr id="637956" name="Object 2"/>
          <p:cNvGraphicFramePr>
            <a:graphicFrameLocks noChangeAspect="1"/>
          </p:cNvGraphicFramePr>
          <p:nvPr/>
        </p:nvGraphicFramePr>
        <p:xfrm>
          <a:off x="2590800" y="2286000"/>
          <a:ext cx="3124200" cy="969963"/>
        </p:xfrm>
        <a:graphic>
          <a:graphicData uri="http://schemas.openxmlformats.org/presentationml/2006/ole">
            <p:oleObj spid="_x0000_s637956" name="Equation" r:id="rId3" imgW="1307880" imgH="406080" progId="">
              <p:embed/>
            </p:oleObj>
          </a:graphicData>
        </a:graphic>
      </p:graphicFrame>
      <p:graphicFrame>
        <p:nvGraphicFramePr>
          <p:cNvPr id="637957" name="Object 5"/>
          <p:cNvGraphicFramePr>
            <a:graphicFrameLocks noChangeAspect="1"/>
          </p:cNvGraphicFramePr>
          <p:nvPr/>
        </p:nvGraphicFramePr>
        <p:xfrm>
          <a:off x="914400" y="5041900"/>
          <a:ext cx="879475" cy="485775"/>
        </p:xfrm>
        <a:graphic>
          <a:graphicData uri="http://schemas.openxmlformats.org/presentationml/2006/ole">
            <p:oleObj spid="_x0000_s637957" name="Equation" r:id="rId4" imgW="368280" imgH="203040" progId="">
              <p:embed/>
            </p:oleObj>
          </a:graphicData>
        </a:graphic>
      </p:graphicFrame>
      <p:graphicFrame>
        <p:nvGraphicFramePr>
          <p:cNvPr id="637958" name="Object 6"/>
          <p:cNvGraphicFramePr>
            <a:graphicFrameLocks noChangeAspect="1"/>
          </p:cNvGraphicFramePr>
          <p:nvPr/>
        </p:nvGraphicFramePr>
        <p:xfrm>
          <a:off x="2590800" y="5457825"/>
          <a:ext cx="879475" cy="485775"/>
        </p:xfrm>
        <a:graphic>
          <a:graphicData uri="http://schemas.openxmlformats.org/presentationml/2006/ole">
            <p:oleObj spid="_x0000_s637958" name="Equation" r:id="rId5" imgW="368280" imgH="203040" progId="">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81"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638982" name="Content Placeholder 2"/>
          <p:cNvSpPr>
            <a:spLocks noGrp="1"/>
          </p:cNvSpPr>
          <p:nvPr>
            <p:ph idx="4294967295"/>
          </p:nvPr>
        </p:nvSpPr>
        <p:spPr>
          <a:xfrm>
            <a:off x="457200" y="1600200"/>
            <a:ext cx="8229600" cy="5029200"/>
          </a:xfrm>
        </p:spPr>
        <p:txBody>
          <a:bodyPr/>
          <a:lstStyle/>
          <a:p>
            <a:pPr>
              <a:lnSpc>
                <a:spcPct val="80000"/>
              </a:lnSpc>
            </a:pPr>
            <a:r>
              <a:rPr lang="zh-CN" altLang="en-US" sz="3000" b="1" smtClean="0"/>
              <a:t>假设发送者混同于</a:t>
            </a:r>
            <a:r>
              <a:rPr lang="en-US" altLang="zh-CN" sz="3000" b="1" smtClean="0"/>
              <a:t>R</a:t>
            </a:r>
            <a:r>
              <a:rPr lang="zh-CN" altLang="en-US" sz="3000" b="1" smtClean="0"/>
              <a:t>：</a:t>
            </a:r>
            <a:r>
              <a:rPr lang="en-US" altLang="zh-CN" sz="3000" b="1" smtClean="0"/>
              <a:t> t</a:t>
            </a:r>
            <a:r>
              <a:rPr lang="en-US" altLang="zh-CN" sz="3000" b="1" baseline="-25000" smtClean="0"/>
              <a:t>1</a:t>
            </a:r>
            <a:r>
              <a:rPr lang="en-US" altLang="zh-CN" sz="3000" b="1" smtClean="0"/>
              <a:t> </a:t>
            </a:r>
            <a:r>
              <a:rPr lang="zh-CN" altLang="en-US" sz="3000" b="1" smtClean="0"/>
              <a:t>选择</a:t>
            </a:r>
            <a:r>
              <a:rPr lang="en-US" altLang="zh-CN" sz="3000" b="1" smtClean="0"/>
              <a:t>R</a:t>
            </a:r>
            <a:r>
              <a:rPr lang="zh-CN" altLang="en-US" sz="3000" b="1" smtClean="0"/>
              <a:t>，</a:t>
            </a:r>
            <a:r>
              <a:rPr lang="en-US" altLang="zh-CN" sz="3000" b="1" smtClean="0"/>
              <a:t> t</a:t>
            </a:r>
            <a:r>
              <a:rPr lang="en-US" altLang="zh-CN" sz="3000" b="1" baseline="-25000" smtClean="0"/>
              <a:t>2</a:t>
            </a:r>
            <a:r>
              <a:rPr lang="en-US" altLang="zh-CN" sz="3000" b="1" smtClean="0"/>
              <a:t> </a:t>
            </a:r>
            <a:r>
              <a:rPr lang="zh-CN" altLang="en-US" sz="3000" b="1" smtClean="0"/>
              <a:t>选择 </a:t>
            </a:r>
            <a:r>
              <a:rPr lang="en-US" altLang="zh-CN" sz="3000" b="1" smtClean="0"/>
              <a:t>R</a:t>
            </a:r>
          </a:p>
          <a:p>
            <a:pPr>
              <a:lnSpc>
                <a:spcPct val="80000"/>
              </a:lnSpc>
            </a:pPr>
            <a:r>
              <a:rPr lang="zh-CN" altLang="en-US" sz="3000" smtClean="0"/>
              <a:t>接受者在</a:t>
            </a:r>
            <a:r>
              <a:rPr lang="en-US" altLang="zh-CN" sz="3000" smtClean="0"/>
              <a:t>R</a:t>
            </a:r>
            <a:r>
              <a:rPr lang="zh-CN" altLang="en-US" sz="3000" smtClean="0"/>
              <a:t>所对应的信息集上的推断为</a:t>
            </a:r>
            <a:endParaRPr lang="en-US" altLang="zh-CN" sz="3000" smtClean="0"/>
          </a:p>
          <a:p>
            <a:pPr>
              <a:lnSpc>
                <a:spcPct val="80000"/>
              </a:lnSpc>
            </a:pPr>
            <a:endParaRPr lang="en-US" altLang="zh-CN" sz="3000" smtClean="0"/>
          </a:p>
          <a:p>
            <a:pPr>
              <a:lnSpc>
                <a:spcPct val="80000"/>
              </a:lnSpc>
            </a:pPr>
            <a:endParaRPr lang="en-US" altLang="zh-CN" sz="3000" smtClean="0"/>
          </a:p>
          <a:p>
            <a:pPr>
              <a:lnSpc>
                <a:spcPct val="80000"/>
              </a:lnSpc>
            </a:pPr>
            <a:r>
              <a:rPr lang="zh-CN" altLang="en-US" sz="3000" smtClean="0"/>
              <a:t>给定如上推断，接收者在收到信号 </a:t>
            </a:r>
            <a:r>
              <a:rPr lang="en-US" altLang="zh-CN" sz="3000" smtClean="0"/>
              <a:t>R</a:t>
            </a:r>
            <a:r>
              <a:rPr lang="zh-CN" altLang="en-US" sz="3000" smtClean="0"/>
              <a:t>后的最优反应是选择</a:t>
            </a:r>
            <a:r>
              <a:rPr lang="en-US" altLang="zh-CN" sz="3000" smtClean="0"/>
              <a:t>d</a:t>
            </a:r>
          </a:p>
          <a:p>
            <a:pPr>
              <a:lnSpc>
                <a:spcPct val="80000"/>
              </a:lnSpc>
            </a:pPr>
            <a:r>
              <a:rPr lang="zh-CN" altLang="en-US" sz="3000" smtClean="0"/>
              <a:t>若接收者收到信号</a:t>
            </a:r>
            <a:r>
              <a:rPr lang="en-US" altLang="zh-CN" sz="3000" smtClean="0"/>
              <a:t>L</a:t>
            </a:r>
            <a:r>
              <a:rPr lang="zh-CN" altLang="en-US" sz="3000" smtClean="0"/>
              <a:t>，则对于任意</a:t>
            </a:r>
            <a:r>
              <a:rPr lang="en-US" altLang="zh-CN" sz="3000" smtClean="0"/>
              <a:t>p</a:t>
            </a:r>
            <a:r>
              <a:rPr lang="zh-CN" altLang="en-US" sz="3000" smtClean="0"/>
              <a:t>，接收者最优反应都为</a:t>
            </a:r>
            <a:r>
              <a:rPr lang="en-US" altLang="zh-CN" sz="3000" smtClean="0"/>
              <a:t>u</a:t>
            </a:r>
          </a:p>
          <a:p>
            <a:pPr>
              <a:lnSpc>
                <a:spcPct val="80000"/>
              </a:lnSpc>
            </a:pPr>
            <a:r>
              <a:rPr lang="zh-CN" altLang="en-US" sz="3000" smtClean="0"/>
              <a:t>因此，</a:t>
            </a:r>
            <a:r>
              <a:rPr lang="en-US" altLang="zh-CN" sz="3000" smtClean="0"/>
              <a:t>t</a:t>
            </a:r>
            <a:r>
              <a:rPr lang="en-US" altLang="zh-CN" sz="3000" baseline="-25000" smtClean="0"/>
              <a:t>1</a:t>
            </a:r>
            <a:r>
              <a:rPr lang="en-US" altLang="zh-CN" sz="3000" smtClean="0"/>
              <a:t> </a:t>
            </a:r>
            <a:r>
              <a:rPr lang="zh-CN" altLang="en-US" sz="3000" smtClean="0"/>
              <a:t>有动机偏离到</a:t>
            </a:r>
            <a:r>
              <a:rPr lang="en-US" altLang="zh-CN" sz="3000" smtClean="0"/>
              <a:t>L</a:t>
            </a:r>
            <a:r>
              <a:rPr lang="zh-CN" altLang="en-US" sz="3000" smtClean="0"/>
              <a:t>（偏离后收益为</a:t>
            </a:r>
            <a:r>
              <a:rPr lang="en-US" altLang="zh-CN" sz="3000" smtClean="0"/>
              <a:t>1</a:t>
            </a:r>
            <a:r>
              <a:rPr lang="zh-CN" altLang="en-US" sz="3000" smtClean="0"/>
              <a:t>）</a:t>
            </a:r>
            <a:endParaRPr lang="en-US" altLang="zh-CN" sz="3000" smtClean="0"/>
          </a:p>
          <a:p>
            <a:pPr>
              <a:lnSpc>
                <a:spcPct val="80000"/>
              </a:lnSpc>
            </a:pPr>
            <a:r>
              <a:rPr lang="zh-CN" altLang="en-US" sz="3000" smtClean="0"/>
              <a:t>因此，不存在发送者混同于</a:t>
            </a:r>
            <a:r>
              <a:rPr lang="en-US" altLang="zh-CN" sz="3000" smtClean="0"/>
              <a:t>R</a:t>
            </a:r>
            <a:r>
              <a:rPr lang="zh-CN" altLang="en-US" sz="3000" smtClean="0"/>
              <a:t>的精炼贝叶斯均衡</a:t>
            </a:r>
            <a:endParaRPr lang="en-US" altLang="zh-CN" sz="3000" smtClean="0"/>
          </a:p>
        </p:txBody>
      </p:sp>
      <p:graphicFrame>
        <p:nvGraphicFramePr>
          <p:cNvPr id="638980" name="Object 2"/>
          <p:cNvGraphicFramePr>
            <a:graphicFrameLocks noChangeAspect="1"/>
          </p:cNvGraphicFramePr>
          <p:nvPr/>
        </p:nvGraphicFramePr>
        <p:xfrm>
          <a:off x="2620963" y="2438400"/>
          <a:ext cx="3063875" cy="969963"/>
        </p:xfrm>
        <a:graphic>
          <a:graphicData uri="http://schemas.openxmlformats.org/presentationml/2006/ole">
            <p:oleObj spid="_x0000_s638980" name="Equation" r:id="rId3" imgW="1282680" imgH="406080" progId="">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1"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640002" name="Content Placeholder 2"/>
          <p:cNvSpPr>
            <a:spLocks noGrp="1"/>
          </p:cNvSpPr>
          <p:nvPr>
            <p:ph idx="4294967295"/>
          </p:nvPr>
        </p:nvSpPr>
        <p:spPr>
          <a:xfrm>
            <a:off x="457200" y="1600200"/>
            <a:ext cx="8229600" cy="5029200"/>
          </a:xfrm>
        </p:spPr>
        <p:txBody>
          <a:bodyPr/>
          <a:lstStyle/>
          <a:p>
            <a:pPr>
              <a:lnSpc>
                <a:spcPct val="90000"/>
              </a:lnSpc>
            </a:pPr>
            <a:r>
              <a:rPr lang="zh-CN" altLang="en-US" b="1" smtClean="0"/>
              <a:t>假设发送者选择如下分离战略：</a:t>
            </a:r>
            <a:r>
              <a:rPr lang="en-US" altLang="zh-CN" b="1" smtClean="0"/>
              <a:t>t</a:t>
            </a:r>
            <a:r>
              <a:rPr lang="en-US" altLang="zh-CN" b="1" baseline="-25000" smtClean="0"/>
              <a:t>1</a:t>
            </a:r>
            <a:r>
              <a:rPr lang="en-US" altLang="zh-CN" b="1" smtClean="0"/>
              <a:t> </a:t>
            </a:r>
            <a:r>
              <a:rPr lang="zh-CN" altLang="en-US" b="1" smtClean="0"/>
              <a:t>选择</a:t>
            </a:r>
            <a:r>
              <a:rPr lang="en-US" altLang="zh-CN" b="1" smtClean="0"/>
              <a:t>L</a:t>
            </a:r>
            <a:r>
              <a:rPr lang="zh-CN" altLang="en-US" b="1" smtClean="0"/>
              <a:t>，</a:t>
            </a:r>
            <a:r>
              <a:rPr lang="en-US" altLang="zh-CN" b="1" smtClean="0"/>
              <a:t> t</a:t>
            </a:r>
            <a:r>
              <a:rPr lang="en-US" altLang="zh-CN" b="1" baseline="-25000" smtClean="0"/>
              <a:t>2</a:t>
            </a:r>
            <a:r>
              <a:rPr lang="en-US" altLang="zh-CN" b="1" smtClean="0"/>
              <a:t> </a:t>
            </a:r>
            <a:r>
              <a:rPr lang="zh-CN" altLang="en-US" b="1" smtClean="0"/>
              <a:t>选择 </a:t>
            </a:r>
            <a:r>
              <a:rPr lang="en-US" altLang="zh-CN" b="1" smtClean="0"/>
              <a:t>R</a:t>
            </a:r>
          </a:p>
          <a:p>
            <a:pPr>
              <a:lnSpc>
                <a:spcPct val="90000"/>
              </a:lnSpc>
            </a:pPr>
            <a:r>
              <a:rPr lang="zh-CN" altLang="en-US" smtClean="0"/>
              <a:t>接受者在</a:t>
            </a:r>
            <a:r>
              <a:rPr lang="en-US" altLang="zh-CN" smtClean="0"/>
              <a:t>L</a:t>
            </a:r>
            <a:r>
              <a:rPr lang="zh-CN" altLang="en-US" smtClean="0"/>
              <a:t>所对应的信息集上的推断为</a:t>
            </a:r>
            <a:r>
              <a:rPr lang="en-US" altLang="zh-CN" smtClean="0"/>
              <a:t>p=1</a:t>
            </a:r>
            <a:r>
              <a:rPr lang="zh-CN" altLang="en-US" smtClean="0"/>
              <a:t>，在</a:t>
            </a:r>
            <a:r>
              <a:rPr lang="en-US" altLang="zh-CN" smtClean="0"/>
              <a:t>R</a:t>
            </a:r>
            <a:r>
              <a:rPr lang="zh-CN" altLang="en-US" smtClean="0"/>
              <a:t>所对应的信息集上的推断为</a:t>
            </a:r>
            <a:r>
              <a:rPr lang="en-US" altLang="zh-CN" smtClean="0"/>
              <a:t>q=0</a:t>
            </a:r>
          </a:p>
          <a:p>
            <a:pPr>
              <a:lnSpc>
                <a:spcPct val="90000"/>
              </a:lnSpc>
            </a:pPr>
            <a:r>
              <a:rPr lang="zh-CN" altLang="en-US" smtClean="0"/>
              <a:t>给定如上推断，接收者在收到信号 </a:t>
            </a:r>
            <a:r>
              <a:rPr lang="en-US" altLang="zh-CN" smtClean="0"/>
              <a:t>L</a:t>
            </a:r>
            <a:r>
              <a:rPr lang="zh-CN" altLang="en-US" smtClean="0"/>
              <a:t>后的最优反应是选择</a:t>
            </a:r>
            <a:r>
              <a:rPr lang="en-US" altLang="zh-CN" smtClean="0"/>
              <a:t>u</a:t>
            </a:r>
            <a:r>
              <a:rPr lang="zh-CN" altLang="en-US" smtClean="0"/>
              <a:t>，在收到信号 </a:t>
            </a:r>
            <a:r>
              <a:rPr lang="en-US" altLang="zh-CN" smtClean="0"/>
              <a:t>R</a:t>
            </a:r>
            <a:r>
              <a:rPr lang="zh-CN" altLang="en-US" smtClean="0"/>
              <a:t>后的最优反应是选择</a:t>
            </a:r>
            <a:r>
              <a:rPr lang="en-US" altLang="zh-CN" smtClean="0"/>
              <a:t>d</a:t>
            </a:r>
          </a:p>
          <a:p>
            <a:pPr>
              <a:lnSpc>
                <a:spcPct val="90000"/>
              </a:lnSpc>
            </a:pPr>
            <a:r>
              <a:rPr lang="en-US" altLang="zh-CN" smtClean="0"/>
              <a:t>t</a:t>
            </a:r>
            <a:r>
              <a:rPr lang="en-US" altLang="zh-CN" baseline="-25000" smtClean="0"/>
              <a:t>2</a:t>
            </a:r>
            <a:r>
              <a:rPr lang="en-US" altLang="zh-CN" smtClean="0"/>
              <a:t> </a:t>
            </a:r>
            <a:r>
              <a:rPr lang="zh-CN" altLang="en-US" smtClean="0"/>
              <a:t>有动机偏离到</a:t>
            </a:r>
            <a:r>
              <a:rPr lang="en-US" altLang="zh-CN" smtClean="0"/>
              <a:t>L</a:t>
            </a:r>
            <a:r>
              <a:rPr lang="zh-CN" altLang="en-US" smtClean="0"/>
              <a:t>（偏离后收益为</a:t>
            </a:r>
            <a:r>
              <a:rPr lang="en-US" altLang="zh-CN" smtClean="0"/>
              <a:t>2</a:t>
            </a:r>
            <a:r>
              <a:rPr lang="zh-CN" altLang="en-US" smtClean="0"/>
              <a:t>）</a:t>
            </a:r>
            <a:endParaRPr lang="en-US" altLang="zh-CN" smtClean="0"/>
          </a:p>
          <a:p>
            <a:pPr>
              <a:lnSpc>
                <a:spcPct val="90000"/>
              </a:lnSpc>
            </a:pPr>
            <a:r>
              <a:rPr lang="zh-CN" altLang="en-US" smtClean="0"/>
              <a:t>因此，不存在发送者选择如上分离战略的精炼贝叶斯均衡</a:t>
            </a:r>
            <a:endParaRPr lang="en-US" altLang="zh-CN"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5" name="Title 1"/>
          <p:cNvSpPr>
            <a:spLocks noGrp="1"/>
          </p:cNvSpPr>
          <p:nvPr>
            <p:ph type="title" idx="4294967295"/>
          </p:nvPr>
        </p:nvSpPr>
        <p:spPr/>
        <p:txBody>
          <a:bodyPr/>
          <a:lstStyle/>
          <a:p>
            <a:r>
              <a:rPr lang="en-US" altLang="zh-CN" smtClean="0"/>
              <a:t>4.2.A </a:t>
            </a:r>
            <a:r>
              <a:rPr lang="zh-CN" altLang="en-US" smtClean="0"/>
              <a:t>信号博弈的精炼贝叶斯均衡</a:t>
            </a:r>
          </a:p>
        </p:txBody>
      </p:sp>
      <p:sp>
        <p:nvSpPr>
          <p:cNvPr id="641026" name="Content Placeholder 2"/>
          <p:cNvSpPr>
            <a:spLocks noGrp="1"/>
          </p:cNvSpPr>
          <p:nvPr>
            <p:ph idx="4294967295"/>
          </p:nvPr>
        </p:nvSpPr>
        <p:spPr>
          <a:xfrm>
            <a:off x="457200" y="1600200"/>
            <a:ext cx="8229600" cy="5029200"/>
          </a:xfrm>
        </p:spPr>
        <p:txBody>
          <a:bodyPr/>
          <a:lstStyle/>
          <a:p>
            <a:pPr>
              <a:lnSpc>
                <a:spcPct val="90000"/>
              </a:lnSpc>
            </a:pPr>
            <a:r>
              <a:rPr lang="zh-CN" altLang="en-US" b="1" smtClean="0"/>
              <a:t>假设发送者选择如下分离战略：</a:t>
            </a:r>
            <a:r>
              <a:rPr lang="en-US" altLang="zh-CN" b="1" smtClean="0"/>
              <a:t>t</a:t>
            </a:r>
            <a:r>
              <a:rPr lang="en-US" altLang="zh-CN" b="1" baseline="-25000" smtClean="0"/>
              <a:t>1</a:t>
            </a:r>
            <a:r>
              <a:rPr lang="en-US" altLang="zh-CN" b="1" smtClean="0"/>
              <a:t> </a:t>
            </a:r>
            <a:r>
              <a:rPr lang="zh-CN" altLang="en-US" b="1" smtClean="0"/>
              <a:t>选择</a:t>
            </a:r>
            <a:r>
              <a:rPr lang="en-US" altLang="zh-CN" b="1" smtClean="0"/>
              <a:t>R</a:t>
            </a:r>
            <a:r>
              <a:rPr lang="zh-CN" altLang="en-US" b="1" smtClean="0"/>
              <a:t>，</a:t>
            </a:r>
            <a:r>
              <a:rPr lang="en-US" altLang="zh-CN" b="1" smtClean="0"/>
              <a:t> t</a:t>
            </a:r>
            <a:r>
              <a:rPr lang="en-US" altLang="zh-CN" b="1" baseline="-25000" smtClean="0"/>
              <a:t>2</a:t>
            </a:r>
            <a:r>
              <a:rPr lang="en-US" altLang="zh-CN" b="1" smtClean="0"/>
              <a:t> </a:t>
            </a:r>
            <a:r>
              <a:rPr lang="zh-CN" altLang="en-US" b="1" smtClean="0"/>
              <a:t>选择 </a:t>
            </a:r>
            <a:r>
              <a:rPr lang="en-US" altLang="zh-CN" b="1" smtClean="0"/>
              <a:t>L</a:t>
            </a:r>
          </a:p>
          <a:p>
            <a:pPr>
              <a:lnSpc>
                <a:spcPct val="90000"/>
              </a:lnSpc>
            </a:pPr>
            <a:r>
              <a:rPr lang="zh-CN" altLang="en-US" smtClean="0"/>
              <a:t>接受者在</a:t>
            </a:r>
            <a:r>
              <a:rPr lang="en-US" altLang="zh-CN" smtClean="0"/>
              <a:t>L</a:t>
            </a:r>
            <a:r>
              <a:rPr lang="zh-CN" altLang="en-US" smtClean="0"/>
              <a:t>所对应的信息集上的推断为</a:t>
            </a:r>
            <a:r>
              <a:rPr lang="en-US" altLang="zh-CN" smtClean="0"/>
              <a:t>p=0</a:t>
            </a:r>
            <a:r>
              <a:rPr lang="zh-CN" altLang="en-US" smtClean="0"/>
              <a:t>，在</a:t>
            </a:r>
            <a:r>
              <a:rPr lang="en-US" altLang="zh-CN" smtClean="0"/>
              <a:t>R</a:t>
            </a:r>
            <a:r>
              <a:rPr lang="zh-CN" altLang="en-US" smtClean="0"/>
              <a:t>所对应的信息集上的推断为</a:t>
            </a:r>
            <a:r>
              <a:rPr lang="en-US" altLang="zh-CN" smtClean="0"/>
              <a:t>q=1</a:t>
            </a:r>
          </a:p>
          <a:p>
            <a:pPr>
              <a:lnSpc>
                <a:spcPct val="90000"/>
              </a:lnSpc>
            </a:pPr>
            <a:r>
              <a:rPr lang="zh-CN" altLang="en-US" smtClean="0"/>
              <a:t>给定如上推断，接收者在收到信号 </a:t>
            </a:r>
            <a:r>
              <a:rPr lang="en-US" altLang="zh-CN" smtClean="0"/>
              <a:t>L</a:t>
            </a:r>
            <a:r>
              <a:rPr lang="zh-CN" altLang="en-US" smtClean="0"/>
              <a:t>后的最优反应是选择</a:t>
            </a:r>
            <a:r>
              <a:rPr lang="en-US" altLang="zh-CN" smtClean="0"/>
              <a:t>u</a:t>
            </a:r>
            <a:r>
              <a:rPr lang="zh-CN" altLang="en-US" smtClean="0"/>
              <a:t>，在收到信号 </a:t>
            </a:r>
            <a:r>
              <a:rPr lang="en-US" altLang="zh-CN" smtClean="0"/>
              <a:t>R</a:t>
            </a:r>
            <a:r>
              <a:rPr lang="zh-CN" altLang="en-US" smtClean="0"/>
              <a:t>后的最优反应是选择</a:t>
            </a:r>
            <a:r>
              <a:rPr lang="en-US" altLang="zh-CN" smtClean="0"/>
              <a:t>u</a:t>
            </a:r>
          </a:p>
          <a:p>
            <a:pPr>
              <a:lnSpc>
                <a:spcPct val="90000"/>
              </a:lnSpc>
            </a:pPr>
            <a:r>
              <a:rPr lang="en-US" altLang="zh-CN" smtClean="0"/>
              <a:t>t</a:t>
            </a:r>
            <a:r>
              <a:rPr lang="en-US" altLang="zh-CN" baseline="-25000" smtClean="0"/>
              <a:t>1</a:t>
            </a:r>
            <a:r>
              <a:rPr lang="en-US" altLang="zh-CN" smtClean="0"/>
              <a:t> </a:t>
            </a:r>
            <a:r>
              <a:rPr lang="zh-CN" altLang="en-US" smtClean="0"/>
              <a:t>和</a:t>
            </a:r>
            <a:r>
              <a:rPr lang="en-US" altLang="zh-CN" smtClean="0"/>
              <a:t>t</a:t>
            </a:r>
            <a:r>
              <a:rPr lang="en-US" altLang="zh-CN" baseline="-25000" smtClean="0"/>
              <a:t>2</a:t>
            </a:r>
            <a:r>
              <a:rPr lang="en-US" altLang="zh-CN" smtClean="0"/>
              <a:t> </a:t>
            </a:r>
            <a:r>
              <a:rPr lang="zh-CN" altLang="en-US" smtClean="0"/>
              <a:t>类型的发送者都没有动机偏离</a:t>
            </a:r>
            <a:endParaRPr lang="en-US" altLang="zh-CN" smtClean="0"/>
          </a:p>
          <a:p>
            <a:pPr>
              <a:lnSpc>
                <a:spcPct val="90000"/>
              </a:lnSpc>
            </a:pPr>
            <a:r>
              <a:rPr lang="zh-CN" altLang="en-US" smtClean="0"/>
              <a:t>因此，</a:t>
            </a:r>
            <a:r>
              <a:rPr lang="en-US" altLang="zh-CN" smtClean="0"/>
              <a:t>[(R,L), (u,u), p=0, q=1]</a:t>
            </a:r>
            <a:r>
              <a:rPr lang="zh-CN" altLang="en-US" smtClean="0"/>
              <a:t>构成精炼贝叶斯均衡</a:t>
            </a:r>
            <a:endParaRPr lang="en-US" altLang="zh-CN" smtClean="0"/>
          </a:p>
          <a:p>
            <a:pPr>
              <a:lnSpc>
                <a:spcPct val="90000"/>
              </a:lnSpc>
            </a:pPr>
            <a:endParaRPr lang="en-US" altLang="zh-CN"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4"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42055" name="Content Placeholder 2"/>
          <p:cNvSpPr>
            <a:spLocks noGrp="1"/>
          </p:cNvSpPr>
          <p:nvPr>
            <p:ph idx="4294967295"/>
          </p:nvPr>
        </p:nvSpPr>
        <p:spPr>
          <a:xfrm>
            <a:off x="457200" y="1600200"/>
            <a:ext cx="8229600" cy="5029200"/>
          </a:xfrm>
        </p:spPr>
        <p:txBody>
          <a:bodyPr/>
          <a:lstStyle/>
          <a:p>
            <a:pPr>
              <a:lnSpc>
                <a:spcPct val="90000"/>
              </a:lnSpc>
            </a:pPr>
            <a:r>
              <a:rPr lang="en-US" altLang="zh-CN" sz="3000" smtClean="0"/>
              <a:t>Spence, A. M. (1973). "Job Market Signaling". </a:t>
            </a:r>
            <a:r>
              <a:rPr lang="en-US" altLang="zh-CN" sz="3000" i="1" smtClean="0"/>
              <a:t>Quarterly Journal of Economics</a:t>
            </a:r>
            <a:endParaRPr lang="en-US" altLang="zh-CN" sz="3000" smtClean="0"/>
          </a:p>
          <a:p>
            <a:pPr>
              <a:lnSpc>
                <a:spcPct val="90000"/>
              </a:lnSpc>
            </a:pPr>
            <a:r>
              <a:rPr lang="zh-CN" altLang="en-US" sz="3000" smtClean="0"/>
              <a:t>博弈时序：</a:t>
            </a:r>
            <a:endParaRPr lang="en-US" altLang="zh-CN" sz="3000" smtClean="0"/>
          </a:p>
          <a:p>
            <a:pPr lvl="1">
              <a:lnSpc>
                <a:spcPct val="90000"/>
              </a:lnSpc>
            </a:pPr>
            <a:r>
              <a:rPr lang="en-US" altLang="zh-CN" sz="2600" smtClean="0"/>
              <a:t>1. </a:t>
            </a:r>
            <a:r>
              <a:rPr lang="zh-CN" altLang="en-US" sz="2600" smtClean="0"/>
              <a:t>自然决定一个工人的生产能力</a:t>
            </a:r>
            <a:r>
              <a:rPr lang="en-US" altLang="zh-CN" sz="2600" smtClean="0"/>
              <a:t>(</a:t>
            </a:r>
            <a:r>
              <a:rPr lang="zh-CN" altLang="en-US" sz="2600" smtClean="0"/>
              <a:t>     </a:t>
            </a:r>
            <a:r>
              <a:rPr lang="en-US" altLang="zh-CN" sz="2600" smtClean="0"/>
              <a:t>)</a:t>
            </a:r>
            <a:r>
              <a:rPr lang="zh-CN" altLang="en-US" sz="2600" smtClean="0"/>
              <a:t>，它可能高（</a:t>
            </a:r>
            <a:r>
              <a:rPr lang="en-US" altLang="zh-CN" sz="2600" smtClean="0"/>
              <a:t>H</a:t>
            </a:r>
            <a:r>
              <a:rPr lang="zh-CN" altLang="en-US" sz="2600" smtClean="0"/>
              <a:t>）也可能低（</a:t>
            </a:r>
            <a:r>
              <a:rPr lang="en-US" altLang="zh-CN" sz="2600" smtClean="0"/>
              <a:t>L</a:t>
            </a:r>
            <a:r>
              <a:rPr lang="zh-CN" altLang="en-US" sz="2600" smtClean="0"/>
              <a:t>）。工人能力为高的概率为</a:t>
            </a:r>
            <a:r>
              <a:rPr lang="en-US" altLang="zh-CN" sz="2600" smtClean="0"/>
              <a:t>q</a:t>
            </a:r>
            <a:r>
              <a:rPr lang="zh-CN" altLang="en-US" sz="2600" smtClean="0"/>
              <a:t>。</a:t>
            </a:r>
            <a:endParaRPr lang="en-US" altLang="zh-CN" sz="2600" smtClean="0"/>
          </a:p>
          <a:p>
            <a:pPr lvl="1">
              <a:lnSpc>
                <a:spcPct val="90000"/>
              </a:lnSpc>
            </a:pPr>
            <a:r>
              <a:rPr lang="en-US" altLang="zh-CN" sz="2600" smtClean="0"/>
              <a:t>2. </a:t>
            </a:r>
            <a:r>
              <a:rPr lang="zh-CN" altLang="en-US" sz="2600" smtClean="0"/>
              <a:t>工人认识到自己的能力，并随后选择一个教育水平            。</a:t>
            </a:r>
            <a:endParaRPr lang="en-US" altLang="zh-CN" sz="2600" smtClean="0"/>
          </a:p>
          <a:p>
            <a:pPr lvl="1">
              <a:lnSpc>
                <a:spcPct val="90000"/>
              </a:lnSpc>
            </a:pPr>
            <a:r>
              <a:rPr lang="en-US" altLang="zh-CN" sz="2600" smtClean="0"/>
              <a:t>3. </a:t>
            </a:r>
            <a:r>
              <a:rPr lang="zh-CN" altLang="en-US" sz="2600" smtClean="0"/>
              <a:t>两个企业观测到工人的教育水平（而不是工人的能力），并同时向工人给出一个工资水平的出价</a:t>
            </a:r>
            <a:endParaRPr lang="en-US" altLang="zh-CN" sz="2600" smtClean="0"/>
          </a:p>
          <a:p>
            <a:pPr lvl="1">
              <a:lnSpc>
                <a:spcPct val="90000"/>
              </a:lnSpc>
            </a:pPr>
            <a:r>
              <a:rPr lang="en-US" altLang="zh-CN" sz="2600" smtClean="0"/>
              <a:t>4. </a:t>
            </a:r>
            <a:r>
              <a:rPr lang="zh-CN" altLang="en-US" sz="2600" smtClean="0"/>
              <a:t>工人接受两个出价中较高的工资，在出价相等时投硬币决定。令</a:t>
            </a:r>
            <a:r>
              <a:rPr lang="en-US" altLang="zh-CN" sz="2600" smtClean="0"/>
              <a:t>w</a:t>
            </a:r>
            <a:r>
              <a:rPr lang="zh-CN" altLang="en-US" sz="2600" smtClean="0"/>
              <a:t>表示工人接受的工资水平</a:t>
            </a:r>
          </a:p>
        </p:txBody>
      </p:sp>
      <p:graphicFrame>
        <p:nvGraphicFramePr>
          <p:cNvPr id="642052" name="Object 2"/>
          <p:cNvGraphicFramePr>
            <a:graphicFrameLocks noChangeAspect="1"/>
          </p:cNvGraphicFramePr>
          <p:nvPr/>
        </p:nvGraphicFramePr>
        <p:xfrm>
          <a:off x="6019800" y="3048000"/>
          <a:ext cx="396875" cy="441325"/>
        </p:xfrm>
        <a:graphic>
          <a:graphicData uri="http://schemas.openxmlformats.org/presentationml/2006/ole">
            <p:oleObj spid="_x0000_s642052" name="Equation" r:id="rId3" imgW="126720" imgH="164880" progId="">
              <p:embed/>
            </p:oleObj>
          </a:graphicData>
        </a:graphic>
      </p:graphicFrame>
      <p:graphicFrame>
        <p:nvGraphicFramePr>
          <p:cNvPr id="642053" name="Object 5"/>
          <p:cNvGraphicFramePr>
            <a:graphicFrameLocks noChangeAspect="1"/>
          </p:cNvGraphicFramePr>
          <p:nvPr/>
        </p:nvGraphicFramePr>
        <p:xfrm>
          <a:off x="1598613" y="4114800"/>
          <a:ext cx="992187" cy="441325"/>
        </p:xfrm>
        <a:graphic>
          <a:graphicData uri="http://schemas.openxmlformats.org/presentationml/2006/ole">
            <p:oleObj spid="_x0000_s642053" name="Equation" r:id="rId4" imgW="317160" imgH="164880" progId="">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82"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43083" name="Content Placeholder 2"/>
          <p:cNvSpPr>
            <a:spLocks noGrp="1"/>
          </p:cNvSpPr>
          <p:nvPr>
            <p:ph idx="4294967295"/>
          </p:nvPr>
        </p:nvSpPr>
        <p:spPr>
          <a:xfrm>
            <a:off x="457200" y="1600200"/>
            <a:ext cx="8229600" cy="4876800"/>
          </a:xfrm>
        </p:spPr>
        <p:txBody>
          <a:bodyPr/>
          <a:lstStyle/>
          <a:p>
            <a:r>
              <a:rPr lang="zh-CN" altLang="en-US" smtClean="0"/>
              <a:t>工人的收益</a:t>
            </a:r>
            <a:endParaRPr lang="en-US" altLang="zh-CN" smtClean="0"/>
          </a:p>
          <a:p>
            <a:pPr lvl="1"/>
            <a:r>
              <a:rPr lang="en-US" altLang="zh-CN" smtClean="0"/>
              <a:t>                 </a:t>
            </a:r>
            <a:r>
              <a:rPr lang="zh-CN" altLang="en-US" smtClean="0"/>
              <a:t>是能力为   的工人得到教育</a:t>
            </a:r>
            <a:r>
              <a:rPr lang="en-US" altLang="zh-CN" smtClean="0"/>
              <a:t>e</a:t>
            </a:r>
            <a:r>
              <a:rPr lang="zh-CN" altLang="en-US" smtClean="0"/>
              <a:t>所花费的成本</a:t>
            </a:r>
            <a:endParaRPr lang="en-US" altLang="zh-CN" smtClean="0"/>
          </a:p>
          <a:p>
            <a:pPr lvl="1"/>
            <a:r>
              <a:rPr lang="zh-CN" altLang="en-US" smtClean="0"/>
              <a:t>假设</a:t>
            </a:r>
            <a:endParaRPr lang="en-US" altLang="zh-CN" smtClean="0"/>
          </a:p>
        </p:txBody>
      </p:sp>
      <p:graphicFrame>
        <p:nvGraphicFramePr>
          <p:cNvPr id="643076" name="Object 2"/>
          <p:cNvGraphicFramePr>
            <a:graphicFrameLocks noChangeAspect="1"/>
          </p:cNvGraphicFramePr>
          <p:nvPr/>
        </p:nvGraphicFramePr>
        <p:xfrm>
          <a:off x="2932113" y="1643063"/>
          <a:ext cx="1944687" cy="509587"/>
        </p:xfrm>
        <a:graphic>
          <a:graphicData uri="http://schemas.openxmlformats.org/presentationml/2006/ole">
            <p:oleObj spid="_x0000_s643076" name="Equation" r:id="rId3" imgW="622080" imgH="190440" progId="">
              <p:embed/>
            </p:oleObj>
          </a:graphicData>
        </a:graphic>
      </p:graphicFrame>
      <p:graphicFrame>
        <p:nvGraphicFramePr>
          <p:cNvPr id="643077" name="Object 5"/>
          <p:cNvGraphicFramePr>
            <a:graphicFrameLocks noChangeAspect="1"/>
          </p:cNvGraphicFramePr>
          <p:nvPr/>
        </p:nvGraphicFramePr>
        <p:xfrm>
          <a:off x="1397000" y="2209800"/>
          <a:ext cx="1270000" cy="509588"/>
        </p:xfrm>
        <a:graphic>
          <a:graphicData uri="http://schemas.openxmlformats.org/presentationml/2006/ole">
            <p:oleObj spid="_x0000_s643077" name="Equation" r:id="rId4" imgW="406080" imgH="190440" progId="">
              <p:embed/>
            </p:oleObj>
          </a:graphicData>
        </a:graphic>
      </p:graphicFrame>
      <p:graphicFrame>
        <p:nvGraphicFramePr>
          <p:cNvPr id="643078" name="Object 6"/>
          <p:cNvGraphicFramePr>
            <a:graphicFrameLocks noChangeAspect="1"/>
          </p:cNvGraphicFramePr>
          <p:nvPr/>
        </p:nvGraphicFramePr>
        <p:xfrm>
          <a:off x="4038600" y="2209800"/>
          <a:ext cx="396875" cy="441325"/>
        </p:xfrm>
        <a:graphic>
          <a:graphicData uri="http://schemas.openxmlformats.org/presentationml/2006/ole">
            <p:oleObj spid="_x0000_s643078" name="Equation" r:id="rId5" imgW="126720" imgH="164880" progId="">
              <p:embed/>
            </p:oleObj>
          </a:graphicData>
        </a:graphic>
      </p:graphicFrame>
      <p:graphicFrame>
        <p:nvGraphicFramePr>
          <p:cNvPr id="643079" name="Object 5"/>
          <p:cNvGraphicFramePr>
            <a:graphicFrameLocks noChangeAspect="1"/>
          </p:cNvGraphicFramePr>
          <p:nvPr/>
        </p:nvGraphicFramePr>
        <p:xfrm>
          <a:off x="1941513" y="3124200"/>
          <a:ext cx="2143125" cy="542925"/>
        </p:xfrm>
        <a:graphic>
          <a:graphicData uri="http://schemas.openxmlformats.org/presentationml/2006/ole">
            <p:oleObj spid="_x0000_s643079" name="Equation" r:id="rId6" imgW="685800" imgH="203040" progId="">
              <p:embed/>
            </p:oleObj>
          </a:graphicData>
        </a:graphic>
      </p:graphicFrame>
      <p:graphicFrame>
        <p:nvGraphicFramePr>
          <p:cNvPr id="643080" name="Object 8"/>
          <p:cNvGraphicFramePr>
            <a:graphicFrameLocks noChangeAspect="1"/>
          </p:cNvGraphicFramePr>
          <p:nvPr/>
        </p:nvGraphicFramePr>
        <p:xfrm>
          <a:off x="4138613" y="3124200"/>
          <a:ext cx="2262187" cy="542925"/>
        </p:xfrm>
        <a:graphic>
          <a:graphicData uri="http://schemas.openxmlformats.org/presentationml/2006/ole">
            <p:oleObj spid="_x0000_s643080" name="Equation" r:id="rId7" imgW="723600" imgH="203040" progId="">
              <p:embed/>
            </p:oleObj>
          </a:graphicData>
        </a:graphic>
      </p:graphicFrame>
      <p:graphicFrame>
        <p:nvGraphicFramePr>
          <p:cNvPr id="643081" name="Object 9"/>
          <p:cNvGraphicFramePr>
            <a:graphicFrameLocks noChangeAspect="1"/>
          </p:cNvGraphicFramePr>
          <p:nvPr/>
        </p:nvGraphicFramePr>
        <p:xfrm>
          <a:off x="6400800" y="3122613"/>
          <a:ext cx="2063750" cy="611187"/>
        </p:xfrm>
        <a:graphic>
          <a:graphicData uri="http://schemas.openxmlformats.org/presentationml/2006/ole">
            <p:oleObj spid="_x0000_s643081" name="Equation" r:id="rId8" imgW="660240" imgH="228600" progId="">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11"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44112" name="Content Placeholder 2"/>
          <p:cNvSpPr>
            <a:spLocks noGrp="1"/>
          </p:cNvSpPr>
          <p:nvPr>
            <p:ph idx="4294967295"/>
          </p:nvPr>
        </p:nvSpPr>
        <p:spPr>
          <a:xfrm>
            <a:off x="457200" y="1600200"/>
            <a:ext cx="8229600" cy="4876800"/>
          </a:xfrm>
        </p:spPr>
        <p:txBody>
          <a:bodyPr/>
          <a:lstStyle/>
          <a:p>
            <a:r>
              <a:rPr lang="zh-CN" altLang="en-US" smtClean="0"/>
              <a:t>工人的收益</a:t>
            </a:r>
            <a:endParaRPr lang="en-US" altLang="zh-CN" smtClean="0"/>
          </a:p>
          <a:p>
            <a:pPr lvl="1"/>
            <a:r>
              <a:rPr lang="en-US" altLang="zh-CN" smtClean="0"/>
              <a:t>                 </a:t>
            </a:r>
            <a:r>
              <a:rPr lang="zh-CN" altLang="en-US" smtClean="0"/>
              <a:t>是能力为   的工人得到教育</a:t>
            </a:r>
            <a:r>
              <a:rPr lang="en-US" altLang="zh-CN" smtClean="0"/>
              <a:t>e</a:t>
            </a:r>
            <a:r>
              <a:rPr lang="zh-CN" altLang="en-US" smtClean="0"/>
              <a:t>所花费的成本</a:t>
            </a:r>
            <a:endParaRPr lang="en-US" altLang="zh-CN" smtClean="0"/>
          </a:p>
          <a:p>
            <a:pPr lvl="1"/>
            <a:r>
              <a:rPr lang="zh-CN" altLang="en-US" smtClean="0"/>
              <a:t>假设</a:t>
            </a:r>
            <a:endParaRPr lang="en-US" altLang="zh-CN" smtClean="0"/>
          </a:p>
          <a:p>
            <a:r>
              <a:rPr lang="zh-CN" altLang="en-US" smtClean="0"/>
              <a:t>企业的收益</a:t>
            </a:r>
            <a:endParaRPr lang="en-US" altLang="zh-CN" smtClean="0"/>
          </a:p>
          <a:p>
            <a:pPr lvl="1"/>
            <a:r>
              <a:rPr lang="zh-CN" altLang="en-US" smtClean="0"/>
              <a:t>                  表示能力为    并且教育水平为</a:t>
            </a:r>
            <a:r>
              <a:rPr lang="en-US" altLang="zh-CN" smtClean="0"/>
              <a:t>e</a:t>
            </a:r>
            <a:r>
              <a:rPr lang="zh-CN" altLang="en-US" smtClean="0"/>
              <a:t>的工人的产出</a:t>
            </a:r>
            <a:endParaRPr lang="en-US" altLang="zh-CN" smtClean="0"/>
          </a:p>
          <a:p>
            <a:pPr lvl="1"/>
            <a:r>
              <a:rPr lang="zh-CN" altLang="en-US" smtClean="0"/>
              <a:t>假设</a:t>
            </a:r>
            <a:endParaRPr lang="en-US" altLang="zh-CN" smtClean="0"/>
          </a:p>
          <a:p>
            <a:pPr lvl="1"/>
            <a:r>
              <a:rPr lang="zh-CN" altLang="en-US" smtClean="0"/>
              <a:t>没有雇到工人的企业受益为</a:t>
            </a:r>
            <a:r>
              <a:rPr lang="en-US" altLang="zh-CN" smtClean="0"/>
              <a:t>0</a:t>
            </a:r>
          </a:p>
        </p:txBody>
      </p:sp>
      <p:graphicFrame>
        <p:nvGraphicFramePr>
          <p:cNvPr id="644100" name="Object 2"/>
          <p:cNvGraphicFramePr>
            <a:graphicFrameLocks noChangeAspect="1"/>
          </p:cNvGraphicFramePr>
          <p:nvPr/>
        </p:nvGraphicFramePr>
        <p:xfrm>
          <a:off x="2932113" y="1643063"/>
          <a:ext cx="1944687" cy="509587"/>
        </p:xfrm>
        <a:graphic>
          <a:graphicData uri="http://schemas.openxmlformats.org/presentationml/2006/ole">
            <p:oleObj spid="_x0000_s644100" name="Equation" r:id="rId3" imgW="622080" imgH="190440" progId="">
              <p:embed/>
            </p:oleObj>
          </a:graphicData>
        </a:graphic>
      </p:graphicFrame>
      <p:graphicFrame>
        <p:nvGraphicFramePr>
          <p:cNvPr id="644101" name="Object 5"/>
          <p:cNvGraphicFramePr>
            <a:graphicFrameLocks noChangeAspect="1"/>
          </p:cNvGraphicFramePr>
          <p:nvPr/>
        </p:nvGraphicFramePr>
        <p:xfrm>
          <a:off x="1397000" y="2209800"/>
          <a:ext cx="1270000" cy="509588"/>
        </p:xfrm>
        <a:graphic>
          <a:graphicData uri="http://schemas.openxmlformats.org/presentationml/2006/ole">
            <p:oleObj spid="_x0000_s644101" name="Equation" r:id="rId4" imgW="406080" imgH="190440" progId="">
              <p:embed/>
            </p:oleObj>
          </a:graphicData>
        </a:graphic>
      </p:graphicFrame>
      <p:graphicFrame>
        <p:nvGraphicFramePr>
          <p:cNvPr id="644102" name="Object 6"/>
          <p:cNvGraphicFramePr>
            <a:graphicFrameLocks noChangeAspect="1"/>
          </p:cNvGraphicFramePr>
          <p:nvPr/>
        </p:nvGraphicFramePr>
        <p:xfrm>
          <a:off x="2928938" y="3657600"/>
          <a:ext cx="2024062" cy="509588"/>
        </p:xfrm>
        <a:graphic>
          <a:graphicData uri="http://schemas.openxmlformats.org/presentationml/2006/ole">
            <p:oleObj spid="_x0000_s644102" name="Equation" r:id="rId5" imgW="647640" imgH="190440" progId="">
              <p:embed/>
            </p:oleObj>
          </a:graphicData>
        </a:graphic>
      </p:graphicFrame>
      <p:graphicFrame>
        <p:nvGraphicFramePr>
          <p:cNvPr id="644103" name="Object 7"/>
          <p:cNvGraphicFramePr>
            <a:graphicFrameLocks noChangeAspect="1"/>
          </p:cNvGraphicFramePr>
          <p:nvPr/>
        </p:nvGraphicFramePr>
        <p:xfrm>
          <a:off x="4479925" y="4267200"/>
          <a:ext cx="396875" cy="441325"/>
        </p:xfrm>
        <a:graphic>
          <a:graphicData uri="http://schemas.openxmlformats.org/presentationml/2006/ole">
            <p:oleObj spid="_x0000_s644103" name="Equation" r:id="rId6" imgW="126720" imgH="164880" progId="">
              <p:embed/>
            </p:oleObj>
          </a:graphicData>
        </a:graphic>
      </p:graphicFrame>
      <p:graphicFrame>
        <p:nvGraphicFramePr>
          <p:cNvPr id="644104" name="Object 8"/>
          <p:cNvGraphicFramePr>
            <a:graphicFrameLocks noChangeAspect="1"/>
          </p:cNvGraphicFramePr>
          <p:nvPr/>
        </p:nvGraphicFramePr>
        <p:xfrm>
          <a:off x="4038600" y="2209800"/>
          <a:ext cx="396875" cy="441325"/>
        </p:xfrm>
        <a:graphic>
          <a:graphicData uri="http://schemas.openxmlformats.org/presentationml/2006/ole">
            <p:oleObj spid="_x0000_s644104" name="Equation" r:id="rId7" imgW="126720" imgH="164880" progId="">
              <p:embed/>
            </p:oleObj>
          </a:graphicData>
        </a:graphic>
      </p:graphicFrame>
      <p:graphicFrame>
        <p:nvGraphicFramePr>
          <p:cNvPr id="644105" name="Object 9"/>
          <p:cNvGraphicFramePr>
            <a:graphicFrameLocks noChangeAspect="1"/>
          </p:cNvGraphicFramePr>
          <p:nvPr/>
        </p:nvGraphicFramePr>
        <p:xfrm>
          <a:off x="1447800" y="4191000"/>
          <a:ext cx="1309688" cy="509588"/>
        </p:xfrm>
        <a:graphic>
          <a:graphicData uri="http://schemas.openxmlformats.org/presentationml/2006/ole">
            <p:oleObj spid="_x0000_s644105" name="Equation" r:id="rId8" imgW="419040" imgH="190440" progId="">
              <p:embed/>
            </p:oleObj>
          </a:graphicData>
        </a:graphic>
      </p:graphicFrame>
      <p:graphicFrame>
        <p:nvGraphicFramePr>
          <p:cNvPr id="644106" name="Object 10"/>
          <p:cNvGraphicFramePr>
            <a:graphicFrameLocks noChangeAspect="1"/>
          </p:cNvGraphicFramePr>
          <p:nvPr/>
        </p:nvGraphicFramePr>
        <p:xfrm>
          <a:off x="1941513" y="3124200"/>
          <a:ext cx="2143125" cy="542925"/>
        </p:xfrm>
        <a:graphic>
          <a:graphicData uri="http://schemas.openxmlformats.org/presentationml/2006/ole">
            <p:oleObj spid="_x0000_s644106" name="Equation" r:id="rId9" imgW="685800" imgH="203040" progId="">
              <p:embed/>
            </p:oleObj>
          </a:graphicData>
        </a:graphic>
      </p:graphicFrame>
      <p:graphicFrame>
        <p:nvGraphicFramePr>
          <p:cNvPr id="644107" name="Object 11"/>
          <p:cNvGraphicFramePr>
            <a:graphicFrameLocks noChangeAspect="1"/>
          </p:cNvGraphicFramePr>
          <p:nvPr/>
        </p:nvGraphicFramePr>
        <p:xfrm>
          <a:off x="4138613" y="3124200"/>
          <a:ext cx="2262187" cy="542925"/>
        </p:xfrm>
        <a:graphic>
          <a:graphicData uri="http://schemas.openxmlformats.org/presentationml/2006/ole">
            <p:oleObj spid="_x0000_s644107" name="Equation" r:id="rId10" imgW="723600" imgH="203040" progId="">
              <p:embed/>
            </p:oleObj>
          </a:graphicData>
        </a:graphic>
      </p:graphicFrame>
      <p:graphicFrame>
        <p:nvGraphicFramePr>
          <p:cNvPr id="644108" name="Object 12"/>
          <p:cNvGraphicFramePr>
            <a:graphicFrameLocks noChangeAspect="1"/>
          </p:cNvGraphicFramePr>
          <p:nvPr/>
        </p:nvGraphicFramePr>
        <p:xfrm>
          <a:off x="6400800" y="3122613"/>
          <a:ext cx="2063750" cy="611187"/>
        </p:xfrm>
        <a:graphic>
          <a:graphicData uri="http://schemas.openxmlformats.org/presentationml/2006/ole">
            <p:oleObj spid="_x0000_s644108" name="Equation" r:id="rId11" imgW="660240" imgH="228600" progId="">
              <p:embed/>
            </p:oleObj>
          </a:graphicData>
        </a:graphic>
      </p:graphicFrame>
      <p:graphicFrame>
        <p:nvGraphicFramePr>
          <p:cNvPr id="644109" name="Object 13"/>
          <p:cNvGraphicFramePr>
            <a:graphicFrameLocks noChangeAspect="1"/>
          </p:cNvGraphicFramePr>
          <p:nvPr/>
        </p:nvGraphicFramePr>
        <p:xfrm>
          <a:off x="1928813" y="5105400"/>
          <a:ext cx="2262187" cy="611188"/>
        </p:xfrm>
        <a:graphic>
          <a:graphicData uri="http://schemas.openxmlformats.org/presentationml/2006/ole">
            <p:oleObj spid="_x0000_s644109" name="Equation" r:id="rId12" imgW="723600" imgH="228600" progId="">
              <p:embed/>
            </p:oleObj>
          </a:graphicData>
        </a:graphic>
      </p:graphicFrame>
      <p:graphicFrame>
        <p:nvGraphicFramePr>
          <p:cNvPr id="644110" name="Object 14"/>
          <p:cNvGraphicFramePr>
            <a:graphicFrameLocks noChangeAspect="1"/>
          </p:cNvGraphicFramePr>
          <p:nvPr/>
        </p:nvGraphicFramePr>
        <p:xfrm>
          <a:off x="4133850" y="5095875"/>
          <a:ext cx="2103438" cy="542925"/>
        </p:xfrm>
        <a:graphic>
          <a:graphicData uri="http://schemas.openxmlformats.org/presentationml/2006/ole">
            <p:oleObj spid="_x0000_s644110" name="Equation" r:id="rId13" imgW="672840" imgH="203040" progId="">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5" name="Title 1"/>
          <p:cNvSpPr>
            <a:spLocks noGrp="1"/>
          </p:cNvSpPr>
          <p:nvPr>
            <p:ph type="title" idx="4294967295"/>
          </p:nvPr>
        </p:nvSpPr>
        <p:spPr/>
        <p:txBody>
          <a:bodyPr/>
          <a:lstStyle/>
          <a:p>
            <a:r>
              <a:rPr lang="en-US" altLang="zh-CN" smtClean="0"/>
              <a:t>4.2.B </a:t>
            </a:r>
            <a:r>
              <a:rPr lang="zh-CN" altLang="en-US" smtClean="0"/>
              <a:t>就业市场信号</a:t>
            </a:r>
          </a:p>
        </p:txBody>
      </p:sp>
      <p:pic>
        <p:nvPicPr>
          <p:cNvPr id="645126" name="Content Placeholder 6" descr="Fig2.jpg"/>
          <p:cNvPicPr>
            <a:picLocks noGrp="1" noChangeAspect="1"/>
          </p:cNvPicPr>
          <p:nvPr>
            <p:ph idx="4294967295"/>
          </p:nvPr>
        </p:nvPicPr>
        <p:blipFill>
          <a:blip r:embed="rId3"/>
          <a:srcRect/>
          <a:stretch>
            <a:fillRect/>
          </a:stretch>
        </p:blipFill>
        <p:spPr>
          <a:xfrm>
            <a:off x="1843088" y="2357438"/>
            <a:ext cx="5243512" cy="4348162"/>
          </a:xfrm>
        </p:spPr>
      </p:pic>
      <p:graphicFrame>
        <p:nvGraphicFramePr>
          <p:cNvPr id="645124" name="Object 5"/>
          <p:cNvGraphicFramePr>
            <a:graphicFrameLocks noChangeAspect="1"/>
          </p:cNvGraphicFramePr>
          <p:nvPr/>
        </p:nvGraphicFramePr>
        <p:xfrm>
          <a:off x="1587500" y="1600200"/>
          <a:ext cx="4127500" cy="542925"/>
        </p:xfrm>
        <a:graphic>
          <a:graphicData uri="http://schemas.openxmlformats.org/presentationml/2006/ole">
            <p:oleObj spid="_x0000_s645124" name="Equation" r:id="rId4" imgW="1320480" imgH="203040" progId="">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50"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46151" name="Content Placeholder 2"/>
          <p:cNvSpPr>
            <a:spLocks noGrp="1"/>
          </p:cNvSpPr>
          <p:nvPr>
            <p:ph idx="4294967295"/>
          </p:nvPr>
        </p:nvSpPr>
        <p:spPr/>
        <p:txBody>
          <a:bodyPr/>
          <a:lstStyle/>
          <a:p>
            <a:r>
              <a:rPr lang="zh-CN" altLang="en-US" smtClean="0"/>
              <a:t>假定两个企业之间的竞争导致企业的期望利润趋于</a:t>
            </a:r>
            <a:r>
              <a:rPr lang="en-US" altLang="zh-CN" smtClean="0"/>
              <a:t>0</a:t>
            </a:r>
          </a:p>
          <a:p>
            <a:r>
              <a:rPr lang="zh-CN" altLang="en-US" smtClean="0"/>
              <a:t>因此，</a:t>
            </a:r>
            <a:endParaRPr lang="en-US" altLang="zh-CN" smtClean="0"/>
          </a:p>
          <a:p>
            <a:endParaRPr lang="zh-CN" altLang="en-US" smtClean="0"/>
          </a:p>
          <a:p>
            <a:endParaRPr lang="zh-CN" altLang="en-US" smtClean="0"/>
          </a:p>
          <a:p>
            <a:r>
              <a:rPr lang="zh-CN" altLang="en-US" smtClean="0"/>
              <a:t>其中，               表示企业断定工人能力为高的概率</a:t>
            </a:r>
          </a:p>
        </p:txBody>
      </p:sp>
      <p:graphicFrame>
        <p:nvGraphicFramePr>
          <p:cNvPr id="646148" name="Object 5"/>
          <p:cNvGraphicFramePr>
            <a:graphicFrameLocks noChangeAspect="1"/>
          </p:cNvGraphicFramePr>
          <p:nvPr/>
        </p:nvGraphicFramePr>
        <p:xfrm>
          <a:off x="541338" y="3529013"/>
          <a:ext cx="8374062" cy="509587"/>
        </p:xfrm>
        <a:graphic>
          <a:graphicData uri="http://schemas.openxmlformats.org/presentationml/2006/ole">
            <p:oleObj spid="_x0000_s646148" name="Equation" r:id="rId3" imgW="2679480" imgH="190440" progId="">
              <p:embed/>
            </p:oleObj>
          </a:graphicData>
        </a:graphic>
      </p:graphicFrame>
      <p:graphicFrame>
        <p:nvGraphicFramePr>
          <p:cNvPr id="646149" name="Object 5"/>
          <p:cNvGraphicFramePr>
            <a:graphicFrameLocks noChangeAspect="1"/>
          </p:cNvGraphicFramePr>
          <p:nvPr/>
        </p:nvGraphicFramePr>
        <p:xfrm>
          <a:off x="1905000" y="4495800"/>
          <a:ext cx="1587500" cy="509588"/>
        </p:xfrm>
        <a:graphic>
          <a:graphicData uri="http://schemas.openxmlformats.org/presentationml/2006/ole">
            <p:oleObj spid="_x0000_s646149" name="Equation" r:id="rId4" imgW="507960" imgH="190440" progId="">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7"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47178" name="Content Placeholder 2"/>
          <p:cNvSpPr>
            <a:spLocks noGrp="1"/>
          </p:cNvSpPr>
          <p:nvPr>
            <p:ph idx="4294967295"/>
          </p:nvPr>
        </p:nvSpPr>
        <p:spPr/>
        <p:txBody>
          <a:bodyPr/>
          <a:lstStyle/>
          <a:p>
            <a:r>
              <a:rPr lang="zh-CN" altLang="en-US" b="1" smtClean="0"/>
              <a:t>假设完全信息（即企业知道工人的能力）</a:t>
            </a:r>
            <a:endParaRPr lang="en-US" altLang="zh-CN" b="1" smtClean="0"/>
          </a:p>
          <a:p>
            <a:r>
              <a:rPr lang="zh-CN" altLang="en-US" smtClean="0"/>
              <a:t>企业之间的竞争导致</a:t>
            </a:r>
            <a:endParaRPr lang="en-US" altLang="zh-CN" smtClean="0"/>
          </a:p>
          <a:p>
            <a:r>
              <a:rPr lang="zh-CN" altLang="en-US" smtClean="0"/>
              <a:t>所以，能力为     的工人选择的最优教育水平            满足：</a:t>
            </a:r>
            <a:endParaRPr lang="en-US" altLang="zh-CN" smtClean="0"/>
          </a:p>
          <a:p>
            <a:endParaRPr lang="zh-CN" altLang="en-US" smtClean="0"/>
          </a:p>
          <a:p>
            <a:endParaRPr lang="en-US" altLang="zh-CN" smtClean="0"/>
          </a:p>
          <a:p>
            <a:r>
              <a:rPr lang="zh-CN" altLang="en-US" smtClean="0"/>
              <a:t>令</a:t>
            </a:r>
          </a:p>
        </p:txBody>
      </p:sp>
      <p:graphicFrame>
        <p:nvGraphicFramePr>
          <p:cNvPr id="647172" name="Object 5"/>
          <p:cNvGraphicFramePr>
            <a:graphicFrameLocks noChangeAspect="1"/>
          </p:cNvGraphicFramePr>
          <p:nvPr/>
        </p:nvGraphicFramePr>
        <p:xfrm>
          <a:off x="1811338" y="4038600"/>
          <a:ext cx="5834062" cy="849313"/>
        </p:xfrm>
        <a:graphic>
          <a:graphicData uri="http://schemas.openxmlformats.org/presentationml/2006/ole">
            <p:oleObj spid="_x0000_s647172" name="Equation" r:id="rId3" imgW="1866600" imgH="317160" progId="">
              <p:embed/>
            </p:oleObj>
          </a:graphicData>
        </a:graphic>
      </p:graphicFrame>
      <p:graphicFrame>
        <p:nvGraphicFramePr>
          <p:cNvPr id="647173" name="Object 5"/>
          <p:cNvGraphicFramePr>
            <a:graphicFrameLocks noChangeAspect="1"/>
          </p:cNvGraphicFramePr>
          <p:nvPr/>
        </p:nvGraphicFramePr>
        <p:xfrm>
          <a:off x="4583113" y="2209800"/>
          <a:ext cx="2579687" cy="509588"/>
        </p:xfrm>
        <a:graphic>
          <a:graphicData uri="http://schemas.openxmlformats.org/presentationml/2006/ole">
            <p:oleObj spid="_x0000_s647173" name="Equation" r:id="rId4" imgW="825480" imgH="190440" progId="">
              <p:embed/>
            </p:oleObj>
          </a:graphicData>
        </a:graphic>
      </p:graphicFrame>
      <p:graphicFrame>
        <p:nvGraphicFramePr>
          <p:cNvPr id="647174" name="Object 6"/>
          <p:cNvGraphicFramePr>
            <a:graphicFrameLocks noChangeAspect="1"/>
          </p:cNvGraphicFramePr>
          <p:nvPr/>
        </p:nvGraphicFramePr>
        <p:xfrm>
          <a:off x="3413125" y="2835275"/>
          <a:ext cx="396875" cy="441325"/>
        </p:xfrm>
        <a:graphic>
          <a:graphicData uri="http://schemas.openxmlformats.org/presentationml/2006/ole">
            <p:oleObj spid="_x0000_s647174" name="Equation" r:id="rId5" imgW="126720" imgH="164880" progId="">
              <p:embed/>
            </p:oleObj>
          </a:graphicData>
        </a:graphic>
      </p:graphicFrame>
      <p:graphicFrame>
        <p:nvGraphicFramePr>
          <p:cNvPr id="647175" name="Object 7"/>
          <p:cNvGraphicFramePr>
            <a:graphicFrameLocks noChangeAspect="1"/>
          </p:cNvGraphicFramePr>
          <p:nvPr/>
        </p:nvGraphicFramePr>
        <p:xfrm>
          <a:off x="1447800" y="4953000"/>
          <a:ext cx="3492500" cy="611188"/>
        </p:xfrm>
        <a:graphic>
          <a:graphicData uri="http://schemas.openxmlformats.org/presentationml/2006/ole">
            <p:oleObj spid="_x0000_s647175" name="Equation" r:id="rId6" imgW="1117440" imgH="228600" progId="">
              <p:embed/>
            </p:oleObj>
          </a:graphicData>
        </a:graphic>
      </p:graphicFrame>
      <p:graphicFrame>
        <p:nvGraphicFramePr>
          <p:cNvPr id="647176" name="Object 8"/>
          <p:cNvGraphicFramePr>
            <a:graphicFrameLocks noChangeAspect="1"/>
          </p:cNvGraphicFramePr>
          <p:nvPr/>
        </p:nvGraphicFramePr>
        <p:xfrm>
          <a:off x="1371600" y="3200400"/>
          <a:ext cx="1071563" cy="611188"/>
        </p:xfrm>
        <a:graphic>
          <a:graphicData uri="http://schemas.openxmlformats.org/presentationml/2006/ole">
            <p:oleObj spid="_x0000_s647176" name="Equation" r:id="rId7" imgW="342720" imgH="228600"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idx="4294967295"/>
          </p:nvPr>
        </p:nvSpPr>
        <p:spPr/>
        <p:txBody>
          <a:bodyPr/>
          <a:lstStyle/>
          <a:p>
            <a:endParaRPr lang="en-US" altLang="zh-CN" smtClean="0"/>
          </a:p>
        </p:txBody>
      </p:sp>
      <p:sp>
        <p:nvSpPr>
          <p:cNvPr id="17410" name="Content Placeholder 2"/>
          <p:cNvSpPr>
            <a:spLocks noGrp="1"/>
          </p:cNvSpPr>
          <p:nvPr>
            <p:ph idx="4294967295"/>
          </p:nvPr>
        </p:nvSpPr>
        <p:spPr>
          <a:xfrm>
            <a:off x="457200" y="1600200"/>
            <a:ext cx="7772400" cy="4525963"/>
          </a:xfrm>
        </p:spPr>
        <p:txBody>
          <a:bodyPr/>
          <a:lstStyle/>
          <a:p>
            <a:r>
              <a:rPr lang="zh-CN" altLang="en-US" smtClean="0"/>
              <a:t>考虑如下博弈的子博弈精炼均衡：</a:t>
            </a:r>
          </a:p>
        </p:txBody>
      </p:sp>
      <p:sp>
        <p:nvSpPr>
          <p:cNvPr id="17411" name="Rectangle 5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tLang="zh-CN">
              <a:latin typeface="Calibri" pitchFamily="34" charset="0"/>
            </a:endParaRPr>
          </a:p>
        </p:txBody>
      </p:sp>
      <p:sp>
        <p:nvSpPr>
          <p:cNvPr id="17412" name="Oval 55"/>
          <p:cNvSpPr>
            <a:spLocks noChangeArrowheads="1"/>
          </p:cNvSpPr>
          <p:nvPr/>
        </p:nvSpPr>
        <p:spPr bwMode="auto">
          <a:xfrm>
            <a:off x="4002088" y="3733800"/>
            <a:ext cx="88900" cy="71438"/>
          </a:xfrm>
          <a:prstGeom prst="ellipse">
            <a:avLst/>
          </a:prstGeom>
          <a:solidFill>
            <a:srgbClr val="000000"/>
          </a:solidFill>
          <a:ln w="3175">
            <a:solidFill>
              <a:srgbClr val="000000"/>
            </a:solidFill>
            <a:round/>
            <a:headEnd/>
            <a:tailEnd/>
          </a:ln>
        </p:spPr>
        <p:txBody>
          <a:bodyPr/>
          <a:lstStyle/>
          <a:p>
            <a:endParaRPr lang="en-US" altLang="zh-CN">
              <a:latin typeface="Calibri" pitchFamily="34" charset="0"/>
            </a:endParaRPr>
          </a:p>
        </p:txBody>
      </p:sp>
      <p:cxnSp>
        <p:nvCxnSpPr>
          <p:cNvPr id="17413" name="AutoShape 52"/>
          <p:cNvCxnSpPr>
            <a:cxnSpLocks noChangeShapeType="1"/>
          </p:cNvCxnSpPr>
          <p:nvPr/>
        </p:nvCxnSpPr>
        <p:spPr bwMode="auto">
          <a:xfrm flipH="1">
            <a:off x="2716213" y="2738438"/>
            <a:ext cx="898525" cy="1109662"/>
          </a:xfrm>
          <a:prstGeom prst="straightConnector1">
            <a:avLst/>
          </a:prstGeom>
          <a:noFill/>
          <a:ln w="9525">
            <a:solidFill>
              <a:srgbClr val="000000"/>
            </a:solidFill>
            <a:round/>
            <a:headEnd/>
            <a:tailEnd/>
          </a:ln>
        </p:spPr>
      </p:cxnSp>
      <p:cxnSp>
        <p:nvCxnSpPr>
          <p:cNvPr id="17414" name="AutoShape 50"/>
          <p:cNvCxnSpPr>
            <a:cxnSpLocks noChangeShapeType="1"/>
          </p:cNvCxnSpPr>
          <p:nvPr/>
        </p:nvCxnSpPr>
        <p:spPr bwMode="auto">
          <a:xfrm flipH="1" flipV="1">
            <a:off x="3614738" y="2738438"/>
            <a:ext cx="1389062" cy="838200"/>
          </a:xfrm>
          <a:prstGeom prst="straightConnector1">
            <a:avLst/>
          </a:prstGeom>
          <a:noFill/>
          <a:ln w="9525">
            <a:solidFill>
              <a:srgbClr val="000000"/>
            </a:solidFill>
            <a:round/>
            <a:headEnd/>
            <a:tailEnd/>
          </a:ln>
        </p:spPr>
      </p:cxnSp>
      <p:cxnSp>
        <p:nvCxnSpPr>
          <p:cNvPr id="17415" name="AutoShape 49"/>
          <p:cNvCxnSpPr>
            <a:cxnSpLocks noChangeShapeType="1"/>
          </p:cNvCxnSpPr>
          <p:nvPr/>
        </p:nvCxnSpPr>
        <p:spPr bwMode="auto">
          <a:xfrm flipH="1">
            <a:off x="2217738" y="3848100"/>
            <a:ext cx="498475" cy="1222375"/>
          </a:xfrm>
          <a:prstGeom prst="straightConnector1">
            <a:avLst/>
          </a:prstGeom>
          <a:noFill/>
          <a:ln w="9525">
            <a:solidFill>
              <a:srgbClr val="000000"/>
            </a:solidFill>
            <a:round/>
            <a:headEnd/>
            <a:tailEnd/>
          </a:ln>
        </p:spPr>
      </p:cxnSp>
      <p:cxnSp>
        <p:nvCxnSpPr>
          <p:cNvPr id="17416" name="AutoShape 48"/>
          <p:cNvCxnSpPr>
            <a:cxnSpLocks noChangeShapeType="1"/>
          </p:cNvCxnSpPr>
          <p:nvPr/>
        </p:nvCxnSpPr>
        <p:spPr bwMode="auto">
          <a:xfrm>
            <a:off x="2716213" y="3848100"/>
            <a:ext cx="374650" cy="1222375"/>
          </a:xfrm>
          <a:prstGeom prst="straightConnector1">
            <a:avLst/>
          </a:prstGeom>
          <a:noFill/>
          <a:ln w="9525">
            <a:solidFill>
              <a:srgbClr val="000000"/>
            </a:solidFill>
            <a:round/>
            <a:headEnd/>
            <a:tailEnd/>
          </a:ln>
        </p:spPr>
      </p:cxnSp>
      <p:cxnSp>
        <p:nvCxnSpPr>
          <p:cNvPr id="17417" name="AutoShape 47"/>
          <p:cNvCxnSpPr>
            <a:cxnSpLocks noChangeShapeType="1"/>
          </p:cNvCxnSpPr>
          <p:nvPr/>
        </p:nvCxnSpPr>
        <p:spPr bwMode="auto">
          <a:xfrm>
            <a:off x="4065588" y="3819525"/>
            <a:ext cx="436562" cy="1222375"/>
          </a:xfrm>
          <a:prstGeom prst="straightConnector1">
            <a:avLst/>
          </a:prstGeom>
          <a:noFill/>
          <a:ln w="9525">
            <a:solidFill>
              <a:srgbClr val="000000"/>
            </a:solidFill>
            <a:round/>
            <a:headEnd/>
            <a:tailEnd/>
          </a:ln>
        </p:spPr>
      </p:cxnSp>
      <p:sp>
        <p:nvSpPr>
          <p:cNvPr id="17418" name="Oval 46"/>
          <p:cNvSpPr>
            <a:spLocks noChangeArrowheads="1"/>
          </p:cNvSpPr>
          <p:nvPr/>
        </p:nvSpPr>
        <p:spPr bwMode="auto">
          <a:xfrm>
            <a:off x="3587750" y="2705100"/>
            <a:ext cx="88900" cy="69850"/>
          </a:xfrm>
          <a:prstGeom prst="ellipse">
            <a:avLst/>
          </a:prstGeom>
          <a:solidFill>
            <a:srgbClr val="000000"/>
          </a:solidFill>
          <a:ln w="3175">
            <a:solidFill>
              <a:srgbClr val="000000"/>
            </a:solidFill>
            <a:round/>
            <a:headEnd/>
            <a:tailEnd/>
          </a:ln>
        </p:spPr>
        <p:txBody>
          <a:bodyPr/>
          <a:lstStyle/>
          <a:p>
            <a:endParaRPr lang="en-US" altLang="zh-CN">
              <a:latin typeface="Calibri" pitchFamily="34" charset="0"/>
            </a:endParaRPr>
          </a:p>
        </p:txBody>
      </p:sp>
      <p:sp>
        <p:nvSpPr>
          <p:cNvPr id="17419" name="Oval 45"/>
          <p:cNvSpPr>
            <a:spLocks noChangeArrowheads="1"/>
          </p:cNvSpPr>
          <p:nvPr/>
        </p:nvSpPr>
        <p:spPr bwMode="auto">
          <a:xfrm>
            <a:off x="2678113" y="3811588"/>
            <a:ext cx="88900" cy="69850"/>
          </a:xfrm>
          <a:prstGeom prst="ellipse">
            <a:avLst/>
          </a:prstGeom>
          <a:solidFill>
            <a:srgbClr val="000000"/>
          </a:solidFill>
          <a:ln w="3175">
            <a:solidFill>
              <a:srgbClr val="000000"/>
            </a:solidFill>
            <a:round/>
            <a:headEnd/>
            <a:tailEnd/>
          </a:ln>
        </p:spPr>
        <p:txBody>
          <a:bodyPr/>
          <a:lstStyle/>
          <a:p>
            <a:endParaRPr lang="en-US" altLang="zh-CN">
              <a:latin typeface="Calibri" pitchFamily="34" charset="0"/>
            </a:endParaRPr>
          </a:p>
        </p:txBody>
      </p:sp>
      <p:sp>
        <p:nvSpPr>
          <p:cNvPr id="17420" name="Oval 43"/>
          <p:cNvSpPr>
            <a:spLocks noChangeArrowheads="1"/>
          </p:cNvSpPr>
          <p:nvPr/>
        </p:nvSpPr>
        <p:spPr bwMode="auto">
          <a:xfrm>
            <a:off x="4460875" y="5045075"/>
            <a:ext cx="88900" cy="71438"/>
          </a:xfrm>
          <a:prstGeom prst="ellipse">
            <a:avLst/>
          </a:prstGeom>
          <a:solidFill>
            <a:srgbClr val="000000"/>
          </a:solidFill>
          <a:ln w="3175">
            <a:solidFill>
              <a:srgbClr val="000000"/>
            </a:solidFill>
            <a:round/>
            <a:headEnd/>
            <a:tailEnd/>
          </a:ln>
        </p:spPr>
        <p:txBody>
          <a:bodyPr/>
          <a:lstStyle/>
          <a:p>
            <a:endParaRPr lang="en-US" altLang="zh-CN">
              <a:latin typeface="Calibri" pitchFamily="34" charset="0"/>
            </a:endParaRPr>
          </a:p>
        </p:txBody>
      </p:sp>
      <p:sp>
        <p:nvSpPr>
          <p:cNvPr id="17421" name="Oval 42"/>
          <p:cNvSpPr>
            <a:spLocks noChangeArrowheads="1"/>
          </p:cNvSpPr>
          <p:nvPr/>
        </p:nvSpPr>
        <p:spPr bwMode="auto">
          <a:xfrm>
            <a:off x="3563938" y="5057775"/>
            <a:ext cx="87312" cy="71438"/>
          </a:xfrm>
          <a:prstGeom prst="ellipse">
            <a:avLst/>
          </a:prstGeom>
          <a:solidFill>
            <a:srgbClr val="000000"/>
          </a:solidFill>
          <a:ln w="3175">
            <a:solidFill>
              <a:srgbClr val="000000"/>
            </a:solidFill>
            <a:round/>
            <a:headEnd/>
            <a:tailEnd/>
          </a:ln>
        </p:spPr>
        <p:txBody>
          <a:bodyPr/>
          <a:lstStyle/>
          <a:p>
            <a:endParaRPr lang="en-US" altLang="zh-CN">
              <a:latin typeface="Calibri" pitchFamily="34" charset="0"/>
            </a:endParaRPr>
          </a:p>
        </p:txBody>
      </p:sp>
      <p:sp>
        <p:nvSpPr>
          <p:cNvPr id="17422" name="Oval 41"/>
          <p:cNvSpPr>
            <a:spLocks noChangeArrowheads="1"/>
          </p:cNvSpPr>
          <p:nvPr/>
        </p:nvSpPr>
        <p:spPr bwMode="auto">
          <a:xfrm>
            <a:off x="3052763" y="5045075"/>
            <a:ext cx="88900" cy="71438"/>
          </a:xfrm>
          <a:prstGeom prst="ellipse">
            <a:avLst/>
          </a:prstGeom>
          <a:solidFill>
            <a:srgbClr val="000000"/>
          </a:solidFill>
          <a:ln w="3175">
            <a:solidFill>
              <a:srgbClr val="000000"/>
            </a:solidFill>
            <a:round/>
            <a:headEnd/>
            <a:tailEnd/>
          </a:ln>
        </p:spPr>
        <p:txBody>
          <a:bodyPr/>
          <a:lstStyle/>
          <a:p>
            <a:endParaRPr lang="en-US" altLang="zh-CN">
              <a:latin typeface="Calibri" pitchFamily="34" charset="0"/>
            </a:endParaRPr>
          </a:p>
        </p:txBody>
      </p:sp>
      <p:sp>
        <p:nvSpPr>
          <p:cNvPr id="17423" name="Oval 40"/>
          <p:cNvSpPr>
            <a:spLocks noChangeArrowheads="1"/>
          </p:cNvSpPr>
          <p:nvPr/>
        </p:nvSpPr>
        <p:spPr bwMode="auto">
          <a:xfrm>
            <a:off x="2178050" y="5033963"/>
            <a:ext cx="88900" cy="69850"/>
          </a:xfrm>
          <a:prstGeom prst="ellipse">
            <a:avLst/>
          </a:prstGeom>
          <a:solidFill>
            <a:srgbClr val="000000"/>
          </a:solidFill>
          <a:ln w="3175">
            <a:solidFill>
              <a:srgbClr val="000000"/>
            </a:solidFill>
            <a:round/>
            <a:headEnd/>
            <a:tailEnd/>
          </a:ln>
        </p:spPr>
        <p:txBody>
          <a:bodyPr/>
          <a:lstStyle/>
          <a:p>
            <a:endParaRPr lang="en-US" altLang="zh-CN">
              <a:latin typeface="Calibri" pitchFamily="34" charset="0"/>
            </a:endParaRPr>
          </a:p>
        </p:txBody>
      </p:sp>
      <p:sp>
        <p:nvSpPr>
          <p:cNvPr id="17424" name="Text Box 38"/>
          <p:cNvSpPr txBox="1">
            <a:spLocks noChangeArrowheads="1"/>
          </p:cNvSpPr>
          <p:nvPr/>
        </p:nvSpPr>
        <p:spPr bwMode="auto">
          <a:xfrm>
            <a:off x="3511550" y="2286000"/>
            <a:ext cx="1035050" cy="485775"/>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1</a:t>
            </a:r>
            <a:endParaRPr lang="en-US" altLang="zh-CN" sz="2400">
              <a:cs typeface="Arial" charset="0"/>
            </a:endParaRPr>
          </a:p>
        </p:txBody>
      </p:sp>
      <p:cxnSp>
        <p:nvCxnSpPr>
          <p:cNvPr id="17425" name="AutoShape 36"/>
          <p:cNvCxnSpPr>
            <a:cxnSpLocks noChangeShapeType="1"/>
          </p:cNvCxnSpPr>
          <p:nvPr/>
        </p:nvCxnSpPr>
        <p:spPr bwMode="auto">
          <a:xfrm flipV="1">
            <a:off x="2795588" y="3789363"/>
            <a:ext cx="1295400" cy="46037"/>
          </a:xfrm>
          <a:prstGeom prst="straightConnector1">
            <a:avLst/>
          </a:prstGeom>
          <a:noFill/>
          <a:ln w="9525">
            <a:solidFill>
              <a:srgbClr val="000000"/>
            </a:solidFill>
            <a:prstDash val="dash"/>
            <a:round/>
            <a:headEnd/>
            <a:tailEnd/>
          </a:ln>
        </p:spPr>
      </p:cxnSp>
      <p:sp>
        <p:nvSpPr>
          <p:cNvPr id="17426" name="Text Box 33"/>
          <p:cNvSpPr txBox="1">
            <a:spLocks noChangeArrowheads="1"/>
          </p:cNvSpPr>
          <p:nvPr/>
        </p:nvSpPr>
        <p:spPr bwMode="auto">
          <a:xfrm>
            <a:off x="1981200" y="5105400"/>
            <a:ext cx="609600" cy="1090613"/>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2</a:t>
            </a:r>
            <a:endParaRPr lang="en-US" altLang="zh-CN" sz="2400">
              <a:cs typeface="Arial" charset="0"/>
            </a:endParaRPr>
          </a:p>
          <a:p>
            <a:pPr eaLnBrk="0" hangingPunct="0"/>
            <a:r>
              <a:rPr lang="en-US" altLang="zh-CN" sz="2400">
                <a:latin typeface="Calibri" pitchFamily="34" charset="0"/>
                <a:cs typeface="Times New Roman" pitchFamily="18" charset="0"/>
              </a:rPr>
              <a:t>1</a:t>
            </a:r>
            <a:endParaRPr lang="en-US" altLang="zh-CN" sz="2400">
              <a:cs typeface="Arial" charset="0"/>
            </a:endParaRPr>
          </a:p>
          <a:p>
            <a:pPr eaLnBrk="0" hangingPunct="0"/>
            <a:endParaRPr lang="en-US" altLang="zh-CN">
              <a:cs typeface="Arial" charset="0"/>
            </a:endParaRPr>
          </a:p>
        </p:txBody>
      </p:sp>
      <p:sp>
        <p:nvSpPr>
          <p:cNvPr id="17427" name="Text Box 32"/>
          <p:cNvSpPr txBox="1">
            <a:spLocks noChangeArrowheads="1"/>
          </p:cNvSpPr>
          <p:nvPr/>
        </p:nvSpPr>
        <p:spPr bwMode="auto">
          <a:xfrm>
            <a:off x="2946400" y="5145088"/>
            <a:ext cx="609600" cy="1090612"/>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0</a:t>
            </a:r>
            <a:endParaRPr lang="en-US" altLang="zh-CN" sz="2400">
              <a:cs typeface="Arial" charset="0"/>
            </a:endParaRPr>
          </a:p>
          <a:p>
            <a:pPr eaLnBrk="0" hangingPunct="0"/>
            <a:r>
              <a:rPr lang="en-US" altLang="zh-CN" sz="2400">
                <a:latin typeface="Calibri" pitchFamily="34" charset="0"/>
                <a:cs typeface="Times New Roman" pitchFamily="18" charset="0"/>
              </a:rPr>
              <a:t>0</a:t>
            </a:r>
            <a:endParaRPr lang="en-US" altLang="zh-CN" sz="2400">
              <a:cs typeface="Arial" charset="0"/>
            </a:endParaRPr>
          </a:p>
          <a:p>
            <a:pPr eaLnBrk="0" hangingPunct="0"/>
            <a:endParaRPr lang="en-US" altLang="zh-CN">
              <a:cs typeface="Arial" charset="0"/>
            </a:endParaRPr>
          </a:p>
        </p:txBody>
      </p:sp>
      <p:sp>
        <p:nvSpPr>
          <p:cNvPr id="17428" name="Text Box 31"/>
          <p:cNvSpPr txBox="1">
            <a:spLocks noChangeArrowheads="1"/>
          </p:cNvSpPr>
          <p:nvPr/>
        </p:nvSpPr>
        <p:spPr bwMode="auto">
          <a:xfrm>
            <a:off x="3479800" y="5157788"/>
            <a:ext cx="611188" cy="1090612"/>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0</a:t>
            </a:r>
            <a:endParaRPr lang="en-US" altLang="zh-CN" sz="2400">
              <a:cs typeface="Arial" charset="0"/>
            </a:endParaRPr>
          </a:p>
          <a:p>
            <a:pPr eaLnBrk="0" hangingPunct="0"/>
            <a:r>
              <a:rPr lang="en-US" altLang="zh-CN" sz="2400">
                <a:latin typeface="Calibri" pitchFamily="34" charset="0"/>
                <a:cs typeface="Times New Roman" pitchFamily="18" charset="0"/>
              </a:rPr>
              <a:t>2</a:t>
            </a:r>
            <a:endParaRPr lang="en-US" altLang="zh-CN" sz="2400">
              <a:cs typeface="Arial" charset="0"/>
            </a:endParaRPr>
          </a:p>
          <a:p>
            <a:pPr eaLnBrk="0" hangingPunct="0"/>
            <a:endParaRPr lang="en-US" altLang="zh-CN" sz="2400">
              <a:cs typeface="Arial" charset="0"/>
            </a:endParaRPr>
          </a:p>
        </p:txBody>
      </p:sp>
      <p:sp>
        <p:nvSpPr>
          <p:cNvPr id="17429" name="Text Box 30"/>
          <p:cNvSpPr txBox="1">
            <a:spLocks noChangeArrowheads="1"/>
          </p:cNvSpPr>
          <p:nvPr/>
        </p:nvSpPr>
        <p:spPr bwMode="auto">
          <a:xfrm>
            <a:off x="4394200" y="5157788"/>
            <a:ext cx="609600" cy="1090612"/>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0</a:t>
            </a:r>
            <a:endParaRPr lang="en-US" altLang="zh-CN" sz="2400">
              <a:cs typeface="Arial" charset="0"/>
            </a:endParaRPr>
          </a:p>
          <a:p>
            <a:pPr eaLnBrk="0" hangingPunct="0"/>
            <a:r>
              <a:rPr lang="en-US" altLang="zh-CN" sz="2400">
                <a:latin typeface="Calibri" pitchFamily="34" charset="0"/>
                <a:cs typeface="Times New Roman" pitchFamily="18" charset="0"/>
              </a:rPr>
              <a:t>1</a:t>
            </a:r>
            <a:endParaRPr lang="en-US" altLang="zh-CN" sz="2400">
              <a:cs typeface="Arial" charset="0"/>
            </a:endParaRPr>
          </a:p>
          <a:p>
            <a:pPr eaLnBrk="0" hangingPunct="0"/>
            <a:endParaRPr lang="en-US" altLang="zh-CN">
              <a:cs typeface="Arial" charset="0"/>
            </a:endParaRPr>
          </a:p>
        </p:txBody>
      </p:sp>
      <p:sp>
        <p:nvSpPr>
          <p:cNvPr id="17430" name="Text Box 26"/>
          <p:cNvSpPr txBox="1">
            <a:spLocks noChangeArrowheads="1"/>
          </p:cNvSpPr>
          <p:nvPr/>
        </p:nvSpPr>
        <p:spPr bwMode="auto">
          <a:xfrm>
            <a:off x="3468688" y="3087688"/>
            <a:ext cx="1035050" cy="487362"/>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M</a:t>
            </a:r>
            <a:endParaRPr lang="en-US" altLang="zh-CN" sz="2400">
              <a:cs typeface="Arial" charset="0"/>
            </a:endParaRPr>
          </a:p>
        </p:txBody>
      </p:sp>
      <p:sp>
        <p:nvSpPr>
          <p:cNvPr id="17431" name="Text Box 25"/>
          <p:cNvSpPr txBox="1">
            <a:spLocks noChangeArrowheads="1"/>
          </p:cNvSpPr>
          <p:nvPr/>
        </p:nvSpPr>
        <p:spPr bwMode="auto">
          <a:xfrm>
            <a:off x="4100513" y="2808288"/>
            <a:ext cx="1035050" cy="487362"/>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  R</a:t>
            </a:r>
            <a:endParaRPr lang="en-US" altLang="zh-CN" sz="2400">
              <a:cs typeface="Arial" charset="0"/>
            </a:endParaRPr>
          </a:p>
        </p:txBody>
      </p:sp>
      <p:sp>
        <p:nvSpPr>
          <p:cNvPr id="17432" name="Text Box 24"/>
          <p:cNvSpPr txBox="1">
            <a:spLocks noChangeArrowheads="1"/>
          </p:cNvSpPr>
          <p:nvPr/>
        </p:nvSpPr>
        <p:spPr bwMode="auto">
          <a:xfrm>
            <a:off x="2030413" y="4186238"/>
            <a:ext cx="1035050" cy="485775"/>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L’</a:t>
            </a:r>
            <a:endParaRPr lang="en-US" altLang="zh-CN" sz="2400">
              <a:cs typeface="Arial" charset="0"/>
            </a:endParaRPr>
          </a:p>
        </p:txBody>
      </p:sp>
      <p:sp>
        <p:nvSpPr>
          <p:cNvPr id="17433" name="Text Box 23"/>
          <p:cNvSpPr txBox="1">
            <a:spLocks noChangeArrowheads="1"/>
          </p:cNvSpPr>
          <p:nvPr/>
        </p:nvSpPr>
        <p:spPr bwMode="auto">
          <a:xfrm>
            <a:off x="2851150" y="4186238"/>
            <a:ext cx="1035050" cy="485775"/>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R’</a:t>
            </a:r>
            <a:endParaRPr lang="en-US" altLang="zh-CN" sz="2400">
              <a:cs typeface="Arial" charset="0"/>
            </a:endParaRPr>
          </a:p>
        </p:txBody>
      </p:sp>
      <p:sp>
        <p:nvSpPr>
          <p:cNvPr id="17434" name="Text Box 22"/>
          <p:cNvSpPr txBox="1">
            <a:spLocks noChangeArrowheads="1"/>
          </p:cNvSpPr>
          <p:nvPr/>
        </p:nvSpPr>
        <p:spPr bwMode="auto">
          <a:xfrm>
            <a:off x="3429000" y="4186238"/>
            <a:ext cx="1035050" cy="485775"/>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L’</a:t>
            </a:r>
            <a:endParaRPr lang="en-US" altLang="zh-CN" sz="2400">
              <a:cs typeface="Arial" charset="0"/>
            </a:endParaRPr>
          </a:p>
        </p:txBody>
      </p:sp>
      <p:sp>
        <p:nvSpPr>
          <p:cNvPr id="17435" name="Text Box 21"/>
          <p:cNvSpPr txBox="1">
            <a:spLocks noChangeArrowheads="1"/>
          </p:cNvSpPr>
          <p:nvPr/>
        </p:nvSpPr>
        <p:spPr bwMode="auto">
          <a:xfrm>
            <a:off x="4222750" y="4114800"/>
            <a:ext cx="1035050" cy="485775"/>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R’</a:t>
            </a:r>
            <a:endParaRPr lang="en-US" altLang="zh-CN" sz="2400">
              <a:cs typeface="Arial" charset="0"/>
            </a:endParaRPr>
          </a:p>
        </p:txBody>
      </p:sp>
      <p:sp>
        <p:nvSpPr>
          <p:cNvPr id="17436" name="Oval 20"/>
          <p:cNvSpPr>
            <a:spLocks noChangeArrowheads="1"/>
          </p:cNvSpPr>
          <p:nvPr/>
        </p:nvSpPr>
        <p:spPr bwMode="auto">
          <a:xfrm>
            <a:off x="4927600" y="3498850"/>
            <a:ext cx="88900" cy="71438"/>
          </a:xfrm>
          <a:prstGeom prst="ellipse">
            <a:avLst/>
          </a:prstGeom>
          <a:solidFill>
            <a:srgbClr val="000000"/>
          </a:solidFill>
          <a:ln w="3175">
            <a:solidFill>
              <a:srgbClr val="000000"/>
            </a:solidFill>
            <a:round/>
            <a:headEnd/>
            <a:tailEnd/>
          </a:ln>
        </p:spPr>
        <p:txBody>
          <a:bodyPr/>
          <a:lstStyle/>
          <a:p>
            <a:endParaRPr lang="en-US" altLang="zh-CN">
              <a:latin typeface="Calibri" pitchFamily="34" charset="0"/>
            </a:endParaRPr>
          </a:p>
        </p:txBody>
      </p:sp>
      <p:sp>
        <p:nvSpPr>
          <p:cNvPr id="17437" name="Text Box 14"/>
          <p:cNvSpPr txBox="1">
            <a:spLocks noChangeArrowheads="1"/>
          </p:cNvSpPr>
          <p:nvPr/>
        </p:nvSpPr>
        <p:spPr bwMode="auto">
          <a:xfrm>
            <a:off x="4852988" y="3505200"/>
            <a:ext cx="609600" cy="1090613"/>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1</a:t>
            </a:r>
            <a:endParaRPr lang="en-US" altLang="zh-CN" sz="2400">
              <a:cs typeface="Arial" charset="0"/>
            </a:endParaRPr>
          </a:p>
          <a:p>
            <a:pPr eaLnBrk="0" hangingPunct="0"/>
            <a:r>
              <a:rPr lang="en-US" altLang="zh-CN" sz="2400">
                <a:latin typeface="Calibri" pitchFamily="34" charset="0"/>
                <a:cs typeface="Times New Roman" pitchFamily="18" charset="0"/>
              </a:rPr>
              <a:t>3</a:t>
            </a:r>
            <a:endParaRPr lang="en-US" altLang="zh-CN" sz="2400">
              <a:cs typeface="Arial" charset="0"/>
            </a:endParaRPr>
          </a:p>
          <a:p>
            <a:pPr eaLnBrk="0" hangingPunct="0"/>
            <a:endParaRPr lang="en-US" altLang="zh-CN" sz="2400">
              <a:cs typeface="Arial" charset="0"/>
            </a:endParaRPr>
          </a:p>
        </p:txBody>
      </p:sp>
      <p:sp>
        <p:nvSpPr>
          <p:cNvPr id="17438" name="Text Box 3"/>
          <p:cNvSpPr txBox="1">
            <a:spLocks noChangeArrowheads="1"/>
          </p:cNvSpPr>
          <p:nvPr/>
        </p:nvSpPr>
        <p:spPr bwMode="auto">
          <a:xfrm>
            <a:off x="2851150" y="2943225"/>
            <a:ext cx="1187450" cy="485775"/>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L</a:t>
            </a:r>
            <a:endParaRPr lang="en-US" altLang="zh-CN" sz="2400">
              <a:cs typeface="Arial" charset="0"/>
            </a:endParaRPr>
          </a:p>
        </p:txBody>
      </p:sp>
      <p:sp>
        <p:nvSpPr>
          <p:cNvPr id="17439" name="Text Box 37"/>
          <p:cNvSpPr txBox="1">
            <a:spLocks noChangeArrowheads="1"/>
          </p:cNvSpPr>
          <p:nvPr/>
        </p:nvSpPr>
        <p:spPr bwMode="auto">
          <a:xfrm>
            <a:off x="3155950" y="3429000"/>
            <a:ext cx="1035050" cy="485775"/>
          </a:xfrm>
          <a:prstGeom prst="rect">
            <a:avLst/>
          </a:prstGeom>
          <a:solidFill>
            <a:srgbClr val="FFFFFF">
              <a:alpha val="0"/>
            </a:srgbClr>
          </a:solidFill>
          <a:ln w="0">
            <a:noFill/>
            <a:miter lim="800000"/>
            <a:headEnd/>
            <a:tailEnd/>
          </a:ln>
        </p:spPr>
        <p:txBody>
          <a:bodyPr/>
          <a:lstStyle/>
          <a:p>
            <a:r>
              <a:rPr lang="en-US" altLang="zh-CN" sz="2400">
                <a:latin typeface="Calibri" pitchFamily="34" charset="0"/>
                <a:cs typeface="Times New Roman" pitchFamily="18" charset="0"/>
              </a:rPr>
              <a:t>2</a:t>
            </a:r>
            <a:endParaRPr lang="en-US" altLang="zh-CN" sz="2400">
              <a:cs typeface="Arial" charset="0"/>
            </a:endParaRPr>
          </a:p>
        </p:txBody>
      </p:sp>
      <p:cxnSp>
        <p:nvCxnSpPr>
          <p:cNvPr id="17440" name="AutoShape 51"/>
          <p:cNvCxnSpPr>
            <a:cxnSpLocks noChangeShapeType="1"/>
          </p:cNvCxnSpPr>
          <p:nvPr/>
        </p:nvCxnSpPr>
        <p:spPr bwMode="auto">
          <a:xfrm flipH="1" flipV="1">
            <a:off x="3629025" y="2714625"/>
            <a:ext cx="436563" cy="1111250"/>
          </a:xfrm>
          <a:prstGeom prst="straightConnector1">
            <a:avLst/>
          </a:prstGeom>
          <a:noFill/>
          <a:ln w="9525">
            <a:solidFill>
              <a:srgbClr val="000000"/>
            </a:solidFill>
            <a:round/>
            <a:headEnd/>
            <a:tailEnd/>
          </a:ln>
        </p:spPr>
      </p:cxnSp>
      <p:cxnSp>
        <p:nvCxnSpPr>
          <p:cNvPr id="17441" name="AutoShape 35"/>
          <p:cNvCxnSpPr>
            <a:cxnSpLocks noChangeShapeType="1"/>
          </p:cNvCxnSpPr>
          <p:nvPr/>
        </p:nvCxnSpPr>
        <p:spPr bwMode="auto">
          <a:xfrm flipH="1">
            <a:off x="3643313" y="3778250"/>
            <a:ext cx="381000" cy="1298575"/>
          </a:xfrm>
          <a:prstGeom prst="straightConnector1">
            <a:avLst/>
          </a:prstGeom>
          <a:noFill/>
          <a:ln w="9525">
            <a:solidFill>
              <a:srgbClr val="000000"/>
            </a:solidFill>
            <a:round/>
            <a:headEnd/>
            <a:tailEnd/>
          </a:ln>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6" name="Title 1"/>
          <p:cNvSpPr>
            <a:spLocks noGrp="1"/>
          </p:cNvSpPr>
          <p:nvPr>
            <p:ph type="title" idx="4294967295"/>
          </p:nvPr>
        </p:nvSpPr>
        <p:spPr/>
        <p:txBody>
          <a:bodyPr/>
          <a:lstStyle/>
          <a:p>
            <a:r>
              <a:rPr lang="en-US" altLang="zh-CN" smtClean="0"/>
              <a:t>No-Envy Case</a:t>
            </a:r>
          </a:p>
        </p:txBody>
      </p:sp>
      <p:graphicFrame>
        <p:nvGraphicFramePr>
          <p:cNvPr id="648195" name="Object 5"/>
          <p:cNvGraphicFramePr>
            <a:graphicFrameLocks noChangeAspect="1"/>
          </p:cNvGraphicFramePr>
          <p:nvPr/>
        </p:nvGraphicFramePr>
        <p:xfrm>
          <a:off x="838200" y="5867400"/>
          <a:ext cx="7421563" cy="611188"/>
        </p:xfrm>
        <a:graphic>
          <a:graphicData uri="http://schemas.openxmlformats.org/presentationml/2006/ole">
            <p:oleObj spid="_x0000_s648195" name="Equation" r:id="rId3" imgW="2374560" imgH="228600" progId="">
              <p:embed/>
            </p:oleObj>
          </a:graphicData>
        </a:graphic>
      </p:graphicFrame>
      <p:pic>
        <p:nvPicPr>
          <p:cNvPr id="648197" name="Content Placeholder 8" descr="Fig6.jpg"/>
          <p:cNvPicPr>
            <a:picLocks noGrp="1" noChangeAspect="1"/>
          </p:cNvPicPr>
          <p:nvPr>
            <p:ph idx="4294967295"/>
          </p:nvPr>
        </p:nvPicPr>
        <p:blipFill>
          <a:blip r:embed="rId4"/>
          <a:srcRect/>
          <a:stretch>
            <a:fillRect/>
          </a:stretch>
        </p:blipFill>
        <p:spPr>
          <a:xfrm>
            <a:off x="1368425" y="1371600"/>
            <a:ext cx="6299200" cy="4449763"/>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0" name="Title 1"/>
          <p:cNvSpPr>
            <a:spLocks noGrp="1"/>
          </p:cNvSpPr>
          <p:nvPr>
            <p:ph type="title" idx="4294967295"/>
          </p:nvPr>
        </p:nvSpPr>
        <p:spPr/>
        <p:txBody>
          <a:bodyPr/>
          <a:lstStyle/>
          <a:p>
            <a:r>
              <a:rPr lang="en-US" altLang="zh-CN" smtClean="0"/>
              <a:t>Envy Case</a:t>
            </a:r>
          </a:p>
        </p:txBody>
      </p:sp>
      <p:graphicFrame>
        <p:nvGraphicFramePr>
          <p:cNvPr id="649219" name="Object 5"/>
          <p:cNvGraphicFramePr>
            <a:graphicFrameLocks noChangeAspect="1"/>
          </p:cNvGraphicFramePr>
          <p:nvPr/>
        </p:nvGraphicFramePr>
        <p:xfrm>
          <a:off x="838200" y="5867400"/>
          <a:ext cx="7421563" cy="611188"/>
        </p:xfrm>
        <a:graphic>
          <a:graphicData uri="http://schemas.openxmlformats.org/presentationml/2006/ole">
            <p:oleObj spid="_x0000_s649219" name="Equation" r:id="rId3" imgW="2374560" imgH="228600" progId="">
              <p:embed/>
            </p:oleObj>
          </a:graphicData>
        </a:graphic>
      </p:graphicFrame>
      <p:pic>
        <p:nvPicPr>
          <p:cNvPr id="649221" name="Content Placeholder 6" descr="Fig8.jpg"/>
          <p:cNvPicPr>
            <a:picLocks noGrp="1" noChangeAspect="1"/>
          </p:cNvPicPr>
          <p:nvPr>
            <p:ph idx="4294967295"/>
          </p:nvPr>
        </p:nvPicPr>
        <p:blipFill>
          <a:blip r:embed="rId4"/>
          <a:srcRect/>
          <a:stretch>
            <a:fillRect/>
          </a:stretch>
        </p:blipFill>
        <p:spPr>
          <a:xfrm>
            <a:off x="1471613" y="1371600"/>
            <a:ext cx="5995987" cy="4376738"/>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1"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50242" name="Content Placeholder 2"/>
          <p:cNvSpPr>
            <a:spLocks noGrp="1"/>
          </p:cNvSpPr>
          <p:nvPr>
            <p:ph idx="4294967295"/>
          </p:nvPr>
        </p:nvSpPr>
        <p:spPr/>
        <p:txBody>
          <a:bodyPr/>
          <a:lstStyle/>
          <a:p>
            <a:r>
              <a:rPr lang="zh-CN" altLang="en-US" smtClean="0"/>
              <a:t>三种精炼贝叶斯均衡</a:t>
            </a:r>
            <a:endParaRPr lang="en-US" altLang="zh-CN" smtClean="0"/>
          </a:p>
          <a:p>
            <a:pPr lvl="1"/>
            <a:r>
              <a:rPr lang="zh-CN" altLang="en-US" smtClean="0"/>
              <a:t>混同精炼贝叶斯均衡</a:t>
            </a:r>
            <a:endParaRPr lang="en-US" altLang="zh-CN" smtClean="0"/>
          </a:p>
          <a:p>
            <a:pPr lvl="1"/>
            <a:r>
              <a:rPr lang="zh-CN" altLang="en-US" smtClean="0"/>
              <a:t>分离精炼贝叶斯均衡</a:t>
            </a:r>
            <a:endParaRPr lang="en-US" altLang="zh-CN" smtClean="0"/>
          </a:p>
          <a:p>
            <a:pPr lvl="1"/>
            <a:r>
              <a:rPr lang="zh-CN" altLang="en-US" smtClean="0"/>
              <a:t>杂合精炼贝叶斯均衡</a:t>
            </a:r>
            <a:endParaRPr lang="en-US" altLang="zh-CN" smtClean="0"/>
          </a:p>
          <a:p>
            <a:r>
              <a:rPr lang="zh-CN" altLang="en-US" smtClean="0"/>
              <a:t>以上三种精炼贝叶斯均衡在就业市场信号模型中都存在</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75"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51276" name="Content Placeholder 2"/>
          <p:cNvSpPr>
            <a:spLocks noGrp="1"/>
          </p:cNvSpPr>
          <p:nvPr>
            <p:ph idx="4294967295"/>
          </p:nvPr>
        </p:nvSpPr>
        <p:spPr>
          <a:xfrm>
            <a:off x="457200" y="1600200"/>
            <a:ext cx="8458200" cy="5257800"/>
          </a:xfrm>
        </p:spPr>
        <p:txBody>
          <a:bodyPr/>
          <a:lstStyle/>
          <a:p>
            <a:r>
              <a:rPr lang="zh-CN" altLang="en-US" b="1" smtClean="0"/>
              <a:t>求解</a:t>
            </a:r>
            <a:r>
              <a:rPr lang="zh-CN" altLang="en-US" b="1" smtClean="0">
                <a:solidFill>
                  <a:srgbClr val="FF0000"/>
                </a:solidFill>
              </a:rPr>
              <a:t>混同</a:t>
            </a:r>
            <a:r>
              <a:rPr lang="zh-CN" altLang="en-US" b="1" smtClean="0"/>
              <a:t>精炼贝叶斯均衡</a:t>
            </a:r>
            <a:endParaRPr lang="en-US" altLang="zh-CN" b="1" smtClean="0"/>
          </a:p>
          <a:p>
            <a:r>
              <a:rPr lang="zh-CN" altLang="en-US" smtClean="0"/>
              <a:t>假设存在混同精炼贝叶斯均衡，即在均衡中，两种类型的工人都选择单一的教育水平</a:t>
            </a:r>
            <a:endParaRPr lang="en-US" altLang="zh-CN" smtClean="0"/>
          </a:p>
          <a:p>
            <a:r>
              <a:rPr lang="zh-CN" altLang="en-US" smtClean="0"/>
              <a:t>根据信号要求</a:t>
            </a:r>
            <a:r>
              <a:rPr lang="en-US" altLang="zh-CN" smtClean="0"/>
              <a:t>3</a:t>
            </a:r>
            <a:r>
              <a:rPr lang="zh-CN" altLang="en-US" smtClean="0"/>
              <a:t>，企业在观测到     之后的推断必须等于其先验推断：</a:t>
            </a:r>
            <a:endParaRPr lang="en-US" altLang="zh-CN" smtClean="0"/>
          </a:p>
          <a:p>
            <a:r>
              <a:rPr lang="zh-CN" altLang="en-US" smtClean="0"/>
              <a:t>因此，工资水平</a:t>
            </a:r>
            <a:endParaRPr lang="en-US" altLang="zh-CN" smtClean="0"/>
          </a:p>
          <a:p>
            <a:endParaRPr lang="en-US" altLang="zh-CN" smtClean="0"/>
          </a:p>
          <a:p>
            <a:endParaRPr lang="en-US" altLang="zh-CN" smtClean="0"/>
          </a:p>
        </p:txBody>
      </p:sp>
      <p:graphicFrame>
        <p:nvGraphicFramePr>
          <p:cNvPr id="651268" name="Object 5"/>
          <p:cNvGraphicFramePr>
            <a:graphicFrameLocks noChangeAspect="1"/>
          </p:cNvGraphicFramePr>
          <p:nvPr/>
        </p:nvGraphicFramePr>
        <p:xfrm>
          <a:off x="5105400" y="3808413"/>
          <a:ext cx="2460625" cy="611187"/>
        </p:xfrm>
        <a:graphic>
          <a:graphicData uri="http://schemas.openxmlformats.org/presentationml/2006/ole">
            <p:oleObj spid="_x0000_s651268" name="Equation" r:id="rId3" imgW="787320" imgH="228600" progId="">
              <p:embed/>
            </p:oleObj>
          </a:graphicData>
        </a:graphic>
      </p:graphicFrame>
      <p:graphicFrame>
        <p:nvGraphicFramePr>
          <p:cNvPr id="651269" name="Object 5"/>
          <p:cNvGraphicFramePr>
            <a:graphicFrameLocks noChangeAspect="1"/>
          </p:cNvGraphicFramePr>
          <p:nvPr/>
        </p:nvGraphicFramePr>
        <p:xfrm>
          <a:off x="334963" y="4984750"/>
          <a:ext cx="8636000" cy="1111250"/>
        </p:xfrm>
        <a:graphic>
          <a:graphicData uri="http://schemas.openxmlformats.org/presentationml/2006/ole">
            <p:oleObj spid="_x0000_s651269" name="Equation" r:id="rId4" imgW="2869920" imgH="431640" progId="">
              <p:embed/>
            </p:oleObj>
          </a:graphicData>
        </a:graphic>
      </p:graphicFrame>
      <p:graphicFrame>
        <p:nvGraphicFramePr>
          <p:cNvPr id="651273" name="Object 9"/>
          <p:cNvGraphicFramePr>
            <a:graphicFrameLocks noChangeAspect="1"/>
          </p:cNvGraphicFramePr>
          <p:nvPr/>
        </p:nvGraphicFramePr>
        <p:xfrm>
          <a:off x="6400800" y="3276600"/>
          <a:ext cx="384175" cy="533400"/>
        </p:xfrm>
        <a:graphic>
          <a:graphicData uri="http://schemas.openxmlformats.org/presentationml/2006/ole">
            <p:oleObj spid="_x0000_s651273" name="Equation" r:id="rId5" imgW="164880" imgH="228600" progId="">
              <p:embed/>
            </p:oleObj>
          </a:graphicData>
        </a:graphic>
      </p:graphicFrame>
      <p:graphicFrame>
        <p:nvGraphicFramePr>
          <p:cNvPr id="651274" name="Object 10"/>
          <p:cNvGraphicFramePr>
            <a:graphicFrameLocks noChangeAspect="1"/>
          </p:cNvGraphicFramePr>
          <p:nvPr/>
        </p:nvGraphicFramePr>
        <p:xfrm>
          <a:off x="8229600" y="2743200"/>
          <a:ext cx="384175" cy="533400"/>
        </p:xfrm>
        <a:graphic>
          <a:graphicData uri="http://schemas.openxmlformats.org/presentationml/2006/ole">
            <p:oleObj spid="_x0000_s651274" name="Equation" r:id="rId6" imgW="164880" imgH="228600" progId="">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304"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52305" name="Content Placeholder 2"/>
          <p:cNvSpPr>
            <a:spLocks noGrp="1"/>
          </p:cNvSpPr>
          <p:nvPr>
            <p:ph idx="4294967295"/>
          </p:nvPr>
        </p:nvSpPr>
        <p:spPr>
          <a:xfrm>
            <a:off x="457200" y="1600200"/>
            <a:ext cx="8229600" cy="5257800"/>
          </a:xfrm>
        </p:spPr>
        <p:txBody>
          <a:bodyPr/>
          <a:lstStyle/>
          <a:p>
            <a:r>
              <a:rPr lang="zh-CN" altLang="en-US" smtClean="0"/>
              <a:t>企业的推断：</a:t>
            </a:r>
            <a:r>
              <a:rPr lang="zh-CN" altLang="en-US" b="1" smtClean="0"/>
              <a:t>假设</a:t>
            </a:r>
            <a:endParaRPr lang="en-US" altLang="zh-CN" b="1" smtClean="0"/>
          </a:p>
          <a:p>
            <a:endParaRPr lang="en-US" altLang="zh-CN" smtClean="0"/>
          </a:p>
          <a:p>
            <a:endParaRPr lang="en-US" altLang="zh-CN" smtClean="0"/>
          </a:p>
          <a:p>
            <a:r>
              <a:rPr lang="zh-CN" altLang="en-US" smtClean="0"/>
              <a:t>企业的战略为</a:t>
            </a:r>
            <a:endParaRPr lang="en-US" altLang="zh-CN" smtClean="0"/>
          </a:p>
          <a:p>
            <a:endParaRPr lang="en-US" altLang="zh-CN" smtClean="0"/>
          </a:p>
          <a:p>
            <a:endParaRPr lang="en-US" altLang="zh-CN" smtClean="0"/>
          </a:p>
          <a:p>
            <a:r>
              <a:rPr lang="zh-CN" altLang="en-US" smtClean="0"/>
              <a:t>若两种类型的工人都选择     构成混同均衡，则对于高能力和低能力的工人，选择    一定都是最优的</a:t>
            </a:r>
            <a:endParaRPr lang="en-US" altLang="zh-CN" smtClean="0"/>
          </a:p>
        </p:txBody>
      </p:sp>
      <p:graphicFrame>
        <p:nvGraphicFramePr>
          <p:cNvPr id="652292" name="Object 5"/>
          <p:cNvGraphicFramePr>
            <a:graphicFrameLocks noChangeAspect="1"/>
          </p:cNvGraphicFramePr>
          <p:nvPr/>
        </p:nvGraphicFramePr>
        <p:xfrm>
          <a:off x="2000250" y="2209800"/>
          <a:ext cx="4457700" cy="1271588"/>
        </p:xfrm>
        <a:graphic>
          <a:graphicData uri="http://schemas.openxmlformats.org/presentationml/2006/ole">
            <p:oleObj spid="_x0000_s652292" name="Equation" r:id="rId3" imgW="1485720" imgH="495000" progId="">
              <p:embed/>
            </p:oleObj>
          </a:graphicData>
        </a:graphic>
      </p:graphicFrame>
      <p:graphicFrame>
        <p:nvGraphicFramePr>
          <p:cNvPr id="652294" name="Object 6"/>
          <p:cNvGraphicFramePr>
            <a:graphicFrameLocks noChangeAspect="1"/>
          </p:cNvGraphicFramePr>
          <p:nvPr/>
        </p:nvGraphicFramePr>
        <p:xfrm>
          <a:off x="1905000" y="3833813"/>
          <a:ext cx="4800600" cy="1271587"/>
        </p:xfrm>
        <a:graphic>
          <a:graphicData uri="http://schemas.openxmlformats.org/presentationml/2006/ole">
            <p:oleObj spid="_x0000_s652294" name="Equation" r:id="rId4" imgW="1600200" imgH="495000" progId="">
              <p:embed/>
            </p:oleObj>
          </a:graphicData>
        </a:graphic>
      </p:graphicFrame>
      <p:graphicFrame>
        <p:nvGraphicFramePr>
          <p:cNvPr id="652302" name="Object 14"/>
          <p:cNvGraphicFramePr>
            <a:graphicFrameLocks noChangeAspect="1"/>
          </p:cNvGraphicFramePr>
          <p:nvPr/>
        </p:nvGraphicFramePr>
        <p:xfrm>
          <a:off x="5410200" y="5105400"/>
          <a:ext cx="465138" cy="642938"/>
        </p:xfrm>
        <a:graphic>
          <a:graphicData uri="http://schemas.openxmlformats.org/presentationml/2006/ole">
            <p:oleObj spid="_x0000_s652302" name="Equation" r:id="rId5" imgW="164880" imgH="228600" progId="">
              <p:embed/>
            </p:oleObj>
          </a:graphicData>
        </a:graphic>
      </p:graphicFrame>
      <p:graphicFrame>
        <p:nvGraphicFramePr>
          <p:cNvPr id="652303" name="Object 15"/>
          <p:cNvGraphicFramePr>
            <a:graphicFrameLocks noChangeAspect="1"/>
          </p:cNvGraphicFramePr>
          <p:nvPr/>
        </p:nvGraphicFramePr>
        <p:xfrm>
          <a:off x="7764463" y="5562600"/>
          <a:ext cx="465137" cy="642938"/>
        </p:xfrm>
        <a:graphic>
          <a:graphicData uri="http://schemas.openxmlformats.org/presentationml/2006/ole">
            <p:oleObj spid="_x0000_s652303" name="Equation" r:id="rId6" imgW="164880" imgH="228600" progId="">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36"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53337" name="Content Placeholder 2"/>
          <p:cNvSpPr>
            <a:spLocks noGrp="1"/>
          </p:cNvSpPr>
          <p:nvPr>
            <p:ph idx="4294967295"/>
          </p:nvPr>
        </p:nvSpPr>
        <p:spPr/>
        <p:txBody>
          <a:bodyPr/>
          <a:lstStyle/>
          <a:p>
            <a:r>
              <a:rPr lang="zh-CN" altLang="en-US" smtClean="0"/>
              <a:t>对于高能力和低能力的工人，选择    一定都是最优的，即，对于                ，有</a:t>
            </a:r>
            <a:endParaRPr lang="en-US" altLang="zh-CN" smtClean="0"/>
          </a:p>
          <a:p>
            <a:endParaRPr lang="en-US" altLang="zh-CN" smtClean="0"/>
          </a:p>
          <a:p>
            <a:r>
              <a:rPr lang="zh-CN" altLang="en-US" b="1" smtClean="0"/>
              <a:t>什么情况下，上面式子成立？</a:t>
            </a:r>
            <a:endParaRPr lang="zh-CN" altLang="en-US" smtClean="0"/>
          </a:p>
          <a:p>
            <a:r>
              <a:rPr lang="zh-CN" altLang="en-US" smtClean="0"/>
              <a:t>若            ，则工人效用为</a:t>
            </a:r>
            <a:endParaRPr lang="en-US" altLang="zh-CN" smtClean="0"/>
          </a:p>
          <a:p>
            <a:r>
              <a:rPr lang="zh-CN" altLang="en-US" smtClean="0"/>
              <a:t>若            ，则工人在                            的约束下最大化</a:t>
            </a:r>
            <a:endParaRPr lang="en-US" altLang="zh-CN" smtClean="0"/>
          </a:p>
          <a:p>
            <a:pPr lvl="1"/>
            <a:r>
              <a:rPr lang="zh-CN" altLang="en-US" smtClean="0"/>
              <a:t>当            时，此问题的解刚好为</a:t>
            </a:r>
            <a:endParaRPr lang="en-US" altLang="zh-CN" smtClean="0"/>
          </a:p>
          <a:p>
            <a:pPr lvl="1"/>
            <a:r>
              <a:rPr lang="zh-CN" altLang="en-US" smtClean="0"/>
              <a:t>当             时，此问题的解参见图形</a:t>
            </a:r>
          </a:p>
          <a:p>
            <a:endParaRPr lang="zh-CN" altLang="en-US" b="1" smtClean="0"/>
          </a:p>
          <a:p>
            <a:endParaRPr lang="zh-CN" altLang="en-US" smtClean="0"/>
          </a:p>
        </p:txBody>
      </p:sp>
      <p:graphicFrame>
        <p:nvGraphicFramePr>
          <p:cNvPr id="653317" name="Object 5"/>
          <p:cNvGraphicFramePr>
            <a:graphicFrameLocks noChangeAspect="1"/>
          </p:cNvGraphicFramePr>
          <p:nvPr/>
        </p:nvGraphicFramePr>
        <p:xfrm>
          <a:off x="1295400" y="3832225"/>
          <a:ext cx="1108075" cy="587375"/>
        </p:xfrm>
        <a:graphic>
          <a:graphicData uri="http://schemas.openxmlformats.org/presentationml/2006/ole">
            <p:oleObj spid="_x0000_s653317" name="Equation" r:id="rId3" imgW="368280" imgH="228600" progId="">
              <p:embed/>
            </p:oleObj>
          </a:graphicData>
        </a:graphic>
      </p:graphicFrame>
      <p:graphicFrame>
        <p:nvGraphicFramePr>
          <p:cNvPr id="653318" name="Object 6"/>
          <p:cNvGraphicFramePr>
            <a:graphicFrameLocks noChangeAspect="1"/>
          </p:cNvGraphicFramePr>
          <p:nvPr/>
        </p:nvGraphicFramePr>
        <p:xfrm>
          <a:off x="1295400" y="4518025"/>
          <a:ext cx="1108075" cy="587375"/>
        </p:xfrm>
        <a:graphic>
          <a:graphicData uri="http://schemas.openxmlformats.org/presentationml/2006/ole">
            <p:oleObj spid="_x0000_s653318" name="Equation" r:id="rId4" imgW="368280" imgH="228600" progId="">
              <p:embed/>
            </p:oleObj>
          </a:graphicData>
        </a:graphic>
      </p:graphicFrame>
      <p:graphicFrame>
        <p:nvGraphicFramePr>
          <p:cNvPr id="653319" name="Object 7"/>
          <p:cNvGraphicFramePr>
            <a:graphicFrameLocks noChangeAspect="1"/>
          </p:cNvGraphicFramePr>
          <p:nvPr/>
        </p:nvGraphicFramePr>
        <p:xfrm>
          <a:off x="2514600" y="4997450"/>
          <a:ext cx="2368550" cy="488950"/>
        </p:xfrm>
        <a:graphic>
          <a:graphicData uri="http://schemas.openxmlformats.org/presentationml/2006/ole">
            <p:oleObj spid="_x0000_s653319" name="Equation" r:id="rId5" imgW="787320" imgH="190440" progId="">
              <p:embed/>
            </p:oleObj>
          </a:graphicData>
        </a:graphic>
      </p:graphicFrame>
      <p:graphicFrame>
        <p:nvGraphicFramePr>
          <p:cNvPr id="653320" name="Object 8"/>
          <p:cNvGraphicFramePr>
            <a:graphicFrameLocks noChangeAspect="1"/>
          </p:cNvGraphicFramePr>
          <p:nvPr/>
        </p:nvGraphicFramePr>
        <p:xfrm>
          <a:off x="5410200" y="3810000"/>
          <a:ext cx="2292350" cy="587375"/>
        </p:xfrm>
        <a:graphic>
          <a:graphicData uri="http://schemas.openxmlformats.org/presentationml/2006/ole">
            <p:oleObj spid="_x0000_s653320" name="Equation" r:id="rId6" imgW="761760" imgH="228600" progId="">
              <p:embed/>
            </p:oleObj>
          </a:graphicData>
        </a:graphic>
      </p:graphicFrame>
      <p:graphicFrame>
        <p:nvGraphicFramePr>
          <p:cNvPr id="653321" name="Object 9"/>
          <p:cNvGraphicFramePr>
            <a:graphicFrameLocks noChangeAspect="1"/>
          </p:cNvGraphicFramePr>
          <p:nvPr/>
        </p:nvGraphicFramePr>
        <p:xfrm>
          <a:off x="4495800" y="4464050"/>
          <a:ext cx="2446338" cy="488950"/>
        </p:xfrm>
        <a:graphic>
          <a:graphicData uri="http://schemas.openxmlformats.org/presentationml/2006/ole">
            <p:oleObj spid="_x0000_s653321" name="Equation" r:id="rId7" imgW="812520" imgH="190440" progId="">
              <p:embed/>
            </p:oleObj>
          </a:graphicData>
        </a:graphic>
      </p:graphicFrame>
      <p:graphicFrame>
        <p:nvGraphicFramePr>
          <p:cNvPr id="653322" name="Object 10"/>
          <p:cNvGraphicFramePr>
            <a:graphicFrameLocks noChangeAspect="1"/>
          </p:cNvGraphicFramePr>
          <p:nvPr/>
        </p:nvGraphicFramePr>
        <p:xfrm>
          <a:off x="1619250" y="5562600"/>
          <a:ext cx="1069975" cy="488950"/>
        </p:xfrm>
        <a:graphic>
          <a:graphicData uri="http://schemas.openxmlformats.org/presentationml/2006/ole">
            <p:oleObj spid="_x0000_s653322" name="Equation" r:id="rId8" imgW="355320" imgH="190440" progId="">
              <p:embed/>
            </p:oleObj>
          </a:graphicData>
        </a:graphic>
      </p:graphicFrame>
      <p:graphicFrame>
        <p:nvGraphicFramePr>
          <p:cNvPr id="653323" name="Object 11"/>
          <p:cNvGraphicFramePr>
            <a:graphicFrameLocks noChangeAspect="1"/>
          </p:cNvGraphicFramePr>
          <p:nvPr/>
        </p:nvGraphicFramePr>
        <p:xfrm>
          <a:off x="6172200" y="5410200"/>
          <a:ext cx="1031875" cy="585788"/>
        </p:xfrm>
        <a:graphic>
          <a:graphicData uri="http://schemas.openxmlformats.org/presentationml/2006/ole">
            <p:oleObj spid="_x0000_s653323" name="Equation" r:id="rId9" imgW="342720" imgH="228600" progId="">
              <p:embed/>
            </p:oleObj>
          </a:graphicData>
        </a:graphic>
      </p:graphicFrame>
      <p:graphicFrame>
        <p:nvGraphicFramePr>
          <p:cNvPr id="653324" name="Object 12"/>
          <p:cNvGraphicFramePr>
            <a:graphicFrameLocks noChangeAspect="1"/>
          </p:cNvGraphicFramePr>
          <p:nvPr/>
        </p:nvGraphicFramePr>
        <p:xfrm>
          <a:off x="1600200" y="6051550"/>
          <a:ext cx="1184275" cy="488950"/>
        </p:xfrm>
        <a:graphic>
          <a:graphicData uri="http://schemas.openxmlformats.org/presentationml/2006/ole">
            <p:oleObj spid="_x0000_s653324" name="Equation" r:id="rId10" imgW="393480" imgH="190440" progId="">
              <p:embed/>
            </p:oleObj>
          </a:graphicData>
        </a:graphic>
      </p:graphicFrame>
      <p:graphicFrame>
        <p:nvGraphicFramePr>
          <p:cNvPr id="653332" name="Object 20"/>
          <p:cNvGraphicFramePr>
            <a:graphicFrameLocks noChangeAspect="1"/>
          </p:cNvGraphicFramePr>
          <p:nvPr/>
        </p:nvGraphicFramePr>
        <p:xfrm>
          <a:off x="2514600" y="2667000"/>
          <a:ext cx="4508500" cy="685800"/>
        </p:xfrm>
        <a:graphic>
          <a:graphicData uri="http://schemas.openxmlformats.org/presentationml/2006/ole">
            <p:oleObj spid="_x0000_s653332" name="Equation" r:id="rId11" imgW="1498320" imgH="266400" progId="">
              <p:embed/>
            </p:oleObj>
          </a:graphicData>
        </a:graphic>
      </p:graphicFrame>
      <p:graphicFrame>
        <p:nvGraphicFramePr>
          <p:cNvPr id="653333" name="Object 21"/>
          <p:cNvGraphicFramePr>
            <a:graphicFrameLocks noChangeAspect="1"/>
          </p:cNvGraphicFramePr>
          <p:nvPr/>
        </p:nvGraphicFramePr>
        <p:xfrm>
          <a:off x="4554538" y="2133600"/>
          <a:ext cx="1465262" cy="534988"/>
        </p:xfrm>
        <a:graphic>
          <a:graphicData uri="http://schemas.openxmlformats.org/presentationml/2006/ole">
            <p:oleObj spid="_x0000_s653333" name="Equation" r:id="rId12" imgW="520560" imgH="190440" progId="">
              <p:embed/>
            </p:oleObj>
          </a:graphicData>
        </a:graphic>
      </p:graphicFrame>
      <p:graphicFrame>
        <p:nvGraphicFramePr>
          <p:cNvPr id="653335" name="Object 23"/>
          <p:cNvGraphicFramePr>
            <a:graphicFrameLocks noChangeAspect="1"/>
          </p:cNvGraphicFramePr>
          <p:nvPr/>
        </p:nvGraphicFramePr>
        <p:xfrm>
          <a:off x="6934200" y="1552575"/>
          <a:ext cx="465138" cy="642938"/>
        </p:xfrm>
        <a:graphic>
          <a:graphicData uri="http://schemas.openxmlformats.org/presentationml/2006/ole">
            <p:oleObj spid="_x0000_s653335" name="Equation" r:id="rId13" imgW="164880" imgH="228600" progId="">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8" name="Title 1"/>
          <p:cNvSpPr>
            <a:spLocks noGrp="1"/>
          </p:cNvSpPr>
          <p:nvPr>
            <p:ph type="title" idx="4294967295"/>
          </p:nvPr>
        </p:nvSpPr>
        <p:spPr/>
        <p:txBody>
          <a:bodyPr/>
          <a:lstStyle/>
          <a:p>
            <a:r>
              <a:rPr lang="en-US" altLang="zh-CN" smtClean="0"/>
              <a:t>4.2.B </a:t>
            </a:r>
            <a:r>
              <a:rPr lang="zh-CN" altLang="en-US" smtClean="0"/>
              <a:t>就业市场信号</a:t>
            </a:r>
          </a:p>
        </p:txBody>
      </p:sp>
      <p:pic>
        <p:nvPicPr>
          <p:cNvPr id="655379" name="Content Placeholder 3" descr="Fig5.jpg"/>
          <p:cNvPicPr>
            <a:picLocks noGrp="1" noChangeAspect="1"/>
          </p:cNvPicPr>
          <p:nvPr>
            <p:ph idx="4294967295"/>
          </p:nvPr>
        </p:nvPicPr>
        <p:blipFill>
          <a:blip r:embed="rId3"/>
          <a:srcRect/>
          <a:stretch>
            <a:fillRect/>
          </a:stretch>
        </p:blipFill>
        <p:spPr>
          <a:xfrm>
            <a:off x="1401763" y="1066800"/>
            <a:ext cx="6599237" cy="4525963"/>
          </a:xfrm>
        </p:spPr>
      </p:pic>
      <p:sp>
        <p:nvSpPr>
          <p:cNvPr id="655380" name="TextBox 6"/>
          <p:cNvSpPr txBox="1">
            <a:spLocks noChangeArrowheads="1"/>
          </p:cNvSpPr>
          <p:nvPr/>
        </p:nvSpPr>
        <p:spPr bwMode="auto">
          <a:xfrm>
            <a:off x="1371600" y="5703888"/>
            <a:ext cx="6553200" cy="1230312"/>
          </a:xfrm>
          <a:prstGeom prst="rect">
            <a:avLst/>
          </a:prstGeom>
          <a:noFill/>
          <a:ln w="9525">
            <a:noFill/>
            <a:miter lim="800000"/>
            <a:headEnd/>
            <a:tailEnd/>
          </a:ln>
        </p:spPr>
        <p:txBody>
          <a:bodyPr>
            <a:spAutoFit/>
          </a:bodyPr>
          <a:lstStyle/>
          <a:p>
            <a:r>
              <a:rPr lang="zh-CN" altLang="en-US" sz="2800">
                <a:latin typeface="Calibri" pitchFamily="34" charset="0"/>
              </a:rPr>
              <a:t>若上图所示情形成立，则类型为</a:t>
            </a:r>
            <a:r>
              <a:rPr lang="en-US" altLang="zh-CN" sz="2800">
                <a:latin typeface="Calibri" pitchFamily="34" charset="0"/>
              </a:rPr>
              <a:t>L</a:t>
            </a:r>
            <a:r>
              <a:rPr lang="zh-CN" altLang="en-US" sz="2800">
                <a:latin typeface="Calibri" pitchFamily="34" charset="0"/>
              </a:rPr>
              <a:t>的工人以及类型为</a:t>
            </a:r>
            <a:r>
              <a:rPr lang="en-US" altLang="zh-CN" sz="2800">
                <a:latin typeface="Calibri" pitchFamily="34" charset="0"/>
              </a:rPr>
              <a:t>H</a:t>
            </a:r>
            <a:r>
              <a:rPr lang="zh-CN" altLang="en-US" sz="2800">
                <a:latin typeface="Calibri" pitchFamily="34" charset="0"/>
              </a:rPr>
              <a:t>的工人都会选择</a:t>
            </a:r>
          </a:p>
          <a:p>
            <a:endParaRPr lang="zh-CN" altLang="en-US">
              <a:latin typeface="Calibri" pitchFamily="34" charset="0"/>
            </a:endParaRPr>
          </a:p>
        </p:txBody>
      </p:sp>
      <p:graphicFrame>
        <p:nvGraphicFramePr>
          <p:cNvPr id="655366" name="Object 5"/>
          <p:cNvGraphicFramePr>
            <a:graphicFrameLocks noChangeAspect="1"/>
          </p:cNvGraphicFramePr>
          <p:nvPr/>
        </p:nvGraphicFramePr>
        <p:xfrm>
          <a:off x="5867400" y="6118225"/>
          <a:ext cx="1108075" cy="587375"/>
        </p:xfrm>
        <a:graphic>
          <a:graphicData uri="http://schemas.openxmlformats.org/presentationml/2006/ole">
            <p:oleObj spid="_x0000_s655366" name="Equation" r:id="rId4" imgW="368280" imgH="228600" progId="">
              <p:embed/>
            </p:oleObj>
          </a:graphicData>
        </a:graphic>
      </p:graphicFrame>
      <p:sp>
        <p:nvSpPr>
          <p:cNvPr id="655381" name="Freeform 13"/>
          <p:cNvSpPr>
            <a:spLocks/>
          </p:cNvSpPr>
          <p:nvPr/>
        </p:nvSpPr>
        <p:spPr bwMode="auto">
          <a:xfrm>
            <a:off x="2536825" y="1939925"/>
            <a:ext cx="3482975" cy="2327275"/>
          </a:xfrm>
          <a:custGeom>
            <a:avLst/>
            <a:gdLst>
              <a:gd name="T0" fmla="*/ 2147483647 w 2194"/>
              <a:gd name="T1" fmla="*/ 0 h 1466"/>
              <a:gd name="T2" fmla="*/ 2147483647 w 2194"/>
              <a:gd name="T3" fmla="*/ 2147483647 h 1466"/>
              <a:gd name="T4" fmla="*/ 2147483647 w 2194"/>
              <a:gd name="T5" fmla="*/ 2147483647 h 1466"/>
              <a:gd name="T6" fmla="*/ 2147483647 w 2194"/>
              <a:gd name="T7" fmla="*/ 2147483647 h 1466"/>
              <a:gd name="T8" fmla="*/ 0 w 2194"/>
              <a:gd name="T9" fmla="*/ 2147483647 h 1466"/>
              <a:gd name="T10" fmla="*/ 0 60000 65536"/>
              <a:gd name="T11" fmla="*/ 0 60000 65536"/>
              <a:gd name="T12" fmla="*/ 0 60000 65536"/>
              <a:gd name="T13" fmla="*/ 0 60000 65536"/>
              <a:gd name="T14" fmla="*/ 0 60000 65536"/>
              <a:gd name="T15" fmla="*/ 0 w 2194"/>
              <a:gd name="T16" fmla="*/ 0 h 1466"/>
              <a:gd name="T17" fmla="*/ 2194 w 2194"/>
              <a:gd name="T18" fmla="*/ 1466 h 1466"/>
            </a:gdLst>
            <a:ahLst/>
            <a:cxnLst>
              <a:cxn ang="T10">
                <a:pos x="T0" y="T1"/>
              </a:cxn>
              <a:cxn ang="T11">
                <a:pos x="T2" y="T3"/>
              </a:cxn>
              <a:cxn ang="T12">
                <a:pos x="T4" y="T5"/>
              </a:cxn>
              <a:cxn ang="T13">
                <a:pos x="T6" y="T7"/>
              </a:cxn>
              <a:cxn ang="T14">
                <a:pos x="T8" y="T9"/>
              </a:cxn>
            </a:cxnLst>
            <a:rect l="T15" t="T16" r="T17" b="T18"/>
            <a:pathLst>
              <a:path w="2194" h="1466">
                <a:moveTo>
                  <a:pt x="2194" y="0"/>
                </a:moveTo>
                <a:cubicBezTo>
                  <a:pt x="2168" y="124"/>
                  <a:pt x="2111" y="553"/>
                  <a:pt x="2035" y="748"/>
                </a:cubicBezTo>
                <a:cubicBezTo>
                  <a:pt x="1959" y="943"/>
                  <a:pt x="1896" y="1059"/>
                  <a:pt x="1737" y="1169"/>
                </a:cubicBezTo>
                <a:cubicBezTo>
                  <a:pt x="1578" y="1279"/>
                  <a:pt x="1367" y="1362"/>
                  <a:pt x="1078" y="1411"/>
                </a:cubicBezTo>
                <a:cubicBezTo>
                  <a:pt x="789" y="1460"/>
                  <a:pt x="225" y="1455"/>
                  <a:pt x="0" y="1466"/>
                </a:cubicBezTo>
              </a:path>
            </a:pathLst>
          </a:custGeom>
          <a:noFill/>
          <a:ln w="9525">
            <a:solidFill>
              <a:schemeClr val="tx1"/>
            </a:solidFill>
            <a:round/>
            <a:headEnd/>
            <a:tailEnd/>
          </a:ln>
        </p:spPr>
        <p:txBody>
          <a:bodyPr/>
          <a:lstStyle/>
          <a:p>
            <a:endParaRPr lang="zh-CN" altLang="en-US"/>
          </a:p>
        </p:txBody>
      </p:sp>
      <p:sp>
        <p:nvSpPr>
          <p:cNvPr id="655382" name="Line 14"/>
          <p:cNvSpPr>
            <a:spLocks noChangeShapeType="1"/>
          </p:cNvSpPr>
          <p:nvPr/>
        </p:nvSpPr>
        <p:spPr bwMode="auto">
          <a:xfrm>
            <a:off x="2743200" y="4267200"/>
            <a:ext cx="0" cy="838200"/>
          </a:xfrm>
          <a:prstGeom prst="line">
            <a:avLst/>
          </a:prstGeom>
          <a:noFill/>
          <a:ln w="9525">
            <a:solidFill>
              <a:schemeClr val="tx1"/>
            </a:solidFill>
            <a:prstDash val="dash"/>
            <a:round/>
            <a:headEnd/>
            <a:tailEnd/>
          </a:ln>
        </p:spPr>
        <p:txBody>
          <a:bodyPr/>
          <a:lstStyle/>
          <a:p>
            <a:endParaRPr lang="zh-CN" altLang="en-US"/>
          </a:p>
        </p:txBody>
      </p:sp>
      <p:sp>
        <p:nvSpPr>
          <p:cNvPr id="655383" name="Line 15"/>
          <p:cNvSpPr>
            <a:spLocks noChangeShapeType="1"/>
          </p:cNvSpPr>
          <p:nvPr/>
        </p:nvSpPr>
        <p:spPr bwMode="auto">
          <a:xfrm flipV="1">
            <a:off x="2057400" y="5176838"/>
            <a:ext cx="641350" cy="309562"/>
          </a:xfrm>
          <a:prstGeom prst="line">
            <a:avLst/>
          </a:prstGeom>
          <a:noFill/>
          <a:ln w="9525">
            <a:solidFill>
              <a:schemeClr val="tx1"/>
            </a:solidFill>
            <a:round/>
            <a:headEnd/>
            <a:tailEnd type="triangle" w="med" len="med"/>
          </a:ln>
        </p:spPr>
        <p:txBody>
          <a:bodyPr/>
          <a:lstStyle/>
          <a:p>
            <a:endParaRPr lang="zh-CN" altLang="en-US"/>
          </a:p>
        </p:txBody>
      </p:sp>
      <p:graphicFrame>
        <p:nvGraphicFramePr>
          <p:cNvPr id="655377" name="Object 17"/>
          <p:cNvGraphicFramePr>
            <a:graphicFrameLocks noChangeAspect="1"/>
          </p:cNvGraphicFramePr>
          <p:nvPr/>
        </p:nvGraphicFramePr>
        <p:xfrm>
          <a:off x="1752600" y="5334000"/>
          <a:ext cx="374650" cy="349250"/>
        </p:xfrm>
        <a:graphic>
          <a:graphicData uri="http://schemas.openxmlformats.org/presentationml/2006/ole">
            <p:oleObj spid="_x0000_s655377" name="Equation" r:id="rId5" imgW="190440" imgH="177480" progId="">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97"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56398" name="Content Placeholder 2"/>
          <p:cNvSpPr>
            <a:spLocks noGrp="1"/>
          </p:cNvSpPr>
          <p:nvPr>
            <p:ph idx="4294967295"/>
          </p:nvPr>
        </p:nvSpPr>
        <p:spPr/>
        <p:txBody>
          <a:bodyPr/>
          <a:lstStyle/>
          <a:p>
            <a:r>
              <a:rPr lang="zh-CN" altLang="en-US" smtClean="0"/>
              <a:t>若上图所示情形成立，即若                      ，  则                                        和此前定义的               以及         构成博弈的</a:t>
            </a:r>
            <a:r>
              <a:rPr lang="zh-CN" altLang="en-US" b="1" smtClean="0"/>
              <a:t>混同精炼贝叶斯均衡</a:t>
            </a:r>
          </a:p>
        </p:txBody>
      </p:sp>
      <p:graphicFrame>
        <p:nvGraphicFramePr>
          <p:cNvPr id="656388" name="Object 5"/>
          <p:cNvGraphicFramePr>
            <a:graphicFrameLocks noChangeAspect="1"/>
          </p:cNvGraphicFramePr>
          <p:nvPr/>
        </p:nvGraphicFramePr>
        <p:xfrm>
          <a:off x="1247775" y="2105025"/>
          <a:ext cx="3781425" cy="587375"/>
        </p:xfrm>
        <a:graphic>
          <a:graphicData uri="http://schemas.openxmlformats.org/presentationml/2006/ole">
            <p:oleObj spid="_x0000_s656388" name="Equation" r:id="rId3" imgW="1257120" imgH="228600" progId="">
              <p:embed/>
            </p:oleObj>
          </a:graphicData>
        </a:graphic>
      </p:graphicFrame>
      <p:graphicFrame>
        <p:nvGraphicFramePr>
          <p:cNvPr id="656389" name="Object 5"/>
          <p:cNvGraphicFramePr>
            <a:graphicFrameLocks noChangeAspect="1"/>
          </p:cNvGraphicFramePr>
          <p:nvPr/>
        </p:nvGraphicFramePr>
        <p:xfrm>
          <a:off x="7388225" y="2101850"/>
          <a:ext cx="1527175" cy="488950"/>
        </p:xfrm>
        <a:graphic>
          <a:graphicData uri="http://schemas.openxmlformats.org/presentationml/2006/ole">
            <p:oleObj spid="_x0000_s656389" name="Equation" r:id="rId4" imgW="507960" imgH="190440" progId="">
              <p:embed/>
            </p:oleObj>
          </a:graphicData>
        </a:graphic>
      </p:graphicFrame>
      <p:graphicFrame>
        <p:nvGraphicFramePr>
          <p:cNvPr id="656390" name="Object 6"/>
          <p:cNvGraphicFramePr>
            <a:graphicFrameLocks noChangeAspect="1"/>
          </p:cNvGraphicFramePr>
          <p:nvPr/>
        </p:nvGraphicFramePr>
        <p:xfrm>
          <a:off x="1676400" y="2635250"/>
          <a:ext cx="917575" cy="488950"/>
        </p:xfrm>
        <a:graphic>
          <a:graphicData uri="http://schemas.openxmlformats.org/presentationml/2006/ole">
            <p:oleObj spid="_x0000_s656390" name="Equation" r:id="rId5" imgW="304560" imgH="190440" progId="">
              <p:embed/>
            </p:oleObj>
          </a:graphicData>
        </a:graphic>
      </p:graphicFrame>
      <p:graphicFrame>
        <p:nvGraphicFramePr>
          <p:cNvPr id="656391" name="Object 7"/>
          <p:cNvGraphicFramePr>
            <a:graphicFrameLocks noChangeAspect="1"/>
          </p:cNvGraphicFramePr>
          <p:nvPr/>
        </p:nvGraphicFramePr>
        <p:xfrm>
          <a:off x="2076450" y="3429000"/>
          <a:ext cx="4457700" cy="1271588"/>
        </p:xfrm>
        <a:graphic>
          <a:graphicData uri="http://schemas.openxmlformats.org/presentationml/2006/ole">
            <p:oleObj spid="_x0000_s656391" name="Equation" r:id="rId6" imgW="1485720" imgH="495000" progId="">
              <p:embed/>
            </p:oleObj>
          </a:graphicData>
        </a:graphic>
      </p:graphicFrame>
      <p:graphicFrame>
        <p:nvGraphicFramePr>
          <p:cNvPr id="656392" name="Object 8"/>
          <p:cNvGraphicFramePr>
            <a:graphicFrameLocks noChangeAspect="1"/>
          </p:cNvGraphicFramePr>
          <p:nvPr/>
        </p:nvGraphicFramePr>
        <p:xfrm>
          <a:off x="1981200" y="4876800"/>
          <a:ext cx="4800600" cy="1271588"/>
        </p:xfrm>
        <a:graphic>
          <a:graphicData uri="http://schemas.openxmlformats.org/presentationml/2006/ole">
            <p:oleObj spid="_x0000_s656392" name="Equation" r:id="rId7" imgW="1600200" imgH="495000" progId="">
              <p:embed/>
            </p:oleObj>
          </a:graphicData>
        </a:graphic>
      </p:graphicFrame>
      <p:graphicFrame>
        <p:nvGraphicFramePr>
          <p:cNvPr id="656396" name="Object 12"/>
          <p:cNvGraphicFramePr>
            <a:graphicFrameLocks noChangeAspect="1"/>
          </p:cNvGraphicFramePr>
          <p:nvPr/>
        </p:nvGraphicFramePr>
        <p:xfrm>
          <a:off x="5791200" y="1600200"/>
          <a:ext cx="2024063" cy="587375"/>
        </p:xfrm>
        <a:graphic>
          <a:graphicData uri="http://schemas.openxmlformats.org/presentationml/2006/ole">
            <p:oleObj spid="_x0000_s656396" name="Equation" r:id="rId8" imgW="672840" imgH="228600" progId="">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5"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57416" name="Content Placeholder 2"/>
          <p:cNvSpPr>
            <a:spLocks noGrp="1"/>
          </p:cNvSpPr>
          <p:nvPr>
            <p:ph idx="4294967295"/>
          </p:nvPr>
        </p:nvSpPr>
        <p:spPr>
          <a:xfrm>
            <a:off x="457200" y="1600200"/>
            <a:ext cx="8229600" cy="5257800"/>
          </a:xfrm>
        </p:spPr>
        <p:txBody>
          <a:bodyPr/>
          <a:lstStyle/>
          <a:p>
            <a:r>
              <a:rPr lang="zh-CN" altLang="en-US" b="1" smtClean="0"/>
              <a:t>求解</a:t>
            </a:r>
            <a:r>
              <a:rPr lang="zh-CN" altLang="en-US" b="1" smtClean="0">
                <a:solidFill>
                  <a:srgbClr val="FF0000"/>
                </a:solidFill>
              </a:rPr>
              <a:t>分离</a:t>
            </a:r>
            <a:r>
              <a:rPr lang="zh-CN" altLang="en-US" b="1" smtClean="0"/>
              <a:t>精炼贝叶斯均衡</a:t>
            </a:r>
            <a:endParaRPr lang="en-US" altLang="zh-CN" b="1" smtClean="0"/>
          </a:p>
          <a:p>
            <a:r>
              <a:rPr lang="zh-CN" altLang="en-US" u="sng" smtClean="0"/>
              <a:t>考虑</a:t>
            </a:r>
            <a:r>
              <a:rPr lang="zh-CN" altLang="en-US" b="1" u="sng" smtClean="0"/>
              <a:t>没有嫉妒</a:t>
            </a:r>
            <a:r>
              <a:rPr lang="zh-CN" altLang="en-US" u="sng" smtClean="0"/>
              <a:t>的情况</a:t>
            </a:r>
            <a:endParaRPr lang="en-US" altLang="zh-CN" u="sng" smtClean="0"/>
          </a:p>
          <a:p>
            <a:r>
              <a:rPr lang="zh-CN" altLang="en-US" smtClean="0"/>
              <a:t>假设在均衡中，有</a:t>
            </a:r>
            <a:endParaRPr lang="en-US" altLang="zh-CN" smtClean="0"/>
          </a:p>
          <a:p>
            <a:r>
              <a:rPr lang="zh-CN" altLang="en-US" smtClean="0"/>
              <a:t>假设企业的推断为</a:t>
            </a:r>
            <a:endParaRPr lang="en-US" altLang="zh-CN" smtClean="0"/>
          </a:p>
          <a:p>
            <a:endParaRPr lang="zh-CN" altLang="en-US" smtClean="0"/>
          </a:p>
          <a:p>
            <a:endParaRPr lang="zh-CN" altLang="en-US" smtClean="0"/>
          </a:p>
          <a:p>
            <a:r>
              <a:rPr lang="zh-CN" altLang="en-US" smtClean="0"/>
              <a:t>企业的战略相应为</a:t>
            </a:r>
          </a:p>
        </p:txBody>
      </p:sp>
      <p:graphicFrame>
        <p:nvGraphicFramePr>
          <p:cNvPr id="657412" name="Object 5"/>
          <p:cNvGraphicFramePr>
            <a:graphicFrameLocks noChangeAspect="1"/>
          </p:cNvGraphicFramePr>
          <p:nvPr/>
        </p:nvGraphicFramePr>
        <p:xfrm>
          <a:off x="4140200" y="2743200"/>
          <a:ext cx="4699000" cy="587375"/>
        </p:xfrm>
        <a:graphic>
          <a:graphicData uri="http://schemas.openxmlformats.org/presentationml/2006/ole">
            <p:oleObj spid="_x0000_s657412" name="Equation" r:id="rId3" imgW="1562040" imgH="228600" progId="">
              <p:embed/>
            </p:oleObj>
          </a:graphicData>
        </a:graphic>
      </p:graphicFrame>
      <p:graphicFrame>
        <p:nvGraphicFramePr>
          <p:cNvPr id="657413" name="Object 5"/>
          <p:cNvGraphicFramePr>
            <a:graphicFrameLocks noChangeAspect="1"/>
          </p:cNvGraphicFramePr>
          <p:nvPr/>
        </p:nvGraphicFramePr>
        <p:xfrm>
          <a:off x="1752600" y="3849688"/>
          <a:ext cx="5105400" cy="1239837"/>
        </p:xfrm>
        <a:graphic>
          <a:graphicData uri="http://schemas.openxmlformats.org/presentationml/2006/ole">
            <p:oleObj spid="_x0000_s657413" name="Equation" r:id="rId4" imgW="1701720" imgH="482400" progId="">
              <p:embed/>
            </p:oleObj>
          </a:graphicData>
        </a:graphic>
      </p:graphicFrame>
      <p:graphicFrame>
        <p:nvGraphicFramePr>
          <p:cNvPr id="657414" name="Object 6"/>
          <p:cNvGraphicFramePr>
            <a:graphicFrameLocks noChangeAspect="1"/>
          </p:cNvGraphicFramePr>
          <p:nvPr/>
        </p:nvGraphicFramePr>
        <p:xfrm>
          <a:off x="1657350" y="5602288"/>
          <a:ext cx="5448300" cy="1238250"/>
        </p:xfrm>
        <a:graphic>
          <a:graphicData uri="http://schemas.openxmlformats.org/presentationml/2006/ole">
            <p:oleObj spid="_x0000_s657414" name="Equation" r:id="rId5" imgW="1815840" imgH="482400" progId="">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3" name="Title 1"/>
          <p:cNvSpPr>
            <a:spLocks noGrp="1"/>
          </p:cNvSpPr>
          <p:nvPr>
            <p:ph type="title" idx="4294967295"/>
          </p:nvPr>
        </p:nvSpPr>
        <p:spPr/>
        <p:txBody>
          <a:bodyPr/>
          <a:lstStyle/>
          <a:p>
            <a:r>
              <a:rPr lang="en-US" altLang="zh-CN" smtClean="0"/>
              <a:t>4.2.B </a:t>
            </a:r>
            <a:r>
              <a:rPr lang="zh-CN" altLang="en-US" smtClean="0"/>
              <a:t>就业市场信号</a:t>
            </a:r>
          </a:p>
        </p:txBody>
      </p:sp>
      <p:pic>
        <p:nvPicPr>
          <p:cNvPr id="658434" name="Content Placeholder 6" descr="Fig6.jpg"/>
          <p:cNvPicPr>
            <a:picLocks noGrp="1" noChangeAspect="1"/>
          </p:cNvPicPr>
          <p:nvPr>
            <p:ph idx="4294967295"/>
          </p:nvPr>
        </p:nvPicPr>
        <p:blipFill>
          <a:blip r:embed="rId2"/>
          <a:srcRect/>
          <a:stretch>
            <a:fillRect/>
          </a:stretch>
        </p:blipFill>
        <p:spPr>
          <a:xfrm>
            <a:off x="1371600" y="1066800"/>
            <a:ext cx="6251575" cy="4416425"/>
          </a:xfrm>
        </p:spPr>
      </p:pic>
      <p:sp>
        <p:nvSpPr>
          <p:cNvPr id="658435" name="TextBox 7"/>
          <p:cNvSpPr txBox="1">
            <a:spLocks noChangeArrowheads="1"/>
          </p:cNvSpPr>
          <p:nvPr/>
        </p:nvSpPr>
        <p:spPr bwMode="auto">
          <a:xfrm>
            <a:off x="1371600" y="5703888"/>
            <a:ext cx="6553200" cy="1230312"/>
          </a:xfrm>
          <a:prstGeom prst="rect">
            <a:avLst/>
          </a:prstGeom>
          <a:noFill/>
          <a:ln w="9525">
            <a:noFill/>
            <a:miter lim="800000"/>
            <a:headEnd/>
            <a:tailEnd/>
          </a:ln>
        </p:spPr>
        <p:txBody>
          <a:bodyPr>
            <a:spAutoFit/>
          </a:bodyPr>
          <a:lstStyle/>
          <a:p>
            <a:r>
              <a:rPr lang="zh-CN" altLang="en-US" sz="2800">
                <a:latin typeface="Calibri" pitchFamily="34" charset="0"/>
              </a:rPr>
              <a:t>若上图所示情形成立，则类型为</a:t>
            </a:r>
            <a:r>
              <a:rPr lang="en-US" altLang="zh-CN" sz="2800">
                <a:latin typeface="Calibri" pitchFamily="34" charset="0"/>
              </a:rPr>
              <a:t>L</a:t>
            </a:r>
            <a:r>
              <a:rPr lang="zh-CN" altLang="en-US" sz="2800">
                <a:latin typeface="Calibri" pitchFamily="34" charset="0"/>
              </a:rPr>
              <a:t>的工人会选择</a:t>
            </a:r>
            <a:r>
              <a:rPr lang="en-US" altLang="zh-CN" sz="2800">
                <a:latin typeface="Calibri" pitchFamily="34" charset="0"/>
              </a:rPr>
              <a:t>e*(L)</a:t>
            </a:r>
            <a:r>
              <a:rPr lang="zh-CN" altLang="en-US" sz="2800">
                <a:latin typeface="Calibri" pitchFamily="34" charset="0"/>
              </a:rPr>
              <a:t>，类型为</a:t>
            </a:r>
            <a:r>
              <a:rPr lang="en-US" altLang="zh-CN" sz="2800">
                <a:latin typeface="Calibri" pitchFamily="34" charset="0"/>
              </a:rPr>
              <a:t>H</a:t>
            </a:r>
            <a:r>
              <a:rPr lang="zh-CN" altLang="en-US" sz="2800">
                <a:latin typeface="Calibri" pitchFamily="34" charset="0"/>
              </a:rPr>
              <a:t>的工人会选择</a:t>
            </a:r>
            <a:r>
              <a:rPr lang="en-US" altLang="zh-CN" sz="2800">
                <a:latin typeface="Calibri" pitchFamily="34" charset="0"/>
              </a:rPr>
              <a:t>e*(H)</a:t>
            </a:r>
          </a:p>
          <a:p>
            <a:endParaRPr lang="en-US" altLang="zh-CN">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idx="4294967295"/>
          </p:nvPr>
        </p:nvSpPr>
        <p:spPr/>
        <p:txBody>
          <a:bodyPr/>
          <a:lstStyle/>
          <a:p>
            <a:r>
              <a:rPr lang="en-US" altLang="zh-CN" smtClean="0"/>
              <a:t>4.1 </a:t>
            </a:r>
            <a:r>
              <a:rPr lang="zh-CN" altLang="en-US" smtClean="0"/>
              <a:t>精炼贝叶斯均衡概述</a:t>
            </a:r>
            <a:endParaRPr lang="en-US" altLang="zh-CN" smtClean="0"/>
          </a:p>
        </p:txBody>
      </p:sp>
      <p:sp>
        <p:nvSpPr>
          <p:cNvPr id="18434" name="Content Placeholder 2"/>
          <p:cNvSpPr>
            <a:spLocks noGrp="1"/>
          </p:cNvSpPr>
          <p:nvPr>
            <p:ph idx="4294967295"/>
          </p:nvPr>
        </p:nvSpPr>
        <p:spPr>
          <a:xfrm>
            <a:off x="457200" y="1600200"/>
            <a:ext cx="8229600" cy="5105400"/>
          </a:xfrm>
        </p:spPr>
        <p:txBody>
          <a:bodyPr/>
          <a:lstStyle/>
          <a:p>
            <a:r>
              <a:rPr lang="zh-CN" altLang="en-US" b="1" smtClean="0"/>
              <a:t>要求</a:t>
            </a:r>
            <a:r>
              <a:rPr lang="en-US" altLang="zh-CN" b="1" smtClean="0"/>
              <a:t>1</a:t>
            </a:r>
            <a:r>
              <a:rPr lang="zh-CN" altLang="en-US" b="1" smtClean="0"/>
              <a:t>：</a:t>
            </a:r>
            <a:r>
              <a:rPr lang="zh-CN" altLang="en-US" smtClean="0"/>
              <a:t>在每一信息集中，应该行动的参与者必须对博弈进行到该信息集中的哪一个节有一个推断。对于非单节信息集，推断是在信息集中不同节点的一个概率分布</a:t>
            </a:r>
            <a:r>
              <a:rPr lang="en-US" altLang="zh-CN" smtClean="0"/>
              <a:t>;</a:t>
            </a:r>
            <a:r>
              <a:rPr lang="zh-CN" altLang="en-US" smtClean="0"/>
              <a:t>对于单节的信息集，参与者的推断就是到达此单一决策节的概率为</a:t>
            </a:r>
            <a:r>
              <a:rPr lang="en-US" altLang="zh-CN" smtClean="0"/>
              <a:t>1 </a:t>
            </a:r>
            <a:r>
              <a:rPr lang="zh-CN" altLang="en-US" smtClean="0"/>
              <a:t>。</a:t>
            </a: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3"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59464" name="Content Placeholder 2"/>
          <p:cNvSpPr>
            <a:spLocks noGrp="1"/>
          </p:cNvSpPr>
          <p:nvPr>
            <p:ph idx="4294967295"/>
          </p:nvPr>
        </p:nvSpPr>
        <p:spPr>
          <a:xfrm>
            <a:off x="457200" y="1600200"/>
            <a:ext cx="8229600" cy="5257800"/>
          </a:xfrm>
        </p:spPr>
        <p:txBody>
          <a:bodyPr/>
          <a:lstStyle/>
          <a:p>
            <a:r>
              <a:rPr lang="zh-CN" altLang="en-US" b="1" dirty="0" smtClean="0"/>
              <a:t>求解</a:t>
            </a:r>
            <a:r>
              <a:rPr lang="zh-CN" altLang="en-US" b="1" dirty="0" smtClean="0">
                <a:solidFill>
                  <a:srgbClr val="FF0000"/>
                </a:solidFill>
              </a:rPr>
              <a:t>分离</a:t>
            </a:r>
            <a:r>
              <a:rPr lang="zh-CN" altLang="en-US" b="1" dirty="0" smtClean="0"/>
              <a:t>精炼贝叶斯均衡</a:t>
            </a:r>
            <a:endParaRPr lang="en-US" altLang="zh-CN" b="1" dirty="0" smtClean="0"/>
          </a:p>
          <a:p>
            <a:r>
              <a:rPr lang="zh-CN" altLang="en-US" u="sng" dirty="0" smtClean="0"/>
              <a:t>考虑</a:t>
            </a:r>
            <a:r>
              <a:rPr lang="zh-CN" altLang="en-US" b="1" u="sng" dirty="0" smtClean="0"/>
              <a:t>有嫉妒</a:t>
            </a:r>
            <a:r>
              <a:rPr lang="zh-CN" altLang="en-US" u="sng" dirty="0" smtClean="0"/>
              <a:t>的情况</a:t>
            </a:r>
            <a:endParaRPr lang="en-US" altLang="zh-CN" u="sng" dirty="0" smtClean="0"/>
          </a:p>
          <a:p>
            <a:endParaRPr lang="en-US" altLang="zh-CN" u="sng"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0" name="Title 1"/>
          <p:cNvSpPr>
            <a:spLocks noGrp="1"/>
          </p:cNvSpPr>
          <p:nvPr>
            <p:ph type="title" idx="4294967295"/>
          </p:nvPr>
        </p:nvSpPr>
        <p:spPr/>
        <p:txBody>
          <a:bodyPr/>
          <a:lstStyle/>
          <a:p>
            <a:r>
              <a:rPr lang="en-US" altLang="zh-CN" smtClean="0"/>
              <a:t>Envy Case</a:t>
            </a:r>
          </a:p>
        </p:txBody>
      </p:sp>
      <p:graphicFrame>
        <p:nvGraphicFramePr>
          <p:cNvPr id="649219" name="Object 5"/>
          <p:cNvGraphicFramePr>
            <a:graphicFrameLocks noChangeAspect="1"/>
          </p:cNvGraphicFramePr>
          <p:nvPr/>
        </p:nvGraphicFramePr>
        <p:xfrm>
          <a:off x="838200" y="5867400"/>
          <a:ext cx="7421563" cy="611188"/>
        </p:xfrm>
        <a:graphic>
          <a:graphicData uri="http://schemas.openxmlformats.org/presentationml/2006/ole">
            <p:oleObj spid="_x0000_s875522" name="Equation" r:id="rId3" imgW="2374560" imgH="228600" progId="">
              <p:embed/>
            </p:oleObj>
          </a:graphicData>
        </a:graphic>
      </p:graphicFrame>
      <p:pic>
        <p:nvPicPr>
          <p:cNvPr id="649221" name="Content Placeholder 6" descr="Fig8.jpg"/>
          <p:cNvPicPr>
            <a:picLocks noGrp="1" noChangeAspect="1"/>
          </p:cNvPicPr>
          <p:nvPr>
            <p:ph idx="4294967295"/>
          </p:nvPr>
        </p:nvPicPr>
        <p:blipFill>
          <a:blip r:embed="rId4"/>
          <a:srcRect/>
          <a:stretch>
            <a:fillRect/>
          </a:stretch>
        </p:blipFill>
        <p:spPr>
          <a:xfrm>
            <a:off x="1471613" y="1371600"/>
            <a:ext cx="5995987" cy="4376738"/>
          </a:xfr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3"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59464" name="Content Placeholder 2"/>
          <p:cNvSpPr>
            <a:spLocks noGrp="1"/>
          </p:cNvSpPr>
          <p:nvPr>
            <p:ph idx="4294967295"/>
          </p:nvPr>
        </p:nvSpPr>
        <p:spPr>
          <a:xfrm>
            <a:off x="457200" y="1600200"/>
            <a:ext cx="8229600" cy="5257800"/>
          </a:xfrm>
        </p:spPr>
        <p:txBody>
          <a:bodyPr/>
          <a:lstStyle/>
          <a:p>
            <a:r>
              <a:rPr lang="zh-CN" altLang="en-US" b="1" dirty="0" smtClean="0"/>
              <a:t>求解</a:t>
            </a:r>
            <a:r>
              <a:rPr lang="zh-CN" altLang="en-US" b="1" dirty="0" smtClean="0">
                <a:solidFill>
                  <a:srgbClr val="FF0000"/>
                </a:solidFill>
              </a:rPr>
              <a:t>分离</a:t>
            </a:r>
            <a:r>
              <a:rPr lang="zh-CN" altLang="en-US" b="1" dirty="0" smtClean="0"/>
              <a:t>精炼贝叶斯均衡</a:t>
            </a:r>
            <a:endParaRPr lang="en-US" altLang="zh-CN" b="1" dirty="0" smtClean="0"/>
          </a:p>
          <a:p>
            <a:r>
              <a:rPr lang="zh-CN" altLang="en-US" u="sng" dirty="0" smtClean="0"/>
              <a:t>考虑</a:t>
            </a:r>
            <a:r>
              <a:rPr lang="zh-CN" altLang="en-US" b="1" u="sng" dirty="0" smtClean="0"/>
              <a:t>有嫉妒</a:t>
            </a:r>
            <a:r>
              <a:rPr lang="zh-CN" altLang="en-US" u="sng" dirty="0" smtClean="0"/>
              <a:t>的情况</a:t>
            </a:r>
            <a:endParaRPr lang="en-US" altLang="zh-CN" u="sng" dirty="0" smtClean="0"/>
          </a:p>
          <a:p>
            <a:r>
              <a:rPr lang="zh-CN" altLang="en-US" dirty="0" smtClean="0"/>
              <a:t>假设在均衡中，有</a:t>
            </a:r>
            <a:endParaRPr lang="en-US" altLang="zh-CN" dirty="0" smtClean="0"/>
          </a:p>
          <a:p>
            <a:r>
              <a:rPr lang="zh-CN" altLang="en-US" dirty="0" smtClean="0"/>
              <a:t>假设企业的推断为</a:t>
            </a:r>
            <a:endParaRPr lang="en-US" altLang="zh-CN" dirty="0" smtClean="0"/>
          </a:p>
          <a:p>
            <a:endParaRPr lang="zh-CN" altLang="en-US" dirty="0" smtClean="0"/>
          </a:p>
          <a:p>
            <a:endParaRPr lang="zh-CN" altLang="en-US" dirty="0" smtClean="0"/>
          </a:p>
          <a:p>
            <a:r>
              <a:rPr lang="zh-CN" altLang="en-US" dirty="0" smtClean="0"/>
              <a:t>企业的战略相应为</a:t>
            </a:r>
          </a:p>
        </p:txBody>
      </p:sp>
      <p:graphicFrame>
        <p:nvGraphicFramePr>
          <p:cNvPr id="659460" name="Object 5"/>
          <p:cNvGraphicFramePr>
            <a:graphicFrameLocks noChangeAspect="1"/>
          </p:cNvGraphicFramePr>
          <p:nvPr/>
        </p:nvGraphicFramePr>
        <p:xfrm>
          <a:off x="4114800" y="2743200"/>
          <a:ext cx="3973513" cy="587375"/>
        </p:xfrm>
        <a:graphic>
          <a:graphicData uri="http://schemas.openxmlformats.org/presentationml/2006/ole">
            <p:oleObj spid="_x0000_s659460" name="Equation" r:id="rId3" imgW="1320480" imgH="228600" progId="">
              <p:embed/>
            </p:oleObj>
          </a:graphicData>
        </a:graphic>
      </p:graphicFrame>
      <p:graphicFrame>
        <p:nvGraphicFramePr>
          <p:cNvPr id="659461" name="Object 5"/>
          <p:cNvGraphicFramePr>
            <a:graphicFrameLocks noChangeAspect="1"/>
          </p:cNvGraphicFramePr>
          <p:nvPr/>
        </p:nvGraphicFramePr>
        <p:xfrm>
          <a:off x="2095500" y="3881438"/>
          <a:ext cx="4419600" cy="1174750"/>
        </p:xfrm>
        <a:graphic>
          <a:graphicData uri="http://schemas.openxmlformats.org/presentationml/2006/ole">
            <p:oleObj spid="_x0000_s659461" name="Equation" r:id="rId4" imgW="1473120" imgH="457200" progId="">
              <p:embed/>
            </p:oleObj>
          </a:graphicData>
        </a:graphic>
      </p:graphicFrame>
      <p:graphicFrame>
        <p:nvGraphicFramePr>
          <p:cNvPr id="659462" name="Object 6"/>
          <p:cNvGraphicFramePr>
            <a:graphicFrameLocks noChangeAspect="1"/>
          </p:cNvGraphicFramePr>
          <p:nvPr/>
        </p:nvGraphicFramePr>
        <p:xfrm>
          <a:off x="2019300" y="5634038"/>
          <a:ext cx="4724400" cy="1173162"/>
        </p:xfrm>
        <a:graphic>
          <a:graphicData uri="http://schemas.openxmlformats.org/presentationml/2006/ole">
            <p:oleObj spid="_x0000_s659462" name="Equation" r:id="rId5" imgW="1574640" imgH="457200" progId="">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1" name="Title 1"/>
          <p:cNvSpPr>
            <a:spLocks noGrp="1"/>
          </p:cNvSpPr>
          <p:nvPr>
            <p:ph type="title" idx="4294967295"/>
          </p:nvPr>
        </p:nvSpPr>
        <p:spPr/>
        <p:txBody>
          <a:bodyPr/>
          <a:lstStyle/>
          <a:p>
            <a:endParaRPr lang="en-US" altLang="zh-CN" smtClean="0"/>
          </a:p>
        </p:txBody>
      </p:sp>
      <p:pic>
        <p:nvPicPr>
          <p:cNvPr id="660482" name="Content Placeholder 3" descr="Fig7.jpg"/>
          <p:cNvPicPr>
            <a:picLocks noGrp="1" noChangeAspect="1"/>
          </p:cNvPicPr>
          <p:nvPr>
            <p:ph idx="4294967295"/>
          </p:nvPr>
        </p:nvPicPr>
        <p:blipFill>
          <a:blip r:embed="rId2"/>
          <a:srcRect/>
          <a:stretch>
            <a:fillRect/>
          </a:stretch>
        </p:blipFill>
        <p:spPr>
          <a:xfrm>
            <a:off x="1719263" y="1219200"/>
            <a:ext cx="5705475" cy="4525963"/>
          </a:xfrm>
        </p:spPr>
      </p:pic>
      <p:sp>
        <p:nvSpPr>
          <p:cNvPr id="660483" name="TextBox 4"/>
          <p:cNvSpPr txBox="1">
            <a:spLocks noChangeArrowheads="1"/>
          </p:cNvSpPr>
          <p:nvPr/>
        </p:nvSpPr>
        <p:spPr bwMode="auto">
          <a:xfrm>
            <a:off x="1371600" y="5780088"/>
            <a:ext cx="6553200" cy="1230312"/>
          </a:xfrm>
          <a:prstGeom prst="rect">
            <a:avLst/>
          </a:prstGeom>
          <a:noFill/>
          <a:ln w="9525">
            <a:noFill/>
            <a:miter lim="800000"/>
            <a:headEnd/>
            <a:tailEnd/>
          </a:ln>
        </p:spPr>
        <p:txBody>
          <a:bodyPr>
            <a:spAutoFit/>
          </a:bodyPr>
          <a:lstStyle/>
          <a:p>
            <a:r>
              <a:rPr lang="zh-CN" altLang="en-US" sz="2800">
                <a:latin typeface="Calibri" pitchFamily="34" charset="0"/>
              </a:rPr>
              <a:t>若上图所示情形成立，则类型为</a:t>
            </a:r>
            <a:r>
              <a:rPr lang="en-US" altLang="zh-CN" sz="2800">
                <a:latin typeface="Calibri" pitchFamily="34" charset="0"/>
              </a:rPr>
              <a:t>L</a:t>
            </a:r>
            <a:r>
              <a:rPr lang="zh-CN" altLang="en-US" sz="2800">
                <a:latin typeface="Calibri" pitchFamily="34" charset="0"/>
              </a:rPr>
              <a:t>的工人会选择</a:t>
            </a:r>
            <a:r>
              <a:rPr lang="en-US" altLang="zh-CN" sz="2800">
                <a:latin typeface="Calibri" pitchFamily="34" charset="0"/>
              </a:rPr>
              <a:t>e*(L)</a:t>
            </a:r>
            <a:r>
              <a:rPr lang="zh-CN" altLang="en-US" sz="2800">
                <a:latin typeface="Calibri" pitchFamily="34" charset="0"/>
              </a:rPr>
              <a:t>，类型为</a:t>
            </a:r>
            <a:r>
              <a:rPr lang="en-US" altLang="zh-CN" sz="2800">
                <a:latin typeface="Calibri" pitchFamily="34" charset="0"/>
              </a:rPr>
              <a:t>H</a:t>
            </a:r>
            <a:r>
              <a:rPr lang="zh-CN" altLang="en-US" sz="2800">
                <a:latin typeface="Calibri" pitchFamily="34" charset="0"/>
              </a:rPr>
              <a:t>的工人会选择</a:t>
            </a:r>
            <a:r>
              <a:rPr lang="en-US" altLang="zh-CN" sz="2800">
                <a:latin typeface="Calibri" pitchFamily="34" charset="0"/>
              </a:rPr>
              <a:t>e</a:t>
            </a:r>
            <a:r>
              <a:rPr lang="en-US" altLang="zh-CN" sz="2800" baseline="-25000">
                <a:latin typeface="Calibri" pitchFamily="34" charset="0"/>
              </a:rPr>
              <a:t>s</a:t>
            </a:r>
            <a:r>
              <a:rPr lang="en-US" altLang="zh-CN" sz="2800">
                <a:latin typeface="Calibri" pitchFamily="34" charset="0"/>
              </a:rPr>
              <a:t> </a:t>
            </a:r>
          </a:p>
          <a:p>
            <a:endParaRPr lang="en-US" altLang="zh-CN">
              <a:latin typeface="Calibri"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13"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61514" name="Content Placeholder 2"/>
          <p:cNvSpPr>
            <a:spLocks noGrp="1"/>
          </p:cNvSpPr>
          <p:nvPr>
            <p:ph idx="4294967295"/>
          </p:nvPr>
        </p:nvSpPr>
        <p:spPr/>
        <p:txBody>
          <a:bodyPr/>
          <a:lstStyle/>
          <a:p>
            <a:r>
              <a:rPr lang="zh-CN" altLang="en-US" smtClean="0"/>
              <a:t>若上图所示情形成立（即，</a:t>
            </a:r>
            <a:r>
              <a:rPr lang="zh-CN" altLang="en-US" b="1" smtClean="0"/>
              <a:t>有嫉妒</a:t>
            </a:r>
            <a:r>
              <a:rPr lang="zh-CN" altLang="en-US" smtClean="0"/>
              <a:t>的情况下），则                                                 和此前定义的               以及          构成博弈的</a:t>
            </a:r>
            <a:r>
              <a:rPr lang="zh-CN" altLang="en-US" b="1" smtClean="0"/>
              <a:t>分离精炼贝叶斯均衡</a:t>
            </a:r>
          </a:p>
          <a:p>
            <a:endParaRPr lang="zh-CN" altLang="en-US" smtClean="0"/>
          </a:p>
        </p:txBody>
      </p:sp>
      <p:graphicFrame>
        <p:nvGraphicFramePr>
          <p:cNvPr id="661508" name="Object 5"/>
          <p:cNvGraphicFramePr>
            <a:graphicFrameLocks noChangeAspect="1"/>
          </p:cNvGraphicFramePr>
          <p:nvPr/>
        </p:nvGraphicFramePr>
        <p:xfrm>
          <a:off x="2667000" y="2057400"/>
          <a:ext cx="4240213" cy="587375"/>
        </p:xfrm>
        <a:graphic>
          <a:graphicData uri="http://schemas.openxmlformats.org/presentationml/2006/ole">
            <p:oleObj spid="_x0000_s661508" name="Equation" r:id="rId3" imgW="1409400" imgH="228600" progId="">
              <p:embed/>
            </p:oleObj>
          </a:graphicData>
        </a:graphic>
      </p:graphicFrame>
      <p:graphicFrame>
        <p:nvGraphicFramePr>
          <p:cNvPr id="661509" name="Object 5"/>
          <p:cNvGraphicFramePr>
            <a:graphicFrameLocks noChangeAspect="1"/>
          </p:cNvGraphicFramePr>
          <p:nvPr/>
        </p:nvGraphicFramePr>
        <p:xfrm>
          <a:off x="2117725" y="2635250"/>
          <a:ext cx="1527175" cy="488950"/>
        </p:xfrm>
        <a:graphic>
          <a:graphicData uri="http://schemas.openxmlformats.org/presentationml/2006/ole">
            <p:oleObj spid="_x0000_s661509" name="Equation" r:id="rId4" imgW="507960" imgH="190440" progId="">
              <p:embed/>
            </p:oleObj>
          </a:graphicData>
        </a:graphic>
      </p:graphicFrame>
      <p:graphicFrame>
        <p:nvGraphicFramePr>
          <p:cNvPr id="661510" name="Object 6"/>
          <p:cNvGraphicFramePr>
            <a:graphicFrameLocks noChangeAspect="1"/>
          </p:cNvGraphicFramePr>
          <p:nvPr/>
        </p:nvGraphicFramePr>
        <p:xfrm>
          <a:off x="4343400" y="2635250"/>
          <a:ext cx="917575" cy="488950"/>
        </p:xfrm>
        <a:graphic>
          <a:graphicData uri="http://schemas.openxmlformats.org/presentationml/2006/ole">
            <p:oleObj spid="_x0000_s661510" name="Equation" r:id="rId5" imgW="304560" imgH="190440" progId="">
              <p:embed/>
            </p:oleObj>
          </a:graphicData>
        </a:graphic>
      </p:graphicFrame>
      <p:graphicFrame>
        <p:nvGraphicFramePr>
          <p:cNvPr id="661511" name="Object 7"/>
          <p:cNvGraphicFramePr>
            <a:graphicFrameLocks noChangeAspect="1"/>
          </p:cNvGraphicFramePr>
          <p:nvPr/>
        </p:nvGraphicFramePr>
        <p:xfrm>
          <a:off x="2095500" y="3841750"/>
          <a:ext cx="4419600" cy="1174750"/>
        </p:xfrm>
        <a:graphic>
          <a:graphicData uri="http://schemas.openxmlformats.org/presentationml/2006/ole">
            <p:oleObj spid="_x0000_s661511" name="Equation" r:id="rId6" imgW="1473120" imgH="457200" progId="">
              <p:embed/>
            </p:oleObj>
          </a:graphicData>
        </a:graphic>
      </p:graphicFrame>
      <p:graphicFrame>
        <p:nvGraphicFramePr>
          <p:cNvPr id="661512" name="Object 8"/>
          <p:cNvGraphicFramePr>
            <a:graphicFrameLocks noChangeAspect="1"/>
          </p:cNvGraphicFramePr>
          <p:nvPr/>
        </p:nvGraphicFramePr>
        <p:xfrm>
          <a:off x="2076450" y="5213350"/>
          <a:ext cx="4724400" cy="1173163"/>
        </p:xfrm>
        <a:graphic>
          <a:graphicData uri="http://schemas.openxmlformats.org/presentationml/2006/ole">
            <p:oleObj spid="_x0000_s661512" name="Equation" r:id="rId7" imgW="1574640" imgH="457200" progId="">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29"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62530" name="Content Placeholder 2"/>
          <p:cNvSpPr>
            <a:spLocks noGrp="1"/>
          </p:cNvSpPr>
          <p:nvPr>
            <p:ph idx="4294967295"/>
          </p:nvPr>
        </p:nvSpPr>
        <p:spPr>
          <a:xfrm>
            <a:off x="457200" y="1600200"/>
            <a:ext cx="8229600" cy="5257800"/>
          </a:xfrm>
        </p:spPr>
        <p:txBody>
          <a:bodyPr/>
          <a:lstStyle/>
          <a:p>
            <a:r>
              <a:rPr lang="zh-CN" altLang="en-US" b="1" smtClean="0"/>
              <a:t>求解</a:t>
            </a:r>
            <a:r>
              <a:rPr lang="zh-CN" altLang="en-US" b="1" smtClean="0">
                <a:solidFill>
                  <a:srgbClr val="FF0000"/>
                </a:solidFill>
              </a:rPr>
              <a:t>杂合</a:t>
            </a:r>
            <a:r>
              <a:rPr lang="zh-CN" altLang="en-US" b="1" smtClean="0"/>
              <a:t>精炼贝叶斯均衡</a:t>
            </a:r>
            <a:endParaRPr lang="en-US" altLang="zh-CN" b="1" smtClean="0"/>
          </a:p>
          <a:p>
            <a:r>
              <a:rPr lang="zh-CN" altLang="en-US" smtClean="0"/>
              <a:t>杂合精炼贝叶斯均衡：某一种类型肯定选择某一教育水平，另一类型随机选择是与前一种类型混同（通过选择前一类型的教育水平），或是与前一种类型分离（通过选择与前一类型不同的教育水平）</a:t>
            </a:r>
            <a:endParaRPr lang="en-US" altLang="zh-CN"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7"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72778" name="Content Placeholder 2"/>
          <p:cNvSpPr>
            <a:spLocks noGrp="1"/>
          </p:cNvSpPr>
          <p:nvPr>
            <p:ph idx="4294967295"/>
          </p:nvPr>
        </p:nvSpPr>
        <p:spPr>
          <a:xfrm>
            <a:off x="457200" y="1600200"/>
            <a:ext cx="8229600" cy="5257800"/>
          </a:xfrm>
        </p:spPr>
        <p:txBody>
          <a:bodyPr/>
          <a:lstStyle/>
          <a:p>
            <a:r>
              <a:rPr lang="zh-CN" altLang="en-US" b="1" smtClean="0"/>
              <a:t>求解</a:t>
            </a:r>
            <a:r>
              <a:rPr lang="zh-CN" altLang="en-US" b="1" smtClean="0">
                <a:solidFill>
                  <a:srgbClr val="FF0000"/>
                </a:solidFill>
              </a:rPr>
              <a:t>杂合</a:t>
            </a:r>
            <a:r>
              <a:rPr lang="zh-CN" altLang="en-US" b="1" smtClean="0"/>
              <a:t>精炼贝叶斯均衡</a:t>
            </a:r>
            <a:endParaRPr lang="en-US" altLang="zh-CN" b="1" smtClean="0"/>
          </a:p>
          <a:p>
            <a:r>
              <a:rPr lang="zh-CN" altLang="en-US" smtClean="0"/>
              <a:t>杂合精炼贝叶斯均衡：某一种类型肯定选择某一教育水平，另一类型随机选择是与前一种类型混同（通过选择前一类型的教育水平），或是与前一种类型分离（通过选择与前一类型不同的教育水平）</a:t>
            </a:r>
            <a:endParaRPr lang="en-US" altLang="zh-CN" smtClean="0"/>
          </a:p>
          <a:p>
            <a:r>
              <a:rPr lang="zh-CN" altLang="en-US" smtClean="0"/>
              <a:t>假设高能力工人选择教育水平      ，但低能力工人随机选择     （以    的概率）或     （以           的概率）</a:t>
            </a:r>
            <a:endParaRPr lang="en-US" altLang="zh-CN" smtClean="0"/>
          </a:p>
        </p:txBody>
      </p:sp>
      <p:graphicFrame>
        <p:nvGraphicFramePr>
          <p:cNvPr id="672772" name="Object 5"/>
          <p:cNvGraphicFramePr>
            <a:graphicFrameLocks noChangeAspect="1"/>
          </p:cNvGraphicFramePr>
          <p:nvPr/>
        </p:nvGraphicFramePr>
        <p:xfrm>
          <a:off x="6248400" y="4724400"/>
          <a:ext cx="458788" cy="522288"/>
        </p:xfrm>
        <a:graphic>
          <a:graphicData uri="http://schemas.openxmlformats.org/presentationml/2006/ole">
            <p:oleObj spid="_x0000_s672772" name="Equation" r:id="rId3" imgW="152280" imgH="203040" progId="">
              <p:embed/>
            </p:oleObj>
          </a:graphicData>
        </a:graphic>
      </p:graphicFrame>
      <p:graphicFrame>
        <p:nvGraphicFramePr>
          <p:cNvPr id="672773" name="Object 5"/>
          <p:cNvGraphicFramePr>
            <a:graphicFrameLocks noChangeAspect="1"/>
          </p:cNvGraphicFramePr>
          <p:nvPr/>
        </p:nvGraphicFramePr>
        <p:xfrm>
          <a:off x="3886200" y="5181600"/>
          <a:ext cx="458788" cy="522288"/>
        </p:xfrm>
        <a:graphic>
          <a:graphicData uri="http://schemas.openxmlformats.org/presentationml/2006/ole">
            <p:oleObj spid="_x0000_s672773" name="Equation" r:id="rId4" imgW="152280" imgH="203040" progId="">
              <p:embed/>
            </p:oleObj>
          </a:graphicData>
        </a:graphic>
      </p:graphicFrame>
      <p:graphicFrame>
        <p:nvGraphicFramePr>
          <p:cNvPr id="672774" name="Object 6"/>
          <p:cNvGraphicFramePr>
            <a:graphicFrameLocks noChangeAspect="1"/>
          </p:cNvGraphicFramePr>
          <p:nvPr/>
        </p:nvGraphicFramePr>
        <p:xfrm>
          <a:off x="4989513" y="5334000"/>
          <a:ext cx="420687" cy="327025"/>
        </p:xfrm>
        <a:graphic>
          <a:graphicData uri="http://schemas.openxmlformats.org/presentationml/2006/ole">
            <p:oleObj spid="_x0000_s672774" name="Equation" r:id="rId5" imgW="139680" imgH="126720" progId="">
              <p:embed/>
            </p:oleObj>
          </a:graphicData>
        </a:graphic>
      </p:graphicFrame>
      <p:graphicFrame>
        <p:nvGraphicFramePr>
          <p:cNvPr id="672775" name="Object 7"/>
          <p:cNvGraphicFramePr>
            <a:graphicFrameLocks noChangeAspect="1"/>
          </p:cNvGraphicFramePr>
          <p:nvPr/>
        </p:nvGraphicFramePr>
        <p:xfrm>
          <a:off x="7524750" y="5181600"/>
          <a:ext cx="496888" cy="522288"/>
        </p:xfrm>
        <a:graphic>
          <a:graphicData uri="http://schemas.openxmlformats.org/presentationml/2006/ole">
            <p:oleObj spid="_x0000_s672775" name="Equation" r:id="rId6" imgW="164880" imgH="203040" progId="">
              <p:embed/>
            </p:oleObj>
          </a:graphicData>
        </a:graphic>
      </p:graphicFrame>
      <p:graphicFrame>
        <p:nvGraphicFramePr>
          <p:cNvPr id="672776" name="Object 8"/>
          <p:cNvGraphicFramePr>
            <a:graphicFrameLocks noChangeAspect="1"/>
          </p:cNvGraphicFramePr>
          <p:nvPr/>
        </p:nvGraphicFramePr>
        <p:xfrm>
          <a:off x="1371600" y="5741988"/>
          <a:ext cx="917575" cy="425450"/>
        </p:xfrm>
        <a:graphic>
          <a:graphicData uri="http://schemas.openxmlformats.org/presentationml/2006/ole">
            <p:oleObj spid="_x0000_s672776" name="Equation" r:id="rId7" imgW="304560" imgH="164880" progId="">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801"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73802" name="Content Placeholder 2"/>
          <p:cNvSpPr>
            <a:spLocks noGrp="1"/>
          </p:cNvSpPr>
          <p:nvPr>
            <p:ph idx="4294967295"/>
          </p:nvPr>
        </p:nvSpPr>
        <p:spPr>
          <a:xfrm>
            <a:off x="457200" y="1600200"/>
            <a:ext cx="8229600" cy="5257800"/>
          </a:xfrm>
        </p:spPr>
        <p:txBody>
          <a:bodyPr/>
          <a:lstStyle/>
          <a:p>
            <a:r>
              <a:rPr lang="zh-CN" altLang="en-US" smtClean="0"/>
              <a:t>企业对</a:t>
            </a:r>
            <a:r>
              <a:rPr lang="zh-CN" altLang="en-US" b="1" smtClean="0"/>
              <a:t>处在均衡路径上的信息集</a:t>
            </a:r>
            <a:r>
              <a:rPr lang="zh-CN" altLang="en-US" smtClean="0"/>
              <a:t>的推断：</a:t>
            </a:r>
            <a:endParaRPr lang="en-US" altLang="zh-CN" smtClean="0"/>
          </a:p>
          <a:p>
            <a:pPr lvl="1"/>
            <a:r>
              <a:rPr lang="zh-CN" altLang="en-US" smtClean="0"/>
              <a:t>企业观测到     后的推断：</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定义</a:t>
            </a:r>
            <a:endParaRPr lang="en-US" altLang="zh-CN" smtClean="0"/>
          </a:p>
          <a:p>
            <a:pPr lvl="1"/>
            <a:r>
              <a:rPr lang="zh-CN" altLang="en-US" smtClean="0"/>
              <a:t>企业观测到     后的推断：</a:t>
            </a:r>
            <a:endParaRPr lang="en-US" altLang="zh-CN" smtClean="0"/>
          </a:p>
        </p:txBody>
      </p:sp>
      <p:graphicFrame>
        <p:nvGraphicFramePr>
          <p:cNvPr id="673796" name="Object 3"/>
          <p:cNvGraphicFramePr>
            <a:graphicFrameLocks noChangeAspect="1"/>
          </p:cNvGraphicFramePr>
          <p:nvPr/>
        </p:nvGraphicFramePr>
        <p:xfrm>
          <a:off x="1219200" y="2590800"/>
          <a:ext cx="7315200" cy="3146425"/>
        </p:xfrm>
        <a:graphic>
          <a:graphicData uri="http://schemas.openxmlformats.org/presentationml/2006/ole">
            <p:oleObj spid="_x0000_s673796" name="Equation" r:id="rId3" imgW="3111480" imgH="1638000" progId="">
              <p:embed/>
            </p:oleObj>
          </a:graphicData>
        </a:graphic>
      </p:graphicFrame>
      <p:graphicFrame>
        <p:nvGraphicFramePr>
          <p:cNvPr id="673797" name="Object 5"/>
          <p:cNvGraphicFramePr>
            <a:graphicFrameLocks noChangeAspect="1"/>
          </p:cNvGraphicFramePr>
          <p:nvPr/>
        </p:nvGraphicFramePr>
        <p:xfrm>
          <a:off x="4991100" y="6259513"/>
          <a:ext cx="2324100" cy="522287"/>
        </p:xfrm>
        <a:graphic>
          <a:graphicData uri="http://schemas.openxmlformats.org/presentationml/2006/ole">
            <p:oleObj spid="_x0000_s673797" name="Equation" r:id="rId4" imgW="774360" imgH="203040" progId="">
              <p:embed/>
            </p:oleObj>
          </a:graphicData>
        </a:graphic>
      </p:graphicFrame>
      <p:graphicFrame>
        <p:nvGraphicFramePr>
          <p:cNvPr id="673798" name="Object 6"/>
          <p:cNvGraphicFramePr>
            <a:graphicFrameLocks noChangeAspect="1"/>
          </p:cNvGraphicFramePr>
          <p:nvPr/>
        </p:nvGraphicFramePr>
        <p:xfrm>
          <a:off x="3009900" y="6259513"/>
          <a:ext cx="495300" cy="522287"/>
        </p:xfrm>
        <a:graphic>
          <a:graphicData uri="http://schemas.openxmlformats.org/presentationml/2006/ole">
            <p:oleObj spid="_x0000_s673798" name="Equation" r:id="rId5" imgW="164880" imgH="203040" progId="">
              <p:embed/>
            </p:oleObj>
          </a:graphicData>
        </a:graphic>
      </p:graphicFrame>
      <p:graphicFrame>
        <p:nvGraphicFramePr>
          <p:cNvPr id="673799" name="Object 7"/>
          <p:cNvGraphicFramePr>
            <a:graphicFrameLocks noChangeAspect="1"/>
          </p:cNvGraphicFramePr>
          <p:nvPr/>
        </p:nvGraphicFramePr>
        <p:xfrm>
          <a:off x="3048000" y="2133600"/>
          <a:ext cx="457200" cy="522288"/>
        </p:xfrm>
        <a:graphic>
          <a:graphicData uri="http://schemas.openxmlformats.org/presentationml/2006/ole">
            <p:oleObj spid="_x0000_s673799" name="Equation" r:id="rId6" imgW="152280" imgH="203040" progId="">
              <p:embed/>
            </p:oleObj>
          </a:graphicData>
        </a:graphic>
      </p:graphicFrame>
      <p:graphicFrame>
        <p:nvGraphicFramePr>
          <p:cNvPr id="673800" name="Object 8"/>
          <p:cNvGraphicFramePr>
            <a:graphicFrameLocks noChangeAspect="1"/>
          </p:cNvGraphicFramePr>
          <p:nvPr/>
        </p:nvGraphicFramePr>
        <p:xfrm>
          <a:off x="2133600" y="5676900"/>
          <a:ext cx="1981200" cy="728663"/>
        </p:xfrm>
        <a:graphic>
          <a:graphicData uri="http://schemas.openxmlformats.org/presentationml/2006/ole">
            <p:oleObj spid="_x0000_s673800" name="Equation" r:id="rId7" imgW="914400" imgH="393480" progId="">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21"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74822" name="Content Placeholder 2"/>
          <p:cNvSpPr>
            <a:spLocks noGrp="1"/>
          </p:cNvSpPr>
          <p:nvPr>
            <p:ph idx="4294967295"/>
          </p:nvPr>
        </p:nvSpPr>
        <p:spPr>
          <a:xfrm>
            <a:off x="457200" y="1600200"/>
            <a:ext cx="8229600" cy="5257800"/>
          </a:xfrm>
        </p:spPr>
        <p:txBody>
          <a:bodyPr/>
          <a:lstStyle/>
          <a:p>
            <a:r>
              <a:rPr lang="zh-CN" altLang="en-US" smtClean="0"/>
              <a:t>给定企业的推断，企业在观测到处在均衡路径上的信息后给出的工资为：</a:t>
            </a:r>
            <a:endParaRPr lang="en-US" altLang="zh-CN" smtClean="0"/>
          </a:p>
          <a:p>
            <a:pPr lvl="1"/>
            <a:endParaRPr lang="en-US" altLang="zh-CN" smtClean="0"/>
          </a:p>
          <a:p>
            <a:pPr lvl="1">
              <a:buFont typeface="Arial" charset="0"/>
              <a:buNone/>
            </a:pPr>
            <a:endParaRPr lang="en-US" altLang="zh-CN" smtClean="0"/>
          </a:p>
          <a:p>
            <a:pPr lvl="1">
              <a:buFont typeface="Arial" charset="0"/>
              <a:buNone/>
            </a:pPr>
            <a:endParaRPr lang="en-US" altLang="zh-CN" smtClean="0"/>
          </a:p>
          <a:p>
            <a:pPr lvl="1"/>
            <a:endParaRPr lang="en-US" altLang="zh-CN" smtClean="0"/>
          </a:p>
        </p:txBody>
      </p:sp>
      <p:graphicFrame>
        <p:nvGraphicFramePr>
          <p:cNvPr id="674820" name="Object 4"/>
          <p:cNvGraphicFramePr>
            <a:graphicFrameLocks noChangeAspect="1"/>
          </p:cNvGraphicFramePr>
          <p:nvPr/>
        </p:nvGraphicFramePr>
        <p:xfrm>
          <a:off x="1296988" y="3113088"/>
          <a:ext cx="6662737" cy="1119187"/>
        </p:xfrm>
        <a:graphic>
          <a:graphicData uri="http://schemas.openxmlformats.org/presentationml/2006/ole">
            <p:oleObj spid="_x0000_s674820" name="Equation" r:id="rId3" imgW="2717640" imgH="457200" progId="">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8"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75849" name="Content Placeholder 2"/>
          <p:cNvSpPr>
            <a:spLocks noGrp="1"/>
          </p:cNvSpPr>
          <p:nvPr>
            <p:ph idx="4294967295"/>
          </p:nvPr>
        </p:nvSpPr>
        <p:spPr>
          <a:xfrm>
            <a:off x="457200" y="1600200"/>
            <a:ext cx="8229600" cy="5257800"/>
          </a:xfrm>
        </p:spPr>
        <p:txBody>
          <a:bodyPr/>
          <a:lstStyle/>
          <a:p>
            <a:r>
              <a:rPr lang="zh-CN" altLang="en-US" smtClean="0"/>
              <a:t>给定企业的推断，企业在观测到处在均衡路径上的信息后给出的工资为：</a:t>
            </a:r>
            <a:endParaRPr lang="en-US" altLang="zh-CN" smtClean="0"/>
          </a:p>
          <a:p>
            <a:pPr lvl="1"/>
            <a:endParaRPr lang="en-US" altLang="zh-CN" smtClean="0"/>
          </a:p>
          <a:p>
            <a:pPr lvl="1">
              <a:buFont typeface="Arial" charset="0"/>
              <a:buNone/>
            </a:pPr>
            <a:endParaRPr lang="en-US" altLang="zh-CN" smtClean="0"/>
          </a:p>
          <a:p>
            <a:pPr lvl="1">
              <a:buFont typeface="Arial" charset="0"/>
              <a:buNone/>
            </a:pPr>
            <a:endParaRPr lang="en-US" altLang="zh-CN" smtClean="0"/>
          </a:p>
          <a:p>
            <a:pPr lvl="1"/>
            <a:endParaRPr lang="en-US" altLang="zh-CN" smtClean="0"/>
          </a:p>
          <a:p>
            <a:pPr lvl="1"/>
            <a:r>
              <a:rPr lang="zh-CN" altLang="en-US" smtClean="0"/>
              <a:t>当             时企业开出的工资记为      ，即</a:t>
            </a:r>
            <a:endParaRPr lang="en-US" altLang="zh-CN" smtClean="0"/>
          </a:p>
        </p:txBody>
      </p:sp>
      <p:graphicFrame>
        <p:nvGraphicFramePr>
          <p:cNvPr id="675844" name="Object 6"/>
          <p:cNvGraphicFramePr>
            <a:graphicFrameLocks noChangeAspect="1"/>
          </p:cNvGraphicFramePr>
          <p:nvPr/>
        </p:nvGraphicFramePr>
        <p:xfrm>
          <a:off x="1296988" y="3113088"/>
          <a:ext cx="6662737" cy="1119187"/>
        </p:xfrm>
        <a:graphic>
          <a:graphicData uri="http://schemas.openxmlformats.org/presentationml/2006/ole">
            <p:oleObj spid="_x0000_s675844" name="Equation" r:id="rId3" imgW="2717640" imgH="457200" progId="">
              <p:embed/>
            </p:oleObj>
          </a:graphicData>
        </a:graphic>
      </p:graphicFrame>
      <p:graphicFrame>
        <p:nvGraphicFramePr>
          <p:cNvPr id="675845" name="Object 3"/>
          <p:cNvGraphicFramePr>
            <a:graphicFrameLocks noChangeAspect="1"/>
          </p:cNvGraphicFramePr>
          <p:nvPr/>
        </p:nvGraphicFramePr>
        <p:xfrm>
          <a:off x="1676400" y="4724400"/>
          <a:ext cx="1066800" cy="522288"/>
        </p:xfrm>
        <a:graphic>
          <a:graphicData uri="http://schemas.openxmlformats.org/presentationml/2006/ole">
            <p:oleObj spid="_x0000_s675845" name="Equation" r:id="rId4" imgW="355320" imgH="203040" progId="">
              <p:embed/>
            </p:oleObj>
          </a:graphicData>
        </a:graphic>
      </p:graphicFrame>
      <p:graphicFrame>
        <p:nvGraphicFramePr>
          <p:cNvPr id="675846" name="Object 6"/>
          <p:cNvGraphicFramePr>
            <a:graphicFrameLocks noChangeAspect="1"/>
          </p:cNvGraphicFramePr>
          <p:nvPr/>
        </p:nvGraphicFramePr>
        <p:xfrm>
          <a:off x="6172200" y="4735513"/>
          <a:ext cx="571500" cy="522287"/>
        </p:xfrm>
        <a:graphic>
          <a:graphicData uri="http://schemas.openxmlformats.org/presentationml/2006/ole">
            <p:oleObj spid="_x0000_s675846" name="Equation" r:id="rId5" imgW="190440" imgH="203040" progId="">
              <p:embed/>
            </p:oleObj>
          </a:graphicData>
        </a:graphic>
      </p:graphicFrame>
      <p:graphicFrame>
        <p:nvGraphicFramePr>
          <p:cNvPr id="675847" name="Object 7"/>
          <p:cNvGraphicFramePr>
            <a:graphicFrameLocks noChangeAspect="1"/>
          </p:cNvGraphicFramePr>
          <p:nvPr/>
        </p:nvGraphicFramePr>
        <p:xfrm>
          <a:off x="2292350" y="5440363"/>
          <a:ext cx="4670425" cy="498475"/>
        </p:xfrm>
        <a:graphic>
          <a:graphicData uri="http://schemas.openxmlformats.org/presentationml/2006/ole">
            <p:oleObj spid="_x0000_s675847" name="Equation" r:id="rId6" imgW="1904760" imgH="203040" progId="">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idx="4294967295"/>
          </p:nvPr>
        </p:nvSpPr>
        <p:spPr/>
        <p:txBody>
          <a:bodyPr/>
          <a:lstStyle/>
          <a:p>
            <a:r>
              <a:rPr lang="en-US" altLang="zh-CN" smtClean="0"/>
              <a:t>4.1 </a:t>
            </a:r>
            <a:r>
              <a:rPr lang="zh-CN" altLang="en-US" smtClean="0"/>
              <a:t>精炼贝叶斯均衡概述</a:t>
            </a:r>
            <a:endParaRPr lang="en-US" altLang="zh-CN" smtClean="0"/>
          </a:p>
        </p:txBody>
      </p:sp>
      <p:sp>
        <p:nvSpPr>
          <p:cNvPr id="19458" name="Content Placeholder 2"/>
          <p:cNvSpPr>
            <a:spLocks noGrp="1"/>
          </p:cNvSpPr>
          <p:nvPr>
            <p:ph idx="4294967295"/>
          </p:nvPr>
        </p:nvSpPr>
        <p:spPr>
          <a:xfrm>
            <a:off x="457200" y="1600200"/>
            <a:ext cx="8229600" cy="5105400"/>
          </a:xfrm>
        </p:spPr>
        <p:txBody>
          <a:bodyPr/>
          <a:lstStyle/>
          <a:p>
            <a:r>
              <a:rPr lang="zh-CN" altLang="en-US" b="1" smtClean="0"/>
              <a:t>要求</a:t>
            </a:r>
            <a:r>
              <a:rPr lang="en-US" altLang="zh-CN" b="1" smtClean="0"/>
              <a:t>2</a:t>
            </a:r>
            <a:r>
              <a:rPr lang="zh-CN" altLang="en-US" b="1" smtClean="0"/>
              <a:t>：</a:t>
            </a:r>
            <a:r>
              <a:rPr lang="zh-CN" altLang="en-US" smtClean="0"/>
              <a:t>给定参与者的推断，参与者的战略必须满足序贯理性的要求。即，在每一信息集中应该行动的参与者的行动（以及该参与者随后的战略），是对该参与者在此信息集中的推断及其他参与者随后的战略的最优反应。</a:t>
            </a: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73"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76874" name="Content Placeholder 2"/>
          <p:cNvSpPr>
            <a:spLocks noGrp="1"/>
          </p:cNvSpPr>
          <p:nvPr>
            <p:ph idx="4294967295"/>
          </p:nvPr>
        </p:nvSpPr>
        <p:spPr>
          <a:xfrm>
            <a:off x="457200" y="1600200"/>
            <a:ext cx="8229600" cy="5257800"/>
          </a:xfrm>
        </p:spPr>
        <p:txBody>
          <a:bodyPr/>
          <a:lstStyle/>
          <a:p>
            <a:r>
              <a:rPr lang="zh-CN" altLang="en-US" b="1" smtClean="0"/>
              <a:t>低能力工人选择的</a:t>
            </a:r>
            <a:endParaRPr lang="en-US" altLang="zh-CN" b="1" smtClean="0"/>
          </a:p>
          <a:p>
            <a:pPr lvl="1"/>
            <a:r>
              <a:rPr lang="zh-CN" altLang="en-US" smtClean="0"/>
              <a:t>如果选择                      ，则收益为</a:t>
            </a:r>
            <a:endParaRPr lang="en-US" altLang="zh-CN" smtClean="0"/>
          </a:p>
          <a:p>
            <a:pPr lvl="1"/>
            <a:endParaRPr lang="en-US" altLang="zh-CN" smtClean="0"/>
          </a:p>
          <a:p>
            <a:pPr lvl="1"/>
            <a:r>
              <a:rPr lang="zh-CN" altLang="en-US" smtClean="0"/>
              <a:t>如果选择                      ，则收益为</a:t>
            </a:r>
            <a:endParaRPr lang="en-US" altLang="zh-CN" smtClean="0"/>
          </a:p>
          <a:p>
            <a:pPr lvl="1">
              <a:buFont typeface="Arial" charset="0"/>
              <a:buNone/>
            </a:pPr>
            <a:endParaRPr lang="en-US" altLang="zh-CN" smtClean="0"/>
          </a:p>
          <a:p>
            <a:pPr lvl="1"/>
            <a:endParaRPr lang="en-US" altLang="zh-CN" smtClean="0"/>
          </a:p>
        </p:txBody>
      </p:sp>
      <p:graphicFrame>
        <p:nvGraphicFramePr>
          <p:cNvPr id="676868" name="Object 3"/>
          <p:cNvGraphicFramePr>
            <a:graphicFrameLocks noChangeAspect="1"/>
          </p:cNvGraphicFramePr>
          <p:nvPr/>
        </p:nvGraphicFramePr>
        <p:xfrm>
          <a:off x="4152900" y="1568450"/>
          <a:ext cx="1866900" cy="587375"/>
        </p:xfrm>
        <a:graphic>
          <a:graphicData uri="http://schemas.openxmlformats.org/presentationml/2006/ole">
            <p:oleObj spid="_x0000_s676868" name="Equation" r:id="rId3" imgW="622080" imgH="228600" progId="">
              <p:embed/>
            </p:oleObj>
          </a:graphicData>
        </a:graphic>
      </p:graphicFrame>
      <p:graphicFrame>
        <p:nvGraphicFramePr>
          <p:cNvPr id="676869" name="Object 5"/>
          <p:cNvGraphicFramePr>
            <a:graphicFrameLocks noChangeAspect="1"/>
          </p:cNvGraphicFramePr>
          <p:nvPr/>
        </p:nvGraphicFramePr>
        <p:xfrm>
          <a:off x="2667000" y="2133600"/>
          <a:ext cx="1866900" cy="587375"/>
        </p:xfrm>
        <a:graphic>
          <a:graphicData uri="http://schemas.openxmlformats.org/presentationml/2006/ole">
            <p:oleObj spid="_x0000_s676869" name="Equation" r:id="rId4" imgW="622080" imgH="228600" progId="">
              <p:embed/>
            </p:oleObj>
          </a:graphicData>
        </a:graphic>
      </p:graphicFrame>
      <p:graphicFrame>
        <p:nvGraphicFramePr>
          <p:cNvPr id="676870" name="Object 6"/>
          <p:cNvGraphicFramePr>
            <a:graphicFrameLocks noChangeAspect="1"/>
          </p:cNvGraphicFramePr>
          <p:nvPr/>
        </p:nvGraphicFramePr>
        <p:xfrm>
          <a:off x="2667000" y="3146425"/>
          <a:ext cx="1866900" cy="587375"/>
        </p:xfrm>
        <a:graphic>
          <a:graphicData uri="http://schemas.openxmlformats.org/presentationml/2006/ole">
            <p:oleObj spid="_x0000_s676870" name="Equation" r:id="rId5" imgW="622080" imgH="228600" progId="">
              <p:embed/>
            </p:oleObj>
          </a:graphicData>
        </a:graphic>
      </p:graphicFrame>
      <p:graphicFrame>
        <p:nvGraphicFramePr>
          <p:cNvPr id="676871" name="Object 7"/>
          <p:cNvGraphicFramePr>
            <a:graphicFrameLocks noChangeAspect="1"/>
          </p:cNvGraphicFramePr>
          <p:nvPr/>
        </p:nvGraphicFramePr>
        <p:xfrm>
          <a:off x="2019300" y="2667000"/>
          <a:ext cx="4152900" cy="587375"/>
        </p:xfrm>
        <a:graphic>
          <a:graphicData uri="http://schemas.openxmlformats.org/presentationml/2006/ole">
            <p:oleObj spid="_x0000_s676871" name="Equation" r:id="rId6" imgW="1384200" imgH="228600" progId="">
              <p:embed/>
            </p:oleObj>
          </a:graphicData>
        </a:graphic>
      </p:graphicFrame>
      <p:graphicFrame>
        <p:nvGraphicFramePr>
          <p:cNvPr id="676872" name="Object 8"/>
          <p:cNvGraphicFramePr>
            <a:graphicFrameLocks noChangeAspect="1"/>
          </p:cNvGraphicFramePr>
          <p:nvPr/>
        </p:nvGraphicFramePr>
        <p:xfrm>
          <a:off x="1219200" y="3657600"/>
          <a:ext cx="7543800" cy="587375"/>
        </p:xfrm>
        <a:graphic>
          <a:graphicData uri="http://schemas.openxmlformats.org/presentationml/2006/ole">
            <p:oleObj spid="_x0000_s676872" name="Equation" r:id="rId7" imgW="2514600" imgH="228600" progId="">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0"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77901" name="Content Placeholder 2"/>
          <p:cNvSpPr>
            <a:spLocks noGrp="1"/>
          </p:cNvSpPr>
          <p:nvPr>
            <p:ph idx="4294967295"/>
          </p:nvPr>
        </p:nvSpPr>
        <p:spPr>
          <a:xfrm>
            <a:off x="457200" y="1600200"/>
            <a:ext cx="8229600" cy="5257800"/>
          </a:xfrm>
        </p:spPr>
        <p:txBody>
          <a:bodyPr/>
          <a:lstStyle/>
          <a:p>
            <a:r>
              <a:rPr lang="zh-CN" altLang="en-US" b="1" dirty="0" smtClean="0"/>
              <a:t>低能力工人选择的</a:t>
            </a:r>
            <a:endParaRPr lang="en-US" altLang="zh-CN" b="1" dirty="0" smtClean="0"/>
          </a:p>
          <a:p>
            <a:pPr lvl="1"/>
            <a:r>
              <a:rPr lang="zh-CN" altLang="en-US" dirty="0" smtClean="0"/>
              <a:t>如果选择                      ，则收益为</a:t>
            </a:r>
            <a:endParaRPr lang="en-US" altLang="zh-CN" dirty="0" smtClean="0"/>
          </a:p>
          <a:p>
            <a:pPr lvl="1"/>
            <a:endParaRPr lang="en-US" altLang="zh-CN" dirty="0" smtClean="0"/>
          </a:p>
          <a:p>
            <a:pPr lvl="1"/>
            <a:r>
              <a:rPr lang="zh-CN" altLang="en-US" dirty="0" smtClean="0"/>
              <a:t>如果选择                      ，则收益为</a:t>
            </a:r>
            <a:endParaRPr lang="en-US" altLang="zh-CN" dirty="0" smtClean="0"/>
          </a:p>
          <a:p>
            <a:pPr lvl="1">
              <a:buFont typeface="Arial" charset="0"/>
              <a:buNone/>
            </a:pPr>
            <a:endParaRPr lang="en-US" altLang="zh-CN" dirty="0" smtClean="0"/>
          </a:p>
          <a:p>
            <a:r>
              <a:rPr lang="zh-CN" altLang="en-US" dirty="0" smtClean="0"/>
              <a:t>低能力工人愿意随机选择           和      ，则一定意味着工人在这两者间的选择是无差异的，即：</a:t>
            </a:r>
            <a:endParaRPr lang="en-US" altLang="zh-CN" dirty="0" smtClean="0"/>
          </a:p>
          <a:p>
            <a:pPr lvl="1"/>
            <a:endParaRPr lang="en-US" altLang="zh-CN" dirty="0" smtClean="0"/>
          </a:p>
        </p:txBody>
      </p:sp>
      <p:graphicFrame>
        <p:nvGraphicFramePr>
          <p:cNvPr id="677892" name="Object 6"/>
          <p:cNvGraphicFramePr>
            <a:graphicFrameLocks noChangeAspect="1"/>
          </p:cNvGraphicFramePr>
          <p:nvPr/>
        </p:nvGraphicFramePr>
        <p:xfrm>
          <a:off x="2133600" y="5765800"/>
          <a:ext cx="4764088" cy="558800"/>
        </p:xfrm>
        <a:graphic>
          <a:graphicData uri="http://schemas.openxmlformats.org/presentationml/2006/ole">
            <p:oleObj spid="_x0000_s677892" name="Equation" r:id="rId3" imgW="1942920" imgH="228600" progId="">
              <p:embed/>
            </p:oleObj>
          </a:graphicData>
        </a:graphic>
      </p:graphicFrame>
      <p:graphicFrame>
        <p:nvGraphicFramePr>
          <p:cNvPr id="677893" name="Object 3"/>
          <p:cNvGraphicFramePr>
            <a:graphicFrameLocks noChangeAspect="1"/>
          </p:cNvGraphicFramePr>
          <p:nvPr/>
        </p:nvGraphicFramePr>
        <p:xfrm>
          <a:off x="4152900" y="1568450"/>
          <a:ext cx="1866900" cy="587375"/>
        </p:xfrm>
        <a:graphic>
          <a:graphicData uri="http://schemas.openxmlformats.org/presentationml/2006/ole">
            <p:oleObj spid="_x0000_s677893" name="Equation" r:id="rId4" imgW="622080" imgH="228600" progId="">
              <p:embed/>
            </p:oleObj>
          </a:graphicData>
        </a:graphic>
      </p:graphicFrame>
      <p:graphicFrame>
        <p:nvGraphicFramePr>
          <p:cNvPr id="677894" name="Object 6"/>
          <p:cNvGraphicFramePr>
            <a:graphicFrameLocks noChangeAspect="1"/>
          </p:cNvGraphicFramePr>
          <p:nvPr/>
        </p:nvGraphicFramePr>
        <p:xfrm>
          <a:off x="2667000" y="2133600"/>
          <a:ext cx="1866900" cy="587375"/>
        </p:xfrm>
        <a:graphic>
          <a:graphicData uri="http://schemas.openxmlformats.org/presentationml/2006/ole">
            <p:oleObj spid="_x0000_s677894" name="Equation" r:id="rId5" imgW="622080" imgH="228600" progId="">
              <p:embed/>
            </p:oleObj>
          </a:graphicData>
        </a:graphic>
      </p:graphicFrame>
      <p:graphicFrame>
        <p:nvGraphicFramePr>
          <p:cNvPr id="677895" name="Object 7"/>
          <p:cNvGraphicFramePr>
            <a:graphicFrameLocks noChangeAspect="1"/>
          </p:cNvGraphicFramePr>
          <p:nvPr/>
        </p:nvGraphicFramePr>
        <p:xfrm>
          <a:off x="2667000" y="3146425"/>
          <a:ext cx="1866900" cy="587375"/>
        </p:xfrm>
        <a:graphic>
          <a:graphicData uri="http://schemas.openxmlformats.org/presentationml/2006/ole">
            <p:oleObj spid="_x0000_s677895" name="Equation" r:id="rId6" imgW="622080" imgH="228600" progId="">
              <p:embed/>
            </p:oleObj>
          </a:graphicData>
        </a:graphic>
      </p:graphicFrame>
      <p:graphicFrame>
        <p:nvGraphicFramePr>
          <p:cNvPr id="677896" name="Object 8"/>
          <p:cNvGraphicFramePr>
            <a:graphicFrameLocks noChangeAspect="1"/>
          </p:cNvGraphicFramePr>
          <p:nvPr/>
        </p:nvGraphicFramePr>
        <p:xfrm>
          <a:off x="2019300" y="2667000"/>
          <a:ext cx="4152900" cy="587375"/>
        </p:xfrm>
        <a:graphic>
          <a:graphicData uri="http://schemas.openxmlformats.org/presentationml/2006/ole">
            <p:oleObj spid="_x0000_s677896" name="Equation" r:id="rId7" imgW="1384200" imgH="228600" progId="">
              <p:embed/>
            </p:oleObj>
          </a:graphicData>
        </a:graphic>
      </p:graphicFrame>
      <p:graphicFrame>
        <p:nvGraphicFramePr>
          <p:cNvPr id="677897" name="Object 9"/>
          <p:cNvGraphicFramePr>
            <a:graphicFrameLocks noChangeAspect="1"/>
          </p:cNvGraphicFramePr>
          <p:nvPr/>
        </p:nvGraphicFramePr>
        <p:xfrm>
          <a:off x="1219200" y="3657600"/>
          <a:ext cx="7543800" cy="587375"/>
        </p:xfrm>
        <a:graphic>
          <a:graphicData uri="http://schemas.openxmlformats.org/presentationml/2006/ole">
            <p:oleObj spid="_x0000_s677897" name="Equation" r:id="rId8" imgW="2514600" imgH="228600" progId="">
              <p:embed/>
            </p:oleObj>
          </a:graphicData>
        </a:graphic>
      </p:graphicFrame>
      <p:graphicFrame>
        <p:nvGraphicFramePr>
          <p:cNvPr id="677898" name="Object 10"/>
          <p:cNvGraphicFramePr>
            <a:graphicFrameLocks noChangeAspect="1"/>
          </p:cNvGraphicFramePr>
          <p:nvPr/>
        </p:nvGraphicFramePr>
        <p:xfrm>
          <a:off x="5372100" y="4191000"/>
          <a:ext cx="1028700" cy="587375"/>
        </p:xfrm>
        <a:graphic>
          <a:graphicData uri="http://schemas.openxmlformats.org/presentationml/2006/ole">
            <p:oleObj spid="_x0000_s677898" name="Equation" r:id="rId9" imgW="342720" imgH="228600" progId="">
              <p:embed/>
            </p:oleObj>
          </a:graphicData>
        </a:graphic>
      </p:graphicFrame>
      <p:graphicFrame>
        <p:nvGraphicFramePr>
          <p:cNvPr id="677899" name="Object 11"/>
          <p:cNvGraphicFramePr>
            <a:graphicFrameLocks noChangeAspect="1"/>
          </p:cNvGraphicFramePr>
          <p:nvPr/>
        </p:nvGraphicFramePr>
        <p:xfrm>
          <a:off x="6858000" y="4222750"/>
          <a:ext cx="457200" cy="522288"/>
        </p:xfrm>
        <a:graphic>
          <a:graphicData uri="http://schemas.openxmlformats.org/presentationml/2006/ole">
            <p:oleObj spid="_x0000_s677899" name="Equation" r:id="rId10" imgW="152280" imgH="203040" progId="">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24"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78925" name="Content Placeholder 2"/>
          <p:cNvSpPr>
            <a:spLocks noGrp="1"/>
          </p:cNvSpPr>
          <p:nvPr>
            <p:ph idx="4294967295"/>
          </p:nvPr>
        </p:nvSpPr>
        <p:spPr>
          <a:xfrm>
            <a:off x="457200" y="1600200"/>
            <a:ext cx="8229600" cy="5257800"/>
          </a:xfrm>
        </p:spPr>
        <p:txBody>
          <a:bodyPr/>
          <a:lstStyle/>
          <a:p>
            <a:endParaRPr lang="en-US" altLang="zh-CN" dirty="0" smtClean="0"/>
          </a:p>
          <a:p>
            <a:pPr>
              <a:buNone/>
            </a:pPr>
            <a:r>
              <a:rPr lang="zh-CN" altLang="en-US" dirty="0" smtClean="0"/>
              <a:t>给定一个杂合概率    ，组合             的</a:t>
            </a:r>
            <a:r>
              <a:rPr lang="zh-CN" altLang="en-US" smtClean="0"/>
              <a:t>确定如下：</a:t>
            </a:r>
            <a:endParaRPr lang="en-US" altLang="zh-CN" dirty="0" smtClean="0"/>
          </a:p>
          <a:p>
            <a:pPr marL="514350" indent="-514350">
              <a:buFont typeface="+mj-lt"/>
              <a:buAutoNum type="arabicPeriod"/>
            </a:pPr>
            <a:r>
              <a:rPr lang="zh-CN" altLang="en-US" dirty="0" smtClean="0"/>
              <a:t>               与                    在同一条无差异曲线上； </a:t>
            </a:r>
            <a:endParaRPr lang="en-US" altLang="zh-CN" dirty="0" smtClean="0"/>
          </a:p>
          <a:p>
            <a:pPr marL="571500" indent="-514350">
              <a:buFont typeface="+mj-lt"/>
              <a:buAutoNum type="arabicPeriod"/>
            </a:pPr>
            <a:r>
              <a:rPr lang="zh-CN" altLang="en-US" dirty="0" smtClean="0"/>
              <a:t>组合               在如下的工资曲线上</a:t>
            </a:r>
            <a:endParaRPr lang="en-US" altLang="zh-CN" dirty="0" smtClean="0"/>
          </a:p>
          <a:p>
            <a:pPr>
              <a:buNone/>
            </a:pPr>
            <a:endParaRPr lang="en-US" altLang="zh-CN" dirty="0" smtClean="0"/>
          </a:p>
          <a:p>
            <a:pPr lvl="1">
              <a:buFont typeface="Arial" charset="0"/>
              <a:buNone/>
            </a:pPr>
            <a:endParaRPr lang="en-US" altLang="zh-CN" dirty="0" smtClean="0"/>
          </a:p>
          <a:p>
            <a:pPr lvl="1">
              <a:buFont typeface="Arial" charset="0"/>
              <a:buNone/>
            </a:pPr>
            <a:endParaRPr lang="en-US" altLang="zh-CN" dirty="0" smtClean="0"/>
          </a:p>
          <a:p>
            <a:pPr lvl="1">
              <a:buFont typeface="Arial" charset="0"/>
              <a:buNone/>
            </a:pPr>
            <a:endParaRPr lang="en-US" altLang="zh-CN" dirty="0" smtClean="0"/>
          </a:p>
          <a:p>
            <a:pPr lvl="1">
              <a:buFont typeface="Arial" charset="0"/>
              <a:buNone/>
            </a:pPr>
            <a:endParaRPr lang="en-US" altLang="zh-CN" dirty="0" smtClean="0"/>
          </a:p>
          <a:p>
            <a:pPr lvl="1"/>
            <a:endParaRPr lang="en-US" altLang="zh-CN" dirty="0" smtClean="0"/>
          </a:p>
        </p:txBody>
      </p:sp>
      <p:graphicFrame>
        <p:nvGraphicFramePr>
          <p:cNvPr id="678916" name="Object 6"/>
          <p:cNvGraphicFramePr>
            <a:graphicFrameLocks noChangeAspect="1"/>
          </p:cNvGraphicFramePr>
          <p:nvPr/>
        </p:nvGraphicFramePr>
        <p:xfrm>
          <a:off x="1828800" y="5105400"/>
          <a:ext cx="4668838" cy="496887"/>
        </p:xfrm>
        <a:graphic>
          <a:graphicData uri="http://schemas.openxmlformats.org/presentationml/2006/ole">
            <p:oleObj spid="_x0000_s678916" name="Equation" r:id="rId3" imgW="1904760" imgH="203040" progId="">
              <p:embed/>
            </p:oleObj>
          </a:graphicData>
        </a:graphic>
      </p:graphicFrame>
      <p:graphicFrame>
        <p:nvGraphicFramePr>
          <p:cNvPr id="6" name="对象 5"/>
          <p:cNvGraphicFramePr>
            <a:graphicFrameLocks noChangeAspect="1"/>
          </p:cNvGraphicFramePr>
          <p:nvPr/>
        </p:nvGraphicFramePr>
        <p:xfrm>
          <a:off x="3048000" y="3352800"/>
          <a:ext cx="1524000" cy="381000"/>
        </p:xfrm>
        <a:graphic>
          <a:graphicData uri="http://schemas.openxmlformats.org/presentationml/2006/ole">
            <p:oleObj spid="_x0000_s678926" name="公式" r:id="rId4" imgW="863280" imgH="228600" progId="Equation.3">
              <p:embed/>
            </p:oleObj>
          </a:graphicData>
        </a:graphic>
      </p:graphicFrame>
      <p:graphicFrame>
        <p:nvGraphicFramePr>
          <p:cNvPr id="7" name="对象 6"/>
          <p:cNvGraphicFramePr>
            <a:graphicFrameLocks noChangeAspect="1"/>
          </p:cNvGraphicFramePr>
          <p:nvPr/>
        </p:nvGraphicFramePr>
        <p:xfrm>
          <a:off x="1066800" y="3352800"/>
          <a:ext cx="1143000" cy="397042"/>
        </p:xfrm>
        <a:graphic>
          <a:graphicData uri="http://schemas.openxmlformats.org/presentationml/2006/ole">
            <p:oleObj spid="_x0000_s678927" name="公式" r:id="rId5" imgW="482400" imgH="228600" progId="Equation.3">
              <p:embed/>
            </p:oleObj>
          </a:graphicData>
        </a:graphic>
      </p:graphicFrame>
      <p:graphicFrame>
        <p:nvGraphicFramePr>
          <p:cNvPr id="11" name="对象 10"/>
          <p:cNvGraphicFramePr>
            <a:graphicFrameLocks noChangeAspect="1"/>
          </p:cNvGraphicFramePr>
          <p:nvPr/>
        </p:nvGraphicFramePr>
        <p:xfrm>
          <a:off x="4514850" y="3321050"/>
          <a:ext cx="114300" cy="215900"/>
        </p:xfrm>
        <a:graphic>
          <a:graphicData uri="http://schemas.openxmlformats.org/presentationml/2006/ole">
            <p:oleObj spid="_x0000_s678931" name="公式" r:id="rId6" imgW="114120" imgH="215640" progId="Equation.3">
              <p:embed/>
            </p:oleObj>
          </a:graphicData>
        </a:graphic>
      </p:graphicFrame>
      <p:graphicFrame>
        <p:nvGraphicFramePr>
          <p:cNvPr id="14" name="对象 13"/>
          <p:cNvGraphicFramePr>
            <a:graphicFrameLocks noChangeAspect="1"/>
          </p:cNvGraphicFramePr>
          <p:nvPr/>
        </p:nvGraphicFramePr>
        <p:xfrm>
          <a:off x="5486400" y="2286000"/>
          <a:ext cx="990600" cy="457200"/>
        </p:xfrm>
        <a:graphic>
          <a:graphicData uri="http://schemas.openxmlformats.org/presentationml/2006/ole">
            <p:oleObj spid="_x0000_s678934" name="公式" r:id="rId7" imgW="482400" imgH="228600" progId="Equation.3">
              <p:embed/>
            </p:oleObj>
          </a:graphicData>
        </a:graphic>
      </p:graphicFrame>
      <p:graphicFrame>
        <p:nvGraphicFramePr>
          <p:cNvPr id="15" name="对象 14"/>
          <p:cNvGraphicFramePr>
            <a:graphicFrameLocks noChangeAspect="1"/>
          </p:cNvGraphicFramePr>
          <p:nvPr/>
        </p:nvGraphicFramePr>
        <p:xfrm>
          <a:off x="2057400" y="4419600"/>
          <a:ext cx="1143000" cy="457200"/>
        </p:xfrm>
        <a:graphic>
          <a:graphicData uri="http://schemas.openxmlformats.org/presentationml/2006/ole">
            <p:oleObj spid="_x0000_s678935" name="公式" r:id="rId8" imgW="482400" imgH="228600" progId="Equation.3">
              <p:embed/>
            </p:oleObj>
          </a:graphicData>
        </a:graphic>
      </p:graphicFrame>
      <p:graphicFrame>
        <p:nvGraphicFramePr>
          <p:cNvPr id="16" name="对象 15"/>
          <p:cNvGraphicFramePr>
            <a:graphicFrameLocks noChangeAspect="1"/>
          </p:cNvGraphicFramePr>
          <p:nvPr/>
        </p:nvGraphicFramePr>
        <p:xfrm>
          <a:off x="3810000" y="2286000"/>
          <a:ext cx="304800" cy="374073"/>
        </p:xfrm>
        <a:graphic>
          <a:graphicData uri="http://schemas.openxmlformats.org/presentationml/2006/ole">
            <p:oleObj spid="_x0000_s678936" name="公式" r:id="rId9" imgW="139680" imgH="139680" progId="Equation.3">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7" name="Title 1"/>
          <p:cNvSpPr>
            <a:spLocks noGrp="1"/>
          </p:cNvSpPr>
          <p:nvPr>
            <p:ph type="title" idx="4294967295"/>
          </p:nvPr>
        </p:nvSpPr>
        <p:spPr/>
        <p:txBody>
          <a:bodyPr/>
          <a:lstStyle/>
          <a:p>
            <a:endParaRPr lang="en-US" altLang="zh-CN" smtClean="0"/>
          </a:p>
        </p:txBody>
      </p:sp>
      <p:pic>
        <p:nvPicPr>
          <p:cNvPr id="679938" name="Content Placeholder 3" descr="Fig9.jpg"/>
          <p:cNvPicPr>
            <a:picLocks noGrp="1" noChangeAspect="1"/>
          </p:cNvPicPr>
          <p:nvPr>
            <p:ph idx="4294967295"/>
          </p:nvPr>
        </p:nvPicPr>
        <p:blipFill>
          <a:blip r:embed="rId2"/>
          <a:srcRect/>
          <a:stretch>
            <a:fillRect/>
          </a:stretch>
        </p:blipFill>
        <p:spPr>
          <a:xfrm>
            <a:off x="1600200" y="1600200"/>
            <a:ext cx="6107113" cy="4408488"/>
          </a:xfr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6" name="Title 1"/>
          <p:cNvSpPr>
            <a:spLocks noGrp="1"/>
          </p:cNvSpPr>
          <p:nvPr>
            <p:ph type="title" idx="4294967295"/>
          </p:nvPr>
        </p:nvSpPr>
        <p:spPr/>
        <p:txBody>
          <a:bodyPr/>
          <a:lstStyle/>
          <a:p>
            <a:r>
              <a:rPr lang="en-US" altLang="zh-CN" smtClean="0"/>
              <a:t>4.2.B </a:t>
            </a:r>
            <a:r>
              <a:rPr lang="zh-CN" altLang="en-US" smtClean="0"/>
              <a:t>就业市场信号</a:t>
            </a:r>
          </a:p>
        </p:txBody>
      </p:sp>
      <p:sp>
        <p:nvSpPr>
          <p:cNvPr id="680967" name="Content Placeholder 2"/>
          <p:cNvSpPr>
            <a:spLocks noGrp="1"/>
          </p:cNvSpPr>
          <p:nvPr>
            <p:ph idx="4294967295"/>
          </p:nvPr>
        </p:nvSpPr>
        <p:spPr>
          <a:xfrm>
            <a:off x="457200" y="1600200"/>
            <a:ext cx="8229600" cy="5257800"/>
          </a:xfrm>
        </p:spPr>
        <p:txBody>
          <a:bodyPr/>
          <a:lstStyle/>
          <a:p>
            <a:r>
              <a:rPr lang="zh-CN" altLang="en-US" dirty="0" smtClean="0"/>
              <a:t>均衡路径外的推断与企业的工资</a:t>
            </a:r>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p:txBody>
      </p:sp>
      <p:graphicFrame>
        <p:nvGraphicFramePr>
          <p:cNvPr id="680964" name="Object 4"/>
          <p:cNvGraphicFramePr>
            <a:graphicFrameLocks noChangeAspect="1"/>
          </p:cNvGraphicFramePr>
          <p:nvPr/>
        </p:nvGraphicFramePr>
        <p:xfrm>
          <a:off x="1981200" y="2286000"/>
          <a:ext cx="4495800" cy="1174750"/>
        </p:xfrm>
        <a:graphic>
          <a:graphicData uri="http://schemas.openxmlformats.org/presentationml/2006/ole">
            <p:oleObj spid="_x0000_s680964" name="Equation" r:id="rId3" imgW="1498320" imgH="457200" progId="">
              <p:embed/>
            </p:oleObj>
          </a:graphicData>
        </a:graphic>
      </p:graphicFrame>
      <p:graphicFrame>
        <p:nvGraphicFramePr>
          <p:cNvPr id="8" name="对象 7"/>
          <p:cNvGraphicFramePr>
            <a:graphicFrameLocks noChangeAspect="1"/>
          </p:cNvGraphicFramePr>
          <p:nvPr/>
        </p:nvGraphicFramePr>
        <p:xfrm>
          <a:off x="914400" y="3657600"/>
          <a:ext cx="6647448" cy="1142999"/>
        </p:xfrm>
        <a:graphic>
          <a:graphicData uri="http://schemas.openxmlformats.org/presentationml/2006/ole">
            <p:oleObj spid="_x0000_s680968" name="公式" r:id="rId4" imgW="2806560" imgH="482400" progId="Equation.3">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3" name="Title 1"/>
          <p:cNvSpPr>
            <a:spLocks noGrp="1"/>
          </p:cNvSpPr>
          <p:nvPr>
            <p:ph type="title" idx="4294967295"/>
          </p:nvPr>
        </p:nvSpPr>
        <p:spPr/>
        <p:txBody>
          <a:bodyPr/>
          <a:lstStyle/>
          <a:p>
            <a:r>
              <a:rPr lang="en-US" altLang="zh-CN" dirty="0" smtClean="0"/>
              <a:t>4.2.B </a:t>
            </a:r>
            <a:r>
              <a:rPr lang="zh-CN" altLang="en-US" dirty="0" smtClean="0"/>
              <a:t>就业市场信号</a:t>
            </a:r>
          </a:p>
        </p:txBody>
      </p:sp>
      <p:sp>
        <p:nvSpPr>
          <p:cNvPr id="681994" name="Content Placeholder 2"/>
          <p:cNvSpPr>
            <a:spLocks noGrp="1"/>
          </p:cNvSpPr>
          <p:nvPr>
            <p:ph idx="4294967295"/>
          </p:nvPr>
        </p:nvSpPr>
        <p:spPr>
          <a:xfrm>
            <a:off x="457200" y="1600200"/>
            <a:ext cx="8229600" cy="5257800"/>
          </a:xfrm>
        </p:spPr>
        <p:txBody>
          <a:bodyPr/>
          <a:lstStyle/>
          <a:p>
            <a:r>
              <a:rPr lang="zh-CN" altLang="en-US" dirty="0" smtClean="0"/>
              <a:t>企业的推断与企业的工资</a:t>
            </a:r>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r>
              <a:rPr lang="zh-CN" altLang="en-US" dirty="0" smtClean="0"/>
              <a:t>                                                                      </a:t>
            </a:r>
            <a:endParaRPr lang="en-US" altLang="zh-CN" dirty="0" smtClean="0"/>
          </a:p>
          <a:p>
            <a:pPr>
              <a:buFont typeface="Arial" charset="0"/>
              <a:buNone/>
            </a:pPr>
            <a:r>
              <a:rPr lang="en-US" altLang="zh-CN" dirty="0" smtClean="0"/>
              <a:t>      </a:t>
            </a:r>
            <a:r>
              <a:rPr lang="zh-CN" altLang="en-US" dirty="0" smtClean="0"/>
              <a:t>以及上面所定义的                和         构成</a:t>
            </a:r>
            <a:r>
              <a:rPr lang="zh-CN" altLang="en-US" b="1" dirty="0" smtClean="0"/>
              <a:t>杂合精炼贝叶斯均衡</a:t>
            </a:r>
          </a:p>
        </p:txBody>
      </p:sp>
      <p:graphicFrame>
        <p:nvGraphicFramePr>
          <p:cNvPr id="681988" name="Object 3"/>
          <p:cNvGraphicFramePr>
            <a:graphicFrameLocks noChangeAspect="1"/>
          </p:cNvGraphicFramePr>
          <p:nvPr/>
        </p:nvGraphicFramePr>
        <p:xfrm>
          <a:off x="1981200" y="2286000"/>
          <a:ext cx="4495800" cy="1174750"/>
        </p:xfrm>
        <a:graphic>
          <a:graphicData uri="http://schemas.openxmlformats.org/presentationml/2006/ole">
            <p:oleObj spid="_x0000_s681988" name="Equation" r:id="rId3" imgW="1498320" imgH="457200" progId="">
              <p:embed/>
            </p:oleObj>
          </a:graphicData>
        </a:graphic>
      </p:graphicFrame>
      <p:graphicFrame>
        <p:nvGraphicFramePr>
          <p:cNvPr id="681990" name="Object 5"/>
          <p:cNvGraphicFramePr>
            <a:graphicFrameLocks noChangeAspect="1"/>
          </p:cNvGraphicFramePr>
          <p:nvPr/>
        </p:nvGraphicFramePr>
        <p:xfrm>
          <a:off x="990600" y="5105400"/>
          <a:ext cx="7924800" cy="587375"/>
        </p:xfrm>
        <a:graphic>
          <a:graphicData uri="http://schemas.openxmlformats.org/presentationml/2006/ole">
            <p:oleObj spid="_x0000_s681990" name="Equation" r:id="rId4" imgW="2819160" imgH="228600" progId="">
              <p:embed/>
            </p:oleObj>
          </a:graphicData>
        </a:graphic>
      </p:graphicFrame>
      <p:graphicFrame>
        <p:nvGraphicFramePr>
          <p:cNvPr id="681991" name="Object 7"/>
          <p:cNvGraphicFramePr>
            <a:graphicFrameLocks noChangeAspect="1"/>
          </p:cNvGraphicFramePr>
          <p:nvPr/>
        </p:nvGraphicFramePr>
        <p:xfrm>
          <a:off x="4343400" y="5759450"/>
          <a:ext cx="1527175" cy="488950"/>
        </p:xfrm>
        <a:graphic>
          <a:graphicData uri="http://schemas.openxmlformats.org/presentationml/2006/ole">
            <p:oleObj spid="_x0000_s681991" name="Equation" r:id="rId5" imgW="507960" imgH="190440" progId="">
              <p:embed/>
            </p:oleObj>
          </a:graphicData>
        </a:graphic>
      </p:graphicFrame>
      <p:graphicFrame>
        <p:nvGraphicFramePr>
          <p:cNvPr id="681992" name="Object 8"/>
          <p:cNvGraphicFramePr>
            <a:graphicFrameLocks noChangeAspect="1"/>
          </p:cNvGraphicFramePr>
          <p:nvPr/>
        </p:nvGraphicFramePr>
        <p:xfrm>
          <a:off x="6172200" y="5715000"/>
          <a:ext cx="915988" cy="488950"/>
        </p:xfrm>
        <a:graphic>
          <a:graphicData uri="http://schemas.openxmlformats.org/presentationml/2006/ole">
            <p:oleObj spid="_x0000_s681992" name="Equation" r:id="rId6" imgW="304560" imgH="190440" progId="">
              <p:embed/>
            </p:oleObj>
          </a:graphicData>
        </a:graphic>
      </p:graphicFrame>
      <p:graphicFrame>
        <p:nvGraphicFramePr>
          <p:cNvPr id="15" name="对象 14"/>
          <p:cNvGraphicFramePr>
            <a:graphicFrameLocks noChangeAspect="1"/>
          </p:cNvGraphicFramePr>
          <p:nvPr/>
        </p:nvGraphicFramePr>
        <p:xfrm>
          <a:off x="4514850" y="3321050"/>
          <a:ext cx="114300" cy="215900"/>
        </p:xfrm>
        <a:graphic>
          <a:graphicData uri="http://schemas.openxmlformats.org/presentationml/2006/ole">
            <p:oleObj spid="_x0000_s681999" name="公式" r:id="rId7" imgW="114120" imgH="215640" progId="Equation.3">
              <p:embed/>
            </p:oleObj>
          </a:graphicData>
        </a:graphic>
      </p:graphicFrame>
      <p:graphicFrame>
        <p:nvGraphicFramePr>
          <p:cNvPr id="682000" name="Object 16"/>
          <p:cNvGraphicFramePr>
            <a:graphicFrameLocks noChangeAspect="1"/>
          </p:cNvGraphicFramePr>
          <p:nvPr/>
        </p:nvGraphicFramePr>
        <p:xfrm>
          <a:off x="1080837" y="3657600"/>
          <a:ext cx="6647447" cy="1143000"/>
        </p:xfrm>
        <a:graphic>
          <a:graphicData uri="http://schemas.openxmlformats.org/presentationml/2006/ole">
            <p:oleObj spid="_x0000_s682000" name="公式" r:id="rId8" imgW="2806560" imgH="482400" progId="Equation.3">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09" name="Title 1"/>
          <p:cNvSpPr>
            <a:spLocks noGrp="1"/>
          </p:cNvSpPr>
          <p:nvPr>
            <p:ph type="title" idx="4294967295"/>
          </p:nvPr>
        </p:nvSpPr>
        <p:spPr/>
        <p:txBody>
          <a:bodyPr/>
          <a:lstStyle/>
          <a:p>
            <a:r>
              <a:rPr lang="en-US" altLang="zh-CN" smtClean="0"/>
              <a:t>4.2.C </a:t>
            </a:r>
            <a:r>
              <a:rPr lang="zh-CN" altLang="en-US" smtClean="0"/>
              <a:t>公司投资和资本结构</a:t>
            </a:r>
          </a:p>
        </p:txBody>
      </p:sp>
      <p:sp>
        <p:nvSpPr>
          <p:cNvPr id="683010" name="Content Placeholder 2"/>
          <p:cNvSpPr>
            <a:spLocks noGrp="1"/>
          </p:cNvSpPr>
          <p:nvPr>
            <p:ph idx="4294967295"/>
          </p:nvPr>
        </p:nvSpPr>
        <p:spPr/>
        <p:txBody>
          <a:bodyPr/>
          <a:lstStyle/>
          <a:p>
            <a:pPr>
              <a:lnSpc>
                <a:spcPct val="90000"/>
              </a:lnSpc>
            </a:pPr>
            <a:r>
              <a:rPr lang="zh-CN" altLang="en-US" smtClean="0"/>
              <a:t>一个企业家需要对外融资</a:t>
            </a:r>
            <a:r>
              <a:rPr lang="en-US" altLang="zh-CN" smtClean="0"/>
              <a:t>I</a:t>
            </a:r>
            <a:r>
              <a:rPr lang="zh-CN" altLang="en-US" smtClean="0"/>
              <a:t>以投入一个项目</a:t>
            </a:r>
            <a:endParaRPr lang="en-US" altLang="zh-CN" smtClean="0"/>
          </a:p>
          <a:p>
            <a:pPr>
              <a:lnSpc>
                <a:spcPct val="90000"/>
              </a:lnSpc>
            </a:pPr>
            <a:r>
              <a:rPr lang="zh-CN" altLang="en-US" smtClean="0"/>
              <a:t>公司已有的盈利能力是企业家的</a:t>
            </a:r>
            <a:r>
              <a:rPr lang="zh-CN" altLang="en-US" b="1" smtClean="0"/>
              <a:t>私人信息</a:t>
            </a:r>
            <a:endParaRPr lang="en-US" altLang="zh-CN" b="1" smtClean="0"/>
          </a:p>
          <a:p>
            <a:pPr lvl="1">
              <a:lnSpc>
                <a:spcPct val="90000"/>
              </a:lnSpc>
            </a:pPr>
            <a:r>
              <a:rPr lang="zh-CN" altLang="en-US" smtClean="0"/>
              <a:t>假设已有收益要么高</a:t>
            </a:r>
            <a:r>
              <a:rPr lang="en-US" altLang="zh-CN" smtClean="0"/>
              <a:t>(H)</a:t>
            </a:r>
            <a:r>
              <a:rPr lang="zh-CN" altLang="en-US" smtClean="0"/>
              <a:t>，要么低</a:t>
            </a:r>
            <a:r>
              <a:rPr lang="en-US" altLang="zh-CN" smtClean="0"/>
              <a:t>(L)</a:t>
            </a:r>
            <a:r>
              <a:rPr lang="zh-CN" altLang="en-US" smtClean="0"/>
              <a:t>，</a:t>
            </a:r>
            <a:r>
              <a:rPr lang="en-US" altLang="zh-CN" smtClean="0"/>
              <a:t>H&gt;L&gt;0</a:t>
            </a:r>
          </a:p>
          <a:p>
            <a:pPr>
              <a:lnSpc>
                <a:spcPct val="90000"/>
              </a:lnSpc>
            </a:pPr>
            <a:r>
              <a:rPr lang="zh-CN" altLang="en-US" smtClean="0"/>
              <a:t>新项目的盈利能力是</a:t>
            </a:r>
            <a:r>
              <a:rPr lang="zh-CN" altLang="en-US" b="1" smtClean="0"/>
              <a:t>共同知识</a:t>
            </a:r>
            <a:endParaRPr lang="en-US" altLang="zh-CN" b="1" smtClean="0"/>
          </a:p>
          <a:p>
            <a:pPr lvl="1">
              <a:lnSpc>
                <a:spcPct val="90000"/>
              </a:lnSpc>
            </a:pPr>
            <a:r>
              <a:rPr lang="zh-CN" altLang="en-US" smtClean="0"/>
              <a:t>假设新项目收益为</a:t>
            </a:r>
            <a:r>
              <a:rPr lang="en-US" altLang="zh-CN" smtClean="0"/>
              <a:t>R</a:t>
            </a:r>
            <a:r>
              <a:rPr lang="zh-CN" altLang="en-US" smtClean="0"/>
              <a:t>，设</a:t>
            </a:r>
            <a:r>
              <a:rPr lang="en-US" altLang="zh-CN" smtClean="0"/>
              <a:t>R&gt;I(1+r)</a:t>
            </a:r>
          </a:p>
          <a:p>
            <a:pPr lvl="1">
              <a:lnSpc>
                <a:spcPct val="90000"/>
              </a:lnSpc>
            </a:pPr>
            <a:r>
              <a:rPr lang="en-US" altLang="zh-CN" smtClean="0"/>
              <a:t>1+r</a:t>
            </a:r>
            <a:r>
              <a:rPr lang="zh-CN" altLang="en-US" smtClean="0"/>
              <a:t>是潜在投资者其他投资方式所能获得的回报</a:t>
            </a:r>
            <a:endParaRPr lang="en-US" altLang="zh-CN" smtClean="0"/>
          </a:p>
          <a:p>
            <a:pPr>
              <a:lnSpc>
                <a:spcPct val="90000"/>
              </a:lnSpc>
            </a:pPr>
            <a:r>
              <a:rPr lang="zh-CN" altLang="en-US" smtClean="0"/>
              <a:t>公司总收益</a:t>
            </a:r>
            <a:r>
              <a:rPr lang="en-US" altLang="zh-CN" smtClean="0"/>
              <a:t>=</a:t>
            </a:r>
            <a:r>
              <a:rPr lang="zh-CN" altLang="en-US" smtClean="0"/>
              <a:t>公司已有收益</a:t>
            </a:r>
            <a:r>
              <a:rPr lang="en-US" altLang="zh-CN" smtClean="0"/>
              <a:t>+</a:t>
            </a:r>
            <a:r>
              <a:rPr lang="zh-CN" altLang="en-US" smtClean="0"/>
              <a:t>新项目收益</a:t>
            </a:r>
            <a:endParaRPr lang="en-US" altLang="zh-CN" smtClean="0"/>
          </a:p>
          <a:p>
            <a:pPr>
              <a:lnSpc>
                <a:spcPct val="90000"/>
              </a:lnSpc>
            </a:pPr>
            <a:r>
              <a:rPr lang="zh-CN" altLang="en-US" smtClean="0"/>
              <a:t>企业家向潜在投资者承诺一定的股权份额，以换取必要的资金</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44" name="Title 1"/>
          <p:cNvSpPr>
            <a:spLocks noGrp="1"/>
          </p:cNvSpPr>
          <p:nvPr>
            <p:ph type="title" idx="4294967295"/>
          </p:nvPr>
        </p:nvSpPr>
        <p:spPr/>
        <p:txBody>
          <a:bodyPr/>
          <a:lstStyle/>
          <a:p>
            <a:r>
              <a:rPr lang="en-US" altLang="zh-CN" smtClean="0"/>
              <a:t>4.2.C </a:t>
            </a:r>
            <a:r>
              <a:rPr lang="zh-CN" altLang="en-US" smtClean="0"/>
              <a:t>公司投资和资本结构</a:t>
            </a:r>
          </a:p>
        </p:txBody>
      </p:sp>
      <p:sp>
        <p:nvSpPr>
          <p:cNvPr id="684045" name="Content Placeholder 2"/>
          <p:cNvSpPr>
            <a:spLocks noGrp="1"/>
          </p:cNvSpPr>
          <p:nvPr>
            <p:ph idx="4294967295"/>
          </p:nvPr>
        </p:nvSpPr>
        <p:spPr>
          <a:xfrm>
            <a:off x="457200" y="1600200"/>
            <a:ext cx="8229600" cy="5029200"/>
          </a:xfrm>
        </p:spPr>
        <p:txBody>
          <a:bodyPr/>
          <a:lstStyle/>
          <a:p>
            <a:r>
              <a:rPr lang="zh-CN" altLang="en-US" dirty="0" smtClean="0"/>
              <a:t>博弈时序</a:t>
            </a:r>
            <a:endParaRPr lang="en-US" altLang="zh-CN" dirty="0" smtClean="0"/>
          </a:p>
          <a:p>
            <a:pPr lvl="1"/>
            <a:r>
              <a:rPr lang="en-US" altLang="zh-CN" dirty="0" smtClean="0"/>
              <a:t>1. </a:t>
            </a:r>
            <a:r>
              <a:rPr lang="zh-CN" altLang="en-US" dirty="0" smtClean="0"/>
              <a:t>自然决定现存公司的利润状况，假设              的概率为</a:t>
            </a:r>
            <a:r>
              <a:rPr lang="en-US" altLang="zh-CN" dirty="0" smtClean="0"/>
              <a:t>p</a:t>
            </a:r>
          </a:p>
          <a:p>
            <a:pPr lvl="1"/>
            <a:r>
              <a:rPr lang="en-US" altLang="zh-CN" dirty="0" smtClean="0"/>
              <a:t>2. </a:t>
            </a:r>
            <a:r>
              <a:rPr lang="zh-CN" altLang="en-US" dirty="0" smtClean="0"/>
              <a:t>企业家了解到     ，其后向潜在投资者承诺一定的股权份额</a:t>
            </a:r>
            <a:r>
              <a:rPr lang="en-US" altLang="zh-CN" dirty="0" smtClean="0"/>
              <a:t>s</a:t>
            </a:r>
            <a:r>
              <a:rPr lang="zh-CN" altLang="en-US" dirty="0" smtClean="0"/>
              <a:t>，其中</a:t>
            </a:r>
            <a:endParaRPr lang="en-US" altLang="zh-CN" dirty="0" smtClean="0"/>
          </a:p>
          <a:p>
            <a:pPr lvl="1"/>
            <a:r>
              <a:rPr lang="en-US" altLang="zh-CN" dirty="0" smtClean="0"/>
              <a:t>3. </a:t>
            </a:r>
            <a:r>
              <a:rPr lang="zh-CN" altLang="en-US" dirty="0" smtClean="0"/>
              <a:t>投资者观察到</a:t>
            </a:r>
            <a:r>
              <a:rPr lang="en-US" altLang="zh-CN" dirty="0" smtClean="0"/>
              <a:t>s</a:t>
            </a:r>
            <a:r>
              <a:rPr lang="zh-CN" altLang="en-US" dirty="0" smtClean="0"/>
              <a:t>（但不能观测到    ），然后决定是接受还是拒绝这一要约</a:t>
            </a:r>
            <a:endParaRPr lang="en-US" altLang="zh-CN" dirty="0" smtClean="0"/>
          </a:p>
          <a:p>
            <a:pPr lvl="1"/>
            <a:r>
              <a:rPr lang="en-US" altLang="zh-CN" dirty="0" smtClean="0"/>
              <a:t>4. </a:t>
            </a:r>
            <a:r>
              <a:rPr lang="zh-CN" altLang="en-US" dirty="0" smtClean="0"/>
              <a:t>如果投资者拒绝，则投资者收益为        </a:t>
            </a:r>
            <a:r>
              <a:rPr lang="en-US" altLang="zh-CN" dirty="0" smtClean="0"/>
              <a:t>        </a:t>
            </a:r>
            <a:r>
              <a:rPr lang="zh-CN" altLang="en-US" dirty="0" smtClean="0"/>
              <a:t>，企业家收益为     ，如果接受，则投资者收益为            </a:t>
            </a:r>
            <a:r>
              <a:rPr lang="en-US" altLang="zh-CN" dirty="0" smtClean="0"/>
              <a:t>      </a:t>
            </a:r>
            <a:r>
              <a:rPr lang="zh-CN" altLang="en-US" dirty="0" smtClean="0"/>
              <a:t>，企业家收益为</a:t>
            </a:r>
            <a:endParaRPr lang="en-US" altLang="zh-CN" dirty="0" smtClean="0"/>
          </a:p>
          <a:p>
            <a:endParaRPr lang="zh-CN" altLang="en-US" dirty="0" smtClean="0"/>
          </a:p>
        </p:txBody>
      </p:sp>
      <p:graphicFrame>
        <p:nvGraphicFramePr>
          <p:cNvPr id="684036" name="Object 3"/>
          <p:cNvGraphicFramePr>
            <a:graphicFrameLocks noChangeAspect="1"/>
          </p:cNvGraphicFramePr>
          <p:nvPr/>
        </p:nvGraphicFramePr>
        <p:xfrm>
          <a:off x="7391400" y="2209800"/>
          <a:ext cx="996021" cy="381000"/>
        </p:xfrm>
        <a:graphic>
          <a:graphicData uri="http://schemas.openxmlformats.org/presentationml/2006/ole">
            <p:oleObj spid="_x0000_s684036" name="Equation" r:id="rId3" imgW="368280" imgH="164880" progId="">
              <p:embed/>
            </p:oleObj>
          </a:graphicData>
        </a:graphic>
      </p:graphicFrame>
      <p:graphicFrame>
        <p:nvGraphicFramePr>
          <p:cNvPr id="684037" name="Object 5"/>
          <p:cNvGraphicFramePr>
            <a:graphicFrameLocks noChangeAspect="1"/>
          </p:cNvGraphicFramePr>
          <p:nvPr/>
        </p:nvGraphicFramePr>
        <p:xfrm>
          <a:off x="3810000" y="3200400"/>
          <a:ext cx="420688" cy="325438"/>
        </p:xfrm>
        <a:graphic>
          <a:graphicData uri="http://schemas.openxmlformats.org/presentationml/2006/ole">
            <p:oleObj spid="_x0000_s684037" name="Equation" r:id="rId4" imgW="139680" imgH="126720" progId="">
              <p:embed/>
            </p:oleObj>
          </a:graphicData>
        </a:graphic>
      </p:graphicFrame>
      <p:graphicFrame>
        <p:nvGraphicFramePr>
          <p:cNvPr id="684038" name="Object 6"/>
          <p:cNvGraphicFramePr>
            <a:graphicFrameLocks noChangeAspect="1"/>
          </p:cNvGraphicFramePr>
          <p:nvPr/>
        </p:nvGraphicFramePr>
        <p:xfrm>
          <a:off x="4648200" y="3581400"/>
          <a:ext cx="1606550" cy="423863"/>
        </p:xfrm>
        <a:graphic>
          <a:graphicData uri="http://schemas.openxmlformats.org/presentationml/2006/ole">
            <p:oleObj spid="_x0000_s684038" name="Equation" r:id="rId5" imgW="507960" imgH="164880" progId="">
              <p:embed/>
            </p:oleObj>
          </a:graphicData>
        </a:graphic>
      </p:graphicFrame>
      <p:graphicFrame>
        <p:nvGraphicFramePr>
          <p:cNvPr id="684039" name="Object 7"/>
          <p:cNvGraphicFramePr>
            <a:graphicFrameLocks noChangeAspect="1"/>
          </p:cNvGraphicFramePr>
          <p:nvPr/>
        </p:nvGraphicFramePr>
        <p:xfrm>
          <a:off x="3770313" y="5541963"/>
          <a:ext cx="420687" cy="325437"/>
        </p:xfrm>
        <a:graphic>
          <a:graphicData uri="http://schemas.openxmlformats.org/presentationml/2006/ole">
            <p:oleObj spid="_x0000_s684039" name="Equation" r:id="rId6" imgW="139680" imgH="126720" progId="">
              <p:embed/>
            </p:oleObj>
          </a:graphicData>
        </a:graphic>
      </p:graphicFrame>
      <p:graphicFrame>
        <p:nvGraphicFramePr>
          <p:cNvPr id="684040" name="Object 2"/>
          <p:cNvGraphicFramePr>
            <a:graphicFrameLocks noChangeAspect="1"/>
          </p:cNvGraphicFramePr>
          <p:nvPr/>
        </p:nvGraphicFramePr>
        <p:xfrm>
          <a:off x="6934200" y="5073650"/>
          <a:ext cx="1374775" cy="488950"/>
        </p:xfrm>
        <a:graphic>
          <a:graphicData uri="http://schemas.openxmlformats.org/presentationml/2006/ole">
            <p:oleObj spid="_x0000_s684040" name="Equation" r:id="rId7" imgW="457200" imgH="190440" progId="">
              <p:embed/>
            </p:oleObj>
          </a:graphicData>
        </a:graphic>
      </p:graphicFrame>
      <p:graphicFrame>
        <p:nvGraphicFramePr>
          <p:cNvPr id="684041" name="Object 9"/>
          <p:cNvGraphicFramePr>
            <a:graphicFrameLocks noChangeAspect="1"/>
          </p:cNvGraphicFramePr>
          <p:nvPr/>
        </p:nvGraphicFramePr>
        <p:xfrm>
          <a:off x="1581150" y="5911850"/>
          <a:ext cx="1566863" cy="488950"/>
        </p:xfrm>
        <a:graphic>
          <a:graphicData uri="http://schemas.openxmlformats.org/presentationml/2006/ole">
            <p:oleObj spid="_x0000_s684041" name="Equation" r:id="rId8" imgW="520560" imgH="190440" progId="">
              <p:embed/>
            </p:oleObj>
          </a:graphicData>
        </a:graphic>
      </p:graphicFrame>
      <p:graphicFrame>
        <p:nvGraphicFramePr>
          <p:cNvPr id="684042" name="Object 10"/>
          <p:cNvGraphicFramePr>
            <a:graphicFrameLocks noChangeAspect="1"/>
          </p:cNvGraphicFramePr>
          <p:nvPr/>
        </p:nvGraphicFramePr>
        <p:xfrm>
          <a:off x="5519738" y="5867400"/>
          <a:ext cx="2405062" cy="488950"/>
        </p:xfrm>
        <a:graphic>
          <a:graphicData uri="http://schemas.openxmlformats.org/presentationml/2006/ole">
            <p:oleObj spid="_x0000_s684042" name="Equation" r:id="rId9" imgW="799920" imgH="190440" progId="">
              <p:embed/>
            </p:oleObj>
          </a:graphicData>
        </a:graphic>
      </p:graphicFrame>
      <p:graphicFrame>
        <p:nvGraphicFramePr>
          <p:cNvPr id="684043" name="Object 11"/>
          <p:cNvGraphicFramePr>
            <a:graphicFrameLocks noChangeAspect="1"/>
          </p:cNvGraphicFramePr>
          <p:nvPr/>
        </p:nvGraphicFramePr>
        <p:xfrm>
          <a:off x="6400800" y="4191000"/>
          <a:ext cx="420688" cy="325437"/>
        </p:xfrm>
        <a:graphic>
          <a:graphicData uri="http://schemas.openxmlformats.org/presentationml/2006/ole">
            <p:oleObj spid="_x0000_s684043" name="Equation" r:id="rId10" imgW="139680" imgH="126720" progId="">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4" name="Title 1"/>
          <p:cNvSpPr>
            <a:spLocks noGrp="1"/>
          </p:cNvSpPr>
          <p:nvPr>
            <p:ph type="title" idx="4294967295"/>
          </p:nvPr>
        </p:nvSpPr>
        <p:spPr/>
        <p:txBody>
          <a:bodyPr/>
          <a:lstStyle/>
          <a:p>
            <a:r>
              <a:rPr lang="en-US" altLang="zh-CN" smtClean="0"/>
              <a:t>4.2.C </a:t>
            </a:r>
            <a:r>
              <a:rPr lang="zh-CN" altLang="en-US" smtClean="0"/>
              <a:t>公司投资和资本结构</a:t>
            </a:r>
          </a:p>
        </p:txBody>
      </p:sp>
      <p:sp>
        <p:nvSpPr>
          <p:cNvPr id="685065" name="Content Placeholder 2"/>
          <p:cNvSpPr>
            <a:spLocks noGrp="1"/>
          </p:cNvSpPr>
          <p:nvPr>
            <p:ph idx="4294967295"/>
          </p:nvPr>
        </p:nvSpPr>
        <p:spPr/>
        <p:txBody>
          <a:bodyPr/>
          <a:lstStyle/>
          <a:p>
            <a:r>
              <a:rPr lang="zh-CN" altLang="en-US" b="1" smtClean="0"/>
              <a:t>投资者</a:t>
            </a:r>
            <a:r>
              <a:rPr lang="zh-CN" altLang="en-US" smtClean="0"/>
              <a:t>：假设投资者在接收到要约</a:t>
            </a:r>
            <a:r>
              <a:rPr lang="en-US" altLang="zh-CN" smtClean="0"/>
              <a:t>s</a:t>
            </a:r>
            <a:r>
              <a:rPr lang="zh-CN" altLang="en-US" smtClean="0"/>
              <a:t>之后，推断            的概率为</a:t>
            </a:r>
            <a:r>
              <a:rPr lang="en-US" altLang="zh-CN" smtClean="0"/>
              <a:t>q</a:t>
            </a:r>
            <a:r>
              <a:rPr lang="zh-CN" altLang="en-US" smtClean="0"/>
              <a:t>，则，投资者接受邀约</a:t>
            </a:r>
            <a:r>
              <a:rPr lang="en-US" altLang="zh-CN" smtClean="0"/>
              <a:t>s</a:t>
            </a:r>
            <a:r>
              <a:rPr lang="zh-CN" altLang="en-US" smtClean="0"/>
              <a:t>的条件为</a:t>
            </a:r>
            <a:endParaRPr lang="en-US" altLang="zh-CN" smtClean="0"/>
          </a:p>
          <a:p>
            <a:endParaRPr lang="zh-CN" altLang="en-US" smtClean="0"/>
          </a:p>
          <a:p>
            <a:r>
              <a:rPr lang="zh-CN" altLang="en-US" b="1" smtClean="0"/>
              <a:t>企业家</a:t>
            </a:r>
            <a:r>
              <a:rPr lang="zh-CN" altLang="en-US" smtClean="0"/>
              <a:t>：企业家愿意以股权份额</a:t>
            </a:r>
            <a:r>
              <a:rPr lang="en-US" altLang="zh-CN" smtClean="0"/>
              <a:t>s</a:t>
            </a:r>
            <a:r>
              <a:rPr lang="zh-CN" altLang="en-US" smtClean="0"/>
              <a:t>换取融资的充分必要条件为</a:t>
            </a:r>
            <a:endParaRPr lang="en-US" altLang="zh-CN" smtClean="0"/>
          </a:p>
          <a:p>
            <a:endParaRPr lang="zh-CN" altLang="en-US" smtClean="0"/>
          </a:p>
          <a:p>
            <a:pPr>
              <a:buFont typeface="Arial" charset="0"/>
              <a:buNone/>
            </a:pPr>
            <a:r>
              <a:rPr lang="zh-CN" altLang="en-US" smtClean="0"/>
              <a:t>   即</a:t>
            </a:r>
          </a:p>
        </p:txBody>
      </p:sp>
      <p:graphicFrame>
        <p:nvGraphicFramePr>
          <p:cNvPr id="685060" name="Object 2"/>
          <p:cNvGraphicFramePr>
            <a:graphicFrameLocks noChangeAspect="1"/>
          </p:cNvGraphicFramePr>
          <p:nvPr/>
        </p:nvGraphicFramePr>
        <p:xfrm>
          <a:off x="2362200" y="3168650"/>
          <a:ext cx="5154613" cy="488950"/>
        </p:xfrm>
        <a:graphic>
          <a:graphicData uri="http://schemas.openxmlformats.org/presentationml/2006/ole">
            <p:oleObj spid="_x0000_s685060" name="Equation" r:id="rId3" imgW="1714320" imgH="190440" progId="">
              <p:embed/>
            </p:oleObj>
          </a:graphicData>
        </a:graphic>
      </p:graphicFrame>
      <p:graphicFrame>
        <p:nvGraphicFramePr>
          <p:cNvPr id="685061" name="Object 5"/>
          <p:cNvGraphicFramePr>
            <a:graphicFrameLocks noChangeAspect="1"/>
          </p:cNvGraphicFramePr>
          <p:nvPr/>
        </p:nvGraphicFramePr>
        <p:xfrm>
          <a:off x="2774950" y="4845050"/>
          <a:ext cx="2863850" cy="488950"/>
        </p:xfrm>
        <a:graphic>
          <a:graphicData uri="http://schemas.openxmlformats.org/presentationml/2006/ole">
            <p:oleObj spid="_x0000_s685061" name="Equation" r:id="rId4" imgW="952200" imgH="190440" progId="">
              <p:embed/>
            </p:oleObj>
          </a:graphicData>
        </a:graphic>
      </p:graphicFrame>
      <p:graphicFrame>
        <p:nvGraphicFramePr>
          <p:cNvPr id="685062" name="Object 6"/>
          <p:cNvGraphicFramePr>
            <a:graphicFrameLocks noChangeAspect="1"/>
          </p:cNvGraphicFramePr>
          <p:nvPr/>
        </p:nvGraphicFramePr>
        <p:xfrm>
          <a:off x="2971800" y="5683250"/>
          <a:ext cx="1755775" cy="946150"/>
        </p:xfrm>
        <a:graphic>
          <a:graphicData uri="http://schemas.openxmlformats.org/presentationml/2006/ole">
            <p:oleObj spid="_x0000_s685062" name="Equation" r:id="rId5" imgW="583920" imgH="368280" progId="">
              <p:embed/>
            </p:oleObj>
          </a:graphicData>
        </a:graphic>
      </p:graphicFrame>
      <p:graphicFrame>
        <p:nvGraphicFramePr>
          <p:cNvPr id="685063" name="Object 3"/>
          <p:cNvGraphicFramePr>
            <a:graphicFrameLocks noChangeAspect="1"/>
          </p:cNvGraphicFramePr>
          <p:nvPr/>
        </p:nvGraphicFramePr>
        <p:xfrm>
          <a:off x="1752600" y="2133600"/>
          <a:ext cx="1108075" cy="423863"/>
        </p:xfrm>
        <a:graphic>
          <a:graphicData uri="http://schemas.openxmlformats.org/presentationml/2006/ole">
            <p:oleObj spid="_x0000_s685063" name="Equation" r:id="rId6" imgW="368280" imgH="164880" progId="">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9" name="Title 1"/>
          <p:cNvSpPr>
            <a:spLocks noGrp="1"/>
          </p:cNvSpPr>
          <p:nvPr>
            <p:ph type="title" idx="4294967295"/>
          </p:nvPr>
        </p:nvSpPr>
        <p:spPr/>
        <p:txBody>
          <a:bodyPr/>
          <a:lstStyle/>
          <a:p>
            <a:r>
              <a:rPr lang="en-US" altLang="zh-CN" smtClean="0"/>
              <a:t>4.2.C </a:t>
            </a:r>
            <a:r>
              <a:rPr lang="zh-CN" altLang="en-US" smtClean="0"/>
              <a:t>公司投资和资本结构</a:t>
            </a:r>
          </a:p>
        </p:txBody>
      </p:sp>
      <p:sp>
        <p:nvSpPr>
          <p:cNvPr id="686090" name="Content Placeholder 2"/>
          <p:cNvSpPr>
            <a:spLocks noGrp="1"/>
          </p:cNvSpPr>
          <p:nvPr>
            <p:ph idx="4294967295"/>
          </p:nvPr>
        </p:nvSpPr>
        <p:spPr>
          <a:xfrm>
            <a:off x="457200" y="1600200"/>
            <a:ext cx="8229600" cy="4953000"/>
          </a:xfrm>
        </p:spPr>
        <p:txBody>
          <a:bodyPr/>
          <a:lstStyle/>
          <a:p>
            <a:pPr>
              <a:lnSpc>
                <a:spcPct val="80000"/>
              </a:lnSpc>
            </a:pPr>
            <a:r>
              <a:rPr lang="zh-CN" altLang="en-US" sz="2700" dirty="0" smtClean="0"/>
              <a:t>考虑</a:t>
            </a:r>
            <a:r>
              <a:rPr lang="zh-CN" altLang="en-US" sz="2700" b="1" dirty="0" smtClean="0"/>
              <a:t>混同精炼贝叶斯均衡</a:t>
            </a:r>
            <a:r>
              <a:rPr lang="zh-CN" altLang="en-US" sz="2700" dirty="0" smtClean="0"/>
              <a:t>（假设在均衡中投资者愿意接受要约，企业家愿意以股权换取融资）</a:t>
            </a:r>
            <a:endParaRPr lang="en-US" altLang="zh-CN" sz="2700" dirty="0" smtClean="0"/>
          </a:p>
          <a:p>
            <a:pPr>
              <a:lnSpc>
                <a:spcPct val="80000"/>
              </a:lnSpc>
            </a:pPr>
            <a:r>
              <a:rPr lang="en-US" altLang="zh-CN" sz="2700" b="1" dirty="0" smtClean="0"/>
              <a:t> </a:t>
            </a:r>
          </a:p>
          <a:p>
            <a:pPr>
              <a:lnSpc>
                <a:spcPct val="80000"/>
              </a:lnSpc>
            </a:pPr>
            <a:r>
              <a:rPr lang="zh-CN" altLang="en-US" sz="2700" dirty="0" smtClean="0"/>
              <a:t>投资者接受邀约</a:t>
            </a:r>
            <a:r>
              <a:rPr lang="en-US" altLang="zh-CN" sz="2700" dirty="0" smtClean="0"/>
              <a:t>s</a:t>
            </a:r>
            <a:r>
              <a:rPr lang="zh-CN" altLang="en-US" sz="2700" dirty="0" smtClean="0"/>
              <a:t>的条件为</a:t>
            </a:r>
            <a:endParaRPr lang="en-US" altLang="zh-CN" sz="2700" dirty="0" smtClean="0"/>
          </a:p>
          <a:p>
            <a:pPr>
              <a:lnSpc>
                <a:spcPct val="80000"/>
              </a:lnSpc>
            </a:pPr>
            <a:r>
              <a:rPr lang="zh-CN" altLang="en-US" sz="2700" dirty="0" smtClean="0"/>
              <a:t>类型为</a:t>
            </a:r>
            <a:r>
              <a:rPr lang="en-US" altLang="zh-CN" sz="2700" dirty="0" smtClean="0"/>
              <a:t>L</a:t>
            </a:r>
            <a:r>
              <a:rPr lang="zh-CN" altLang="en-US" sz="2700" dirty="0" smtClean="0"/>
              <a:t>的企业家愿意以股权份额</a:t>
            </a:r>
            <a:r>
              <a:rPr lang="en-US" altLang="zh-CN" sz="2700" dirty="0" smtClean="0"/>
              <a:t>s</a:t>
            </a:r>
            <a:r>
              <a:rPr lang="zh-CN" altLang="en-US" sz="2700" dirty="0" smtClean="0"/>
              <a:t>换取融资的条件为</a:t>
            </a:r>
            <a:endParaRPr lang="en-US" altLang="zh-CN" sz="2700" dirty="0" smtClean="0"/>
          </a:p>
          <a:p>
            <a:pPr>
              <a:lnSpc>
                <a:spcPct val="80000"/>
              </a:lnSpc>
            </a:pPr>
            <a:endParaRPr lang="en-US" altLang="zh-CN" sz="2700" dirty="0" smtClean="0"/>
          </a:p>
          <a:p>
            <a:pPr>
              <a:lnSpc>
                <a:spcPct val="80000"/>
              </a:lnSpc>
            </a:pPr>
            <a:r>
              <a:rPr lang="zh-CN" altLang="en-US" sz="2700" dirty="0" smtClean="0"/>
              <a:t>类型为</a:t>
            </a:r>
            <a:r>
              <a:rPr lang="en-US" altLang="zh-CN" sz="2700" dirty="0" smtClean="0"/>
              <a:t>H</a:t>
            </a:r>
            <a:r>
              <a:rPr lang="zh-CN" altLang="en-US" sz="2700" dirty="0" smtClean="0"/>
              <a:t>的企业家愿意以股权份额</a:t>
            </a:r>
            <a:r>
              <a:rPr lang="en-US" altLang="zh-CN" sz="2700" dirty="0" smtClean="0"/>
              <a:t>s</a:t>
            </a:r>
            <a:r>
              <a:rPr lang="zh-CN" altLang="en-US" sz="2700" dirty="0" smtClean="0"/>
              <a:t>换取融资的条件为</a:t>
            </a:r>
            <a:endParaRPr lang="en-US" altLang="zh-CN" sz="2700" dirty="0" smtClean="0"/>
          </a:p>
          <a:p>
            <a:pPr>
              <a:lnSpc>
                <a:spcPct val="80000"/>
              </a:lnSpc>
            </a:pPr>
            <a:endParaRPr lang="zh-CN" altLang="en-US" sz="2700" dirty="0" smtClean="0"/>
          </a:p>
          <a:p>
            <a:pPr>
              <a:lnSpc>
                <a:spcPct val="80000"/>
              </a:lnSpc>
            </a:pPr>
            <a:r>
              <a:rPr lang="zh-CN" altLang="en-US" sz="2700" dirty="0" smtClean="0"/>
              <a:t>存在</a:t>
            </a:r>
            <a:r>
              <a:rPr lang="en-US" altLang="zh-CN" sz="2700" dirty="0" smtClean="0"/>
              <a:t>s</a:t>
            </a:r>
            <a:r>
              <a:rPr lang="zh-CN" altLang="en-US" sz="2700" dirty="0" smtClean="0"/>
              <a:t>满足上面三式的充分必要条件为</a:t>
            </a:r>
            <a:endParaRPr lang="en-US" altLang="zh-CN" sz="2700" dirty="0" smtClean="0"/>
          </a:p>
          <a:p>
            <a:pPr>
              <a:lnSpc>
                <a:spcPct val="80000"/>
              </a:lnSpc>
              <a:buFont typeface="Arial" charset="0"/>
              <a:buNone/>
            </a:pPr>
            <a:r>
              <a:rPr lang="zh-CN" altLang="en-US" sz="2700" dirty="0" smtClean="0"/>
              <a:t>   </a:t>
            </a:r>
          </a:p>
        </p:txBody>
      </p:sp>
      <p:graphicFrame>
        <p:nvGraphicFramePr>
          <p:cNvPr id="686084" name="Object 3"/>
          <p:cNvGraphicFramePr>
            <a:graphicFrameLocks noChangeAspect="1"/>
          </p:cNvGraphicFramePr>
          <p:nvPr/>
        </p:nvGraphicFramePr>
        <p:xfrm>
          <a:off x="914400" y="2362200"/>
          <a:ext cx="1069975" cy="390525"/>
        </p:xfrm>
        <a:graphic>
          <a:graphicData uri="http://schemas.openxmlformats.org/presentationml/2006/ole">
            <p:oleObj spid="_x0000_s686084" name="Equation" r:id="rId3" imgW="355320" imgH="152280" progId="">
              <p:embed/>
            </p:oleObj>
          </a:graphicData>
        </a:graphic>
      </p:graphicFrame>
      <p:graphicFrame>
        <p:nvGraphicFramePr>
          <p:cNvPr id="686085" name="Object 2"/>
          <p:cNvGraphicFramePr>
            <a:graphicFrameLocks noChangeAspect="1"/>
          </p:cNvGraphicFramePr>
          <p:nvPr/>
        </p:nvGraphicFramePr>
        <p:xfrm>
          <a:off x="4876800" y="2667000"/>
          <a:ext cx="4267200" cy="488950"/>
        </p:xfrm>
        <a:graphic>
          <a:graphicData uri="http://schemas.openxmlformats.org/presentationml/2006/ole">
            <p:oleObj spid="_x0000_s686085" name="Equation" r:id="rId4" imgW="1752480" imgH="190440" progId="">
              <p:embed/>
            </p:oleObj>
          </a:graphicData>
        </a:graphic>
      </p:graphicFrame>
      <p:graphicFrame>
        <p:nvGraphicFramePr>
          <p:cNvPr id="686086" name="Object 6"/>
          <p:cNvGraphicFramePr>
            <a:graphicFrameLocks noChangeAspect="1"/>
          </p:cNvGraphicFramePr>
          <p:nvPr/>
        </p:nvGraphicFramePr>
        <p:xfrm>
          <a:off x="3124200" y="3505200"/>
          <a:ext cx="1447800" cy="779463"/>
        </p:xfrm>
        <a:graphic>
          <a:graphicData uri="http://schemas.openxmlformats.org/presentationml/2006/ole">
            <p:oleObj spid="_x0000_s686086" name="Equation" r:id="rId5" imgW="583920" imgH="368280" progId="">
              <p:embed/>
            </p:oleObj>
          </a:graphicData>
        </a:graphic>
      </p:graphicFrame>
      <p:graphicFrame>
        <p:nvGraphicFramePr>
          <p:cNvPr id="686087" name="Object 7"/>
          <p:cNvGraphicFramePr>
            <a:graphicFrameLocks noChangeAspect="1"/>
          </p:cNvGraphicFramePr>
          <p:nvPr/>
        </p:nvGraphicFramePr>
        <p:xfrm>
          <a:off x="3028950" y="4648200"/>
          <a:ext cx="1543050" cy="779463"/>
        </p:xfrm>
        <a:graphic>
          <a:graphicData uri="http://schemas.openxmlformats.org/presentationml/2006/ole">
            <p:oleObj spid="_x0000_s686087" name="Equation" r:id="rId6" imgW="622080" imgH="368280" progId="">
              <p:embed/>
            </p:oleObj>
          </a:graphicData>
        </a:graphic>
      </p:graphicFrame>
      <p:graphicFrame>
        <p:nvGraphicFramePr>
          <p:cNvPr id="686088" name="Object 8"/>
          <p:cNvGraphicFramePr>
            <a:graphicFrameLocks noChangeAspect="1"/>
          </p:cNvGraphicFramePr>
          <p:nvPr/>
        </p:nvGraphicFramePr>
        <p:xfrm>
          <a:off x="2486025" y="5818188"/>
          <a:ext cx="3533775" cy="923925"/>
        </p:xfrm>
        <a:graphic>
          <a:graphicData uri="http://schemas.openxmlformats.org/presentationml/2006/ole">
            <p:oleObj spid="_x0000_s686088" name="Equation" r:id="rId7" imgW="1587240" imgH="393480" progId="">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r>
              <a:rPr lang="en-US" altLang="zh-CN" smtClean="0"/>
              <a:t>4.1 </a:t>
            </a:r>
            <a:r>
              <a:rPr lang="zh-CN" altLang="en-US" smtClean="0"/>
              <a:t>精炼贝叶斯均衡概述</a:t>
            </a:r>
            <a:endParaRPr lang="en-US" altLang="zh-CN" smtClean="0"/>
          </a:p>
        </p:txBody>
      </p:sp>
      <p:sp>
        <p:nvSpPr>
          <p:cNvPr id="20482" name="Content Placeholder 2"/>
          <p:cNvSpPr>
            <a:spLocks noGrp="1"/>
          </p:cNvSpPr>
          <p:nvPr>
            <p:ph idx="4294967295"/>
          </p:nvPr>
        </p:nvSpPr>
        <p:spPr>
          <a:xfrm>
            <a:off x="457200" y="1600200"/>
            <a:ext cx="8229600" cy="5105400"/>
          </a:xfrm>
        </p:spPr>
        <p:txBody>
          <a:bodyPr/>
          <a:lstStyle/>
          <a:p>
            <a:r>
              <a:rPr lang="zh-CN" altLang="en-US" b="1" smtClean="0"/>
              <a:t>推断是否是任意的？</a:t>
            </a:r>
            <a:endParaRPr lang="en-US" altLang="zh-CN" b="1" smtClean="0"/>
          </a:p>
          <a:p>
            <a:endParaRPr lang="en-US" altLang="zh-CN" b="1" smtClean="0"/>
          </a:p>
          <a:p>
            <a:endParaRPr lang="en-US" altLang="zh-CN"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0" name="Title 1"/>
          <p:cNvSpPr>
            <a:spLocks noGrp="1"/>
          </p:cNvSpPr>
          <p:nvPr>
            <p:ph type="title" idx="4294967295"/>
          </p:nvPr>
        </p:nvSpPr>
        <p:spPr/>
        <p:txBody>
          <a:bodyPr/>
          <a:lstStyle/>
          <a:p>
            <a:r>
              <a:rPr lang="en-US" altLang="zh-CN" smtClean="0"/>
              <a:t>4.2.C </a:t>
            </a:r>
            <a:r>
              <a:rPr lang="zh-CN" altLang="en-US" smtClean="0"/>
              <a:t>公司投资和资本结构</a:t>
            </a:r>
          </a:p>
        </p:txBody>
      </p:sp>
      <p:sp>
        <p:nvSpPr>
          <p:cNvPr id="687111" name="Content Placeholder 2"/>
          <p:cNvSpPr>
            <a:spLocks noGrp="1"/>
          </p:cNvSpPr>
          <p:nvPr>
            <p:ph idx="4294967295"/>
          </p:nvPr>
        </p:nvSpPr>
        <p:spPr/>
        <p:txBody>
          <a:bodyPr/>
          <a:lstStyle/>
          <a:p>
            <a:r>
              <a:rPr lang="zh-CN" altLang="en-US" smtClean="0"/>
              <a:t>混同精炼贝叶斯均衡存在的条件：</a:t>
            </a:r>
            <a:endParaRPr lang="en-US" altLang="zh-CN" smtClean="0"/>
          </a:p>
          <a:p>
            <a:endParaRPr lang="zh-CN" altLang="en-US" smtClean="0"/>
          </a:p>
          <a:p>
            <a:endParaRPr lang="zh-CN" altLang="en-US" smtClean="0"/>
          </a:p>
          <a:p>
            <a:r>
              <a:rPr lang="zh-CN" altLang="en-US" smtClean="0"/>
              <a:t>当</a:t>
            </a:r>
            <a:r>
              <a:rPr lang="en-US" altLang="zh-CN" smtClean="0"/>
              <a:t>p</a:t>
            </a:r>
            <a:r>
              <a:rPr lang="zh-CN" altLang="en-US" smtClean="0"/>
              <a:t>足够接近于</a:t>
            </a:r>
            <a:r>
              <a:rPr lang="en-US" altLang="zh-CN" smtClean="0"/>
              <a:t>0</a:t>
            </a:r>
            <a:r>
              <a:rPr lang="zh-CN" altLang="en-US" smtClean="0"/>
              <a:t>时，上式一定成立</a:t>
            </a:r>
            <a:endParaRPr lang="en-US" altLang="zh-CN" smtClean="0"/>
          </a:p>
          <a:p>
            <a:r>
              <a:rPr lang="zh-CN" altLang="en-US" smtClean="0"/>
              <a:t>当</a:t>
            </a:r>
            <a:r>
              <a:rPr lang="en-US" altLang="zh-CN" smtClean="0"/>
              <a:t>p</a:t>
            </a:r>
            <a:r>
              <a:rPr lang="zh-CN" altLang="en-US" smtClean="0"/>
              <a:t>足够接近于</a:t>
            </a:r>
            <a:r>
              <a:rPr lang="en-US" altLang="zh-CN" smtClean="0"/>
              <a:t>1</a:t>
            </a:r>
            <a:r>
              <a:rPr lang="zh-CN" altLang="en-US" smtClean="0"/>
              <a:t>时，上式可能不成立</a:t>
            </a:r>
            <a:endParaRPr lang="en-US" altLang="zh-CN" smtClean="0"/>
          </a:p>
          <a:p>
            <a:pPr lvl="1"/>
            <a:r>
              <a:rPr lang="zh-CN" altLang="en-US" smtClean="0"/>
              <a:t>即若</a:t>
            </a:r>
            <a:r>
              <a:rPr lang="en-US" altLang="zh-CN" smtClean="0"/>
              <a:t>p</a:t>
            </a:r>
            <a:r>
              <a:rPr lang="zh-CN" altLang="en-US" smtClean="0"/>
              <a:t>足够接近于</a:t>
            </a:r>
            <a:r>
              <a:rPr lang="en-US" altLang="zh-CN" smtClean="0"/>
              <a:t>1</a:t>
            </a:r>
            <a:r>
              <a:rPr lang="zh-CN" altLang="en-US" smtClean="0"/>
              <a:t>，且                         时，混同精炼贝叶斯均衡不存在</a:t>
            </a:r>
            <a:endParaRPr lang="en-US" altLang="zh-CN" smtClean="0"/>
          </a:p>
        </p:txBody>
      </p:sp>
      <p:graphicFrame>
        <p:nvGraphicFramePr>
          <p:cNvPr id="687108" name="Object 2"/>
          <p:cNvGraphicFramePr>
            <a:graphicFrameLocks noChangeAspect="1"/>
          </p:cNvGraphicFramePr>
          <p:nvPr/>
        </p:nvGraphicFramePr>
        <p:xfrm>
          <a:off x="2286000" y="2133600"/>
          <a:ext cx="3533775" cy="923925"/>
        </p:xfrm>
        <a:graphic>
          <a:graphicData uri="http://schemas.openxmlformats.org/presentationml/2006/ole">
            <p:oleObj spid="_x0000_s687108" name="Equation" r:id="rId3" imgW="1587240" imgH="393480" progId="">
              <p:embed/>
            </p:oleObj>
          </a:graphicData>
        </a:graphic>
      </p:graphicFrame>
      <p:graphicFrame>
        <p:nvGraphicFramePr>
          <p:cNvPr id="687109" name="Object 5"/>
          <p:cNvGraphicFramePr>
            <a:graphicFrameLocks noChangeAspect="1"/>
          </p:cNvGraphicFramePr>
          <p:nvPr/>
        </p:nvGraphicFramePr>
        <p:xfrm>
          <a:off x="4854575" y="4343400"/>
          <a:ext cx="2003425" cy="784225"/>
        </p:xfrm>
        <a:graphic>
          <a:graphicData uri="http://schemas.openxmlformats.org/presentationml/2006/ole">
            <p:oleObj spid="_x0000_s687109" name="Equation" r:id="rId4" imgW="990360" imgH="368280" progId="">
              <p:embed/>
            </p:oleObj>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61" name="Title 1"/>
          <p:cNvSpPr>
            <a:spLocks noGrp="1"/>
          </p:cNvSpPr>
          <p:nvPr>
            <p:ph type="title" idx="4294967295"/>
          </p:nvPr>
        </p:nvSpPr>
        <p:spPr/>
        <p:txBody>
          <a:bodyPr/>
          <a:lstStyle/>
          <a:p>
            <a:r>
              <a:rPr lang="en-US" altLang="zh-CN" smtClean="0"/>
              <a:t>4.2.C </a:t>
            </a:r>
            <a:r>
              <a:rPr lang="zh-CN" altLang="en-US" smtClean="0"/>
              <a:t>公司投资和资本结构</a:t>
            </a:r>
          </a:p>
        </p:txBody>
      </p:sp>
      <p:sp>
        <p:nvSpPr>
          <p:cNvPr id="689162" name="Content Placeholder 2"/>
          <p:cNvSpPr>
            <a:spLocks noGrp="1"/>
          </p:cNvSpPr>
          <p:nvPr>
            <p:ph idx="4294967295"/>
          </p:nvPr>
        </p:nvSpPr>
        <p:spPr/>
        <p:txBody>
          <a:bodyPr/>
          <a:lstStyle/>
          <a:p>
            <a:r>
              <a:rPr lang="zh-CN" altLang="en-US" dirty="0" smtClean="0"/>
              <a:t>假设</a:t>
            </a:r>
            <a:endParaRPr lang="en-US" altLang="zh-CN" dirty="0" smtClean="0"/>
          </a:p>
          <a:p>
            <a:r>
              <a:rPr lang="zh-CN" altLang="en-US" dirty="0" smtClean="0"/>
              <a:t>考虑分离贝叶斯均衡</a:t>
            </a:r>
          </a:p>
          <a:p>
            <a:r>
              <a:rPr lang="zh-CN" altLang="en-US" dirty="0" smtClean="0"/>
              <a:t>低类型企业家邀约为                 ，投资者接受，以及高类型企业家邀约为                 ，投资者拒绝，构成精炼贝叶斯均衡结果</a:t>
            </a:r>
            <a:endParaRPr lang="en-US" altLang="zh-CN" dirty="0" smtClean="0"/>
          </a:p>
          <a:p>
            <a:endParaRPr lang="zh-CN" altLang="en-US" dirty="0" smtClean="0"/>
          </a:p>
        </p:txBody>
      </p:sp>
      <p:graphicFrame>
        <p:nvGraphicFramePr>
          <p:cNvPr id="689156" name="Object 2"/>
          <p:cNvGraphicFramePr>
            <a:graphicFrameLocks noChangeAspect="1"/>
          </p:cNvGraphicFramePr>
          <p:nvPr/>
        </p:nvGraphicFramePr>
        <p:xfrm>
          <a:off x="1828800" y="1501775"/>
          <a:ext cx="2003425" cy="784225"/>
        </p:xfrm>
        <a:graphic>
          <a:graphicData uri="http://schemas.openxmlformats.org/presentationml/2006/ole">
            <p:oleObj spid="_x0000_s813058" name="Equation" r:id="rId3" imgW="990360" imgH="368280" progId="">
              <p:embed/>
            </p:oleObj>
          </a:graphicData>
        </a:graphic>
      </p:graphicFrame>
      <p:graphicFrame>
        <p:nvGraphicFramePr>
          <p:cNvPr id="689157" name="Object 5"/>
          <p:cNvGraphicFramePr>
            <a:graphicFrameLocks noChangeAspect="1"/>
          </p:cNvGraphicFramePr>
          <p:nvPr/>
        </p:nvGraphicFramePr>
        <p:xfrm>
          <a:off x="4724400" y="2667000"/>
          <a:ext cx="1219200" cy="689113"/>
        </p:xfrm>
        <a:graphic>
          <a:graphicData uri="http://schemas.openxmlformats.org/presentationml/2006/ole">
            <p:oleObj spid="_x0000_s813059" name="Equation" r:id="rId4" imgW="685800" imgH="368280" progId="">
              <p:embed/>
            </p:oleObj>
          </a:graphicData>
        </a:graphic>
      </p:graphicFrame>
      <p:graphicFrame>
        <p:nvGraphicFramePr>
          <p:cNvPr id="9" name="对象 8"/>
          <p:cNvGraphicFramePr>
            <a:graphicFrameLocks noChangeAspect="1"/>
          </p:cNvGraphicFramePr>
          <p:nvPr/>
        </p:nvGraphicFramePr>
        <p:xfrm>
          <a:off x="5943600" y="3276600"/>
          <a:ext cx="1101213" cy="609600"/>
        </p:xfrm>
        <a:graphic>
          <a:graphicData uri="http://schemas.openxmlformats.org/presentationml/2006/ole">
            <p:oleObj spid="_x0000_s813061" name="公式" r:id="rId5" imgW="711000" imgH="393480" progId="Equation.3">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61" name="Title 1"/>
          <p:cNvSpPr>
            <a:spLocks noGrp="1"/>
          </p:cNvSpPr>
          <p:nvPr>
            <p:ph type="title" idx="4294967295"/>
          </p:nvPr>
        </p:nvSpPr>
        <p:spPr/>
        <p:txBody>
          <a:bodyPr/>
          <a:lstStyle/>
          <a:p>
            <a:r>
              <a:rPr lang="en-US" altLang="zh-CN" smtClean="0"/>
              <a:t>4.2.C </a:t>
            </a:r>
            <a:r>
              <a:rPr lang="zh-CN" altLang="en-US" smtClean="0"/>
              <a:t>公司投资和资本结构</a:t>
            </a:r>
          </a:p>
        </p:txBody>
      </p:sp>
      <p:sp>
        <p:nvSpPr>
          <p:cNvPr id="689162" name="Content Placeholder 2"/>
          <p:cNvSpPr>
            <a:spLocks noGrp="1"/>
          </p:cNvSpPr>
          <p:nvPr>
            <p:ph idx="4294967295"/>
          </p:nvPr>
        </p:nvSpPr>
        <p:spPr/>
        <p:txBody>
          <a:bodyPr/>
          <a:lstStyle/>
          <a:p>
            <a:r>
              <a:rPr lang="zh-CN" altLang="en-US" dirty="0" smtClean="0"/>
              <a:t>假设</a:t>
            </a:r>
            <a:endParaRPr lang="en-US" altLang="zh-CN" dirty="0" smtClean="0"/>
          </a:p>
          <a:p>
            <a:r>
              <a:rPr lang="zh-CN" altLang="en-US" dirty="0" smtClean="0"/>
              <a:t>考虑分离贝叶斯均衡</a:t>
            </a:r>
          </a:p>
          <a:p>
            <a:r>
              <a:rPr lang="zh-CN" altLang="en-US" dirty="0" smtClean="0"/>
              <a:t>低类型企业家邀约为                 ，投资者接受，以及高类型企业家邀约为                 ，投资者拒绝，构成精炼贝叶斯均衡结果</a:t>
            </a:r>
            <a:endParaRPr lang="en-US" altLang="zh-CN" dirty="0" smtClean="0"/>
          </a:p>
          <a:p>
            <a:endParaRPr lang="zh-CN" altLang="en-US" dirty="0" smtClean="0"/>
          </a:p>
        </p:txBody>
      </p:sp>
      <p:graphicFrame>
        <p:nvGraphicFramePr>
          <p:cNvPr id="689156" name="Object 2"/>
          <p:cNvGraphicFramePr>
            <a:graphicFrameLocks noChangeAspect="1"/>
          </p:cNvGraphicFramePr>
          <p:nvPr/>
        </p:nvGraphicFramePr>
        <p:xfrm>
          <a:off x="1828800" y="1501775"/>
          <a:ext cx="2003425" cy="784225"/>
        </p:xfrm>
        <a:graphic>
          <a:graphicData uri="http://schemas.openxmlformats.org/presentationml/2006/ole">
            <p:oleObj spid="_x0000_s689156" name="Equation" r:id="rId3" imgW="990360" imgH="368280" progId="">
              <p:embed/>
            </p:oleObj>
          </a:graphicData>
        </a:graphic>
      </p:graphicFrame>
      <p:graphicFrame>
        <p:nvGraphicFramePr>
          <p:cNvPr id="689157" name="Object 5"/>
          <p:cNvGraphicFramePr>
            <a:graphicFrameLocks noChangeAspect="1"/>
          </p:cNvGraphicFramePr>
          <p:nvPr/>
        </p:nvGraphicFramePr>
        <p:xfrm>
          <a:off x="4724400" y="2667000"/>
          <a:ext cx="1219200" cy="689113"/>
        </p:xfrm>
        <a:graphic>
          <a:graphicData uri="http://schemas.openxmlformats.org/presentationml/2006/ole">
            <p:oleObj spid="_x0000_s689157" name="Equation" r:id="rId4" imgW="685800" imgH="368280" progId="">
              <p:embed/>
            </p:oleObj>
          </a:graphicData>
        </a:graphic>
      </p:graphicFrame>
      <p:graphicFrame>
        <p:nvGraphicFramePr>
          <p:cNvPr id="689160" name="Object 8"/>
          <p:cNvGraphicFramePr>
            <a:graphicFrameLocks noChangeAspect="1"/>
          </p:cNvGraphicFramePr>
          <p:nvPr/>
        </p:nvGraphicFramePr>
        <p:xfrm>
          <a:off x="1905000" y="5565775"/>
          <a:ext cx="4401360" cy="1292225"/>
        </p:xfrm>
        <a:graphic>
          <a:graphicData uri="http://schemas.openxmlformats.org/presentationml/2006/ole">
            <p:oleObj spid="_x0000_s689160" name="Equation" r:id="rId5" imgW="2222280" imgH="761760" progId="">
              <p:embed/>
            </p:oleObj>
          </a:graphicData>
        </a:graphic>
      </p:graphicFrame>
      <p:graphicFrame>
        <p:nvGraphicFramePr>
          <p:cNvPr id="9" name="对象 8"/>
          <p:cNvGraphicFramePr>
            <a:graphicFrameLocks noChangeAspect="1"/>
          </p:cNvGraphicFramePr>
          <p:nvPr/>
        </p:nvGraphicFramePr>
        <p:xfrm>
          <a:off x="5943600" y="3276600"/>
          <a:ext cx="1101213" cy="609600"/>
        </p:xfrm>
        <a:graphic>
          <a:graphicData uri="http://schemas.openxmlformats.org/presentationml/2006/ole">
            <p:oleObj spid="_x0000_s689161" name="公式" r:id="rId6" imgW="711000" imgH="393480" progId="Equation.3">
              <p:embed/>
            </p:oleObj>
          </a:graphicData>
        </a:graphic>
      </p:graphicFrame>
      <p:graphicFrame>
        <p:nvGraphicFramePr>
          <p:cNvPr id="10" name="对象 9"/>
          <p:cNvGraphicFramePr>
            <a:graphicFrameLocks noChangeAspect="1"/>
          </p:cNvGraphicFramePr>
          <p:nvPr/>
        </p:nvGraphicFramePr>
        <p:xfrm>
          <a:off x="2057400" y="4267200"/>
          <a:ext cx="3810324" cy="1219200"/>
        </p:xfrm>
        <a:graphic>
          <a:graphicData uri="http://schemas.openxmlformats.org/presentationml/2006/ole">
            <p:oleObj spid="_x0000_s689162" name="公式" r:id="rId7" imgW="1955520" imgH="787320" progId="Equation.3">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7"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690178" name="Content Placeholder 4"/>
          <p:cNvSpPr>
            <a:spLocks noGrp="1"/>
          </p:cNvSpPr>
          <p:nvPr>
            <p:ph idx="4294967295"/>
          </p:nvPr>
        </p:nvSpPr>
        <p:spPr/>
        <p:txBody>
          <a:bodyPr/>
          <a:lstStyle/>
          <a:p>
            <a:endParaRPr lang="en-US" altLang="zh-CN"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1" name="Title 1"/>
          <p:cNvSpPr>
            <a:spLocks noGrp="1"/>
          </p:cNvSpPr>
          <p:nvPr>
            <p:ph type="title" idx="4294967295"/>
          </p:nvPr>
        </p:nvSpPr>
        <p:spPr/>
        <p:txBody>
          <a:bodyPr/>
          <a:lstStyle/>
          <a:p>
            <a:r>
              <a:rPr lang="en-US" altLang="zh-CN" smtClean="0"/>
              <a:t>4.4 </a:t>
            </a:r>
            <a:r>
              <a:rPr lang="zh-CN" altLang="en-US" smtClean="0"/>
              <a:t>精炼贝叶斯均衡的再精炼</a:t>
            </a:r>
          </a:p>
        </p:txBody>
      </p:sp>
      <p:pic>
        <p:nvPicPr>
          <p:cNvPr id="691202" name="Content Placeholder 3" descr="Fig12.jpg"/>
          <p:cNvPicPr>
            <a:picLocks noGrp="1" noChangeAspect="1"/>
          </p:cNvPicPr>
          <p:nvPr>
            <p:ph idx="4294967295"/>
          </p:nvPr>
        </p:nvPicPr>
        <p:blipFill>
          <a:blip r:embed="rId2"/>
          <a:srcRect/>
          <a:stretch>
            <a:fillRect/>
          </a:stretch>
        </p:blipFill>
        <p:spPr>
          <a:xfrm>
            <a:off x="1319213" y="1600200"/>
            <a:ext cx="6605587" cy="4029075"/>
          </a:xfr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5"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692226" name="Content Placeholder 4"/>
          <p:cNvSpPr>
            <a:spLocks noGrp="1"/>
          </p:cNvSpPr>
          <p:nvPr>
            <p:ph idx="4294967295"/>
          </p:nvPr>
        </p:nvSpPr>
        <p:spPr>
          <a:xfrm>
            <a:off x="457200" y="1600200"/>
            <a:ext cx="8229600" cy="5486400"/>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两个精炼贝叶斯均衡</a:t>
            </a:r>
            <a:r>
              <a:rPr lang="en-US" altLang="zh-CN" smtClean="0"/>
              <a:t>:</a:t>
            </a:r>
            <a:r>
              <a:rPr lang="zh-CN" altLang="en-US" smtClean="0"/>
              <a:t>（</a:t>
            </a:r>
            <a:r>
              <a:rPr lang="en-US" altLang="zh-CN" smtClean="0"/>
              <a:t>L, L’, p=1</a:t>
            </a:r>
            <a:r>
              <a:rPr lang="zh-CN" altLang="en-US" smtClean="0"/>
              <a:t>）以及（</a:t>
            </a:r>
            <a:r>
              <a:rPr lang="en-US" altLang="zh-CN" smtClean="0"/>
              <a:t>R, R’, p&lt;=1/2</a:t>
            </a:r>
            <a:r>
              <a:rPr lang="zh-CN" altLang="en-US" smtClean="0"/>
              <a:t>）</a:t>
            </a:r>
            <a:endParaRPr lang="en-US" altLang="zh-CN" smtClean="0"/>
          </a:p>
        </p:txBody>
      </p:sp>
      <p:pic>
        <p:nvPicPr>
          <p:cNvPr id="692227" name="Content Placeholder 3" descr="Fig12.jpg"/>
          <p:cNvPicPr>
            <a:picLocks noChangeAspect="1"/>
          </p:cNvPicPr>
          <p:nvPr/>
        </p:nvPicPr>
        <p:blipFill>
          <a:blip r:embed="rId2"/>
          <a:srcRect/>
          <a:stretch>
            <a:fillRect/>
          </a:stretch>
        </p:blipFill>
        <p:spPr bwMode="auto">
          <a:xfrm>
            <a:off x="1319213" y="1381125"/>
            <a:ext cx="6605587" cy="4029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49"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693250" name="Content Placeholder 4"/>
          <p:cNvSpPr>
            <a:spLocks noGrp="1"/>
          </p:cNvSpPr>
          <p:nvPr>
            <p:ph idx="4294967295"/>
          </p:nvPr>
        </p:nvSpPr>
        <p:spPr>
          <a:xfrm>
            <a:off x="457200" y="1600200"/>
            <a:ext cx="8229600" cy="5486400"/>
          </a:xfrm>
        </p:spPr>
        <p:txBody>
          <a:bodyPr/>
          <a:lstStyle/>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r>
              <a:rPr lang="zh-CN" altLang="en-US" smtClean="0"/>
              <a:t>两个精炼贝叶斯均衡</a:t>
            </a:r>
            <a:r>
              <a:rPr lang="en-US" altLang="zh-CN" smtClean="0"/>
              <a:t>:</a:t>
            </a:r>
            <a:r>
              <a:rPr lang="zh-CN" altLang="en-US" smtClean="0"/>
              <a:t>（</a:t>
            </a:r>
            <a:r>
              <a:rPr lang="en-US" altLang="zh-CN" smtClean="0"/>
              <a:t>L, L’, p=1</a:t>
            </a:r>
            <a:r>
              <a:rPr lang="zh-CN" altLang="en-US" smtClean="0"/>
              <a:t>）以及（</a:t>
            </a:r>
            <a:r>
              <a:rPr lang="en-US" altLang="zh-CN" smtClean="0"/>
              <a:t>R, R’, p&lt;=1/2</a:t>
            </a:r>
            <a:r>
              <a:rPr lang="zh-CN" altLang="en-US" smtClean="0"/>
              <a:t>）</a:t>
            </a:r>
            <a:endParaRPr lang="en-US" altLang="zh-CN" smtClean="0"/>
          </a:p>
          <a:p>
            <a:pPr>
              <a:lnSpc>
                <a:spcPct val="90000"/>
              </a:lnSpc>
            </a:pPr>
            <a:r>
              <a:rPr lang="zh-CN" altLang="en-US" smtClean="0"/>
              <a:t>（</a:t>
            </a:r>
            <a:r>
              <a:rPr lang="en-US" altLang="zh-CN" smtClean="0"/>
              <a:t>R, R’, p&lt;=1/2</a:t>
            </a:r>
            <a:r>
              <a:rPr lang="zh-CN" altLang="en-US" smtClean="0"/>
              <a:t>）不合理</a:t>
            </a:r>
          </a:p>
        </p:txBody>
      </p:sp>
      <p:pic>
        <p:nvPicPr>
          <p:cNvPr id="693251" name="Content Placeholder 3" descr="Fig12.jpg"/>
          <p:cNvPicPr>
            <a:picLocks noChangeAspect="1"/>
          </p:cNvPicPr>
          <p:nvPr/>
        </p:nvPicPr>
        <p:blipFill>
          <a:blip r:embed="rId2"/>
          <a:srcRect/>
          <a:stretch>
            <a:fillRect/>
          </a:stretch>
        </p:blipFill>
        <p:spPr bwMode="auto">
          <a:xfrm>
            <a:off x="1319213" y="1381125"/>
            <a:ext cx="6605587" cy="4029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3"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694274" name="Content Placeholder 2"/>
          <p:cNvSpPr>
            <a:spLocks noGrp="1"/>
          </p:cNvSpPr>
          <p:nvPr>
            <p:ph idx="4294967295"/>
          </p:nvPr>
        </p:nvSpPr>
        <p:spPr/>
        <p:txBody>
          <a:bodyPr/>
          <a:lstStyle/>
          <a:p>
            <a:r>
              <a:rPr lang="zh-CN" altLang="en-US" b="1" dirty="0" smtClean="0"/>
              <a:t>定义：</a:t>
            </a:r>
            <a:r>
              <a:rPr lang="zh-CN" altLang="en-US" dirty="0" smtClean="0"/>
              <a:t>考虑到参与者</a:t>
            </a:r>
            <a:r>
              <a:rPr lang="en-US" altLang="zh-CN" dirty="0" err="1" smtClean="0"/>
              <a:t>i</a:t>
            </a:r>
            <a:r>
              <a:rPr lang="zh-CN" altLang="en-US" dirty="0" smtClean="0"/>
              <a:t>行动的一个信息集。战略</a:t>
            </a:r>
            <a:r>
              <a:rPr lang="en-US" altLang="zh-CN" dirty="0" err="1" smtClean="0"/>
              <a:t>s</a:t>
            </a:r>
            <a:r>
              <a:rPr lang="en-US" altLang="zh-CN" baseline="-25000" dirty="0" err="1" smtClean="0"/>
              <a:t>i</a:t>
            </a:r>
            <a:r>
              <a:rPr lang="zh-CN" altLang="en-US" dirty="0" smtClean="0"/>
              <a:t>为</a:t>
            </a:r>
            <a:r>
              <a:rPr lang="zh-CN" altLang="en-US" dirty="0" smtClean="0">
                <a:solidFill>
                  <a:srgbClr val="FF0000"/>
                </a:solidFill>
              </a:rPr>
              <a:t>始于这一信息集的严格劣战略</a:t>
            </a:r>
            <a:r>
              <a:rPr lang="zh-CN" altLang="en-US" dirty="0" smtClean="0"/>
              <a:t>，如果存在另一个战略</a:t>
            </a:r>
            <a:r>
              <a:rPr lang="en-US" altLang="zh-CN" dirty="0" err="1" smtClean="0"/>
              <a:t>s</a:t>
            </a:r>
            <a:r>
              <a:rPr lang="en-US" altLang="zh-CN" baseline="-25000" dirty="0" err="1" smtClean="0"/>
              <a:t>i</a:t>
            </a:r>
            <a:r>
              <a:rPr lang="en-US" altLang="zh-CN" baseline="30000" dirty="0" smtClean="0"/>
              <a:t>’</a:t>
            </a:r>
            <a:r>
              <a:rPr lang="zh-CN" altLang="en-US" dirty="0" smtClean="0"/>
              <a:t>使得</a:t>
            </a:r>
            <a:r>
              <a:rPr lang="en-US" altLang="zh-CN" dirty="0" err="1" smtClean="0"/>
              <a:t>i</a:t>
            </a:r>
            <a:r>
              <a:rPr lang="zh-CN" altLang="en-US" dirty="0" smtClean="0"/>
              <a:t>在给定信息集可能持有的每一推断，并且对每一其他参与者后续战略可能的组合，</a:t>
            </a:r>
            <a:r>
              <a:rPr lang="en-US" altLang="zh-CN" dirty="0" err="1" smtClean="0"/>
              <a:t>i</a:t>
            </a:r>
            <a:r>
              <a:rPr lang="zh-CN" altLang="en-US" dirty="0" smtClean="0"/>
              <a:t>在给定信息集根据</a:t>
            </a:r>
            <a:r>
              <a:rPr lang="en-US" altLang="zh-CN" dirty="0" err="1" smtClean="0"/>
              <a:t>s</a:t>
            </a:r>
            <a:r>
              <a:rPr lang="en-US" altLang="zh-CN" baseline="-25000" dirty="0" err="1" smtClean="0"/>
              <a:t>i</a:t>
            </a:r>
            <a:r>
              <a:rPr lang="en-US" altLang="zh-CN" baseline="30000" dirty="0" smtClean="0"/>
              <a:t>’</a:t>
            </a:r>
            <a:r>
              <a:rPr lang="en-US" altLang="zh-CN" dirty="0" smtClean="0"/>
              <a:t> </a:t>
            </a:r>
            <a:r>
              <a:rPr lang="zh-CN" altLang="en-US" dirty="0" smtClean="0"/>
              <a:t>选择行动并在其后根据选择后续战略得到的收益严格大于根据</a:t>
            </a:r>
            <a:r>
              <a:rPr lang="en-US" altLang="zh-CN" dirty="0" err="1" smtClean="0"/>
              <a:t>s</a:t>
            </a:r>
            <a:r>
              <a:rPr lang="en-US" altLang="zh-CN" baseline="-25000" dirty="0" err="1" smtClean="0"/>
              <a:t>i</a:t>
            </a:r>
            <a:r>
              <a:rPr lang="zh-CN" altLang="en-US" dirty="0" smtClean="0"/>
              <a:t>选择行动和后续战略得到的收益。</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7"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695298" name="Content Placeholder 2"/>
          <p:cNvSpPr>
            <a:spLocks noGrp="1"/>
          </p:cNvSpPr>
          <p:nvPr>
            <p:ph idx="4294967295"/>
          </p:nvPr>
        </p:nvSpPr>
        <p:spPr/>
        <p:txBody>
          <a:bodyPr/>
          <a:lstStyle/>
          <a:p>
            <a:r>
              <a:rPr lang="zh-CN" altLang="en-US" b="1" smtClean="0"/>
              <a:t>要求</a:t>
            </a:r>
            <a:r>
              <a:rPr lang="en-US" altLang="zh-CN" b="1" smtClean="0"/>
              <a:t>5</a:t>
            </a:r>
            <a:r>
              <a:rPr lang="zh-CN" altLang="en-US" b="1" smtClean="0"/>
              <a:t>：</a:t>
            </a:r>
            <a:r>
              <a:rPr lang="zh-CN" altLang="en-US" smtClean="0"/>
              <a:t>在</a:t>
            </a:r>
            <a:r>
              <a:rPr lang="zh-CN" altLang="en-US" smtClean="0">
                <a:solidFill>
                  <a:srgbClr val="FF0000"/>
                </a:solidFill>
              </a:rPr>
              <a:t>可能</a:t>
            </a:r>
            <a:r>
              <a:rPr lang="zh-CN" altLang="en-US" smtClean="0"/>
              <a:t>的情况下，在每一参与者均衡路径之外的推断中，如果一个节点只有在另一参与者选择始于某些信息集的严格劣战略时才能达到，则应认定到达这一节点的概率为</a:t>
            </a:r>
            <a:r>
              <a:rPr lang="en-US" altLang="zh-CN" smtClean="0"/>
              <a:t>0</a:t>
            </a:r>
            <a:r>
              <a:rPr lang="zh-CN" altLang="en-US" smtClean="0"/>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1"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696322" name="Content Placeholder 4"/>
          <p:cNvSpPr>
            <a:spLocks noGrp="1"/>
          </p:cNvSpPr>
          <p:nvPr>
            <p:ph idx="4294967295"/>
          </p:nvPr>
        </p:nvSpPr>
        <p:spPr>
          <a:xfrm>
            <a:off x="457200" y="1600200"/>
            <a:ext cx="8229600" cy="5486400"/>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p:txBody>
      </p:sp>
      <p:pic>
        <p:nvPicPr>
          <p:cNvPr id="696323" name="Picture 5" descr="Fig13.jpg"/>
          <p:cNvPicPr>
            <a:picLocks noChangeAspect="1"/>
          </p:cNvPicPr>
          <p:nvPr/>
        </p:nvPicPr>
        <p:blipFill>
          <a:blip r:embed="rId2"/>
          <a:srcRect/>
          <a:stretch>
            <a:fillRect/>
          </a:stretch>
        </p:blipFill>
        <p:spPr bwMode="auto">
          <a:xfrm>
            <a:off x="533400" y="1273175"/>
            <a:ext cx="8229600" cy="451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p:txBody>
          <a:bodyPr/>
          <a:lstStyle/>
          <a:p>
            <a:r>
              <a:rPr lang="en-US" altLang="zh-CN" smtClean="0"/>
              <a:t>4.1 </a:t>
            </a:r>
            <a:r>
              <a:rPr lang="zh-CN" altLang="en-US" smtClean="0"/>
              <a:t>精炼贝叶斯均衡概述</a:t>
            </a:r>
            <a:endParaRPr lang="en-US" altLang="zh-CN" smtClean="0"/>
          </a:p>
        </p:txBody>
      </p:sp>
      <p:sp>
        <p:nvSpPr>
          <p:cNvPr id="21506" name="Content Placeholder 2"/>
          <p:cNvSpPr>
            <a:spLocks noGrp="1"/>
          </p:cNvSpPr>
          <p:nvPr>
            <p:ph idx="4294967295"/>
          </p:nvPr>
        </p:nvSpPr>
        <p:spPr>
          <a:xfrm>
            <a:off x="457200" y="1600200"/>
            <a:ext cx="8229600" cy="5105400"/>
          </a:xfrm>
        </p:spPr>
        <p:txBody>
          <a:bodyPr/>
          <a:lstStyle/>
          <a:p>
            <a:r>
              <a:rPr lang="zh-CN" altLang="en-US" b="1" smtClean="0"/>
              <a:t>推断是否是任意的？</a:t>
            </a:r>
            <a:endParaRPr lang="en-US" altLang="zh-CN" b="1" smtClean="0"/>
          </a:p>
          <a:p>
            <a:r>
              <a:rPr lang="zh-CN" altLang="en-US" b="1" smtClean="0"/>
              <a:t>定义：</a:t>
            </a:r>
            <a:r>
              <a:rPr lang="zh-CN" altLang="en-US" smtClean="0"/>
              <a:t>对于一个给定的扩展式博弈中给定的均衡，如果博弈根据均衡战略进行时将以正的概率达到某信息集，我们称此信息集</a:t>
            </a:r>
            <a:r>
              <a:rPr lang="zh-CN" altLang="en-US" b="1" smtClean="0"/>
              <a:t>处于均衡路径之上</a:t>
            </a:r>
            <a:r>
              <a:rPr lang="zh-CN" altLang="en-US" smtClean="0"/>
              <a:t>。反之，如果博弈根据均衡战略进行时，肯定不会达到某信息集，我们称之为</a:t>
            </a:r>
            <a:r>
              <a:rPr lang="zh-CN" altLang="en-US" b="1" smtClean="0"/>
              <a:t>处于均衡路径之外</a:t>
            </a:r>
            <a:r>
              <a:rPr lang="zh-CN" altLang="en-US" smtClean="0"/>
              <a:t>的信息集。</a:t>
            </a: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5"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697346" name="Content Placeholder 4"/>
          <p:cNvSpPr>
            <a:spLocks noGrp="1"/>
          </p:cNvSpPr>
          <p:nvPr>
            <p:ph idx="4294967295"/>
          </p:nvPr>
        </p:nvSpPr>
        <p:spPr>
          <a:xfrm>
            <a:off x="0" y="1219200"/>
            <a:ext cx="9525000" cy="5486400"/>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a:buFont typeface="Arial" charset="0"/>
              <a:buNone/>
            </a:pPr>
            <a:endParaRPr lang="en-US" altLang="zh-CN" smtClean="0"/>
          </a:p>
          <a:p>
            <a:r>
              <a:rPr lang="zh-CN" altLang="en-US" smtClean="0"/>
              <a:t>考虑精炼贝叶斯均衡（</a:t>
            </a:r>
            <a:r>
              <a:rPr lang="en-US" altLang="zh-CN" smtClean="0"/>
              <a:t>(L, L), (u,d), p=0.5, q&gt;=1/2</a:t>
            </a:r>
            <a:r>
              <a:rPr lang="zh-CN" altLang="en-US" smtClean="0"/>
              <a:t>）</a:t>
            </a:r>
            <a:endParaRPr lang="en-US" altLang="zh-CN" smtClean="0"/>
          </a:p>
        </p:txBody>
      </p:sp>
      <p:pic>
        <p:nvPicPr>
          <p:cNvPr id="697347" name="Picture 5" descr="Fig13.jpg"/>
          <p:cNvPicPr>
            <a:picLocks noChangeAspect="1"/>
          </p:cNvPicPr>
          <p:nvPr/>
        </p:nvPicPr>
        <p:blipFill>
          <a:blip r:embed="rId2"/>
          <a:srcRect/>
          <a:stretch>
            <a:fillRect/>
          </a:stretch>
        </p:blipFill>
        <p:spPr bwMode="auto">
          <a:xfrm>
            <a:off x="533400" y="1273175"/>
            <a:ext cx="8229600" cy="451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69"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698370" name="Content Placeholder 4"/>
          <p:cNvSpPr>
            <a:spLocks noGrp="1"/>
          </p:cNvSpPr>
          <p:nvPr>
            <p:ph idx="4294967295"/>
          </p:nvPr>
        </p:nvSpPr>
        <p:spPr>
          <a:xfrm>
            <a:off x="0" y="1600200"/>
            <a:ext cx="9144000" cy="5410200"/>
          </a:xfrm>
        </p:spPr>
        <p:txBody>
          <a:bodyPr/>
          <a:lstStyle/>
          <a:p>
            <a:pPr>
              <a:lnSpc>
                <a:spcPct val="90000"/>
              </a:lnSpc>
            </a:pPr>
            <a:endParaRPr lang="en-US" altLang="zh-CN" sz="3000" smtClean="0"/>
          </a:p>
          <a:p>
            <a:pPr>
              <a:lnSpc>
                <a:spcPct val="90000"/>
              </a:lnSpc>
            </a:pPr>
            <a:endParaRPr lang="en-US" altLang="zh-CN" sz="3000" smtClean="0"/>
          </a:p>
          <a:p>
            <a:pPr>
              <a:lnSpc>
                <a:spcPct val="90000"/>
              </a:lnSpc>
            </a:pPr>
            <a:endParaRPr lang="en-US" altLang="zh-CN" sz="3000" smtClean="0"/>
          </a:p>
          <a:p>
            <a:pPr>
              <a:lnSpc>
                <a:spcPct val="90000"/>
              </a:lnSpc>
            </a:pPr>
            <a:endParaRPr lang="en-US" altLang="zh-CN" sz="3000" smtClean="0"/>
          </a:p>
          <a:p>
            <a:pPr>
              <a:lnSpc>
                <a:spcPct val="90000"/>
              </a:lnSpc>
            </a:pPr>
            <a:endParaRPr lang="en-US" altLang="zh-CN" sz="3000" smtClean="0"/>
          </a:p>
          <a:p>
            <a:pPr>
              <a:lnSpc>
                <a:spcPct val="90000"/>
              </a:lnSpc>
            </a:pPr>
            <a:endParaRPr lang="en-US" altLang="zh-CN" sz="3000" smtClean="0"/>
          </a:p>
          <a:p>
            <a:pPr>
              <a:lnSpc>
                <a:spcPct val="90000"/>
              </a:lnSpc>
            </a:pPr>
            <a:endParaRPr lang="en-US" altLang="zh-CN" sz="3000" smtClean="0"/>
          </a:p>
          <a:p>
            <a:pPr>
              <a:lnSpc>
                <a:spcPct val="90000"/>
              </a:lnSpc>
            </a:pPr>
            <a:endParaRPr lang="en-US" altLang="zh-CN" sz="3000" smtClean="0"/>
          </a:p>
          <a:p>
            <a:pPr>
              <a:lnSpc>
                <a:spcPct val="90000"/>
              </a:lnSpc>
            </a:pPr>
            <a:r>
              <a:rPr lang="zh-CN" altLang="en-US" sz="3000" smtClean="0"/>
              <a:t>考虑精炼贝叶斯均衡（</a:t>
            </a:r>
            <a:r>
              <a:rPr lang="en-US" altLang="zh-CN" sz="3000" smtClean="0"/>
              <a:t>(L, L), (u,d), p=0.5, q&gt;=1/2</a:t>
            </a:r>
            <a:r>
              <a:rPr lang="zh-CN" altLang="en-US" sz="3000" smtClean="0"/>
              <a:t>）</a:t>
            </a:r>
            <a:endParaRPr lang="en-US" altLang="zh-CN" sz="3000" smtClean="0"/>
          </a:p>
          <a:p>
            <a:pPr>
              <a:lnSpc>
                <a:spcPct val="90000"/>
              </a:lnSpc>
            </a:pPr>
            <a:r>
              <a:rPr lang="zh-CN" altLang="en-US" sz="3000" smtClean="0"/>
              <a:t>根据要求</a:t>
            </a:r>
            <a:r>
              <a:rPr lang="en-US" altLang="zh-CN" sz="3000" smtClean="0"/>
              <a:t>5</a:t>
            </a:r>
            <a:r>
              <a:rPr lang="zh-CN" altLang="en-US" sz="3000" smtClean="0"/>
              <a:t>：</a:t>
            </a:r>
            <a:r>
              <a:rPr lang="en-US" altLang="zh-CN" sz="3000" smtClean="0">
                <a:solidFill>
                  <a:srgbClr val="FF0000"/>
                </a:solidFill>
              </a:rPr>
              <a:t>q=0</a:t>
            </a:r>
          </a:p>
        </p:txBody>
      </p:sp>
      <p:pic>
        <p:nvPicPr>
          <p:cNvPr id="698371" name="Picture 5" descr="Fig13.jpg"/>
          <p:cNvPicPr>
            <a:picLocks noChangeAspect="1"/>
          </p:cNvPicPr>
          <p:nvPr/>
        </p:nvPicPr>
        <p:blipFill>
          <a:blip r:embed="rId2"/>
          <a:srcRect/>
          <a:stretch>
            <a:fillRect/>
          </a:stretch>
        </p:blipFill>
        <p:spPr bwMode="auto">
          <a:xfrm>
            <a:off x="533400" y="1066800"/>
            <a:ext cx="8229600" cy="451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7"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699398" name="Content Placeholder 2"/>
          <p:cNvSpPr>
            <a:spLocks noGrp="1"/>
          </p:cNvSpPr>
          <p:nvPr>
            <p:ph idx="4294967295"/>
          </p:nvPr>
        </p:nvSpPr>
        <p:spPr/>
        <p:txBody>
          <a:bodyPr/>
          <a:lstStyle/>
          <a:p>
            <a:r>
              <a:rPr lang="zh-CN" altLang="en-US" b="1" smtClean="0"/>
              <a:t>定义：</a:t>
            </a:r>
            <a:r>
              <a:rPr lang="zh-CN" altLang="en-US" smtClean="0"/>
              <a:t>在信号博弈中，</a:t>
            </a:r>
            <a:r>
              <a:rPr lang="en-US" altLang="zh-CN" smtClean="0"/>
              <a:t>M</a:t>
            </a:r>
            <a:r>
              <a:rPr lang="zh-CN" altLang="en-US" smtClean="0"/>
              <a:t>中的信号</a:t>
            </a:r>
            <a:r>
              <a:rPr lang="en-US" altLang="zh-CN" smtClean="0"/>
              <a:t>m</a:t>
            </a:r>
            <a:r>
              <a:rPr lang="en-US" altLang="zh-CN" baseline="-25000" smtClean="0"/>
              <a:t>j</a:t>
            </a:r>
            <a:r>
              <a:rPr lang="en-US" altLang="zh-CN" smtClean="0"/>
              <a:t> </a:t>
            </a:r>
            <a:r>
              <a:rPr lang="zh-CN" altLang="en-US" smtClean="0"/>
              <a:t>称为</a:t>
            </a:r>
            <a:r>
              <a:rPr lang="en-US" altLang="zh-CN" smtClean="0"/>
              <a:t>T</a:t>
            </a:r>
            <a:r>
              <a:rPr lang="zh-CN" altLang="en-US" smtClean="0"/>
              <a:t>中类型</a:t>
            </a:r>
            <a:r>
              <a:rPr lang="en-US" altLang="zh-CN" smtClean="0">
                <a:solidFill>
                  <a:srgbClr val="FF0000"/>
                </a:solidFill>
              </a:rPr>
              <a:t>t</a:t>
            </a:r>
            <a:r>
              <a:rPr lang="en-US" altLang="zh-CN" baseline="-25000" smtClean="0">
                <a:solidFill>
                  <a:srgbClr val="FF0000"/>
                </a:solidFill>
              </a:rPr>
              <a:t>i</a:t>
            </a:r>
            <a:r>
              <a:rPr lang="zh-CN" altLang="en-US" smtClean="0"/>
              <a:t> 的</a:t>
            </a:r>
            <a:r>
              <a:rPr lang="zh-CN" altLang="en-US" b="1" smtClean="0"/>
              <a:t>劣信号</a:t>
            </a:r>
            <a:r>
              <a:rPr lang="zh-CN" altLang="en-US" smtClean="0"/>
              <a:t>，如果存在另外一个信号</a:t>
            </a:r>
            <a:r>
              <a:rPr lang="en-US" altLang="zh-CN" smtClean="0">
                <a:solidFill>
                  <a:srgbClr val="FF0000"/>
                </a:solidFill>
              </a:rPr>
              <a:t>m</a:t>
            </a:r>
            <a:r>
              <a:rPr lang="en-US" altLang="zh-CN" baseline="-25000" smtClean="0">
                <a:solidFill>
                  <a:srgbClr val="FF0000"/>
                </a:solidFill>
              </a:rPr>
              <a:t>j’</a:t>
            </a:r>
            <a:r>
              <a:rPr lang="zh-CN" altLang="en-US" smtClean="0"/>
              <a:t> 使得</a:t>
            </a:r>
            <a:r>
              <a:rPr lang="en-US" altLang="zh-CN" smtClean="0"/>
              <a:t>t</a:t>
            </a:r>
            <a:r>
              <a:rPr lang="en-US" altLang="zh-CN" baseline="-25000" smtClean="0"/>
              <a:t>i</a:t>
            </a:r>
            <a:r>
              <a:rPr lang="en-US" altLang="zh-CN" smtClean="0"/>
              <a:t> </a:t>
            </a:r>
            <a:r>
              <a:rPr lang="zh-CN" altLang="en-US" smtClean="0"/>
              <a:t>选择</a:t>
            </a:r>
            <a:r>
              <a:rPr lang="en-US" altLang="zh-CN" smtClean="0"/>
              <a:t>m</a:t>
            </a:r>
            <a:r>
              <a:rPr lang="en-US" altLang="zh-CN" baseline="-25000" smtClean="0"/>
              <a:t>j’</a:t>
            </a:r>
            <a:r>
              <a:rPr lang="en-US" altLang="zh-CN" smtClean="0"/>
              <a:t> </a:t>
            </a:r>
            <a:r>
              <a:rPr lang="zh-CN" altLang="en-US" smtClean="0"/>
              <a:t>的最低可能收益大于</a:t>
            </a:r>
            <a:r>
              <a:rPr lang="en-US" altLang="zh-CN" smtClean="0"/>
              <a:t>t</a:t>
            </a:r>
            <a:r>
              <a:rPr lang="en-US" altLang="zh-CN" baseline="-25000" smtClean="0"/>
              <a:t>i</a:t>
            </a:r>
            <a:r>
              <a:rPr lang="en-US" altLang="zh-CN" smtClean="0"/>
              <a:t> </a:t>
            </a:r>
            <a:r>
              <a:rPr lang="zh-CN" altLang="en-US" smtClean="0"/>
              <a:t>选择</a:t>
            </a:r>
            <a:r>
              <a:rPr lang="en-US" altLang="zh-CN" smtClean="0"/>
              <a:t>m</a:t>
            </a:r>
            <a:r>
              <a:rPr lang="en-US" altLang="zh-CN" baseline="-25000" smtClean="0"/>
              <a:t>j</a:t>
            </a:r>
            <a:r>
              <a:rPr lang="en-US" altLang="zh-CN" smtClean="0"/>
              <a:t> </a:t>
            </a:r>
            <a:r>
              <a:rPr lang="zh-CN" altLang="en-US" smtClean="0"/>
              <a:t>的最高可能收益</a:t>
            </a:r>
            <a:r>
              <a:rPr lang="en-US" altLang="zh-CN" b="1" smtClean="0"/>
              <a:t>:</a:t>
            </a:r>
            <a:endParaRPr lang="en-US" altLang="zh-CN" smtClean="0"/>
          </a:p>
        </p:txBody>
      </p:sp>
      <p:graphicFrame>
        <p:nvGraphicFramePr>
          <p:cNvPr id="699396" name="Object 2"/>
          <p:cNvGraphicFramePr>
            <a:graphicFrameLocks noChangeAspect="1"/>
          </p:cNvGraphicFramePr>
          <p:nvPr/>
        </p:nvGraphicFramePr>
        <p:xfrm>
          <a:off x="1679575" y="3878263"/>
          <a:ext cx="5397500" cy="693737"/>
        </p:xfrm>
        <a:graphic>
          <a:graphicData uri="http://schemas.openxmlformats.org/presentationml/2006/ole">
            <p:oleObj spid="_x0000_s699396" name="Equation" r:id="rId3" imgW="2158920" imgH="279360" progId="">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7"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00418" name="Content Placeholder 2"/>
          <p:cNvSpPr>
            <a:spLocks noGrp="1"/>
          </p:cNvSpPr>
          <p:nvPr>
            <p:ph idx="4294967295"/>
          </p:nvPr>
        </p:nvSpPr>
        <p:spPr/>
        <p:txBody>
          <a:bodyPr/>
          <a:lstStyle/>
          <a:p>
            <a:r>
              <a:rPr lang="zh-CN" altLang="en-US" b="1" smtClean="0"/>
              <a:t>信号要求</a:t>
            </a:r>
            <a:r>
              <a:rPr lang="en-US" altLang="zh-CN" b="1" smtClean="0"/>
              <a:t>5</a:t>
            </a:r>
            <a:r>
              <a:rPr lang="zh-CN" altLang="en-US" b="1" smtClean="0"/>
              <a:t>：</a:t>
            </a:r>
            <a:r>
              <a:rPr lang="zh-CN" altLang="en-US" smtClean="0"/>
              <a:t>如果</a:t>
            </a:r>
            <a:r>
              <a:rPr lang="en-US" altLang="zh-CN" smtClean="0"/>
              <a:t>m</a:t>
            </a:r>
            <a:r>
              <a:rPr lang="en-US" altLang="zh-CN" baseline="-25000" smtClean="0"/>
              <a:t>j</a:t>
            </a:r>
            <a:r>
              <a:rPr lang="en-US" altLang="zh-CN" smtClean="0"/>
              <a:t> </a:t>
            </a:r>
            <a:r>
              <a:rPr lang="zh-CN" altLang="en-US" smtClean="0"/>
              <a:t>之后的信息集处于均衡路径之外，且</a:t>
            </a:r>
            <a:r>
              <a:rPr lang="en-US" altLang="zh-CN" smtClean="0"/>
              <a:t>m</a:t>
            </a:r>
            <a:r>
              <a:rPr lang="en-US" altLang="zh-CN" baseline="-25000" smtClean="0"/>
              <a:t>j</a:t>
            </a:r>
            <a:r>
              <a:rPr lang="zh-CN" altLang="en-US" smtClean="0"/>
              <a:t>为类型</a:t>
            </a:r>
            <a:r>
              <a:rPr lang="en-US" altLang="zh-CN" smtClean="0"/>
              <a:t>t</a:t>
            </a:r>
            <a:r>
              <a:rPr lang="en-US" altLang="zh-CN" baseline="-25000" smtClean="0"/>
              <a:t>i</a:t>
            </a:r>
            <a:r>
              <a:rPr lang="zh-CN" altLang="en-US" smtClean="0"/>
              <a:t>的劣信号，则（在可能的情况下）接收者的推断</a:t>
            </a:r>
            <a:r>
              <a:rPr lang="en-US" altLang="zh-CN" smtClean="0"/>
              <a:t>u(t</a:t>
            </a:r>
            <a:r>
              <a:rPr lang="en-US" altLang="zh-CN" baseline="-25000" smtClean="0"/>
              <a:t>i</a:t>
            </a:r>
            <a:r>
              <a:rPr lang="en-US" altLang="zh-CN" smtClean="0"/>
              <a:t> |m</a:t>
            </a:r>
            <a:r>
              <a:rPr lang="en-US" altLang="zh-CN" baseline="-25000" smtClean="0"/>
              <a:t>j</a:t>
            </a:r>
            <a:r>
              <a:rPr lang="en-US" altLang="zh-CN" smtClean="0"/>
              <a:t> )</a:t>
            </a:r>
            <a:r>
              <a:rPr lang="zh-CN" altLang="en-US" smtClean="0"/>
              <a:t>中，认为发送者的类型为</a:t>
            </a:r>
            <a:r>
              <a:rPr lang="en-US" altLang="zh-CN" smtClean="0"/>
              <a:t>t</a:t>
            </a:r>
            <a:r>
              <a:rPr lang="en-US" altLang="zh-CN" baseline="-25000" smtClean="0"/>
              <a:t>i</a:t>
            </a:r>
            <a:r>
              <a:rPr lang="zh-CN" altLang="en-US" smtClean="0"/>
              <a:t>的概率应该等于</a:t>
            </a:r>
            <a:r>
              <a:rPr lang="en-US" altLang="zh-CN" smtClean="0"/>
              <a:t>0</a:t>
            </a:r>
            <a:r>
              <a:rPr lang="zh-CN" altLang="en-US" smtClean="0"/>
              <a:t>（只要</a:t>
            </a:r>
            <a:r>
              <a:rPr lang="en-US" altLang="zh-CN" smtClean="0"/>
              <a:t>m</a:t>
            </a:r>
            <a:r>
              <a:rPr lang="en-US" altLang="zh-CN" baseline="-25000" smtClean="0"/>
              <a:t>j</a:t>
            </a:r>
            <a:r>
              <a:rPr lang="zh-CN" altLang="en-US" smtClean="0"/>
              <a:t>不对</a:t>
            </a:r>
            <a:r>
              <a:rPr lang="en-US" altLang="zh-CN" smtClean="0"/>
              <a:t>T</a:t>
            </a:r>
            <a:r>
              <a:rPr lang="zh-CN" altLang="en-US" smtClean="0"/>
              <a:t>中所有的类型都是劣信号，即为适用这一要求的可能情况）。</a:t>
            </a:r>
            <a:endParaRPr lang="en-US" altLang="zh-CN"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1"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01442" name="Content Placeholder 4"/>
          <p:cNvSpPr>
            <a:spLocks noGrp="1"/>
          </p:cNvSpPr>
          <p:nvPr>
            <p:ph idx="4294967295"/>
          </p:nvPr>
        </p:nvSpPr>
        <p:spPr>
          <a:xfrm>
            <a:off x="457200" y="1600200"/>
            <a:ext cx="8229600" cy="5486400"/>
          </a:xfrm>
        </p:spPr>
        <p:txBody>
          <a:bodyPr/>
          <a:lstStyle/>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r>
              <a:rPr lang="zh-CN" altLang="en-US" smtClean="0"/>
              <a:t>精炼贝叶斯均衡（</a:t>
            </a:r>
            <a:r>
              <a:rPr lang="en-US" altLang="zh-CN" smtClean="0"/>
              <a:t>(L, R), (u,u), p=1, q=0</a:t>
            </a:r>
            <a:r>
              <a:rPr lang="zh-CN" altLang="en-US" smtClean="0"/>
              <a:t>）满足信号要求</a:t>
            </a:r>
            <a:r>
              <a:rPr lang="en-US" altLang="zh-CN" smtClean="0"/>
              <a:t>5?</a:t>
            </a:r>
          </a:p>
        </p:txBody>
      </p:sp>
      <p:pic>
        <p:nvPicPr>
          <p:cNvPr id="701443" name="Picture 5" descr="Fig13.jpg"/>
          <p:cNvPicPr>
            <a:picLocks noChangeAspect="1"/>
          </p:cNvPicPr>
          <p:nvPr/>
        </p:nvPicPr>
        <p:blipFill>
          <a:blip r:embed="rId2"/>
          <a:srcRect/>
          <a:stretch>
            <a:fillRect/>
          </a:stretch>
        </p:blipFill>
        <p:spPr bwMode="auto">
          <a:xfrm>
            <a:off x="533400" y="1273175"/>
            <a:ext cx="8229600" cy="451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5"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02466" name="Content Placeholder 4"/>
          <p:cNvSpPr>
            <a:spLocks noGrp="1"/>
          </p:cNvSpPr>
          <p:nvPr>
            <p:ph idx="4294967295"/>
          </p:nvPr>
        </p:nvSpPr>
        <p:spPr>
          <a:xfrm>
            <a:off x="457200" y="1600200"/>
            <a:ext cx="8229600" cy="5486400"/>
          </a:xfrm>
        </p:spPr>
        <p:txBody>
          <a:bodyPr/>
          <a:lstStyle/>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r>
              <a:rPr lang="zh-CN" altLang="en-US" smtClean="0"/>
              <a:t>精炼贝叶斯均衡（</a:t>
            </a:r>
            <a:r>
              <a:rPr lang="en-US" altLang="zh-CN" smtClean="0"/>
              <a:t>(L, R), (u,u), p=1, q=0</a:t>
            </a:r>
            <a:r>
              <a:rPr lang="zh-CN" altLang="en-US" smtClean="0"/>
              <a:t>）满足信号要求</a:t>
            </a:r>
            <a:r>
              <a:rPr lang="en-US" altLang="zh-CN" smtClean="0"/>
              <a:t>5? – </a:t>
            </a:r>
            <a:r>
              <a:rPr lang="zh-CN" altLang="en-US" smtClean="0"/>
              <a:t>满足</a:t>
            </a:r>
          </a:p>
        </p:txBody>
      </p:sp>
      <p:pic>
        <p:nvPicPr>
          <p:cNvPr id="702467" name="Picture 5" descr="Fig13.jpg"/>
          <p:cNvPicPr>
            <a:picLocks noChangeAspect="1"/>
          </p:cNvPicPr>
          <p:nvPr/>
        </p:nvPicPr>
        <p:blipFill>
          <a:blip r:embed="rId2"/>
          <a:srcRect/>
          <a:stretch>
            <a:fillRect/>
          </a:stretch>
        </p:blipFill>
        <p:spPr bwMode="auto">
          <a:xfrm>
            <a:off x="533400" y="1273175"/>
            <a:ext cx="8229600" cy="451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89"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03490" name="Content Placeholder 4"/>
          <p:cNvSpPr>
            <a:spLocks noGrp="1"/>
          </p:cNvSpPr>
          <p:nvPr>
            <p:ph idx="4294967295"/>
          </p:nvPr>
        </p:nvSpPr>
        <p:spPr>
          <a:xfrm>
            <a:off x="457200" y="1600200"/>
            <a:ext cx="8229600" cy="5486400"/>
          </a:xfrm>
        </p:spPr>
        <p:txBody>
          <a:bodyPr/>
          <a:lstStyle/>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r>
              <a:rPr lang="zh-CN" altLang="en-US" smtClean="0"/>
              <a:t>精炼贝叶斯均衡（</a:t>
            </a:r>
            <a:r>
              <a:rPr lang="en-US" altLang="zh-CN" smtClean="0"/>
              <a:t>(L, L), (u,d), p=0.5, q=0</a:t>
            </a:r>
            <a:r>
              <a:rPr lang="zh-CN" altLang="en-US" smtClean="0"/>
              <a:t>）满足信号要求</a:t>
            </a:r>
            <a:r>
              <a:rPr lang="en-US" altLang="zh-CN" smtClean="0"/>
              <a:t>5?</a:t>
            </a:r>
          </a:p>
        </p:txBody>
      </p:sp>
      <p:pic>
        <p:nvPicPr>
          <p:cNvPr id="703491" name="Picture 5" descr="Fig13.jpg"/>
          <p:cNvPicPr>
            <a:picLocks noChangeAspect="1"/>
          </p:cNvPicPr>
          <p:nvPr/>
        </p:nvPicPr>
        <p:blipFill>
          <a:blip r:embed="rId2"/>
          <a:srcRect/>
          <a:stretch>
            <a:fillRect/>
          </a:stretch>
        </p:blipFill>
        <p:spPr bwMode="auto">
          <a:xfrm>
            <a:off x="533400" y="1295400"/>
            <a:ext cx="8229600" cy="4518025"/>
          </a:xfrm>
          <a:prstGeom prst="rect">
            <a:avLst/>
          </a:prstGeom>
          <a:noFill/>
          <a:ln w="9525">
            <a:noFill/>
            <a:miter lim="800000"/>
            <a:headEnd/>
            <a:tailEnd/>
          </a:ln>
        </p:spPr>
      </p:pic>
      <p:sp>
        <p:nvSpPr>
          <p:cNvPr id="703492" name="TextBox 6"/>
          <p:cNvSpPr txBox="1">
            <a:spLocks noChangeArrowheads="1"/>
          </p:cNvSpPr>
          <p:nvPr/>
        </p:nvSpPr>
        <p:spPr bwMode="auto">
          <a:xfrm>
            <a:off x="8534400" y="3971925"/>
            <a:ext cx="457200" cy="523875"/>
          </a:xfrm>
          <a:prstGeom prst="rect">
            <a:avLst/>
          </a:prstGeom>
          <a:solidFill>
            <a:schemeClr val="accent1"/>
          </a:solidFill>
          <a:ln w="9525">
            <a:noFill/>
            <a:miter lim="800000"/>
            <a:headEnd/>
            <a:tailEnd/>
          </a:ln>
        </p:spPr>
        <p:txBody>
          <a:bodyPr>
            <a:spAutoFit/>
          </a:bodyPr>
          <a:lstStyle/>
          <a:p>
            <a:r>
              <a:rPr lang="en-US" altLang="zh-CN" sz="2800">
                <a:latin typeface="Calibri" pitchFamily="34" charset="0"/>
              </a:rPr>
              <a:t>0</a:t>
            </a:r>
          </a:p>
        </p:txBody>
      </p:sp>
      <p:sp>
        <p:nvSpPr>
          <p:cNvPr id="703493" name="TextBox 7"/>
          <p:cNvSpPr txBox="1">
            <a:spLocks noChangeArrowheads="1"/>
          </p:cNvSpPr>
          <p:nvPr/>
        </p:nvSpPr>
        <p:spPr bwMode="auto">
          <a:xfrm>
            <a:off x="8534400" y="5343525"/>
            <a:ext cx="457200" cy="523875"/>
          </a:xfrm>
          <a:prstGeom prst="rect">
            <a:avLst/>
          </a:prstGeom>
          <a:solidFill>
            <a:schemeClr val="accent1"/>
          </a:solidFill>
          <a:ln w="9525">
            <a:noFill/>
            <a:miter lim="800000"/>
            <a:headEnd/>
            <a:tailEnd/>
          </a:ln>
        </p:spPr>
        <p:txBody>
          <a:bodyPr>
            <a:spAutoFit/>
          </a:bodyPr>
          <a:lstStyle/>
          <a:p>
            <a:r>
              <a:rPr lang="en-US" altLang="zh-CN" sz="2800">
                <a:latin typeface="Calibri" pitchFamily="34" charset="0"/>
              </a:rPr>
              <a:t>1</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3"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04514" name="Content Placeholder 4"/>
          <p:cNvSpPr>
            <a:spLocks noGrp="1"/>
          </p:cNvSpPr>
          <p:nvPr>
            <p:ph idx="4294967295"/>
          </p:nvPr>
        </p:nvSpPr>
        <p:spPr>
          <a:xfrm>
            <a:off x="457200" y="1600200"/>
            <a:ext cx="8229600" cy="5486400"/>
          </a:xfrm>
        </p:spPr>
        <p:txBody>
          <a:bodyPr/>
          <a:lstStyle/>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r>
              <a:rPr lang="zh-CN" altLang="en-US" smtClean="0"/>
              <a:t>精炼贝叶斯均衡（</a:t>
            </a:r>
            <a:r>
              <a:rPr lang="en-US" altLang="zh-CN" smtClean="0"/>
              <a:t>(L, L), (u,d), p=0.5, q=0</a:t>
            </a:r>
            <a:r>
              <a:rPr lang="zh-CN" altLang="en-US" smtClean="0"/>
              <a:t>）满足信号要求</a:t>
            </a:r>
            <a:r>
              <a:rPr lang="en-US" altLang="zh-CN" smtClean="0"/>
              <a:t>5? – </a:t>
            </a:r>
            <a:r>
              <a:rPr lang="zh-CN" altLang="en-US" smtClean="0"/>
              <a:t>满足</a:t>
            </a:r>
          </a:p>
        </p:txBody>
      </p:sp>
      <p:pic>
        <p:nvPicPr>
          <p:cNvPr id="704515" name="Picture 5" descr="Fig13.jpg"/>
          <p:cNvPicPr>
            <a:picLocks noChangeAspect="1"/>
          </p:cNvPicPr>
          <p:nvPr/>
        </p:nvPicPr>
        <p:blipFill>
          <a:blip r:embed="rId2"/>
          <a:srcRect/>
          <a:stretch>
            <a:fillRect/>
          </a:stretch>
        </p:blipFill>
        <p:spPr bwMode="auto">
          <a:xfrm>
            <a:off x="533400" y="1295400"/>
            <a:ext cx="8229600" cy="4518025"/>
          </a:xfrm>
          <a:prstGeom prst="rect">
            <a:avLst/>
          </a:prstGeom>
          <a:noFill/>
          <a:ln w="9525">
            <a:noFill/>
            <a:miter lim="800000"/>
            <a:headEnd/>
            <a:tailEnd/>
          </a:ln>
        </p:spPr>
      </p:pic>
      <p:sp>
        <p:nvSpPr>
          <p:cNvPr id="704516" name="TextBox 6"/>
          <p:cNvSpPr txBox="1">
            <a:spLocks noChangeArrowheads="1"/>
          </p:cNvSpPr>
          <p:nvPr/>
        </p:nvSpPr>
        <p:spPr bwMode="auto">
          <a:xfrm>
            <a:off x="8534400" y="3971925"/>
            <a:ext cx="457200" cy="523875"/>
          </a:xfrm>
          <a:prstGeom prst="rect">
            <a:avLst/>
          </a:prstGeom>
          <a:solidFill>
            <a:schemeClr val="accent1"/>
          </a:solidFill>
          <a:ln w="9525">
            <a:noFill/>
            <a:miter lim="800000"/>
            <a:headEnd/>
            <a:tailEnd/>
          </a:ln>
        </p:spPr>
        <p:txBody>
          <a:bodyPr>
            <a:spAutoFit/>
          </a:bodyPr>
          <a:lstStyle/>
          <a:p>
            <a:r>
              <a:rPr lang="en-US" altLang="zh-CN" sz="2800">
                <a:latin typeface="Calibri" pitchFamily="34" charset="0"/>
              </a:rPr>
              <a:t>0</a:t>
            </a:r>
          </a:p>
        </p:txBody>
      </p:sp>
      <p:sp>
        <p:nvSpPr>
          <p:cNvPr id="704517" name="TextBox 7"/>
          <p:cNvSpPr txBox="1">
            <a:spLocks noChangeArrowheads="1"/>
          </p:cNvSpPr>
          <p:nvPr/>
        </p:nvSpPr>
        <p:spPr bwMode="auto">
          <a:xfrm>
            <a:off x="8534400" y="5343525"/>
            <a:ext cx="457200" cy="523875"/>
          </a:xfrm>
          <a:prstGeom prst="rect">
            <a:avLst/>
          </a:prstGeom>
          <a:solidFill>
            <a:schemeClr val="accent1"/>
          </a:solidFill>
          <a:ln w="9525">
            <a:noFill/>
            <a:miter lim="800000"/>
            <a:headEnd/>
            <a:tailEnd/>
          </a:ln>
        </p:spPr>
        <p:txBody>
          <a:bodyPr>
            <a:spAutoFit/>
          </a:bodyPr>
          <a:lstStyle/>
          <a:p>
            <a:r>
              <a:rPr lang="en-US" altLang="zh-CN" sz="2800">
                <a:latin typeface="Calibri" pitchFamily="34" charset="0"/>
              </a:rPr>
              <a:t>1</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5"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12706" name="Content Placeholder 4"/>
          <p:cNvSpPr>
            <a:spLocks noGrp="1"/>
          </p:cNvSpPr>
          <p:nvPr>
            <p:ph idx="4294967295"/>
          </p:nvPr>
        </p:nvSpPr>
        <p:spPr>
          <a:xfrm>
            <a:off x="457200" y="1600200"/>
            <a:ext cx="8686800" cy="5486400"/>
          </a:xfrm>
        </p:spPr>
        <p:txBody>
          <a:bodyPr/>
          <a:lstStyle/>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r>
              <a:rPr lang="zh-CN" altLang="en-US" smtClean="0"/>
              <a:t>精炼贝叶斯均衡（</a:t>
            </a:r>
            <a:r>
              <a:rPr lang="en-US" altLang="zh-CN" smtClean="0"/>
              <a:t>(L, L), (u,d), p=0.5, q&gt;=1/2</a:t>
            </a:r>
            <a:r>
              <a:rPr lang="zh-CN" altLang="en-US" smtClean="0"/>
              <a:t>）满足信号要求</a:t>
            </a:r>
            <a:r>
              <a:rPr lang="en-US" altLang="zh-CN" smtClean="0"/>
              <a:t>5?</a:t>
            </a:r>
          </a:p>
        </p:txBody>
      </p:sp>
      <p:pic>
        <p:nvPicPr>
          <p:cNvPr id="712707" name="Picture 5" descr="Fig13.jpg"/>
          <p:cNvPicPr>
            <a:picLocks noChangeAspect="1"/>
          </p:cNvPicPr>
          <p:nvPr/>
        </p:nvPicPr>
        <p:blipFill>
          <a:blip r:embed="rId2"/>
          <a:srcRect/>
          <a:stretch>
            <a:fillRect/>
          </a:stretch>
        </p:blipFill>
        <p:spPr bwMode="auto">
          <a:xfrm>
            <a:off x="533400" y="1295400"/>
            <a:ext cx="8229600" cy="4518025"/>
          </a:xfrm>
          <a:prstGeom prst="rect">
            <a:avLst/>
          </a:prstGeom>
          <a:noFill/>
          <a:ln w="9525">
            <a:noFill/>
            <a:miter lim="800000"/>
            <a:headEnd/>
            <a:tailEnd/>
          </a:ln>
        </p:spPr>
      </p:pic>
      <p:sp>
        <p:nvSpPr>
          <p:cNvPr id="712708" name="TextBox 6"/>
          <p:cNvSpPr txBox="1">
            <a:spLocks noChangeArrowheads="1"/>
          </p:cNvSpPr>
          <p:nvPr/>
        </p:nvSpPr>
        <p:spPr bwMode="auto">
          <a:xfrm>
            <a:off x="8153400" y="3962400"/>
            <a:ext cx="304800" cy="519113"/>
          </a:xfrm>
          <a:prstGeom prst="rect">
            <a:avLst/>
          </a:prstGeom>
          <a:solidFill>
            <a:schemeClr val="accent1"/>
          </a:solidFill>
          <a:ln w="9525">
            <a:noFill/>
            <a:miter lim="800000"/>
            <a:headEnd/>
            <a:tailEnd/>
          </a:ln>
        </p:spPr>
        <p:txBody>
          <a:bodyPr>
            <a:spAutoFit/>
          </a:bodyPr>
          <a:lstStyle/>
          <a:p>
            <a:r>
              <a:rPr lang="en-US" altLang="zh-CN" sz="2800">
                <a:latin typeface="Calibri" pitchFamily="34" charset="0"/>
              </a:rPr>
              <a:t>0</a:t>
            </a:r>
          </a:p>
        </p:txBody>
      </p:sp>
      <p:sp>
        <p:nvSpPr>
          <p:cNvPr id="712709" name="TextBox 7"/>
          <p:cNvSpPr txBox="1">
            <a:spLocks noChangeArrowheads="1"/>
          </p:cNvSpPr>
          <p:nvPr/>
        </p:nvSpPr>
        <p:spPr bwMode="auto">
          <a:xfrm>
            <a:off x="8134350" y="5334000"/>
            <a:ext cx="352425" cy="519113"/>
          </a:xfrm>
          <a:prstGeom prst="rect">
            <a:avLst/>
          </a:prstGeom>
          <a:solidFill>
            <a:schemeClr val="accent1"/>
          </a:solidFill>
          <a:ln w="9525">
            <a:noFill/>
            <a:miter lim="800000"/>
            <a:headEnd/>
            <a:tailEnd/>
          </a:ln>
        </p:spPr>
        <p:txBody>
          <a:bodyPr>
            <a:spAutoFit/>
          </a:bodyPr>
          <a:lstStyle/>
          <a:p>
            <a:r>
              <a:rPr lang="en-US" altLang="zh-CN" sz="2800">
                <a:latin typeface="Calibri" pitchFamily="34" charset="0"/>
              </a:rPr>
              <a:t>0</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1"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06562" name="Content Placeholder 4"/>
          <p:cNvSpPr>
            <a:spLocks noGrp="1"/>
          </p:cNvSpPr>
          <p:nvPr>
            <p:ph idx="4294967295"/>
          </p:nvPr>
        </p:nvSpPr>
        <p:spPr>
          <a:xfrm>
            <a:off x="457200" y="1600200"/>
            <a:ext cx="8686800" cy="5486400"/>
          </a:xfrm>
        </p:spPr>
        <p:txBody>
          <a:bodyPr/>
          <a:lstStyle/>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r>
              <a:rPr lang="zh-CN" altLang="en-US" smtClean="0"/>
              <a:t>精炼贝叶斯均衡（</a:t>
            </a:r>
            <a:r>
              <a:rPr lang="en-US" altLang="zh-CN" smtClean="0"/>
              <a:t>(L, L), (u,d), p=0.5, q&gt;=1/2</a:t>
            </a:r>
            <a:r>
              <a:rPr lang="zh-CN" altLang="en-US" smtClean="0"/>
              <a:t>）满足信号要求</a:t>
            </a:r>
            <a:r>
              <a:rPr lang="en-US" altLang="zh-CN" smtClean="0"/>
              <a:t>5? – </a:t>
            </a:r>
            <a:r>
              <a:rPr lang="zh-CN" altLang="en-US" smtClean="0"/>
              <a:t>满足</a:t>
            </a:r>
          </a:p>
        </p:txBody>
      </p:sp>
      <p:pic>
        <p:nvPicPr>
          <p:cNvPr id="706563" name="Picture 5" descr="Fig13.jpg"/>
          <p:cNvPicPr>
            <a:picLocks noChangeAspect="1"/>
          </p:cNvPicPr>
          <p:nvPr/>
        </p:nvPicPr>
        <p:blipFill>
          <a:blip r:embed="rId2"/>
          <a:srcRect/>
          <a:stretch>
            <a:fillRect/>
          </a:stretch>
        </p:blipFill>
        <p:spPr bwMode="auto">
          <a:xfrm>
            <a:off x="533400" y="1295400"/>
            <a:ext cx="8229600" cy="4518025"/>
          </a:xfrm>
          <a:prstGeom prst="rect">
            <a:avLst/>
          </a:prstGeom>
          <a:noFill/>
          <a:ln w="9525">
            <a:noFill/>
            <a:miter lim="800000"/>
            <a:headEnd/>
            <a:tailEnd/>
          </a:ln>
        </p:spPr>
      </p:pic>
      <p:sp>
        <p:nvSpPr>
          <p:cNvPr id="706564" name="TextBox 6"/>
          <p:cNvSpPr txBox="1">
            <a:spLocks noChangeArrowheads="1"/>
          </p:cNvSpPr>
          <p:nvPr/>
        </p:nvSpPr>
        <p:spPr bwMode="auto">
          <a:xfrm>
            <a:off x="8153400" y="3962400"/>
            <a:ext cx="304800" cy="519113"/>
          </a:xfrm>
          <a:prstGeom prst="rect">
            <a:avLst/>
          </a:prstGeom>
          <a:solidFill>
            <a:schemeClr val="accent1"/>
          </a:solidFill>
          <a:ln w="9525">
            <a:noFill/>
            <a:miter lim="800000"/>
            <a:headEnd/>
            <a:tailEnd/>
          </a:ln>
        </p:spPr>
        <p:txBody>
          <a:bodyPr>
            <a:spAutoFit/>
          </a:bodyPr>
          <a:lstStyle/>
          <a:p>
            <a:r>
              <a:rPr lang="en-US" altLang="zh-CN" sz="2800">
                <a:latin typeface="Calibri" pitchFamily="34" charset="0"/>
              </a:rPr>
              <a:t>0</a:t>
            </a:r>
          </a:p>
        </p:txBody>
      </p:sp>
      <p:sp>
        <p:nvSpPr>
          <p:cNvPr id="706565" name="TextBox 7"/>
          <p:cNvSpPr txBox="1">
            <a:spLocks noChangeArrowheads="1"/>
          </p:cNvSpPr>
          <p:nvPr/>
        </p:nvSpPr>
        <p:spPr bwMode="auto">
          <a:xfrm>
            <a:off x="8134350" y="5334000"/>
            <a:ext cx="352425" cy="519113"/>
          </a:xfrm>
          <a:prstGeom prst="rect">
            <a:avLst/>
          </a:prstGeom>
          <a:solidFill>
            <a:schemeClr val="accent1"/>
          </a:solidFill>
          <a:ln w="9525">
            <a:noFill/>
            <a:miter lim="800000"/>
            <a:headEnd/>
            <a:tailEnd/>
          </a:ln>
        </p:spPr>
        <p:txBody>
          <a:bodyPr>
            <a:spAutoFit/>
          </a:bodyPr>
          <a:lstStyle/>
          <a:p>
            <a:r>
              <a:rPr lang="en-US" altLang="zh-CN" sz="2800">
                <a:latin typeface="Calibri" pitchFamily="34" charset="0"/>
              </a:rPr>
              <a:t>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r>
              <a:rPr lang="en-US" altLang="zh-CN" smtClean="0"/>
              <a:t>4.1 </a:t>
            </a:r>
            <a:r>
              <a:rPr lang="zh-CN" altLang="en-US" smtClean="0"/>
              <a:t>精炼贝叶斯均衡概述</a:t>
            </a:r>
            <a:endParaRPr lang="en-US" altLang="zh-CN" smtClean="0"/>
          </a:p>
        </p:txBody>
      </p:sp>
      <p:sp>
        <p:nvSpPr>
          <p:cNvPr id="22530" name="Content Placeholder 2"/>
          <p:cNvSpPr>
            <a:spLocks noGrp="1"/>
          </p:cNvSpPr>
          <p:nvPr>
            <p:ph idx="4294967295"/>
          </p:nvPr>
        </p:nvSpPr>
        <p:spPr>
          <a:xfrm>
            <a:off x="457200" y="1600200"/>
            <a:ext cx="8229600" cy="5105400"/>
          </a:xfrm>
        </p:spPr>
        <p:txBody>
          <a:bodyPr/>
          <a:lstStyle/>
          <a:p>
            <a:r>
              <a:rPr lang="zh-CN" altLang="en-US" sz="3000" b="1" smtClean="0"/>
              <a:t>推断是否是任意的？</a:t>
            </a:r>
            <a:endParaRPr lang="en-US" altLang="zh-CN" sz="3000" b="1" smtClean="0"/>
          </a:p>
          <a:p>
            <a:r>
              <a:rPr lang="zh-CN" altLang="en-US" sz="3000" b="1" smtClean="0"/>
              <a:t>定义：</a:t>
            </a:r>
            <a:r>
              <a:rPr lang="zh-CN" altLang="en-US" sz="3000" smtClean="0"/>
              <a:t>对于一个给定的扩展式博弈中给定的均衡，如果博弈根据均衡战略进行时将以正的概率达到某信息集，我们称此信息集</a:t>
            </a:r>
            <a:r>
              <a:rPr lang="zh-CN" altLang="en-US" sz="3000" b="1" smtClean="0"/>
              <a:t>处于均衡路径之上</a:t>
            </a:r>
            <a:r>
              <a:rPr lang="zh-CN" altLang="en-US" sz="3000" smtClean="0"/>
              <a:t>。反之，如果博弈根据均衡战略进行时，肯定不会达到某信息集，我们称之为</a:t>
            </a:r>
            <a:r>
              <a:rPr lang="zh-CN" altLang="en-US" sz="3000" b="1" smtClean="0"/>
              <a:t>处于均衡路径之外</a:t>
            </a:r>
            <a:r>
              <a:rPr lang="zh-CN" altLang="en-US" sz="3000" smtClean="0"/>
              <a:t>的信息集。</a:t>
            </a:r>
            <a:endParaRPr lang="en-US" altLang="zh-CN" sz="3000" smtClean="0"/>
          </a:p>
          <a:p>
            <a:r>
              <a:rPr lang="zh-CN" altLang="en-US" sz="3000" b="1" smtClean="0"/>
              <a:t>要求</a:t>
            </a:r>
            <a:r>
              <a:rPr lang="en-US" altLang="zh-CN" sz="3000" b="1" smtClean="0"/>
              <a:t>3</a:t>
            </a:r>
            <a:r>
              <a:rPr lang="zh-CN" altLang="en-US" sz="3000" b="1" smtClean="0"/>
              <a:t>：</a:t>
            </a:r>
            <a:r>
              <a:rPr lang="zh-CN" altLang="en-US" sz="3000" smtClean="0"/>
              <a:t>在处于均衡路径之上的信息集中，推断由贝叶斯法则及参与者的均衡战略给出。</a:t>
            </a:r>
            <a:endParaRPr lang="en-US" altLang="zh-CN" sz="3000" b="1" smtClean="0"/>
          </a:p>
          <a:p>
            <a:endParaRPr lang="en-US" altLang="zh-CN" sz="300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5"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07586" name="Content Placeholder 4"/>
          <p:cNvSpPr>
            <a:spLocks noGrp="1"/>
          </p:cNvSpPr>
          <p:nvPr>
            <p:ph idx="4294967295"/>
          </p:nvPr>
        </p:nvSpPr>
        <p:spPr>
          <a:xfrm>
            <a:off x="457200" y="1600200"/>
            <a:ext cx="8229600" cy="5486400"/>
          </a:xfrm>
        </p:spPr>
        <p:txBody>
          <a:bodyPr/>
          <a:lstStyle/>
          <a:p>
            <a:r>
              <a:rPr lang="zh-CN" altLang="en-US" smtClean="0"/>
              <a:t>第二种精炼方式：直观标准（</a:t>
            </a:r>
            <a:r>
              <a:rPr lang="en-US" altLang="zh-CN" smtClean="0"/>
              <a:t>Cho and Kreps, 1987</a:t>
            </a:r>
            <a:r>
              <a:rPr lang="zh-CN" altLang="en-US" smtClean="0"/>
              <a:t>）</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09" name="Title 1"/>
          <p:cNvSpPr>
            <a:spLocks noGrp="1"/>
          </p:cNvSpPr>
          <p:nvPr>
            <p:ph type="title" idx="4294967295"/>
          </p:nvPr>
        </p:nvSpPr>
        <p:spPr/>
        <p:txBody>
          <a:bodyPr/>
          <a:lstStyle/>
          <a:p>
            <a:r>
              <a:rPr lang="en-US" altLang="zh-CN" smtClean="0"/>
              <a:t>4.4 </a:t>
            </a:r>
            <a:r>
              <a:rPr lang="zh-CN" altLang="en-US" smtClean="0"/>
              <a:t>精炼贝叶斯均衡的再精炼</a:t>
            </a:r>
          </a:p>
        </p:txBody>
      </p:sp>
      <p:pic>
        <p:nvPicPr>
          <p:cNvPr id="708610" name="Picture 8" descr="Fig14.jpg"/>
          <p:cNvPicPr>
            <a:picLocks noChangeAspect="1"/>
          </p:cNvPicPr>
          <p:nvPr/>
        </p:nvPicPr>
        <p:blipFill>
          <a:blip r:embed="rId2"/>
          <a:srcRect/>
          <a:stretch>
            <a:fillRect/>
          </a:stretch>
        </p:blipFill>
        <p:spPr bwMode="auto">
          <a:xfrm>
            <a:off x="479425" y="1295400"/>
            <a:ext cx="8207375" cy="4300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3"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09634" name="Content Placeholder 4"/>
          <p:cNvSpPr>
            <a:spLocks noGrp="1"/>
          </p:cNvSpPr>
          <p:nvPr>
            <p:ph idx="4294967295"/>
          </p:nvPr>
        </p:nvSpPr>
        <p:spPr>
          <a:xfrm>
            <a:off x="457200" y="1295400"/>
            <a:ext cx="8229600" cy="5486400"/>
          </a:xfrm>
        </p:spPr>
        <p:txBody>
          <a:bodyPr/>
          <a:lstStyle/>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r>
              <a:rPr lang="zh-CN" altLang="en-US" sz="2800" smtClean="0"/>
              <a:t>精炼贝叶斯均衡（</a:t>
            </a:r>
            <a:r>
              <a:rPr lang="en-US" altLang="zh-CN" sz="2800" smtClean="0"/>
              <a:t>(</a:t>
            </a:r>
            <a:r>
              <a:rPr lang="zh-CN" altLang="en-US" sz="2800" smtClean="0"/>
              <a:t>热狗，热狗</a:t>
            </a:r>
            <a:r>
              <a:rPr lang="en-US" altLang="zh-CN" sz="2800" smtClean="0"/>
              <a:t>), (</a:t>
            </a:r>
            <a:r>
              <a:rPr lang="zh-CN" altLang="en-US" sz="2800" smtClean="0"/>
              <a:t>不冲突</a:t>
            </a:r>
            <a:r>
              <a:rPr lang="en-US" altLang="zh-CN" sz="2800" smtClean="0"/>
              <a:t>,</a:t>
            </a:r>
            <a:r>
              <a:rPr lang="zh-CN" altLang="en-US" sz="2800" smtClean="0"/>
              <a:t>冲突</a:t>
            </a:r>
            <a:r>
              <a:rPr lang="en-US" altLang="zh-CN" sz="2800" smtClean="0"/>
              <a:t>), p=0.1, q&gt;=1/2</a:t>
            </a:r>
            <a:r>
              <a:rPr lang="zh-CN" altLang="en-US" sz="2800" smtClean="0"/>
              <a:t>）满足信号要求</a:t>
            </a:r>
            <a:r>
              <a:rPr lang="en-US" altLang="zh-CN" sz="2800" smtClean="0"/>
              <a:t>5</a:t>
            </a:r>
          </a:p>
          <a:p>
            <a:pPr>
              <a:lnSpc>
                <a:spcPct val="90000"/>
              </a:lnSpc>
            </a:pPr>
            <a:endParaRPr lang="zh-CN" altLang="en-US" sz="2800" smtClean="0"/>
          </a:p>
        </p:txBody>
      </p:sp>
      <p:pic>
        <p:nvPicPr>
          <p:cNvPr id="709635" name="Picture 8" descr="Fig14.jpg"/>
          <p:cNvPicPr>
            <a:picLocks noChangeAspect="1"/>
          </p:cNvPicPr>
          <p:nvPr/>
        </p:nvPicPr>
        <p:blipFill>
          <a:blip r:embed="rId2"/>
          <a:srcRect/>
          <a:stretch>
            <a:fillRect/>
          </a:stretch>
        </p:blipFill>
        <p:spPr bwMode="auto">
          <a:xfrm>
            <a:off x="479425" y="1143000"/>
            <a:ext cx="8207375" cy="4300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49"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18850" name="Content Placeholder 4"/>
          <p:cNvSpPr>
            <a:spLocks noGrp="1"/>
          </p:cNvSpPr>
          <p:nvPr>
            <p:ph idx="4294967295"/>
          </p:nvPr>
        </p:nvSpPr>
        <p:spPr>
          <a:xfrm>
            <a:off x="457200" y="1295400"/>
            <a:ext cx="8229600" cy="5486400"/>
          </a:xfrm>
        </p:spPr>
        <p:txBody>
          <a:bodyPr/>
          <a:lstStyle/>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en-US" altLang="zh-CN" smtClean="0"/>
          </a:p>
          <a:p>
            <a:pPr>
              <a:lnSpc>
                <a:spcPct val="90000"/>
              </a:lnSpc>
            </a:pPr>
            <a:r>
              <a:rPr lang="zh-CN" altLang="en-US" sz="2800" smtClean="0"/>
              <a:t>精炼贝叶斯均衡（</a:t>
            </a:r>
            <a:r>
              <a:rPr lang="en-US" altLang="zh-CN" sz="2800" smtClean="0"/>
              <a:t>(</a:t>
            </a:r>
            <a:r>
              <a:rPr lang="zh-CN" altLang="en-US" sz="2800" smtClean="0"/>
              <a:t>热狗，热狗</a:t>
            </a:r>
            <a:r>
              <a:rPr lang="en-US" altLang="zh-CN" sz="2800" smtClean="0"/>
              <a:t>), (</a:t>
            </a:r>
            <a:r>
              <a:rPr lang="zh-CN" altLang="en-US" sz="2800" smtClean="0"/>
              <a:t>不冲突</a:t>
            </a:r>
            <a:r>
              <a:rPr lang="en-US" altLang="zh-CN" sz="2800" smtClean="0"/>
              <a:t>,</a:t>
            </a:r>
            <a:r>
              <a:rPr lang="zh-CN" altLang="en-US" sz="2800" smtClean="0"/>
              <a:t>冲突</a:t>
            </a:r>
            <a:r>
              <a:rPr lang="en-US" altLang="zh-CN" sz="2800" smtClean="0"/>
              <a:t>), p=0.1, q&gt;=1/2</a:t>
            </a:r>
            <a:r>
              <a:rPr lang="zh-CN" altLang="en-US" sz="2800" smtClean="0"/>
              <a:t>）满足信号要求</a:t>
            </a:r>
            <a:r>
              <a:rPr lang="en-US" altLang="zh-CN" sz="2800" smtClean="0"/>
              <a:t>5</a:t>
            </a:r>
          </a:p>
          <a:p>
            <a:pPr>
              <a:lnSpc>
                <a:spcPct val="90000"/>
              </a:lnSpc>
            </a:pPr>
            <a:r>
              <a:rPr lang="zh-CN" altLang="en-US" sz="2800" smtClean="0"/>
              <a:t>但是该均衡仍然不合理 </a:t>
            </a:r>
            <a:r>
              <a:rPr lang="en-US" altLang="zh-CN" sz="2800" smtClean="0"/>
              <a:t>--- </a:t>
            </a:r>
            <a:r>
              <a:rPr lang="zh-CN" altLang="en-US" sz="2800" smtClean="0"/>
              <a:t>为什么？</a:t>
            </a:r>
          </a:p>
        </p:txBody>
      </p:sp>
      <p:pic>
        <p:nvPicPr>
          <p:cNvPr id="718851" name="Picture 8" descr="Fig14.jpg"/>
          <p:cNvPicPr>
            <a:picLocks noChangeAspect="1"/>
          </p:cNvPicPr>
          <p:nvPr/>
        </p:nvPicPr>
        <p:blipFill>
          <a:blip r:embed="rId2"/>
          <a:srcRect/>
          <a:stretch>
            <a:fillRect/>
          </a:stretch>
        </p:blipFill>
        <p:spPr bwMode="auto">
          <a:xfrm>
            <a:off x="479425" y="1143000"/>
            <a:ext cx="8207375" cy="4300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41"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05542" name="Content Placeholder 2"/>
          <p:cNvSpPr>
            <a:spLocks noGrp="1"/>
          </p:cNvSpPr>
          <p:nvPr>
            <p:ph idx="4294967295"/>
          </p:nvPr>
        </p:nvSpPr>
        <p:spPr/>
        <p:txBody>
          <a:bodyPr/>
          <a:lstStyle/>
          <a:p>
            <a:r>
              <a:rPr lang="zh-CN" altLang="en-US" b="1" smtClean="0"/>
              <a:t>定义：</a:t>
            </a:r>
            <a:r>
              <a:rPr lang="zh-CN" altLang="en-US" smtClean="0"/>
              <a:t>给定信号博弈中的一个精炼贝叶斯均衡，</a:t>
            </a:r>
            <a:r>
              <a:rPr lang="en-US" altLang="zh-CN" smtClean="0"/>
              <a:t>M</a:t>
            </a:r>
            <a:r>
              <a:rPr lang="zh-CN" altLang="en-US" smtClean="0"/>
              <a:t>中的信号</a:t>
            </a:r>
            <a:r>
              <a:rPr lang="en-US" altLang="zh-CN" smtClean="0"/>
              <a:t>m</a:t>
            </a:r>
            <a:r>
              <a:rPr lang="en-US" altLang="zh-CN" baseline="-25000" smtClean="0"/>
              <a:t>j</a:t>
            </a:r>
            <a:r>
              <a:rPr lang="en-US" altLang="zh-CN" smtClean="0"/>
              <a:t> </a:t>
            </a:r>
            <a:r>
              <a:rPr lang="zh-CN" altLang="en-US" smtClean="0"/>
              <a:t>称为</a:t>
            </a:r>
            <a:r>
              <a:rPr lang="en-US" altLang="zh-CN" smtClean="0"/>
              <a:t>T</a:t>
            </a:r>
            <a:r>
              <a:rPr lang="zh-CN" altLang="en-US" smtClean="0"/>
              <a:t>中类型</a:t>
            </a:r>
            <a:r>
              <a:rPr lang="en-US" altLang="zh-CN" smtClean="0"/>
              <a:t>t</a:t>
            </a:r>
            <a:r>
              <a:rPr lang="en-US" altLang="zh-CN" baseline="-25000" smtClean="0"/>
              <a:t>i</a:t>
            </a:r>
            <a:r>
              <a:rPr lang="zh-CN" altLang="en-US" smtClean="0"/>
              <a:t> 的</a:t>
            </a:r>
            <a:r>
              <a:rPr lang="zh-CN" altLang="en-US" b="1" smtClean="0"/>
              <a:t>均衡劣信号</a:t>
            </a:r>
            <a:r>
              <a:rPr lang="zh-CN" altLang="en-US" smtClean="0"/>
              <a:t>，如果</a:t>
            </a:r>
            <a:r>
              <a:rPr lang="en-US" altLang="zh-CN" smtClean="0"/>
              <a:t>t</a:t>
            </a:r>
            <a:r>
              <a:rPr lang="en-US" altLang="zh-CN" baseline="-25000" smtClean="0"/>
              <a:t>i</a:t>
            </a:r>
            <a:r>
              <a:rPr lang="en-US" altLang="zh-CN" smtClean="0"/>
              <a:t> </a:t>
            </a:r>
            <a:r>
              <a:rPr lang="zh-CN" altLang="en-US" smtClean="0"/>
              <a:t>的均衡收益（用</a:t>
            </a:r>
            <a:r>
              <a:rPr lang="en-US" altLang="zh-CN" smtClean="0"/>
              <a:t>U</a:t>
            </a:r>
            <a:r>
              <a:rPr lang="en-US" altLang="zh-CN" baseline="30000" smtClean="0"/>
              <a:t>*</a:t>
            </a:r>
            <a:r>
              <a:rPr lang="en-US" altLang="zh-CN" smtClean="0"/>
              <a:t>(t</a:t>
            </a:r>
            <a:r>
              <a:rPr lang="en-US" altLang="zh-CN" baseline="-25000" smtClean="0"/>
              <a:t>i</a:t>
            </a:r>
            <a:r>
              <a:rPr lang="en-US" altLang="zh-CN" smtClean="0"/>
              <a:t>)</a:t>
            </a:r>
            <a:r>
              <a:rPr lang="zh-CN" altLang="en-US" smtClean="0"/>
              <a:t>表示）大于</a:t>
            </a:r>
            <a:r>
              <a:rPr lang="en-US" altLang="zh-CN" smtClean="0"/>
              <a:t>t</a:t>
            </a:r>
            <a:r>
              <a:rPr lang="en-US" altLang="zh-CN" baseline="-25000" smtClean="0"/>
              <a:t>i</a:t>
            </a:r>
            <a:r>
              <a:rPr lang="en-US" altLang="zh-CN" smtClean="0"/>
              <a:t> </a:t>
            </a:r>
            <a:r>
              <a:rPr lang="zh-CN" altLang="en-US" smtClean="0"/>
              <a:t>选择</a:t>
            </a:r>
            <a:r>
              <a:rPr lang="en-US" altLang="zh-CN" smtClean="0"/>
              <a:t>m</a:t>
            </a:r>
            <a:r>
              <a:rPr lang="en-US" altLang="zh-CN" baseline="-25000" smtClean="0"/>
              <a:t>j</a:t>
            </a:r>
            <a:r>
              <a:rPr lang="en-US" altLang="zh-CN" smtClean="0"/>
              <a:t> </a:t>
            </a:r>
            <a:r>
              <a:rPr lang="zh-CN" altLang="en-US" smtClean="0"/>
              <a:t>的最高可能收益</a:t>
            </a:r>
            <a:r>
              <a:rPr lang="en-US" altLang="zh-CN" b="1" smtClean="0"/>
              <a:t>:</a:t>
            </a:r>
            <a:endParaRPr lang="en-US" altLang="zh-CN" smtClean="0"/>
          </a:p>
        </p:txBody>
      </p:sp>
      <p:graphicFrame>
        <p:nvGraphicFramePr>
          <p:cNvPr id="705540" name="Object 2"/>
          <p:cNvGraphicFramePr>
            <a:graphicFrameLocks noChangeAspect="1"/>
          </p:cNvGraphicFramePr>
          <p:nvPr/>
        </p:nvGraphicFramePr>
        <p:xfrm>
          <a:off x="2489200" y="3846513"/>
          <a:ext cx="3778250" cy="757237"/>
        </p:xfrm>
        <a:graphic>
          <a:graphicData uri="http://schemas.openxmlformats.org/presentationml/2006/ole">
            <p:oleObj spid="_x0000_s705540" name="Equation" r:id="rId3" imgW="1511280" imgH="304560" progId="">
              <p:embed/>
            </p:oleObj>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29"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13730" name="Content Placeholder 2"/>
          <p:cNvSpPr>
            <a:spLocks noGrp="1"/>
          </p:cNvSpPr>
          <p:nvPr>
            <p:ph idx="4294967295"/>
          </p:nvPr>
        </p:nvSpPr>
        <p:spPr>
          <a:xfrm>
            <a:off x="457200" y="1600200"/>
            <a:ext cx="8382000" cy="4525963"/>
          </a:xfrm>
        </p:spPr>
        <p:txBody>
          <a:bodyPr/>
          <a:lstStyle/>
          <a:p>
            <a:r>
              <a:rPr lang="zh-CN" altLang="en-US" b="1" smtClean="0"/>
              <a:t>信号要求</a:t>
            </a:r>
            <a:r>
              <a:rPr lang="en-US" altLang="zh-CN" b="1" smtClean="0"/>
              <a:t>6</a:t>
            </a:r>
            <a:r>
              <a:rPr lang="zh-CN" altLang="en-US" b="1" smtClean="0"/>
              <a:t>（直观标准）：</a:t>
            </a:r>
            <a:r>
              <a:rPr lang="zh-CN" altLang="en-US" smtClean="0"/>
              <a:t>如果</a:t>
            </a:r>
            <a:r>
              <a:rPr lang="en-US" altLang="zh-CN" smtClean="0"/>
              <a:t>m</a:t>
            </a:r>
            <a:r>
              <a:rPr lang="en-US" altLang="zh-CN" baseline="-25000" smtClean="0"/>
              <a:t>j</a:t>
            </a:r>
            <a:r>
              <a:rPr lang="en-US" altLang="zh-CN" smtClean="0"/>
              <a:t> </a:t>
            </a:r>
            <a:r>
              <a:rPr lang="zh-CN" altLang="en-US" smtClean="0"/>
              <a:t>之后的信息集处于均衡路径之外，且</a:t>
            </a:r>
            <a:r>
              <a:rPr lang="en-US" altLang="zh-CN" smtClean="0"/>
              <a:t>m</a:t>
            </a:r>
            <a:r>
              <a:rPr lang="en-US" altLang="zh-CN" baseline="-25000" smtClean="0"/>
              <a:t>j</a:t>
            </a:r>
            <a:r>
              <a:rPr lang="zh-CN" altLang="en-US" smtClean="0"/>
              <a:t>为类型</a:t>
            </a:r>
            <a:r>
              <a:rPr lang="en-US" altLang="zh-CN" smtClean="0"/>
              <a:t>t</a:t>
            </a:r>
            <a:r>
              <a:rPr lang="en-US" altLang="zh-CN" baseline="-25000" smtClean="0"/>
              <a:t>i</a:t>
            </a:r>
            <a:r>
              <a:rPr lang="zh-CN" altLang="en-US" smtClean="0"/>
              <a:t>的</a:t>
            </a:r>
            <a:r>
              <a:rPr lang="zh-CN" altLang="en-US" smtClean="0">
                <a:solidFill>
                  <a:srgbClr val="FF0000"/>
                </a:solidFill>
              </a:rPr>
              <a:t>均衡劣信号</a:t>
            </a:r>
            <a:r>
              <a:rPr lang="zh-CN" altLang="en-US" smtClean="0"/>
              <a:t>，则（在可能的情况下）接收者的推断</a:t>
            </a:r>
            <a:r>
              <a:rPr lang="en-US" altLang="zh-CN" smtClean="0"/>
              <a:t>u(t</a:t>
            </a:r>
            <a:r>
              <a:rPr lang="en-US" altLang="zh-CN" baseline="-25000" smtClean="0"/>
              <a:t>i</a:t>
            </a:r>
            <a:r>
              <a:rPr lang="en-US" altLang="zh-CN" smtClean="0"/>
              <a:t> |m</a:t>
            </a:r>
            <a:r>
              <a:rPr lang="en-US" altLang="zh-CN" baseline="-25000" smtClean="0"/>
              <a:t>j</a:t>
            </a:r>
            <a:r>
              <a:rPr lang="en-US" altLang="zh-CN" smtClean="0"/>
              <a:t> )</a:t>
            </a:r>
            <a:r>
              <a:rPr lang="zh-CN" altLang="en-US" smtClean="0"/>
              <a:t>中，分配给发送者的类型为</a:t>
            </a:r>
            <a:r>
              <a:rPr lang="en-US" altLang="zh-CN" smtClean="0"/>
              <a:t>t</a:t>
            </a:r>
            <a:r>
              <a:rPr lang="en-US" altLang="zh-CN" baseline="-25000" smtClean="0"/>
              <a:t>i</a:t>
            </a:r>
            <a:r>
              <a:rPr lang="zh-CN" altLang="en-US" smtClean="0"/>
              <a:t>的概率应该等于</a:t>
            </a:r>
            <a:r>
              <a:rPr lang="en-US" altLang="zh-CN" smtClean="0"/>
              <a:t>0</a:t>
            </a:r>
            <a:r>
              <a:rPr lang="zh-CN" altLang="en-US" smtClean="0"/>
              <a:t>（只要</a:t>
            </a:r>
            <a:r>
              <a:rPr lang="en-US" altLang="zh-CN" smtClean="0"/>
              <a:t>m</a:t>
            </a:r>
            <a:r>
              <a:rPr lang="en-US" altLang="zh-CN" baseline="-25000" smtClean="0"/>
              <a:t>j</a:t>
            </a:r>
            <a:r>
              <a:rPr lang="zh-CN" altLang="en-US" smtClean="0"/>
              <a:t>不对</a:t>
            </a:r>
            <a:r>
              <a:rPr lang="en-US" altLang="zh-CN" smtClean="0"/>
              <a:t>T</a:t>
            </a:r>
            <a:r>
              <a:rPr lang="zh-CN" altLang="en-US" smtClean="0"/>
              <a:t>中所有的类型都是均衡劣信号，即为适用这一要求的可能情况）。</a:t>
            </a:r>
            <a:endParaRPr lang="en-US" altLang="zh-CN"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7"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46498" name="Content Placeholder 2"/>
          <p:cNvSpPr>
            <a:spLocks noGrp="1"/>
          </p:cNvSpPr>
          <p:nvPr>
            <p:ph idx="4294967295"/>
          </p:nvPr>
        </p:nvSpPr>
        <p:spPr>
          <a:xfrm>
            <a:off x="457200" y="1600200"/>
            <a:ext cx="8382000" cy="4525963"/>
          </a:xfrm>
        </p:spPr>
        <p:txBody>
          <a:bodyPr/>
          <a:lstStyle/>
          <a:p>
            <a:r>
              <a:rPr lang="zh-CN" altLang="en-US" smtClean="0"/>
              <a:t>若</a:t>
            </a:r>
            <a:r>
              <a:rPr lang="en-US" altLang="zh-CN" smtClean="0"/>
              <a:t>m</a:t>
            </a:r>
            <a:r>
              <a:rPr lang="en-US" altLang="zh-CN" baseline="-25000" smtClean="0"/>
              <a:t>j</a:t>
            </a:r>
            <a:r>
              <a:rPr lang="en-US" altLang="zh-CN" smtClean="0"/>
              <a:t> </a:t>
            </a:r>
            <a:r>
              <a:rPr lang="zh-CN" altLang="en-US" smtClean="0"/>
              <a:t>为</a:t>
            </a:r>
            <a:r>
              <a:rPr lang="en-US" altLang="zh-CN" smtClean="0"/>
              <a:t>t</a:t>
            </a:r>
            <a:r>
              <a:rPr lang="en-US" altLang="zh-CN" baseline="-25000" smtClean="0"/>
              <a:t>i</a:t>
            </a:r>
            <a:r>
              <a:rPr lang="en-US" altLang="zh-CN" smtClean="0"/>
              <a:t> </a:t>
            </a:r>
            <a:r>
              <a:rPr lang="zh-CN" altLang="en-US" smtClean="0"/>
              <a:t>的劣信号，则</a:t>
            </a:r>
            <a:r>
              <a:rPr lang="en-US" altLang="zh-CN" smtClean="0"/>
              <a:t>m</a:t>
            </a:r>
            <a:r>
              <a:rPr lang="en-US" altLang="zh-CN" baseline="-25000" smtClean="0"/>
              <a:t>j</a:t>
            </a:r>
            <a:r>
              <a:rPr lang="en-US" altLang="zh-CN" smtClean="0"/>
              <a:t> </a:t>
            </a:r>
            <a:r>
              <a:rPr lang="zh-CN" altLang="en-US" smtClean="0"/>
              <a:t>为</a:t>
            </a:r>
            <a:r>
              <a:rPr lang="en-US" altLang="zh-CN" smtClean="0"/>
              <a:t>t</a:t>
            </a:r>
            <a:r>
              <a:rPr lang="en-US" altLang="zh-CN" baseline="-25000" smtClean="0"/>
              <a:t>i</a:t>
            </a:r>
            <a:r>
              <a:rPr lang="en-US" altLang="zh-CN" smtClean="0"/>
              <a:t> </a:t>
            </a:r>
            <a:r>
              <a:rPr lang="zh-CN" altLang="en-US" smtClean="0"/>
              <a:t>的均衡劣信号</a:t>
            </a:r>
            <a:endParaRPr lang="en-US" altLang="zh-CN" smtClean="0"/>
          </a:p>
          <a:p>
            <a:r>
              <a:rPr lang="zh-CN" altLang="en-US" smtClean="0"/>
              <a:t>一般来讲，若信号要求</a:t>
            </a:r>
            <a:r>
              <a:rPr lang="en-US" altLang="zh-CN" smtClean="0"/>
              <a:t>6</a:t>
            </a:r>
            <a:r>
              <a:rPr lang="zh-CN" altLang="en-US" smtClean="0"/>
              <a:t>满足，则信号要求</a:t>
            </a:r>
            <a:r>
              <a:rPr lang="en-US" altLang="zh-CN" smtClean="0"/>
              <a:t>5</a:t>
            </a:r>
            <a:r>
              <a:rPr lang="zh-CN" altLang="en-US" smtClean="0"/>
              <a:t>也一定满足</a:t>
            </a:r>
            <a:endParaRPr lang="en-US" altLang="zh-CN"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5"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48546" name="Content Placeholder 2"/>
          <p:cNvSpPr>
            <a:spLocks noGrp="1"/>
          </p:cNvSpPr>
          <p:nvPr>
            <p:ph idx="4294967295"/>
          </p:nvPr>
        </p:nvSpPr>
        <p:spPr>
          <a:xfrm>
            <a:off x="457200" y="1600200"/>
            <a:ext cx="8382000" cy="4525963"/>
          </a:xfrm>
        </p:spPr>
        <p:txBody>
          <a:bodyPr/>
          <a:lstStyle/>
          <a:p>
            <a:r>
              <a:rPr lang="zh-CN" altLang="en-US" smtClean="0"/>
              <a:t>若</a:t>
            </a:r>
            <a:r>
              <a:rPr lang="en-US" altLang="zh-CN" smtClean="0"/>
              <a:t>m</a:t>
            </a:r>
            <a:r>
              <a:rPr lang="en-US" altLang="zh-CN" baseline="-25000" smtClean="0"/>
              <a:t>j</a:t>
            </a:r>
            <a:r>
              <a:rPr lang="en-US" altLang="zh-CN" smtClean="0"/>
              <a:t> </a:t>
            </a:r>
            <a:r>
              <a:rPr lang="zh-CN" altLang="en-US" smtClean="0"/>
              <a:t>为</a:t>
            </a:r>
            <a:r>
              <a:rPr lang="en-US" altLang="zh-CN" smtClean="0"/>
              <a:t>t</a:t>
            </a:r>
            <a:r>
              <a:rPr lang="en-US" altLang="zh-CN" baseline="-25000" smtClean="0"/>
              <a:t>i</a:t>
            </a:r>
            <a:r>
              <a:rPr lang="en-US" altLang="zh-CN" smtClean="0"/>
              <a:t> </a:t>
            </a:r>
            <a:r>
              <a:rPr lang="zh-CN" altLang="en-US" smtClean="0"/>
              <a:t>的劣信号，则</a:t>
            </a:r>
            <a:r>
              <a:rPr lang="en-US" altLang="zh-CN" smtClean="0"/>
              <a:t>m</a:t>
            </a:r>
            <a:r>
              <a:rPr lang="en-US" altLang="zh-CN" baseline="-25000" smtClean="0"/>
              <a:t>j</a:t>
            </a:r>
            <a:r>
              <a:rPr lang="en-US" altLang="zh-CN" smtClean="0"/>
              <a:t> </a:t>
            </a:r>
            <a:r>
              <a:rPr lang="zh-CN" altLang="en-US" smtClean="0"/>
              <a:t>为</a:t>
            </a:r>
            <a:r>
              <a:rPr lang="en-US" altLang="zh-CN" smtClean="0"/>
              <a:t>t</a:t>
            </a:r>
            <a:r>
              <a:rPr lang="en-US" altLang="zh-CN" baseline="-25000" smtClean="0"/>
              <a:t>i</a:t>
            </a:r>
            <a:r>
              <a:rPr lang="en-US" altLang="zh-CN" smtClean="0"/>
              <a:t> </a:t>
            </a:r>
            <a:r>
              <a:rPr lang="zh-CN" altLang="en-US" smtClean="0"/>
              <a:t>的均衡劣信号</a:t>
            </a:r>
            <a:endParaRPr lang="en-US" altLang="zh-CN" smtClean="0"/>
          </a:p>
          <a:p>
            <a:r>
              <a:rPr lang="zh-CN" altLang="en-US" smtClean="0"/>
              <a:t>一般来讲，若信号要求</a:t>
            </a:r>
            <a:r>
              <a:rPr lang="en-US" altLang="zh-CN" smtClean="0"/>
              <a:t>6</a:t>
            </a:r>
            <a:r>
              <a:rPr lang="zh-CN" altLang="en-US" smtClean="0"/>
              <a:t>满足，则信号要求</a:t>
            </a:r>
            <a:r>
              <a:rPr lang="en-US" altLang="zh-CN" smtClean="0"/>
              <a:t>5</a:t>
            </a:r>
            <a:r>
              <a:rPr lang="zh-CN" altLang="en-US" smtClean="0"/>
              <a:t>也一定满足</a:t>
            </a:r>
            <a:endParaRPr lang="en-US" altLang="zh-CN" smtClean="0"/>
          </a:p>
          <a:p>
            <a:r>
              <a:rPr lang="en-US" altLang="zh-CN" smtClean="0"/>
              <a:t>Cho and Kreps (1987): </a:t>
            </a:r>
            <a:r>
              <a:rPr lang="zh-CN" altLang="en-US" smtClean="0"/>
              <a:t>任何信号博弈都存在满足信号要求</a:t>
            </a:r>
            <a:r>
              <a:rPr lang="en-US" altLang="zh-CN" smtClean="0"/>
              <a:t>6</a:t>
            </a:r>
            <a:r>
              <a:rPr lang="zh-CN" altLang="en-US" smtClean="0"/>
              <a:t>的精炼贝叶斯均衡</a:t>
            </a:r>
            <a:endParaRPr lang="en-US" altLang="zh-CN"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1"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16802" name="Content Placeholder 2"/>
          <p:cNvSpPr>
            <a:spLocks noGrp="1"/>
          </p:cNvSpPr>
          <p:nvPr>
            <p:ph idx="4294967295"/>
          </p:nvPr>
        </p:nvSpPr>
        <p:spPr>
          <a:xfrm>
            <a:off x="457200" y="1600200"/>
            <a:ext cx="8229600" cy="5257800"/>
          </a:xfrm>
        </p:spPr>
        <p:txBody>
          <a:bodyPr/>
          <a:lstStyle/>
          <a:p>
            <a:r>
              <a:rPr lang="zh-CN" altLang="en-US" smtClean="0"/>
              <a:t>就业市场中精炼贝叶斯均衡的再精炼</a:t>
            </a:r>
          </a:p>
          <a:p>
            <a:r>
              <a:rPr lang="zh-CN" altLang="en-US" u="sng" smtClean="0"/>
              <a:t>考虑</a:t>
            </a:r>
            <a:r>
              <a:rPr lang="zh-CN" altLang="en-US" b="1" u="sng" smtClean="0"/>
              <a:t>有嫉妒</a:t>
            </a:r>
            <a:r>
              <a:rPr lang="zh-CN" altLang="en-US" u="sng" smtClean="0"/>
              <a:t>的情况</a:t>
            </a:r>
            <a:endParaRPr lang="en-US" altLang="zh-CN" u="sng" smtClean="0"/>
          </a:p>
        </p:txBody>
      </p:sp>
      <p:pic>
        <p:nvPicPr>
          <p:cNvPr id="716803" name="Picture 6" descr="Fig8.jpg"/>
          <p:cNvPicPr>
            <a:picLocks noChangeAspect="1"/>
          </p:cNvPicPr>
          <p:nvPr/>
        </p:nvPicPr>
        <p:blipFill>
          <a:blip r:embed="rId2" cstate="print"/>
          <a:srcRect/>
          <a:stretch>
            <a:fillRect/>
          </a:stretch>
        </p:blipFill>
        <p:spPr bwMode="auto">
          <a:xfrm>
            <a:off x="1295400" y="2755900"/>
            <a:ext cx="5410200" cy="394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8" name="Title 1"/>
          <p:cNvSpPr>
            <a:spLocks noGrp="1"/>
          </p:cNvSpPr>
          <p:nvPr>
            <p:ph type="title" idx="4294967295"/>
          </p:nvPr>
        </p:nvSpPr>
        <p:spPr/>
        <p:txBody>
          <a:bodyPr/>
          <a:lstStyle/>
          <a:p>
            <a:r>
              <a:rPr lang="en-US" altLang="zh-CN" smtClean="0"/>
              <a:t>4.4 </a:t>
            </a:r>
            <a:r>
              <a:rPr lang="zh-CN" altLang="en-US" smtClean="0"/>
              <a:t>精炼贝叶斯均衡的再精炼</a:t>
            </a:r>
          </a:p>
        </p:txBody>
      </p:sp>
      <p:sp>
        <p:nvSpPr>
          <p:cNvPr id="710669" name="Content Placeholder 2"/>
          <p:cNvSpPr>
            <a:spLocks noGrp="1"/>
          </p:cNvSpPr>
          <p:nvPr>
            <p:ph idx="4294967295"/>
          </p:nvPr>
        </p:nvSpPr>
        <p:spPr>
          <a:xfrm>
            <a:off x="457200" y="1600200"/>
            <a:ext cx="8686800" cy="4953000"/>
          </a:xfrm>
        </p:spPr>
        <p:txBody>
          <a:bodyPr/>
          <a:lstStyle/>
          <a:p>
            <a:r>
              <a:rPr lang="en-US" altLang="zh-CN" smtClean="0"/>
              <a:t>                                               </a:t>
            </a:r>
            <a:r>
              <a:rPr lang="zh-CN" altLang="en-US" smtClean="0"/>
              <a:t>以及如下              和         构成</a:t>
            </a:r>
            <a:r>
              <a:rPr lang="zh-CN" altLang="en-US" b="1" smtClean="0"/>
              <a:t>分离精炼贝叶斯均衡</a:t>
            </a:r>
            <a:endParaRPr lang="en-US" altLang="zh-CN" b="1" smtClean="0"/>
          </a:p>
          <a:p>
            <a:r>
              <a:rPr lang="zh-CN" altLang="en-US" smtClean="0"/>
              <a:t>    使得低类型的工人选择                                     和       </a:t>
            </a:r>
            <a:r>
              <a:rPr lang="en-US" altLang="zh-CN" smtClean="0"/>
              <a:t>                    </a:t>
            </a:r>
            <a:r>
              <a:rPr lang="zh-CN" altLang="en-US" smtClean="0"/>
              <a:t>无差异</a:t>
            </a:r>
            <a:endParaRPr lang="en-US" altLang="zh-CN" smtClean="0"/>
          </a:p>
          <a:p>
            <a:endParaRPr lang="en-US" altLang="zh-CN" smtClean="0"/>
          </a:p>
          <a:p>
            <a:r>
              <a:rPr lang="en-US" altLang="zh-CN" smtClean="0"/>
              <a:t> </a:t>
            </a:r>
          </a:p>
          <a:p>
            <a:endParaRPr lang="en-US" altLang="zh-CN" smtClean="0"/>
          </a:p>
          <a:p>
            <a:r>
              <a:rPr lang="en-US" altLang="zh-CN" smtClean="0"/>
              <a:t> </a:t>
            </a:r>
          </a:p>
        </p:txBody>
      </p:sp>
      <p:graphicFrame>
        <p:nvGraphicFramePr>
          <p:cNvPr id="710660" name="Object 5"/>
          <p:cNvGraphicFramePr>
            <a:graphicFrameLocks noChangeAspect="1"/>
          </p:cNvGraphicFramePr>
          <p:nvPr/>
        </p:nvGraphicFramePr>
        <p:xfrm>
          <a:off x="990600" y="1524000"/>
          <a:ext cx="4240213" cy="587375"/>
        </p:xfrm>
        <a:graphic>
          <a:graphicData uri="http://schemas.openxmlformats.org/presentationml/2006/ole">
            <p:oleObj spid="_x0000_s710660" name="Equation" r:id="rId3" imgW="1409400" imgH="228600" progId="">
              <p:embed/>
            </p:oleObj>
          </a:graphicData>
        </a:graphic>
      </p:graphicFrame>
      <p:graphicFrame>
        <p:nvGraphicFramePr>
          <p:cNvPr id="710661" name="Object 5"/>
          <p:cNvGraphicFramePr>
            <a:graphicFrameLocks noChangeAspect="1"/>
          </p:cNvGraphicFramePr>
          <p:nvPr/>
        </p:nvGraphicFramePr>
        <p:xfrm>
          <a:off x="6778625" y="1644650"/>
          <a:ext cx="1374775" cy="488950"/>
        </p:xfrm>
        <a:graphic>
          <a:graphicData uri="http://schemas.openxmlformats.org/presentationml/2006/ole">
            <p:oleObj spid="_x0000_s710661" name="Equation" r:id="rId4" imgW="507960" imgH="190440" progId="">
              <p:embed/>
            </p:oleObj>
          </a:graphicData>
        </a:graphic>
      </p:graphicFrame>
      <p:graphicFrame>
        <p:nvGraphicFramePr>
          <p:cNvPr id="710662" name="Object 6"/>
          <p:cNvGraphicFramePr>
            <a:graphicFrameLocks noChangeAspect="1"/>
          </p:cNvGraphicFramePr>
          <p:nvPr/>
        </p:nvGraphicFramePr>
        <p:xfrm>
          <a:off x="8534400" y="1600200"/>
          <a:ext cx="609600" cy="488950"/>
        </p:xfrm>
        <a:graphic>
          <a:graphicData uri="http://schemas.openxmlformats.org/presentationml/2006/ole">
            <p:oleObj spid="_x0000_s710662" name="Equation" r:id="rId5" imgW="304560" imgH="190440" progId="">
              <p:embed/>
            </p:oleObj>
          </a:graphicData>
        </a:graphic>
      </p:graphicFrame>
      <p:graphicFrame>
        <p:nvGraphicFramePr>
          <p:cNvPr id="710663" name="Object 7"/>
          <p:cNvGraphicFramePr>
            <a:graphicFrameLocks noChangeAspect="1"/>
          </p:cNvGraphicFramePr>
          <p:nvPr/>
        </p:nvGraphicFramePr>
        <p:xfrm>
          <a:off x="1981200" y="4159250"/>
          <a:ext cx="4419600" cy="1174750"/>
        </p:xfrm>
        <a:graphic>
          <a:graphicData uri="http://schemas.openxmlformats.org/presentationml/2006/ole">
            <p:oleObj spid="_x0000_s710663" name="Equation" r:id="rId6" imgW="1473120" imgH="457200" progId="">
              <p:embed/>
            </p:oleObj>
          </a:graphicData>
        </a:graphic>
      </p:graphicFrame>
      <p:graphicFrame>
        <p:nvGraphicFramePr>
          <p:cNvPr id="710664" name="Object 8"/>
          <p:cNvGraphicFramePr>
            <a:graphicFrameLocks noChangeAspect="1"/>
          </p:cNvGraphicFramePr>
          <p:nvPr/>
        </p:nvGraphicFramePr>
        <p:xfrm>
          <a:off x="2057400" y="5380038"/>
          <a:ext cx="4724400" cy="1173162"/>
        </p:xfrm>
        <a:graphic>
          <a:graphicData uri="http://schemas.openxmlformats.org/presentationml/2006/ole">
            <p:oleObj spid="_x0000_s710664" name="Equation" r:id="rId7" imgW="1574640" imgH="457200" progId="">
              <p:embed/>
            </p:oleObj>
          </a:graphicData>
        </a:graphic>
      </p:graphicFrame>
      <p:graphicFrame>
        <p:nvGraphicFramePr>
          <p:cNvPr id="710665" name="Object 9"/>
          <p:cNvGraphicFramePr>
            <a:graphicFrameLocks noChangeAspect="1"/>
          </p:cNvGraphicFramePr>
          <p:nvPr/>
        </p:nvGraphicFramePr>
        <p:xfrm>
          <a:off x="838200" y="2678113"/>
          <a:ext cx="458788" cy="522287"/>
        </p:xfrm>
        <a:graphic>
          <a:graphicData uri="http://schemas.openxmlformats.org/presentationml/2006/ole">
            <p:oleObj spid="_x0000_s710665" name="Equation" r:id="rId8" imgW="152280" imgH="203040" progId="">
              <p:embed/>
            </p:oleObj>
          </a:graphicData>
        </a:graphic>
      </p:graphicFrame>
      <p:graphicFrame>
        <p:nvGraphicFramePr>
          <p:cNvPr id="710666" name="Object 10"/>
          <p:cNvGraphicFramePr>
            <a:graphicFrameLocks noChangeAspect="1"/>
          </p:cNvGraphicFramePr>
          <p:nvPr/>
        </p:nvGraphicFramePr>
        <p:xfrm>
          <a:off x="5334000" y="2613025"/>
          <a:ext cx="3324225" cy="587375"/>
        </p:xfrm>
        <a:graphic>
          <a:graphicData uri="http://schemas.openxmlformats.org/presentationml/2006/ole">
            <p:oleObj spid="_x0000_s710666" name="Equation" r:id="rId9" imgW="1104840" imgH="228600" progId="">
              <p:embed/>
            </p:oleObj>
          </a:graphicData>
        </a:graphic>
      </p:graphicFrame>
      <p:graphicFrame>
        <p:nvGraphicFramePr>
          <p:cNvPr id="710667" name="Object 11"/>
          <p:cNvGraphicFramePr>
            <a:graphicFrameLocks noChangeAspect="1"/>
          </p:cNvGraphicFramePr>
          <p:nvPr/>
        </p:nvGraphicFramePr>
        <p:xfrm>
          <a:off x="1371600" y="3211513"/>
          <a:ext cx="2330450" cy="522287"/>
        </p:xfrm>
        <a:graphic>
          <a:graphicData uri="http://schemas.openxmlformats.org/presentationml/2006/ole">
            <p:oleObj spid="_x0000_s710667" name="Equation" r:id="rId10" imgW="774360" imgH="203040" progId="">
              <p:embed/>
            </p:oleObj>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FLYINGRK@7RJLKNOLJDW4YLM3" val="46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12978</TotalTime>
  <Words>8472</Words>
  <Application>Microsoft Office PowerPoint</Application>
  <PresentationFormat>全屏显示(4:3)</PresentationFormat>
  <Paragraphs>975</Paragraphs>
  <Slides>167</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167</vt:i4>
      </vt:variant>
    </vt:vector>
  </HeadingPairs>
  <TitlesOfParts>
    <vt:vector size="174" baseType="lpstr">
      <vt:lpstr>Arial</vt:lpstr>
      <vt:lpstr>宋体</vt:lpstr>
      <vt:lpstr>Calibri</vt:lpstr>
      <vt:lpstr>Times New Roman</vt:lpstr>
      <vt:lpstr>Office Theme</vt:lpstr>
      <vt:lpstr>Equation</vt:lpstr>
      <vt:lpstr>公式</vt:lpstr>
      <vt:lpstr>第四章 非完全信息动态博弈</vt:lpstr>
      <vt:lpstr>4.1 精炼贝叶斯均衡概述</vt:lpstr>
      <vt:lpstr>4.1 精炼贝叶斯均衡概述</vt:lpstr>
      <vt:lpstr>幻灯片 4</vt:lpstr>
      <vt:lpstr>4.1 精炼贝叶斯均衡概述</vt:lpstr>
      <vt:lpstr>4.1 精炼贝叶斯均衡概述</vt:lpstr>
      <vt:lpstr>4.1 精炼贝叶斯均衡概述</vt:lpstr>
      <vt:lpstr>4.1 精炼贝叶斯均衡概述</vt:lpstr>
      <vt:lpstr>4.1 精炼贝叶斯均衡概述</vt:lpstr>
      <vt:lpstr>4.1 精炼贝叶斯均衡概述</vt:lpstr>
      <vt:lpstr>4.1 精炼贝叶斯均衡概述</vt:lpstr>
      <vt:lpstr>4.1 精炼贝叶斯均衡概述</vt:lpstr>
      <vt:lpstr>4.2 信号博弈</vt:lpstr>
      <vt:lpstr>4.2 信号博弈</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4.2.A 信号博弈的精炼贝叶斯均衡</vt:lpstr>
      <vt:lpstr>4.2.B 就业市场信号</vt:lpstr>
      <vt:lpstr>4.2.B 就业市场信号</vt:lpstr>
      <vt:lpstr>4.2.B 就业市场信号</vt:lpstr>
      <vt:lpstr>4.2.B 就业市场信号</vt:lpstr>
      <vt:lpstr>4.2.B 就业市场信号</vt:lpstr>
      <vt:lpstr>4.2.B 就业市场信号</vt:lpstr>
      <vt:lpstr>No-Envy Case</vt:lpstr>
      <vt:lpstr>Envy Case</vt:lpstr>
      <vt:lpstr>4.2.B 就业市场信号</vt:lpstr>
      <vt:lpstr>4.2.B 就业市场信号</vt:lpstr>
      <vt:lpstr>4.2.B 就业市场信号</vt:lpstr>
      <vt:lpstr>4.2.B 就业市场信号</vt:lpstr>
      <vt:lpstr>4.2.B 就业市场信号</vt:lpstr>
      <vt:lpstr>4.2.B 就业市场信号</vt:lpstr>
      <vt:lpstr>4.2.B 就业市场信号</vt:lpstr>
      <vt:lpstr>4.2.B 就业市场信号</vt:lpstr>
      <vt:lpstr>4.2.B 就业市场信号</vt:lpstr>
      <vt:lpstr>Envy Case</vt:lpstr>
      <vt:lpstr>4.2.B 就业市场信号</vt:lpstr>
      <vt:lpstr>幻灯片 53</vt:lpstr>
      <vt:lpstr>4.2.B 就业市场信号</vt:lpstr>
      <vt:lpstr>4.2.B 就业市场信号</vt:lpstr>
      <vt:lpstr>4.2.B 就业市场信号</vt:lpstr>
      <vt:lpstr>4.2.B 就业市场信号</vt:lpstr>
      <vt:lpstr>4.2.B 就业市场信号</vt:lpstr>
      <vt:lpstr>4.2.B 就业市场信号</vt:lpstr>
      <vt:lpstr>4.2.B 就业市场信号</vt:lpstr>
      <vt:lpstr>4.2.B 就业市场信号</vt:lpstr>
      <vt:lpstr>4.2.B 就业市场信号</vt:lpstr>
      <vt:lpstr>幻灯片 63</vt:lpstr>
      <vt:lpstr>4.2.B 就业市场信号</vt:lpstr>
      <vt:lpstr>4.2.B 就业市场信号</vt:lpstr>
      <vt:lpstr>4.2.C 公司投资和资本结构</vt:lpstr>
      <vt:lpstr>4.2.C 公司投资和资本结构</vt:lpstr>
      <vt:lpstr>4.2.C 公司投资和资本结构</vt:lpstr>
      <vt:lpstr>4.2.C 公司投资和资本结构</vt:lpstr>
      <vt:lpstr>4.2.C 公司投资和资本结构</vt:lpstr>
      <vt:lpstr>4.2.C 公司投资和资本结构</vt:lpstr>
      <vt:lpstr>4.2.C 公司投资和资本结构</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4.4 精炼贝叶斯均衡的再精炼</vt:lpstr>
      <vt:lpstr>幻灯片 100</vt:lpstr>
      <vt:lpstr>4.4 精炼贝叶斯均衡的再精炼</vt:lpstr>
      <vt:lpstr>幻灯片 102</vt:lpstr>
      <vt:lpstr>4.4 精炼贝叶斯均衡的再精炼</vt:lpstr>
      <vt:lpstr>4.4 精炼贝叶斯均衡的再精炼</vt:lpstr>
      <vt:lpstr>幻灯片 105</vt:lpstr>
      <vt:lpstr>4.4 精炼贝叶斯均衡的再精炼</vt:lpstr>
      <vt:lpstr>4.2.B 就业市场信号</vt:lpstr>
      <vt:lpstr>4.4 精炼贝叶斯均衡的再精炼</vt:lpstr>
      <vt:lpstr>4.4 精炼贝叶斯均衡的再精炼</vt:lpstr>
      <vt:lpstr>4.4 精炼贝叶斯均衡的再精炼</vt:lpstr>
      <vt:lpstr>幻灯片 111</vt:lpstr>
      <vt:lpstr>4.4 精炼贝叶斯均衡的再精炼</vt:lpstr>
      <vt:lpstr>4.4 精炼贝叶斯均衡的再精炼</vt:lpstr>
      <vt:lpstr>4.4 精炼贝叶斯均衡的再精炼</vt:lpstr>
      <vt:lpstr>幻灯片 115</vt:lpstr>
      <vt:lpstr>幻灯片 116</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4.3.C 有限重复囚徒困境中的声誉</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lpstr>逆向选择与道德风险</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完全信息静态博弈</dc:title>
  <dc:creator>flyingrk</dc:creator>
  <cp:lastModifiedBy>admin</cp:lastModifiedBy>
  <cp:revision>274</cp:revision>
  <dcterms:created xsi:type="dcterms:W3CDTF">2006-08-16T00:00:00Z</dcterms:created>
  <dcterms:modified xsi:type="dcterms:W3CDTF">2014-12-02T06:41:50Z</dcterms:modified>
</cp:coreProperties>
</file>