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1" r:id="rId2"/>
    <p:sldId id="317" r:id="rId3"/>
    <p:sldId id="303" r:id="rId4"/>
    <p:sldId id="304" r:id="rId5"/>
    <p:sldId id="272" r:id="rId6"/>
    <p:sldId id="256" r:id="rId7"/>
    <p:sldId id="307" r:id="rId8"/>
    <p:sldId id="257" r:id="rId9"/>
    <p:sldId id="259" r:id="rId10"/>
    <p:sldId id="258" r:id="rId11"/>
    <p:sldId id="261" r:id="rId12"/>
    <p:sldId id="262" r:id="rId13"/>
    <p:sldId id="267" r:id="rId14"/>
    <p:sldId id="305" r:id="rId15"/>
    <p:sldId id="306" r:id="rId16"/>
    <p:sldId id="308" r:id="rId17"/>
    <p:sldId id="273" r:id="rId18"/>
    <p:sldId id="274" r:id="rId19"/>
    <p:sldId id="275" r:id="rId20"/>
    <p:sldId id="276" r:id="rId21"/>
    <p:sldId id="310" r:id="rId22"/>
    <p:sldId id="277" r:id="rId23"/>
    <p:sldId id="278" r:id="rId24"/>
    <p:sldId id="284" r:id="rId25"/>
    <p:sldId id="280" r:id="rId26"/>
    <p:sldId id="281" r:id="rId27"/>
    <p:sldId id="286" r:id="rId28"/>
    <p:sldId id="311" r:id="rId29"/>
    <p:sldId id="312" r:id="rId30"/>
    <p:sldId id="313" r:id="rId31"/>
    <p:sldId id="314" r:id="rId32"/>
    <p:sldId id="279" r:id="rId33"/>
    <p:sldId id="283" r:id="rId34"/>
    <p:sldId id="315" r:id="rId35"/>
    <p:sldId id="316" r:id="rId36"/>
    <p:sldId id="290" r:id="rId37"/>
    <p:sldId id="291" r:id="rId38"/>
    <p:sldId id="294" r:id="rId39"/>
    <p:sldId id="297" r:id="rId40"/>
    <p:sldId id="298" r:id="rId41"/>
  </p:sldIdLst>
  <p:sldSz cx="9144000" cy="6858000" type="screen4x3"/>
  <p:notesSz cx="6858000" cy="9144000"/>
  <p:embeddedFontLst>
    <p:embeddedFont>
      <p:font typeface="Calibri" pitchFamily="34" charset="0"/>
      <p:regular r:id="rId42"/>
      <p:bold r:id="rId43"/>
      <p:italic r:id="rId44"/>
      <p:boldItalic r:id="rId45"/>
    </p:embeddedFont>
  </p:embeddedFontLst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9" autoAdjust="0"/>
  </p:normalViewPr>
  <p:slideViewPr>
    <p:cSldViewPr>
      <p:cViewPr varScale="1">
        <p:scale>
          <a:sx n="84" d="100"/>
          <a:sy n="84" d="100"/>
        </p:scale>
        <p:origin x="-155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4AED5-33C5-4DF0-A55B-5F982D2BB7F2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859D2-8F32-4635-9BE4-FE37E09D4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7E223-82B0-419F-AEFF-E2BFE55E09DF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E1AD2-948C-42F2-839F-DA30FAB3B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3EB32-D36E-44A7-8266-9B4AEE87C3FF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87D32-86C5-473A-ACAE-D996D04F6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1B5FD-312D-495C-B31D-523B76E3663E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CF358-2E26-4E65-853E-BEE32B60C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9DFD8-C187-4007-8DA0-B4019CD0466B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E77E8-1C74-43BD-9641-BBDEC803F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D718E-94AA-4DAB-AC9F-1543FD6E0560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DE8E7-FE3A-432B-86D0-6F6DD51DA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630D5-ECF3-4A51-AF11-E90984FC5C6C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D7638-304E-4F1E-BD50-17C21259C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A923A-E451-4365-AC58-FED404709BA6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42103-89F3-4961-940B-DD0FD33BB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B5AA3-7772-47B6-A55E-2542370509C6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4915-4E03-4C3D-A73E-2F8AB23D9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D65C7-9A6C-45F9-BAC9-830BD0FB68D8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C460-6151-49B7-B2AA-452CC713A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D3511-93C6-4810-96B5-74EC61400BB1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CC9D7-F1CC-4238-B9E8-81C324DD8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C677A1-67DE-4574-AA2B-E270D1262D2C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300386-7CE2-434C-A067-B3ED32D68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b.shufe.edu.cn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博弈论与信息经济学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经济学院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1.1.A </a:t>
            </a:r>
            <a:r>
              <a:rPr lang="zh-CN" altLang="en-US" smtClean="0"/>
              <a:t>博弈的标准式表述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囚徒困境（</a:t>
            </a:r>
            <a:r>
              <a:rPr lang="en-US" altLang="zh-CN" dirty="0" smtClean="0"/>
              <a:t>The Prisoners’ Dilemma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514600"/>
          <a:ext cx="54864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囚徒</a:t>
                      </a:r>
                      <a:r>
                        <a:rPr lang="en-US" altLang="zh-CN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沉默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招认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囚徒</a:t>
                      </a:r>
                      <a:r>
                        <a:rPr lang="en-US" altLang="zh-CN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沉默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-1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9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招认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9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6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6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性别之战（</a:t>
            </a:r>
            <a:r>
              <a:rPr lang="en-US" altLang="zh-CN" dirty="0" smtClean="0"/>
              <a:t>The Battle of Sexes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514600"/>
          <a:ext cx="54864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男方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歌剧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拳击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女方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歌剧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拳击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博弈的标准式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000" dirty="0" smtClean="0"/>
              <a:t>n</a:t>
            </a:r>
            <a:r>
              <a:rPr lang="zh-CN" altLang="en-US" sz="3000" dirty="0" smtClean="0"/>
              <a:t>个参与者</a:t>
            </a:r>
            <a:endParaRPr lang="en-US" altLang="zh-CN" sz="3000" dirty="0" smtClean="0"/>
          </a:p>
          <a:p>
            <a:pPr>
              <a:lnSpc>
                <a:spcPct val="90000"/>
              </a:lnSpc>
            </a:pPr>
            <a:r>
              <a:rPr lang="en-US" altLang="zh-CN" sz="3000" dirty="0" err="1" smtClean="0"/>
              <a:t>i</a:t>
            </a:r>
            <a:r>
              <a:rPr lang="zh-CN" altLang="en-US" sz="3000" dirty="0" smtClean="0"/>
              <a:t>代表任意一个参与者，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=1,…,n</a:t>
            </a:r>
          </a:p>
          <a:p>
            <a:pPr>
              <a:lnSpc>
                <a:spcPct val="90000"/>
              </a:lnSpc>
            </a:pPr>
            <a:r>
              <a:rPr lang="en-US" altLang="zh-CN" sz="3000" dirty="0" smtClean="0"/>
              <a:t>S</a:t>
            </a:r>
            <a:r>
              <a:rPr lang="en-US" altLang="zh-CN" sz="3000" baseline="-25000" dirty="0" smtClean="0"/>
              <a:t>i</a:t>
            </a:r>
            <a:r>
              <a:rPr lang="zh-CN" altLang="en-US" sz="3000" dirty="0" smtClean="0"/>
              <a:t>代表参与者</a:t>
            </a:r>
            <a:r>
              <a:rPr lang="en-US" altLang="zh-CN" sz="3000" dirty="0" err="1" smtClean="0"/>
              <a:t>i</a:t>
            </a:r>
            <a:r>
              <a:rPr lang="zh-CN" altLang="en-US" sz="3000" dirty="0" smtClean="0"/>
              <a:t>可以选择的战略集合</a:t>
            </a:r>
            <a:endParaRPr lang="en-US" altLang="zh-CN" sz="3000" dirty="0" smtClean="0"/>
          </a:p>
          <a:p>
            <a:pPr>
              <a:lnSpc>
                <a:spcPct val="90000"/>
              </a:lnSpc>
            </a:pP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i</a:t>
            </a:r>
            <a:r>
              <a:rPr lang="en-US" altLang="zh-CN" sz="3000" baseline="-25000" dirty="0" smtClean="0"/>
              <a:t> </a:t>
            </a:r>
            <a:r>
              <a:rPr lang="zh-CN" altLang="en-US" sz="3000" dirty="0" smtClean="0"/>
              <a:t>代表参与者</a:t>
            </a:r>
            <a:r>
              <a:rPr lang="en-US" altLang="zh-CN" sz="3000" dirty="0" err="1" smtClean="0"/>
              <a:t>i</a:t>
            </a:r>
            <a:r>
              <a:rPr lang="zh-CN" altLang="en-US" sz="3000" dirty="0" smtClean="0"/>
              <a:t>的一个特定的战略，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i</a:t>
            </a:r>
            <a:r>
              <a:rPr lang="zh-CN" altLang="en-US" sz="3000" baseline="-25000" dirty="0" smtClean="0"/>
              <a:t>      </a:t>
            </a:r>
            <a:r>
              <a:rPr lang="en-US" altLang="zh-CN" sz="3000" dirty="0" smtClean="0"/>
              <a:t>S</a:t>
            </a:r>
            <a:r>
              <a:rPr lang="en-US" altLang="zh-CN" sz="3000" baseline="-25000" dirty="0" smtClean="0"/>
              <a:t>i</a:t>
            </a:r>
            <a:endParaRPr lang="en-US" altLang="zh-CN" sz="3000" dirty="0" smtClean="0"/>
          </a:p>
          <a:p>
            <a:pPr>
              <a:lnSpc>
                <a:spcPct val="90000"/>
              </a:lnSpc>
            </a:pPr>
            <a:r>
              <a:rPr lang="en-US" altLang="zh-CN" sz="3000" dirty="0" smtClean="0"/>
              <a:t>(s</a:t>
            </a:r>
            <a:r>
              <a:rPr lang="en-US" altLang="zh-CN" sz="3000" baseline="-25000" dirty="0" smtClean="0"/>
              <a:t>1,</a:t>
            </a:r>
            <a:r>
              <a:rPr lang="en-US" altLang="zh-CN" sz="3000" dirty="0" smtClean="0"/>
              <a:t> s</a:t>
            </a:r>
            <a:r>
              <a:rPr lang="en-US" altLang="zh-CN" sz="3000" baseline="-25000" dirty="0" smtClean="0"/>
              <a:t>2, … ,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代表每一个参与者选定一个战略而形成的战略组合</a:t>
            </a:r>
            <a:endParaRPr lang="en-US" altLang="zh-CN" sz="3000" dirty="0" smtClean="0"/>
          </a:p>
          <a:p>
            <a:pPr>
              <a:lnSpc>
                <a:spcPct val="90000"/>
              </a:lnSpc>
            </a:pPr>
            <a:r>
              <a:rPr lang="en-US" altLang="zh-CN" sz="3000" dirty="0" err="1" smtClean="0"/>
              <a:t>u</a:t>
            </a:r>
            <a:r>
              <a:rPr lang="en-US" altLang="zh-CN" sz="3000" baseline="-25000" dirty="0" err="1" smtClean="0"/>
              <a:t>i</a:t>
            </a:r>
            <a:r>
              <a:rPr lang="en-US" altLang="zh-CN" sz="3000" baseline="-25000" dirty="0" smtClean="0"/>
              <a:t> </a:t>
            </a:r>
            <a:r>
              <a:rPr lang="zh-CN" altLang="en-US" sz="3000" dirty="0" smtClean="0"/>
              <a:t>代表第</a:t>
            </a:r>
            <a:r>
              <a:rPr lang="en-US" altLang="zh-CN" sz="3000" dirty="0" err="1" smtClean="0"/>
              <a:t>i</a:t>
            </a:r>
            <a:r>
              <a:rPr lang="zh-CN" altLang="en-US" sz="3000" dirty="0" smtClean="0"/>
              <a:t>个参与者的收益函数</a:t>
            </a:r>
            <a:endParaRPr lang="en-US" altLang="zh-CN" sz="3000" dirty="0" smtClean="0"/>
          </a:p>
          <a:p>
            <a:pPr>
              <a:lnSpc>
                <a:spcPct val="90000"/>
              </a:lnSpc>
            </a:pPr>
            <a:r>
              <a:rPr lang="en-US" altLang="zh-CN" sz="3000" dirty="0" err="1" smtClean="0"/>
              <a:t>u</a:t>
            </a:r>
            <a:r>
              <a:rPr lang="en-US" altLang="zh-CN" sz="3000" baseline="-25000" dirty="0" err="1" smtClean="0"/>
              <a:t>i</a:t>
            </a:r>
            <a:r>
              <a:rPr lang="en-US" altLang="zh-CN" sz="3000" dirty="0" smtClean="0"/>
              <a:t>(s</a:t>
            </a:r>
            <a:r>
              <a:rPr lang="en-US" altLang="zh-CN" sz="3000" baseline="-25000" dirty="0" smtClean="0"/>
              <a:t>1,</a:t>
            </a:r>
            <a:r>
              <a:rPr lang="en-US" altLang="zh-CN" sz="3000" dirty="0" smtClean="0"/>
              <a:t> s</a:t>
            </a:r>
            <a:r>
              <a:rPr lang="en-US" altLang="zh-CN" sz="3000" baseline="-25000" dirty="0" smtClean="0"/>
              <a:t>2, … ,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即参与者选择战略</a:t>
            </a:r>
            <a:r>
              <a:rPr lang="en-US" altLang="zh-CN" sz="3000" dirty="0" smtClean="0"/>
              <a:t>(s</a:t>
            </a:r>
            <a:r>
              <a:rPr lang="en-US" altLang="zh-CN" sz="3000" baseline="-25000" dirty="0" smtClean="0"/>
              <a:t>1,</a:t>
            </a:r>
            <a:r>
              <a:rPr lang="en-US" altLang="zh-CN" sz="3000" dirty="0" smtClean="0"/>
              <a:t> s</a:t>
            </a:r>
            <a:r>
              <a:rPr lang="en-US" altLang="zh-CN" sz="3000" baseline="-25000" dirty="0" smtClean="0"/>
              <a:t>2, … ,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时第</a:t>
            </a:r>
            <a:r>
              <a:rPr lang="en-US" altLang="zh-CN" sz="3000" dirty="0" err="1" smtClean="0"/>
              <a:t>i</a:t>
            </a:r>
            <a:r>
              <a:rPr lang="zh-CN" altLang="en-US" sz="3000" dirty="0" smtClean="0"/>
              <a:t>个参与者的收益</a:t>
            </a: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858000" y="32004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14120" imgH="114120" progId="Equation.DSMT4">
                  <p:embed/>
                </p:oleObj>
              </mc:Choice>
              <mc:Fallback>
                <p:oleObj name="Equation" r:id="rId3" imgW="114120" imgH="1141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00400"/>
                        <a:ext cx="228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博弈的标准式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定义</a:t>
            </a:r>
            <a:endParaRPr lang="en-US" altLang="zh-CN" b="1" smtClean="0"/>
          </a:p>
          <a:p>
            <a:pPr>
              <a:buFont typeface="Arial" charset="0"/>
              <a:buNone/>
            </a:pPr>
            <a:r>
              <a:rPr lang="zh-CN" altLang="en-US" smtClean="0"/>
              <a:t>    一个</a:t>
            </a:r>
            <a:r>
              <a:rPr lang="en-US" altLang="zh-CN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人</a:t>
            </a:r>
            <a:r>
              <a:rPr lang="zh-CN" altLang="en-US" smtClean="0"/>
              <a:t>博弈的标准式表述描述了参与者的战略空间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en-US" altLang="zh-CN" baseline="-25000" smtClean="0">
                <a:solidFill>
                  <a:srgbClr val="FF0000"/>
                </a:solidFill>
              </a:rPr>
              <a:t>1,</a:t>
            </a:r>
            <a:r>
              <a:rPr lang="en-US" altLang="zh-CN" smtClean="0">
                <a:solidFill>
                  <a:srgbClr val="FF0000"/>
                </a:solidFill>
              </a:rPr>
              <a:t> …</a:t>
            </a:r>
            <a:r>
              <a:rPr lang="en-US" altLang="zh-CN" baseline="-25000" smtClean="0">
                <a:solidFill>
                  <a:srgbClr val="FF0000"/>
                </a:solidFill>
              </a:rPr>
              <a:t>,</a:t>
            </a:r>
            <a:r>
              <a:rPr lang="en-US" altLang="zh-CN" smtClean="0">
                <a:solidFill>
                  <a:srgbClr val="FF0000"/>
                </a:solidFill>
              </a:rPr>
              <a:t> S</a:t>
            </a:r>
            <a:r>
              <a:rPr lang="en-US" altLang="zh-CN" baseline="-25000" smtClean="0">
                <a:solidFill>
                  <a:srgbClr val="FF0000"/>
                </a:solidFill>
              </a:rPr>
              <a:t>n</a:t>
            </a:r>
            <a:r>
              <a:rPr lang="en-US" altLang="zh-CN" baseline="-25000" smtClean="0"/>
              <a:t>,</a:t>
            </a:r>
            <a:r>
              <a:rPr lang="zh-CN" altLang="en-US" smtClean="0"/>
              <a:t>以及参与者的收益函数</a:t>
            </a:r>
            <a:r>
              <a:rPr lang="en-US" altLang="zh-CN" smtClean="0">
                <a:solidFill>
                  <a:srgbClr val="FF0000"/>
                </a:solidFill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</a:rPr>
              <a:t>1,</a:t>
            </a:r>
            <a:r>
              <a:rPr lang="en-US" altLang="zh-CN" smtClean="0">
                <a:solidFill>
                  <a:srgbClr val="FF0000"/>
                </a:solidFill>
              </a:rPr>
              <a:t> …</a:t>
            </a:r>
            <a:r>
              <a:rPr lang="en-US" altLang="zh-CN" baseline="-25000" smtClean="0">
                <a:solidFill>
                  <a:srgbClr val="FF0000"/>
                </a:solidFill>
              </a:rPr>
              <a:t>,</a:t>
            </a:r>
            <a:r>
              <a:rPr lang="en-US" altLang="zh-CN" smtClean="0">
                <a:solidFill>
                  <a:srgbClr val="FF0000"/>
                </a:solidFill>
              </a:rPr>
              <a:t> u</a:t>
            </a:r>
            <a:r>
              <a:rPr lang="en-US" altLang="zh-CN" baseline="-25000" smtClean="0">
                <a:solidFill>
                  <a:srgbClr val="FF0000"/>
                </a:solidFill>
              </a:rPr>
              <a:t>n</a:t>
            </a:r>
            <a:r>
              <a:rPr lang="zh-CN" altLang="en-US" smtClean="0"/>
              <a:t>。或者，我们用</a:t>
            </a:r>
            <a:r>
              <a:rPr lang="en-US" altLang="zh-CN" smtClean="0"/>
              <a:t>G={S</a:t>
            </a:r>
            <a:r>
              <a:rPr lang="en-US" altLang="zh-CN" baseline="-25000" smtClean="0"/>
              <a:t>1,</a:t>
            </a:r>
            <a:r>
              <a:rPr lang="en-US" altLang="zh-CN" smtClean="0"/>
              <a:t> …</a:t>
            </a:r>
            <a:r>
              <a:rPr lang="en-US" altLang="zh-CN" baseline="-25000" smtClean="0"/>
              <a:t>,</a:t>
            </a:r>
            <a:r>
              <a:rPr lang="en-US" altLang="zh-CN" smtClean="0"/>
              <a:t> S</a:t>
            </a:r>
            <a:r>
              <a:rPr lang="en-US" altLang="zh-CN" baseline="-25000" smtClean="0"/>
              <a:t>n</a:t>
            </a:r>
            <a:r>
              <a:rPr lang="en-US" altLang="zh-CN" smtClean="0"/>
              <a:t>; u</a:t>
            </a:r>
            <a:r>
              <a:rPr lang="en-US" altLang="zh-CN" baseline="-25000" smtClean="0"/>
              <a:t>1,</a:t>
            </a:r>
            <a:r>
              <a:rPr lang="en-US" altLang="zh-CN" smtClean="0"/>
              <a:t> …</a:t>
            </a:r>
            <a:r>
              <a:rPr lang="en-US" altLang="zh-CN" baseline="-25000" smtClean="0"/>
              <a:t>,</a:t>
            </a:r>
            <a:r>
              <a:rPr lang="en-US" altLang="zh-CN" smtClean="0"/>
              <a:t> u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表示此博弈。</a:t>
            </a:r>
            <a:endParaRPr lang="en-US" altLang="zh-CN" smtClean="0"/>
          </a:p>
          <a:p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14400" y="277813"/>
            <a:ext cx="7772400" cy="636587"/>
          </a:xfrm>
          <a:prstGeom prst="rect">
            <a:avLst/>
          </a:prstGeom>
        </p:spPr>
        <p:txBody>
          <a:bodyPr rtlCol="0">
            <a:normAutofit fontScale="97500"/>
          </a:bodyPr>
          <a:lstStyle/>
          <a:p>
            <a:r>
              <a:rPr lang="zh-CN" altLang="en-US" sz="3600" dirty="0" smtClean="0"/>
              <a:t>囚徒困境的标准式表述</a:t>
            </a:r>
            <a:endParaRPr lang="en-US" altLang="zh-CN" sz="360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4400" y="990600"/>
            <a:ext cx="7696200" cy="27241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参与者集合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囚徒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1,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囚徒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2}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战略空间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: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	         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 {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沉默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招认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 smtClean="0">
                <a:latin typeface="+mn-lt"/>
              </a:rPr>
              <a:t>收益函数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: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</a:b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沉默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沉默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 -1,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沉默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招认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 -9,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招认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沉默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)=0,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招认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招认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 -6;</a:t>
            </a:r>
            <a:b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</a:b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沉默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沉默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 -1,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沉默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招认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)=0,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招认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沉默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 -9,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招认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招认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 -6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4532313" y="4481513"/>
          <a:ext cx="2667000" cy="8382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-1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-9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,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 0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-9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-6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4581525" y="3665538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108575" y="3744913"/>
            <a:ext cx="1350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a typeface="宋体" charset="-122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524000" y="3730625"/>
            <a:ext cx="5022850" cy="1366838"/>
            <a:chOff x="960" y="2350"/>
            <a:chExt cx="3164" cy="861"/>
          </a:xfrm>
        </p:grpSpPr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960" y="2980"/>
              <a:ext cx="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hlink"/>
                  </a:solidFill>
                  <a:ea typeface="宋体" charset="-122"/>
                </a:rPr>
                <a:t>囚徒</a:t>
              </a:r>
              <a:r>
                <a:rPr lang="en-US" altLang="zh-CN" dirty="0" smtClean="0">
                  <a:solidFill>
                    <a:schemeClr val="hlink"/>
                  </a:solidFill>
                  <a:ea typeface="宋体" charset="-122"/>
                </a:rPr>
                <a:t> </a:t>
              </a:r>
              <a:r>
                <a:rPr lang="en-US" altLang="zh-CN" dirty="0">
                  <a:solidFill>
                    <a:schemeClr val="hlink"/>
                  </a:solidFill>
                  <a:ea typeface="宋体" charset="-122"/>
                </a:rPr>
                <a:t>1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274" y="2350"/>
              <a:ext cx="8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FF"/>
                  </a:solidFill>
                  <a:ea typeface="宋体" charset="-122"/>
                </a:rPr>
                <a:t>囚徒</a:t>
              </a:r>
              <a:r>
                <a:rPr lang="en-US" altLang="zh-CN" dirty="0" smtClean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059113" y="4071938"/>
            <a:ext cx="4083050" cy="1243012"/>
            <a:chOff x="1927" y="2565"/>
            <a:chExt cx="2572" cy="783"/>
          </a:xfrm>
        </p:grpSpPr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3686" y="2570"/>
              <a:ext cx="8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latin typeface="Times New Roman" pitchFamily="18" charset="0"/>
                </a:rPr>
                <a:t>招认</a:t>
              </a:r>
              <a:endParaRPr lang="en-US" altLang="zh-CN" dirty="0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938" y="2846"/>
              <a:ext cx="8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latin typeface="Times New Roman" pitchFamily="18" charset="0"/>
                </a:rPr>
                <a:t>沉默</a:t>
              </a:r>
              <a:endParaRPr lang="en-US" altLang="zh-CN" dirty="0">
                <a:solidFill>
                  <a:schemeClr val="hlink"/>
                </a:solidFill>
                <a:ea typeface="宋体" charset="-122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1927" y="3115"/>
              <a:ext cx="8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latin typeface="Times New Roman" pitchFamily="18" charset="0"/>
                </a:rPr>
                <a:t>招认</a:t>
              </a:r>
              <a:endParaRPr lang="en-US" altLang="zh-CN" dirty="0">
                <a:solidFill>
                  <a:schemeClr val="hlink"/>
                </a:solidFill>
                <a:ea typeface="宋体" charset="-122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849" y="2565"/>
              <a:ext cx="8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latin typeface="Times New Roman" pitchFamily="18" charset="0"/>
                </a:rPr>
                <a:t>沉默</a:t>
              </a:r>
              <a:endParaRPr lang="en-US" altLang="zh-CN" dirty="0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1358900" y="3724275"/>
            <a:ext cx="1320800" cy="457200"/>
            <a:chOff x="839" y="2490"/>
            <a:chExt cx="832" cy="288"/>
          </a:xfrm>
        </p:grpSpPr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839" y="2490"/>
              <a:ext cx="787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898" y="2515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ea typeface="宋体" charset="-122"/>
                </a:rPr>
                <a:t>参与者</a:t>
              </a:r>
              <a:endParaRPr lang="en-US" altLang="zh-CN" sz="2000" dirty="0">
                <a:ea typeface="宋体" charset="-122"/>
              </a:endParaRPr>
            </a:p>
          </p:txBody>
        </p:sp>
      </p:grpSp>
      <p:sp>
        <p:nvSpPr>
          <p:cNvPr id="18" name="Line 29"/>
          <p:cNvSpPr>
            <a:spLocks noChangeShapeType="1"/>
          </p:cNvSpPr>
          <p:nvPr/>
        </p:nvSpPr>
        <p:spPr bwMode="auto">
          <a:xfrm flipV="1">
            <a:off x="2667000" y="3886200"/>
            <a:ext cx="2568575" cy="666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057400" y="4168775"/>
            <a:ext cx="120650" cy="6445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2362200" y="4038600"/>
            <a:ext cx="1676400" cy="609600"/>
            <a:chOff x="839" y="2490"/>
            <a:chExt cx="832" cy="288"/>
          </a:xfrm>
        </p:grpSpPr>
        <p:sp>
          <p:nvSpPr>
            <p:cNvPr id="21" name="Oval 32"/>
            <p:cNvSpPr>
              <a:spLocks noChangeArrowheads="1"/>
            </p:cNvSpPr>
            <p:nvPr/>
          </p:nvSpPr>
          <p:spPr bwMode="auto">
            <a:xfrm>
              <a:off x="839" y="2490"/>
              <a:ext cx="787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898" y="2515"/>
              <a:ext cx="773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ea typeface="宋体" charset="-122"/>
                </a:rPr>
                <a:t>    战略</a:t>
              </a:r>
              <a:endParaRPr lang="en-US" altLang="zh-CN" sz="2000" dirty="0">
                <a:ea typeface="宋体" charset="-122"/>
              </a:endParaRPr>
            </a:p>
          </p:txBody>
        </p:sp>
      </p:grpSp>
      <p:sp>
        <p:nvSpPr>
          <p:cNvPr id="23" name="Line 34"/>
          <p:cNvSpPr>
            <a:spLocks noChangeShapeType="1"/>
          </p:cNvSpPr>
          <p:nvPr/>
        </p:nvSpPr>
        <p:spPr bwMode="auto">
          <a:xfrm flipV="1">
            <a:off x="3810000" y="4267200"/>
            <a:ext cx="781050" cy="396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3092450" y="4532313"/>
            <a:ext cx="296863" cy="3079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Oval 37"/>
          <p:cNvSpPr>
            <a:spLocks noChangeArrowheads="1"/>
          </p:cNvSpPr>
          <p:nvPr/>
        </p:nvSpPr>
        <p:spPr bwMode="auto">
          <a:xfrm>
            <a:off x="2590800" y="5410200"/>
            <a:ext cx="1276350" cy="484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2774950" y="5462588"/>
            <a:ext cx="1335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/>
              <a:t>  收益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 flipV="1">
            <a:off x="3952875" y="5405438"/>
            <a:ext cx="525463" cy="2428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14400" y="277813"/>
            <a:ext cx="7772400" cy="636587"/>
          </a:xfrm>
          <a:prstGeom prst="rect">
            <a:avLst/>
          </a:prstGeom>
        </p:spPr>
        <p:txBody>
          <a:bodyPr rtlCol="0">
            <a:normAutofit fontScale="97500"/>
          </a:bodyPr>
          <a:lstStyle/>
          <a:p>
            <a:r>
              <a:rPr lang="zh-CN" altLang="en-US" sz="3600" dirty="0" smtClean="0"/>
              <a:t>性别之战的标准式表述</a:t>
            </a:r>
            <a:endParaRPr lang="en-US" altLang="zh-CN" sz="360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4400" y="990600"/>
            <a:ext cx="7696200" cy="27241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参与者集合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女方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男方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战略空间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: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	         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 {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歌剧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拳击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 smtClean="0">
                <a:latin typeface="+mn-lt"/>
              </a:rPr>
              <a:t>收益函数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: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</a:b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歌剧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歌剧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)=2,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歌剧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拳击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)=0,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拳击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歌剧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)=0,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拳击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拳击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)=1;</a:t>
            </a:r>
            <a:b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</a:b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歌剧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歌剧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)=1,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歌剧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拳击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)=0,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拳击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歌剧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)=0,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拳击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拳击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)=2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4532313" y="4481513"/>
          <a:ext cx="2667000" cy="8382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 2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 0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,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 0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,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 1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4581525" y="3665538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108575" y="3744913"/>
            <a:ext cx="1350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a typeface="宋体" charset="-122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524000" y="3730625"/>
            <a:ext cx="5022850" cy="1366838"/>
            <a:chOff x="960" y="2350"/>
            <a:chExt cx="3164" cy="861"/>
          </a:xfrm>
        </p:grpSpPr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960" y="2980"/>
              <a:ext cx="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hlink"/>
                  </a:solidFill>
                  <a:ea typeface="宋体" charset="-122"/>
                </a:rPr>
                <a:t>女方</a:t>
              </a:r>
              <a:endParaRPr lang="en-US" altLang="zh-CN" dirty="0">
                <a:solidFill>
                  <a:schemeClr val="hlink"/>
                </a:solidFill>
                <a:ea typeface="宋体" charset="-122"/>
              </a:endParaRP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274" y="2350"/>
              <a:ext cx="8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0000FF"/>
                  </a:solidFill>
                  <a:ea typeface="宋体" charset="-122"/>
                </a:rPr>
                <a:t>男方</a:t>
              </a:r>
              <a:endParaRPr lang="en-US" altLang="zh-CN" dirty="0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059113" y="4071938"/>
            <a:ext cx="4083050" cy="1243012"/>
            <a:chOff x="1927" y="2565"/>
            <a:chExt cx="2572" cy="783"/>
          </a:xfrm>
        </p:grpSpPr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3686" y="2570"/>
              <a:ext cx="8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</a:rPr>
                <a:t>拳击</a:t>
              </a:r>
              <a:endParaRPr lang="en-US" altLang="zh-CN" dirty="0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938" y="2846"/>
              <a:ext cx="8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</a:rPr>
                <a:t>歌剧</a:t>
              </a:r>
              <a:endParaRPr lang="en-US" altLang="zh-CN" dirty="0">
                <a:solidFill>
                  <a:schemeClr val="hlink"/>
                </a:solidFill>
                <a:ea typeface="宋体" charset="-122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1927" y="3115"/>
              <a:ext cx="8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</a:rPr>
                <a:t>拳击</a:t>
              </a:r>
              <a:endParaRPr lang="en-US" altLang="zh-CN" dirty="0">
                <a:solidFill>
                  <a:schemeClr val="hlink"/>
                </a:solidFill>
                <a:ea typeface="宋体" charset="-122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849" y="2565"/>
              <a:ext cx="8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</a:rPr>
                <a:t>歌剧</a:t>
              </a:r>
              <a:endParaRPr lang="en-US" altLang="zh-CN" dirty="0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1358900" y="3724275"/>
            <a:ext cx="1320800" cy="457200"/>
            <a:chOff x="839" y="2490"/>
            <a:chExt cx="832" cy="288"/>
          </a:xfrm>
        </p:grpSpPr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839" y="2490"/>
              <a:ext cx="787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898" y="2515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ea typeface="宋体" charset="-122"/>
                </a:rPr>
                <a:t>参与者</a:t>
              </a:r>
              <a:endParaRPr lang="en-US" altLang="zh-CN" sz="2000" dirty="0">
                <a:ea typeface="宋体" charset="-122"/>
              </a:endParaRPr>
            </a:p>
          </p:txBody>
        </p:sp>
      </p:grpSp>
      <p:sp>
        <p:nvSpPr>
          <p:cNvPr id="18" name="Line 29"/>
          <p:cNvSpPr>
            <a:spLocks noChangeShapeType="1"/>
          </p:cNvSpPr>
          <p:nvPr/>
        </p:nvSpPr>
        <p:spPr bwMode="auto">
          <a:xfrm flipV="1">
            <a:off x="2667000" y="3886200"/>
            <a:ext cx="2568575" cy="666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057400" y="4168775"/>
            <a:ext cx="120650" cy="6445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2362200" y="4038600"/>
            <a:ext cx="1676400" cy="609600"/>
            <a:chOff x="839" y="2490"/>
            <a:chExt cx="832" cy="288"/>
          </a:xfrm>
        </p:grpSpPr>
        <p:sp>
          <p:nvSpPr>
            <p:cNvPr id="21" name="Oval 32"/>
            <p:cNvSpPr>
              <a:spLocks noChangeArrowheads="1"/>
            </p:cNvSpPr>
            <p:nvPr/>
          </p:nvSpPr>
          <p:spPr bwMode="auto">
            <a:xfrm>
              <a:off x="839" y="2490"/>
              <a:ext cx="787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898" y="2515"/>
              <a:ext cx="773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ea typeface="宋体" charset="-122"/>
                </a:rPr>
                <a:t>    战略</a:t>
              </a:r>
              <a:endParaRPr lang="en-US" altLang="zh-CN" sz="2000" dirty="0">
                <a:ea typeface="宋体" charset="-122"/>
              </a:endParaRPr>
            </a:p>
          </p:txBody>
        </p:sp>
      </p:grpSp>
      <p:sp>
        <p:nvSpPr>
          <p:cNvPr id="23" name="Line 34"/>
          <p:cNvSpPr>
            <a:spLocks noChangeShapeType="1"/>
          </p:cNvSpPr>
          <p:nvPr/>
        </p:nvSpPr>
        <p:spPr bwMode="auto">
          <a:xfrm flipV="1">
            <a:off x="3810000" y="4267200"/>
            <a:ext cx="781050" cy="396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3092450" y="4532313"/>
            <a:ext cx="296863" cy="3079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Oval 37"/>
          <p:cNvSpPr>
            <a:spLocks noChangeArrowheads="1"/>
          </p:cNvSpPr>
          <p:nvPr/>
        </p:nvSpPr>
        <p:spPr bwMode="auto">
          <a:xfrm>
            <a:off x="2590800" y="5410200"/>
            <a:ext cx="1276350" cy="484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2774950" y="5462588"/>
            <a:ext cx="1335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/>
              <a:t>  收益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 flipV="1">
            <a:off x="3952875" y="5405438"/>
            <a:ext cx="525463" cy="2428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1.1.B </a:t>
            </a:r>
            <a:r>
              <a:rPr lang="zh-CN" altLang="en-US" dirty="0" smtClean="0"/>
              <a:t>重复剔除严格劣战略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描述博弈 → 解决博弈问题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什么是严格劣战略（严格被占优战略）？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不管其他人选择什么战略，该战略都严格不如另外一个战略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理性参与者永远不会选择严格劣战略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1.1.B </a:t>
            </a:r>
            <a:r>
              <a:rPr lang="zh-CN" altLang="en-US" dirty="0" smtClean="0"/>
              <a:t>重复剔除严格劣战略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dirty="0" smtClean="0"/>
              <a:t>囚徒困境：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514600"/>
          <a:ext cx="54864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囚徒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沉默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招认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囚徒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沉默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-1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9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招认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9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6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6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1.1.B </a:t>
            </a:r>
            <a:r>
              <a:rPr lang="zh-CN" altLang="en-US" smtClean="0"/>
              <a:t>重复剔除严格劣战略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dirty="0" smtClean="0"/>
              <a:t>囚徒困境：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对于囚徒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，“沉默”是严格劣战略</a:t>
            </a: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514600"/>
          <a:ext cx="54864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囚徒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沉默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招认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囚徒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沉默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-1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9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招认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9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6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6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1.1.B </a:t>
            </a:r>
            <a:r>
              <a:rPr lang="zh-CN" altLang="en-US" smtClean="0"/>
              <a:t>重复剔除严格劣战略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zh-CN" altLang="en-US" dirty="0" smtClean="0"/>
              <a:t>囚徒困境：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类似的，对于囚徒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，“沉默”是严格劣战略</a:t>
            </a: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514600"/>
          <a:ext cx="54864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囚徒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沉默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招认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囚徒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沉默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-1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-1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9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0</a:t>
                      </a:r>
                      <a:endParaRPr 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招认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9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dirty="0" smtClean="0"/>
                        <a:t> </a:t>
                      </a:r>
                      <a:r>
                        <a:rPr lang="en-US" altLang="zh-CN" sz="2800" dirty="0" smtClean="0"/>
                        <a:t>6</a:t>
                      </a:r>
                      <a:r>
                        <a:rPr lang="zh-CN" altLang="en-US" sz="2800" dirty="0" smtClean="0"/>
                        <a:t>，</a:t>
                      </a:r>
                      <a:r>
                        <a:rPr lang="en-US" altLang="zh-CN" sz="2800" dirty="0" smtClean="0"/>
                        <a:t>-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6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授课老师：喻俊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/>
              <a:t>办公室：经济学院楼</a:t>
            </a:r>
            <a:r>
              <a:rPr lang="en-US" dirty="0" smtClean="0"/>
              <a:t>509</a:t>
            </a:r>
            <a:r>
              <a:rPr lang="zh-CN" altLang="en-US" dirty="0" smtClean="0"/>
              <a:t>室</a:t>
            </a:r>
          </a:p>
          <a:p>
            <a:pPr lvl="1"/>
            <a:r>
              <a:rPr lang="en-US" dirty="0" smtClean="0"/>
              <a:t>Email:  yu.jun@mail.shufe.edu.cn</a:t>
            </a:r>
            <a:endParaRPr lang="en-US" altLang="zh-CN" dirty="0" smtClean="0">
              <a:solidFill>
                <a:srgbClr val="898989"/>
              </a:solidFill>
              <a:ea typeface="宋体" charset="-122"/>
            </a:endParaRPr>
          </a:p>
          <a:p>
            <a:pPr lvl="1"/>
            <a:r>
              <a:rPr lang="zh-CN" altLang="en-US" dirty="0" smtClean="0"/>
              <a:t>答疑时间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见课程大纲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助教</a:t>
            </a:r>
            <a:r>
              <a:rPr lang="zh-CN" altLang="en-US" dirty="0" smtClean="0"/>
              <a:t>：见课程大纲</a:t>
            </a:r>
            <a:endParaRPr lang="en-US" altLang="zh-CN" smtClean="0"/>
          </a:p>
          <a:p>
            <a:pPr lvl="1"/>
            <a:r>
              <a:rPr lang="zh-CN" altLang="en-US" smtClean="0"/>
              <a:t>办公室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dirty="0" smtClean="0"/>
              <a:t>Email</a:t>
            </a:r>
            <a:r>
              <a:rPr lang="en-US" dirty="0" smtClean="0"/>
              <a:t>:  </a:t>
            </a:r>
          </a:p>
          <a:p>
            <a:pPr lvl="1"/>
            <a:r>
              <a:rPr lang="zh-CN" altLang="en-US" dirty="0" smtClean="0"/>
              <a:t>答疑时间：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1.1.B </a:t>
            </a:r>
            <a:r>
              <a:rPr lang="zh-CN" altLang="en-US" smtClean="0"/>
              <a:t>重复剔除严格劣战略</a:t>
            </a:r>
          </a:p>
        </p:txBody>
      </p:sp>
      <p:sp>
        <p:nvSpPr>
          <p:cNvPr id="266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b="1" smtClean="0"/>
              <a:t>定义</a:t>
            </a:r>
            <a:endParaRPr lang="en-US" altLang="zh-CN" b="1" smtClean="0"/>
          </a:p>
          <a:p>
            <a:pPr>
              <a:buFont typeface="Arial" charset="0"/>
              <a:buNone/>
            </a:pPr>
            <a:r>
              <a:rPr lang="zh-CN" altLang="en-US" smtClean="0"/>
              <a:t>   在标准式的博弈</a:t>
            </a:r>
            <a:r>
              <a:rPr lang="en-US" altLang="zh-CN" smtClean="0"/>
              <a:t>G={S</a:t>
            </a:r>
            <a:r>
              <a:rPr lang="en-US" altLang="zh-CN" baseline="-25000" smtClean="0"/>
              <a:t>1,</a:t>
            </a:r>
            <a:r>
              <a:rPr lang="en-US" altLang="zh-CN" smtClean="0"/>
              <a:t> …</a:t>
            </a:r>
            <a:r>
              <a:rPr lang="en-US" altLang="zh-CN" baseline="-25000" smtClean="0"/>
              <a:t>,</a:t>
            </a:r>
            <a:r>
              <a:rPr lang="en-US" altLang="zh-CN" smtClean="0"/>
              <a:t> S</a:t>
            </a:r>
            <a:r>
              <a:rPr lang="en-US" altLang="zh-CN" baseline="-25000" smtClean="0"/>
              <a:t>n</a:t>
            </a:r>
            <a:r>
              <a:rPr lang="en-US" altLang="zh-CN" smtClean="0"/>
              <a:t>; u</a:t>
            </a:r>
            <a:r>
              <a:rPr lang="en-US" altLang="zh-CN" baseline="-25000" smtClean="0"/>
              <a:t>1,</a:t>
            </a:r>
            <a:r>
              <a:rPr lang="en-US" altLang="zh-CN" smtClean="0"/>
              <a:t> …</a:t>
            </a:r>
            <a:r>
              <a:rPr lang="en-US" altLang="zh-CN" baseline="-25000" smtClean="0"/>
              <a:t>,</a:t>
            </a:r>
            <a:r>
              <a:rPr lang="en-US" altLang="zh-CN" smtClean="0"/>
              <a:t> u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中，令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en-US" altLang="zh-CN" smtClean="0"/>
              <a:t>’</a:t>
            </a:r>
            <a:r>
              <a:rPr lang="zh-CN" altLang="en-US" baseline="-25000" smtClean="0"/>
              <a:t>，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en-US" altLang="zh-CN" smtClean="0"/>
              <a:t>’’</a:t>
            </a:r>
            <a:r>
              <a:rPr lang="zh-CN" altLang="en-US" smtClean="0"/>
              <a:t>代表参与者</a:t>
            </a:r>
            <a:r>
              <a:rPr lang="en-US" altLang="zh-CN" smtClean="0"/>
              <a:t>i</a:t>
            </a:r>
            <a:r>
              <a:rPr lang="zh-CN" altLang="en-US" smtClean="0"/>
              <a:t>的两个可行战略。如果对其他参与者的</a:t>
            </a:r>
            <a:r>
              <a:rPr lang="zh-CN" altLang="en-US" smtClean="0">
                <a:solidFill>
                  <a:srgbClr val="FF0000"/>
                </a:solidFill>
              </a:rPr>
              <a:t>每一个</a:t>
            </a:r>
            <a:r>
              <a:rPr lang="zh-CN" altLang="en-US" smtClean="0"/>
              <a:t>可能的战略组合，</a:t>
            </a:r>
            <a:r>
              <a:rPr lang="en-US" altLang="zh-CN" smtClean="0"/>
              <a:t>i</a:t>
            </a:r>
            <a:r>
              <a:rPr lang="zh-CN" altLang="en-US" smtClean="0"/>
              <a:t>选择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en-US" altLang="zh-CN" smtClean="0"/>
              <a:t>’</a:t>
            </a:r>
            <a:r>
              <a:rPr lang="zh-CN" altLang="en-US" smtClean="0"/>
              <a:t>的收益都小于其选择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en-US" altLang="zh-CN" smtClean="0"/>
              <a:t>’’</a:t>
            </a:r>
            <a:r>
              <a:rPr lang="zh-CN" altLang="en-US" smtClean="0"/>
              <a:t>的收益，则称战略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en-US" altLang="zh-CN" smtClean="0"/>
              <a:t>’</a:t>
            </a:r>
            <a:r>
              <a:rPr lang="zh-CN" altLang="en-US" smtClean="0"/>
              <a:t>相对于战略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en-US" altLang="zh-CN" smtClean="0"/>
              <a:t>’’</a:t>
            </a:r>
            <a:r>
              <a:rPr lang="zh-CN" altLang="en-US" smtClean="0"/>
              <a:t>是严格劣战略。也即：</a:t>
            </a: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    u</a:t>
            </a:r>
            <a:r>
              <a:rPr lang="en-US" altLang="zh-CN" baseline="-25000" smtClean="0"/>
              <a:t>i </a:t>
            </a:r>
            <a:r>
              <a:rPr lang="en-US" altLang="zh-CN" smtClean="0"/>
              <a:t>(s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,…,s</a:t>
            </a:r>
            <a:r>
              <a:rPr lang="en-US" altLang="zh-CN" baseline="-25000" smtClean="0"/>
              <a:t>i-1</a:t>
            </a:r>
            <a:r>
              <a:rPr lang="en-US" altLang="zh-CN" smtClean="0"/>
              <a:t>,s</a:t>
            </a:r>
            <a:r>
              <a:rPr lang="en-US" altLang="zh-CN" baseline="-25000" smtClean="0"/>
              <a:t>i</a:t>
            </a:r>
            <a:r>
              <a:rPr lang="en-US" altLang="zh-CN" baseline="30000" smtClean="0"/>
              <a:t>’</a:t>
            </a:r>
            <a:r>
              <a:rPr lang="en-US" altLang="zh-CN" smtClean="0"/>
              <a:t>,s</a:t>
            </a:r>
            <a:r>
              <a:rPr lang="en-US" altLang="zh-CN" baseline="-25000" smtClean="0"/>
              <a:t>i+1</a:t>
            </a:r>
            <a:r>
              <a:rPr lang="en-US" altLang="zh-CN" smtClean="0"/>
              <a:t>,…,s</a:t>
            </a:r>
            <a:r>
              <a:rPr lang="en-US" altLang="zh-CN" baseline="-25000" smtClean="0"/>
              <a:t>n</a:t>
            </a:r>
            <a:r>
              <a:rPr lang="en-US" altLang="zh-CN" smtClean="0"/>
              <a:t>)&lt;u</a:t>
            </a:r>
            <a:r>
              <a:rPr lang="en-US" altLang="zh-CN" baseline="-25000" smtClean="0"/>
              <a:t>i</a:t>
            </a:r>
            <a:r>
              <a:rPr lang="en-US" altLang="zh-CN" smtClean="0"/>
              <a:t>(s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,…,s</a:t>
            </a:r>
            <a:r>
              <a:rPr lang="en-US" altLang="zh-CN" baseline="-25000" smtClean="0"/>
              <a:t>i-1</a:t>
            </a:r>
            <a:r>
              <a:rPr lang="en-US" altLang="zh-CN" smtClean="0"/>
              <a:t>,s</a:t>
            </a:r>
            <a:r>
              <a:rPr lang="en-US" altLang="zh-CN" baseline="-25000" smtClean="0"/>
              <a:t>i</a:t>
            </a:r>
            <a:r>
              <a:rPr lang="en-US" altLang="zh-CN" baseline="30000" smtClean="0"/>
              <a:t>’’</a:t>
            </a:r>
            <a:r>
              <a:rPr lang="en-US" altLang="zh-CN" smtClean="0"/>
              <a:t>,s</a:t>
            </a:r>
            <a:r>
              <a:rPr lang="en-US" altLang="zh-CN" baseline="-25000" smtClean="0"/>
              <a:t>i+1</a:t>
            </a:r>
            <a:r>
              <a:rPr lang="en-US" altLang="zh-CN" smtClean="0"/>
              <a:t>,…,s</a:t>
            </a:r>
            <a:r>
              <a:rPr lang="en-US" altLang="zh-CN" baseline="-25000" smtClean="0"/>
              <a:t>n</a:t>
            </a:r>
            <a:r>
              <a:rPr lang="en-US" altLang="zh-CN" smtClean="0"/>
              <a:t>)</a:t>
            </a:r>
            <a:endParaRPr lang="en-US" altLang="zh-CN" baseline="-25000" smtClean="0"/>
          </a:p>
          <a:p>
            <a:pPr>
              <a:buFont typeface="Arial" charset="0"/>
              <a:buNone/>
            </a:pPr>
            <a:r>
              <a:rPr lang="en-US" altLang="zh-CN" baseline="-25000" smtClean="0"/>
              <a:t>	</a:t>
            </a:r>
            <a:r>
              <a:rPr lang="zh-CN" altLang="en-US" smtClean="0"/>
              <a:t>对于任何</a:t>
            </a:r>
            <a:r>
              <a:rPr lang="en-US" altLang="zh-CN" smtClean="0"/>
              <a:t>(s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,…,s</a:t>
            </a:r>
            <a:r>
              <a:rPr lang="en-US" altLang="zh-CN" baseline="-25000" smtClean="0"/>
              <a:t>i-1</a:t>
            </a:r>
            <a:r>
              <a:rPr lang="en-US" altLang="zh-CN" smtClean="0"/>
              <a:t>,s</a:t>
            </a:r>
            <a:r>
              <a:rPr lang="en-US" altLang="zh-CN" baseline="-25000" smtClean="0"/>
              <a:t>i+1</a:t>
            </a:r>
            <a:r>
              <a:rPr lang="en-US" altLang="zh-CN" smtClean="0"/>
              <a:t>,…,s</a:t>
            </a:r>
            <a:r>
              <a:rPr lang="en-US" altLang="zh-CN" baseline="-25000" smtClean="0"/>
              <a:t>n</a:t>
            </a:r>
            <a:r>
              <a:rPr lang="en-US" altLang="zh-CN" smtClean="0"/>
              <a:t>)   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     S</a:t>
            </a:r>
            <a:r>
              <a:rPr lang="en-US" altLang="zh-CN" baseline="-25000" smtClean="0"/>
              <a:t>1</a:t>
            </a:r>
            <a:r>
              <a:rPr lang="en-US" altLang="zh-CN" smtClean="0"/>
              <a:t>x…xS</a:t>
            </a:r>
            <a:r>
              <a:rPr lang="en-US" altLang="zh-CN" baseline="-25000" smtClean="0"/>
              <a:t>i-1</a:t>
            </a:r>
            <a:r>
              <a:rPr lang="en-US" altLang="zh-CN" smtClean="0"/>
              <a:t>xS</a:t>
            </a:r>
            <a:r>
              <a:rPr lang="en-US" altLang="zh-CN" baseline="-25000" smtClean="0"/>
              <a:t>i+1</a:t>
            </a:r>
            <a:r>
              <a:rPr lang="en-US" altLang="zh-CN" smtClean="0"/>
              <a:t>x…xS</a:t>
            </a:r>
            <a:r>
              <a:rPr lang="en-US" altLang="zh-CN" baseline="-25000" smtClean="0"/>
              <a:t>n</a:t>
            </a:r>
            <a:r>
              <a:rPr lang="zh-CN" altLang="en-US" baseline="-25000" smtClean="0"/>
              <a:t>。</a:t>
            </a:r>
            <a:endParaRPr lang="en-US" altLang="zh-CN" baseline="-25000" smtClean="0"/>
          </a:p>
          <a:p>
            <a:pPr>
              <a:buFont typeface="Arial" charset="0"/>
              <a:buNone/>
            </a:pPr>
            <a:endParaRPr lang="en-US" altLang="zh-CN" baseline="-25000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657850" y="5486400"/>
          <a:ext cx="2857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5" imgW="114120" imgH="114120" progId="Equation.DSMT4">
                  <p:embed/>
                </p:oleObj>
              </mc:Choice>
              <mc:Fallback>
                <p:oleObj name="Equation" r:id="rId5" imgW="114120" imgH="114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5486400"/>
                        <a:ext cx="28575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1.1.B </a:t>
            </a:r>
            <a:r>
              <a:rPr lang="zh-CN" altLang="en-US" dirty="0" smtClean="0"/>
              <a:t>重复剔除严格劣战略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zh-CN" sz="30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sym typeface="Wingdings" pitchFamily="2" charset="2"/>
              </a:rPr>
              <a:t>假设理性参与者永远不会选择严格被占优战略</a:t>
            </a:r>
            <a:endParaRPr lang="en-US" altLang="zh-CN" dirty="0" smtClean="0"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sym typeface="Wingdings" pitchFamily="2" charset="2"/>
              </a:rPr>
              <a:t>该战略可以被剔除，得到一个新的精简的博弈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30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endParaRPr lang="en-US" altLang="zh-CN" sz="30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sym typeface="Wingdings" pitchFamily="2" charset="2"/>
              </a:rPr>
              <a:t>重复剔除严格劣战略</a:t>
            </a:r>
            <a:endParaRPr lang="en-US" altLang="zh-CN" dirty="0" smtClean="0"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sym typeface="Wingdings" pitchFamily="2" charset="2"/>
              </a:rPr>
              <a:t>重复此过程，直至不存在严格被占优策略</a:t>
            </a:r>
            <a:r>
              <a:rPr lang="en-US" altLang="zh-CN" sz="2200" dirty="0" smtClean="0">
                <a:sym typeface="Wingdings" pitchFamily="2" charset="2"/>
              </a:rPr>
              <a:t/>
            </a:r>
            <a:br>
              <a:rPr lang="en-US" altLang="zh-CN" sz="2200" dirty="0" smtClean="0">
                <a:sym typeface="Wingdings" pitchFamily="2" charset="2"/>
              </a:rPr>
            </a:br>
            <a:endParaRPr lang="en-US" altLang="zh-CN" sz="22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3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3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3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1.1.B </a:t>
            </a:r>
            <a:r>
              <a:rPr lang="zh-CN" altLang="en-US" smtClean="0"/>
              <a:t>重复剔除严格劣战略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3000" dirty="0" smtClean="0"/>
              <a:t>例子一：囚徒困境</a:t>
            </a:r>
          </a:p>
          <a:p>
            <a:pPr>
              <a:lnSpc>
                <a:spcPct val="80000"/>
              </a:lnSpc>
            </a:pPr>
            <a:endParaRPr lang="zh-CN" altLang="en-US" sz="3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zh-CN" altLang="en-US" sz="3000" dirty="0" smtClean="0"/>
          </a:p>
          <a:p>
            <a:pPr>
              <a:lnSpc>
                <a:spcPct val="80000"/>
              </a:lnSpc>
            </a:pPr>
            <a:endParaRPr lang="zh-CN" altLang="en-US" sz="3000" dirty="0" smtClean="0"/>
          </a:p>
          <a:p>
            <a:pPr>
              <a:lnSpc>
                <a:spcPct val="80000"/>
              </a:lnSpc>
            </a:pPr>
            <a:endParaRPr lang="zh-CN" altLang="en-US" sz="3000" dirty="0" smtClean="0"/>
          </a:p>
          <a:p>
            <a:pPr>
              <a:lnSpc>
                <a:spcPct val="80000"/>
              </a:lnSpc>
            </a:pPr>
            <a:endParaRPr lang="zh-CN" altLang="en-US" sz="3000" dirty="0" smtClean="0"/>
          </a:p>
          <a:p>
            <a:pPr>
              <a:lnSpc>
                <a:spcPct val="80000"/>
              </a:lnSpc>
            </a:pPr>
            <a:endParaRPr lang="zh-CN" altLang="en-US" sz="3000" dirty="0" smtClean="0"/>
          </a:p>
          <a:p>
            <a:pPr>
              <a:lnSpc>
                <a:spcPct val="80000"/>
              </a:lnSpc>
            </a:pPr>
            <a:endParaRPr lang="en-US" altLang="zh-CN" sz="30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3000" b="1" dirty="0" smtClean="0"/>
          </a:p>
          <a:p>
            <a:pPr>
              <a:lnSpc>
                <a:spcPct val="80000"/>
              </a:lnSpc>
            </a:pPr>
            <a:endParaRPr lang="en-US" altLang="zh-CN" sz="3000" b="1" dirty="0" smtClean="0"/>
          </a:p>
          <a:p>
            <a:pPr>
              <a:lnSpc>
                <a:spcPct val="80000"/>
              </a:lnSpc>
            </a:pPr>
            <a:r>
              <a:rPr lang="zh-CN" altLang="en-US" sz="3000" b="1" dirty="0" smtClean="0"/>
              <a:t>重复剔除严格劣战略</a:t>
            </a:r>
            <a:r>
              <a:rPr lang="zh-CN" altLang="en-US" sz="3000" dirty="0" smtClean="0"/>
              <a:t>得到</a:t>
            </a:r>
            <a:r>
              <a:rPr lang="zh-CN" altLang="en-US" sz="3000" dirty="0" smtClean="0">
                <a:sym typeface="Wingdings" pitchFamily="2" charset="2"/>
              </a:rPr>
              <a:t>：（</a:t>
            </a:r>
            <a:r>
              <a:rPr lang="en-US" altLang="zh-CN" sz="3000" dirty="0" smtClean="0">
                <a:sym typeface="Wingdings" pitchFamily="2" charset="2"/>
              </a:rPr>
              <a:t>-6</a:t>
            </a:r>
            <a:r>
              <a:rPr lang="zh-CN" altLang="en-US" sz="3000" dirty="0" smtClean="0">
                <a:sym typeface="Wingdings" pitchFamily="2" charset="2"/>
              </a:rPr>
              <a:t>，</a:t>
            </a:r>
            <a:r>
              <a:rPr lang="en-US" altLang="zh-CN" sz="3000" dirty="0" smtClean="0">
                <a:sym typeface="Wingdings" pitchFamily="2" charset="2"/>
              </a:rPr>
              <a:t>-6</a:t>
            </a:r>
            <a:r>
              <a:rPr lang="zh-CN" altLang="en-US" sz="3000" dirty="0" smtClean="0">
                <a:sym typeface="Wingdings" pitchFamily="2" charset="2"/>
              </a:rPr>
              <a:t>）</a:t>
            </a:r>
            <a:endParaRPr lang="en-US" altLang="zh-CN" sz="30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30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zh-CN" altLang="en-US" sz="3000" dirty="0" smtClean="0">
                <a:sym typeface="Wingdings" pitchFamily="2" charset="2"/>
              </a:rPr>
              <a:t>如果双方都选择“沉默”，则得到（</a:t>
            </a:r>
            <a:r>
              <a:rPr lang="en-US" altLang="zh-CN" sz="3000" dirty="0" smtClean="0">
                <a:sym typeface="Wingdings" pitchFamily="2" charset="2"/>
              </a:rPr>
              <a:t>-1</a:t>
            </a:r>
            <a:r>
              <a:rPr lang="zh-CN" altLang="en-US" sz="3000" dirty="0" smtClean="0">
                <a:sym typeface="Wingdings" pitchFamily="2" charset="2"/>
              </a:rPr>
              <a:t>，</a:t>
            </a:r>
            <a:r>
              <a:rPr lang="en-US" altLang="zh-CN" sz="3000" dirty="0" smtClean="0">
                <a:sym typeface="Wingdings" pitchFamily="2" charset="2"/>
              </a:rPr>
              <a:t>-1</a:t>
            </a:r>
            <a:r>
              <a:rPr lang="zh-CN" altLang="en-US" sz="3000" dirty="0" smtClean="0">
                <a:sym typeface="Wingdings" pitchFamily="2" charset="2"/>
              </a:rPr>
              <a:t>），带给双方的效用比（招认，招认）要高</a:t>
            </a:r>
            <a:r>
              <a:rPr lang="en-US" altLang="zh-CN" sz="3000" dirty="0" smtClean="0">
                <a:sym typeface="Wingdings" pitchFamily="2" charset="2"/>
              </a:rPr>
              <a:t/>
            </a:r>
            <a:br>
              <a:rPr lang="en-US" altLang="zh-CN" sz="3000" dirty="0" smtClean="0">
                <a:sym typeface="Wingdings" pitchFamily="2" charset="2"/>
              </a:rPr>
            </a:br>
            <a:endParaRPr lang="en-US" altLang="zh-CN" sz="30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3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3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3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3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905000"/>
          <a:ext cx="54864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囚徒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sngStrike" dirty="0" smtClean="0"/>
                        <a:t>沉默</a:t>
                      </a:r>
                      <a:endParaRPr lang="en-US" sz="2800" strike="sngStrik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招认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囚徒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sngStrike" dirty="0" smtClean="0"/>
                        <a:t>沉默</a:t>
                      </a:r>
                      <a:endParaRPr lang="en-US" sz="2800" strike="sngStrik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sng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zh-CN" altLang="en-US" sz="2800" strike="sng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sng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sngStrike" dirty="0" smtClean="0"/>
                        <a:t>-</a:t>
                      </a:r>
                      <a:r>
                        <a:rPr lang="zh-CN" altLang="en-US" sz="2800" strike="sngStrike" dirty="0" smtClean="0"/>
                        <a:t> </a:t>
                      </a:r>
                      <a:r>
                        <a:rPr lang="en-US" altLang="zh-CN" sz="2800" strike="sngStrike" dirty="0" smtClean="0"/>
                        <a:t>9</a:t>
                      </a:r>
                      <a:r>
                        <a:rPr lang="zh-CN" altLang="en-US" sz="2800" strike="sngStrike" dirty="0" smtClean="0"/>
                        <a:t>，</a:t>
                      </a:r>
                      <a:r>
                        <a:rPr lang="en-US" altLang="zh-CN" sz="2800" strike="sngStrike" dirty="0" smtClean="0"/>
                        <a:t>0</a:t>
                      </a:r>
                      <a:endParaRPr lang="en-US" sz="2800" strike="sngStrik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招认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sngStrike" dirty="0" smtClean="0"/>
                        <a:t>0</a:t>
                      </a:r>
                      <a:r>
                        <a:rPr lang="zh-CN" altLang="en-US" sz="2800" strike="sngStrike" dirty="0" smtClean="0"/>
                        <a:t>，</a:t>
                      </a:r>
                      <a:r>
                        <a:rPr lang="en-US" altLang="zh-CN" sz="2800" strike="sngStrike" dirty="0" smtClean="0"/>
                        <a:t>-</a:t>
                      </a:r>
                      <a:r>
                        <a:rPr lang="zh-CN" altLang="en-US" sz="2800" strike="sngStrike" dirty="0" smtClean="0"/>
                        <a:t> </a:t>
                      </a:r>
                      <a:r>
                        <a:rPr lang="en-US" altLang="zh-CN" sz="2800" strike="sngStrike" dirty="0" smtClean="0"/>
                        <a:t>9</a:t>
                      </a:r>
                      <a:endParaRPr lang="en-US" sz="2800" strike="sng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zh-CN" altLang="en-US" sz="2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1.1.B </a:t>
            </a:r>
            <a:r>
              <a:rPr lang="zh-CN" altLang="en-US" smtClean="0"/>
              <a:t>重复剔除严格劣战略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mtClean="0"/>
              <a:t>例子二：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mtClean="0">
                <a:sym typeface="Wingdings" pitchFamily="2" charset="2"/>
              </a:rPr>
              <a:t/>
            </a:r>
            <a:br>
              <a:rPr lang="en-US" altLang="zh-CN" smtClean="0">
                <a:sym typeface="Wingdings" pitchFamily="2" charset="2"/>
              </a:rPr>
            </a:br>
            <a:endParaRPr lang="en-US" altLang="zh-CN" smtClean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981200"/>
          <a:ext cx="6477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6620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2021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右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17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上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38179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下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第一步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sz="2800" smtClean="0"/>
              <a:t>博弈一</a:t>
            </a:r>
          </a:p>
          <a:p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  <a:p>
            <a:r>
              <a:rPr lang="en-US" altLang="zh-CN" sz="2800" smtClean="0"/>
              <a:t>S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={</a:t>
            </a:r>
            <a:r>
              <a:rPr lang="zh-CN" altLang="en-US" sz="2800" smtClean="0"/>
              <a:t>上，下</a:t>
            </a:r>
            <a:r>
              <a:rPr lang="en-US" altLang="zh-CN" sz="2800" smtClean="0"/>
              <a:t>}</a:t>
            </a:r>
            <a:r>
              <a:rPr lang="zh-CN" altLang="en-US" sz="2800" smtClean="0"/>
              <a:t>，</a:t>
            </a:r>
            <a:r>
              <a:rPr lang="en-US" altLang="zh-CN" sz="2800" smtClean="0"/>
              <a:t> S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={</a:t>
            </a:r>
            <a:r>
              <a:rPr lang="zh-CN" altLang="en-US" sz="2800" smtClean="0"/>
              <a:t>左，中，右</a:t>
            </a:r>
            <a:r>
              <a:rPr lang="en-US" altLang="zh-CN" sz="2800" smtClean="0"/>
              <a:t>}</a:t>
            </a:r>
          </a:p>
          <a:p>
            <a:r>
              <a:rPr lang="zh-CN" altLang="en-US" sz="2800" smtClean="0"/>
              <a:t>如果参与人</a:t>
            </a:r>
            <a:r>
              <a:rPr lang="en-US" altLang="zh-CN" sz="2800" smtClean="0"/>
              <a:t>2</a:t>
            </a:r>
            <a:r>
              <a:rPr lang="zh-CN" altLang="en-US" sz="2800" smtClean="0"/>
              <a:t>是理性的，那参与人</a:t>
            </a:r>
            <a:r>
              <a:rPr lang="en-US" altLang="zh-CN" sz="2800" smtClean="0"/>
              <a:t>2</a:t>
            </a:r>
            <a:r>
              <a:rPr lang="zh-CN" altLang="en-US" sz="2800" smtClean="0"/>
              <a:t>不会选择右</a:t>
            </a:r>
            <a:endParaRPr lang="en-US" altLang="zh-CN" sz="2800" smtClean="0"/>
          </a:p>
          <a:p>
            <a:pPr>
              <a:buFont typeface="Arial" charset="0"/>
              <a:buNone/>
            </a:pPr>
            <a:endParaRPr lang="en-US" altLang="zh-CN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828800"/>
          <a:ext cx="6172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5989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8971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右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882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上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48829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下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/>
              <a:t>如果参与人</a:t>
            </a:r>
            <a:r>
              <a:rPr lang="en-US" altLang="zh-CN" sz="2800" smtClean="0"/>
              <a:t>1</a:t>
            </a:r>
            <a:r>
              <a:rPr lang="zh-CN" altLang="en-US" sz="2800" smtClean="0"/>
              <a:t>知道参与人</a:t>
            </a:r>
            <a:r>
              <a:rPr lang="en-US" altLang="zh-CN" sz="2800" smtClean="0"/>
              <a:t>2</a:t>
            </a:r>
            <a:r>
              <a:rPr lang="zh-CN" altLang="en-US" sz="2800" smtClean="0"/>
              <a:t>是理性的，那参与人</a:t>
            </a:r>
            <a:r>
              <a:rPr lang="en-US" altLang="zh-CN" sz="2800" smtClean="0"/>
              <a:t>1</a:t>
            </a:r>
            <a:r>
              <a:rPr lang="zh-CN" altLang="en-US" sz="2800" smtClean="0"/>
              <a:t>知道参与人</a:t>
            </a:r>
            <a:r>
              <a:rPr lang="en-US" altLang="zh-CN" sz="2800" smtClean="0"/>
              <a:t>2</a:t>
            </a:r>
            <a:r>
              <a:rPr lang="zh-CN" altLang="en-US" sz="2800" smtClean="0"/>
              <a:t>不会选择右，所以参与人</a:t>
            </a:r>
            <a:r>
              <a:rPr lang="en-US" altLang="zh-CN" sz="2800" smtClean="0"/>
              <a:t>1</a:t>
            </a:r>
            <a:r>
              <a:rPr lang="zh-CN" altLang="en-US" sz="2800" smtClean="0"/>
              <a:t>可把原博弈简化成如下博弈二</a:t>
            </a:r>
            <a:endParaRPr lang="en-US" altLang="zh-CN" sz="2800" smtClean="0"/>
          </a:p>
          <a:p>
            <a:pPr>
              <a:lnSpc>
                <a:spcPct val="90000"/>
              </a:lnSpc>
            </a:pPr>
            <a:endParaRPr lang="zh-CN" altLang="en-US" sz="2700" smtClean="0"/>
          </a:p>
          <a:p>
            <a:pPr>
              <a:lnSpc>
                <a:spcPct val="90000"/>
              </a:lnSpc>
            </a:pPr>
            <a:endParaRPr lang="zh-CN" altLang="en-US" sz="270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sz="2700" smtClean="0"/>
          </a:p>
          <a:p>
            <a:pPr>
              <a:lnSpc>
                <a:spcPct val="90000"/>
              </a:lnSpc>
            </a:pPr>
            <a:endParaRPr lang="zh-CN" altLang="en-US" sz="2700" smtClean="0"/>
          </a:p>
          <a:p>
            <a:pPr>
              <a:lnSpc>
                <a:spcPct val="90000"/>
              </a:lnSpc>
            </a:pPr>
            <a:endParaRPr lang="zh-CN" altLang="en-US" sz="2700" smtClean="0"/>
          </a:p>
          <a:p>
            <a:pPr>
              <a:lnSpc>
                <a:spcPct val="90000"/>
              </a:lnSpc>
            </a:pPr>
            <a:endParaRPr lang="zh-CN" altLang="en-US" sz="2700" smtClean="0"/>
          </a:p>
          <a:p>
            <a:pPr>
              <a:lnSpc>
                <a:spcPct val="90000"/>
              </a:lnSpc>
            </a:pPr>
            <a:r>
              <a:rPr lang="en-US" altLang="zh-CN" sz="2700" smtClean="0"/>
              <a:t>S</a:t>
            </a:r>
            <a:r>
              <a:rPr lang="en-US" altLang="zh-CN" sz="2700" baseline="-25000" smtClean="0"/>
              <a:t>1</a:t>
            </a:r>
            <a:r>
              <a:rPr lang="en-US" altLang="zh-CN" sz="2700" smtClean="0"/>
              <a:t>={</a:t>
            </a:r>
            <a:r>
              <a:rPr lang="zh-CN" altLang="en-US" sz="2700" smtClean="0"/>
              <a:t>上，下</a:t>
            </a:r>
            <a:r>
              <a:rPr lang="en-US" altLang="zh-CN" sz="2700" smtClean="0"/>
              <a:t>}</a:t>
            </a:r>
            <a:r>
              <a:rPr lang="zh-CN" altLang="en-US" sz="2700" smtClean="0"/>
              <a:t>，</a:t>
            </a:r>
            <a:r>
              <a:rPr lang="en-US" altLang="zh-CN" sz="2700" smtClean="0"/>
              <a:t> S</a:t>
            </a:r>
            <a:r>
              <a:rPr lang="en-US" altLang="zh-CN" sz="2700" baseline="-25000" smtClean="0"/>
              <a:t>2</a:t>
            </a:r>
            <a:r>
              <a:rPr lang="en-US" altLang="zh-CN" sz="2700" smtClean="0"/>
              <a:t>={</a:t>
            </a:r>
            <a:r>
              <a:rPr lang="zh-CN" altLang="en-US" sz="2700" smtClean="0"/>
              <a:t>左，中</a:t>
            </a:r>
            <a:r>
              <a:rPr lang="en-US" altLang="zh-CN" sz="2700" smtClean="0"/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2800" smtClean="0"/>
              <a:t>如果参与人</a:t>
            </a:r>
            <a:r>
              <a:rPr lang="en-US" altLang="zh-CN" sz="2800" smtClean="0"/>
              <a:t>1</a:t>
            </a:r>
            <a:r>
              <a:rPr lang="zh-CN" altLang="en-US" sz="2800" smtClean="0"/>
              <a:t>是理性的，那参与人</a:t>
            </a:r>
            <a:r>
              <a:rPr lang="en-US" altLang="zh-CN" sz="2800" smtClean="0"/>
              <a:t>1</a:t>
            </a:r>
            <a:r>
              <a:rPr lang="zh-CN" altLang="en-US" sz="2800" smtClean="0"/>
              <a:t>不会选择下</a:t>
            </a:r>
            <a:endParaRPr lang="en-US" altLang="zh-CN" sz="2800" smtClean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sz="270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sz="270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sz="270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sz="27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667000"/>
          <a:ext cx="5181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5674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447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415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上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04153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下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如果参与人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知道参与人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知道参与人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是理性的，并且参与人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知道参与人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是理性的，那参与人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可把原博弈简化成如下博弈三</a:t>
            </a:r>
            <a:endParaRPr lang="en-US" altLang="zh-CN" sz="2800" dirty="0" smtClean="0"/>
          </a:p>
          <a:p>
            <a:pPr>
              <a:lnSpc>
                <a:spcPct val="80000"/>
              </a:lnSpc>
            </a:pPr>
            <a:endParaRPr lang="zh-CN" altLang="en-US" sz="2800" dirty="0" smtClean="0"/>
          </a:p>
          <a:p>
            <a:pPr>
              <a:lnSpc>
                <a:spcPct val="80000"/>
              </a:lnSpc>
            </a:pPr>
            <a:endParaRPr lang="zh-CN" altLang="en-US" sz="2800" dirty="0" smtClean="0"/>
          </a:p>
          <a:p>
            <a:pPr>
              <a:lnSpc>
                <a:spcPct val="80000"/>
              </a:lnSpc>
            </a:pPr>
            <a:endParaRPr lang="zh-CN" altLang="en-US" sz="2800" dirty="0" smtClean="0"/>
          </a:p>
          <a:p>
            <a:pPr>
              <a:lnSpc>
                <a:spcPct val="80000"/>
              </a:lnSpc>
            </a:pPr>
            <a:endParaRPr lang="zh-CN" altLang="en-US" sz="2800" dirty="0" smtClean="0"/>
          </a:p>
          <a:p>
            <a:pPr>
              <a:lnSpc>
                <a:spcPct val="80000"/>
              </a:lnSpc>
            </a:pPr>
            <a:endParaRPr lang="en-US" altLang="zh-CN" sz="2800" dirty="0" smtClean="0"/>
          </a:p>
          <a:p>
            <a:pPr>
              <a:lnSpc>
                <a:spcPct val="80000"/>
              </a:lnSpc>
            </a:pPr>
            <a:endParaRPr lang="en-US" altLang="zh-CN" sz="2800" dirty="0" smtClean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如果参与人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是理性的，那参与人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不会选择左，所以（上，中）即为</a:t>
            </a:r>
            <a:r>
              <a:rPr lang="zh-CN" altLang="en-US" sz="2800" b="1" dirty="0" smtClean="0"/>
              <a:t>重复剃除严格劣战略</a:t>
            </a:r>
            <a:r>
              <a:rPr lang="zh-CN" altLang="en-US" sz="2800" dirty="0" smtClean="0"/>
              <a:t>的结果</a:t>
            </a:r>
            <a:endParaRPr lang="en-US" altLang="zh-CN" sz="2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1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15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743200"/>
          <a:ext cx="5105400" cy="1831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/>
                <a:gridCol w="1276350"/>
                <a:gridCol w="1276350"/>
                <a:gridCol w="1276350"/>
              </a:tblGrid>
              <a:tr h="53592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5922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94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上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mtClean="0"/>
              <a:t>例子三：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mtClean="0">
                <a:sym typeface="Wingdings" pitchFamily="2" charset="2"/>
              </a:rPr>
              <a:t/>
            </a:r>
            <a:br>
              <a:rPr lang="en-US" altLang="zh-CN" smtClean="0">
                <a:sym typeface="Wingdings" pitchFamily="2" charset="2"/>
              </a:rPr>
            </a:br>
            <a:endParaRPr lang="en-US" altLang="zh-CN" smtClean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981200"/>
          <a:ext cx="6477000" cy="4138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6620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2021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右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17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上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38179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38179">
                <a:tc>
                  <a:txBody>
                    <a:bodyPr/>
                    <a:lstStyle/>
                    <a:p>
                      <a:pPr algn="ctr"/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下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例子三：步骤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dirty="0" smtClean="0">
                <a:sym typeface="Wingdings" pitchFamily="2" charset="2"/>
              </a:rPr>
              <a:t/>
            </a:r>
            <a:br>
              <a:rPr lang="en-US" altLang="zh-CN" dirty="0" smtClean="0">
                <a:sym typeface="Wingdings" pitchFamily="2" charset="2"/>
              </a:rPr>
            </a:b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981200"/>
          <a:ext cx="6477000" cy="4138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6620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2021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右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17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上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38179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38179">
                <a:tc>
                  <a:txBody>
                    <a:bodyPr/>
                    <a:lstStyle/>
                    <a:p>
                      <a:pPr algn="ctr"/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下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3886200" y="3810000"/>
            <a:ext cx="4191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例子三：步骤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dirty="0" smtClean="0">
                <a:sym typeface="Wingdings" pitchFamily="2" charset="2"/>
              </a:rPr>
              <a:t/>
            </a:r>
            <a:br>
              <a:rPr lang="en-US" altLang="zh-CN" dirty="0" smtClean="0">
                <a:sym typeface="Wingdings" pitchFamily="2" charset="2"/>
              </a:rPr>
            </a:b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981200"/>
          <a:ext cx="6477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6620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2021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右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179">
                <a:tc>
                  <a:txBody>
                    <a:bodyPr/>
                    <a:lstStyle/>
                    <a:p>
                      <a:pPr algn="ctr"/>
                      <a:endParaRPr lang="en-US" altLang="zh-CN" sz="2400" strike="noStrik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38179">
                <a:tc>
                  <a:txBody>
                    <a:bodyPr/>
                    <a:lstStyle/>
                    <a:p>
                      <a:pPr algn="ctr"/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下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rot="5400000">
            <a:off x="5829300" y="4533900"/>
            <a:ext cx="2819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zh-CN" altLang="en-US" b="1" dirty="0" smtClean="0"/>
              <a:t>教材：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博弈论基础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，吉本斯，中国社会科学出版社，</a:t>
            </a:r>
            <a:r>
              <a:rPr lang="en-US" dirty="0" smtClean="0"/>
              <a:t>1999</a:t>
            </a:r>
            <a:r>
              <a:rPr lang="zh-CN" altLang="en-US" dirty="0" smtClean="0"/>
              <a:t>年版。 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r>
              <a:rPr lang="zh-CN" altLang="en-US" b="1" dirty="0" smtClean="0"/>
              <a:t>参考书：</a:t>
            </a:r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策略与博弈：理论及实践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，（美）杜塔著，上海财经大学，</a:t>
            </a:r>
            <a:r>
              <a:rPr lang="en-US" dirty="0" smtClean="0"/>
              <a:t>2005</a:t>
            </a:r>
            <a:r>
              <a:rPr lang="zh-CN" altLang="en-US" dirty="0" smtClean="0"/>
              <a:t>版。</a:t>
            </a:r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策略博弈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（第二版），阿维纳什</a:t>
            </a:r>
            <a:r>
              <a:rPr lang="en-US" dirty="0" smtClean="0"/>
              <a:t>•</a:t>
            </a:r>
            <a:r>
              <a:rPr lang="zh-CN" altLang="en-US" dirty="0" smtClean="0"/>
              <a:t>迪克西特和苏珊 </a:t>
            </a:r>
            <a:r>
              <a:rPr lang="en-US" dirty="0" smtClean="0"/>
              <a:t>•</a:t>
            </a:r>
            <a:r>
              <a:rPr lang="zh-CN" altLang="en-US" dirty="0" smtClean="0"/>
              <a:t>斯克丝著， 中国人民大学出版社，</a:t>
            </a:r>
            <a:r>
              <a:rPr lang="en-US" dirty="0" smtClean="0"/>
              <a:t>2009</a:t>
            </a:r>
            <a:r>
              <a:rPr lang="zh-CN" altLang="en-US" dirty="0" smtClean="0"/>
              <a:t>年版；</a:t>
            </a:r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妙趣横生的博弈论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，阿维纳什</a:t>
            </a:r>
            <a:r>
              <a:rPr lang="en-US" dirty="0" smtClean="0"/>
              <a:t>•</a:t>
            </a:r>
            <a:r>
              <a:rPr lang="zh-CN" altLang="en-US" dirty="0" smtClean="0"/>
              <a:t>迪克西特 和 巴里</a:t>
            </a:r>
            <a:r>
              <a:rPr lang="en-US" dirty="0" smtClean="0"/>
              <a:t>•</a:t>
            </a:r>
            <a:r>
              <a:rPr lang="zh-CN" altLang="en-US" dirty="0" smtClean="0"/>
              <a:t>纳尔伯夫 著机械工业出版社，</a:t>
            </a:r>
            <a:r>
              <a:rPr lang="en-US" dirty="0" smtClean="0"/>
              <a:t>2009</a:t>
            </a:r>
            <a:r>
              <a:rPr lang="zh-CN" altLang="en-US" dirty="0" smtClean="0"/>
              <a:t>年；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例子三：步骤</a:t>
            </a:r>
            <a:r>
              <a:rPr lang="en-US" altLang="zh-CN" dirty="0" smtClean="0"/>
              <a:t>3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dirty="0" smtClean="0">
                <a:sym typeface="Wingdings" pitchFamily="2" charset="2"/>
              </a:rPr>
              <a:t/>
            </a:r>
            <a:br>
              <a:rPr lang="en-US" altLang="zh-CN" dirty="0" smtClean="0">
                <a:sym typeface="Wingdings" pitchFamily="2" charset="2"/>
              </a:rPr>
            </a:b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981200"/>
          <a:ext cx="51816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6620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2021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1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38179">
                <a:tc>
                  <a:txBody>
                    <a:bodyPr/>
                    <a:lstStyle/>
                    <a:p>
                      <a:pPr algn="ctr"/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下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3810000" y="3810000"/>
            <a:ext cx="31242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例子三：步骤</a:t>
            </a:r>
            <a:r>
              <a:rPr lang="en-US" altLang="zh-CN" dirty="0" smtClean="0"/>
              <a:t>4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重复剃除严格劣战略</a:t>
            </a:r>
            <a:r>
              <a:rPr lang="zh-CN" altLang="en-US" dirty="0" smtClean="0"/>
              <a:t>的结果是（下，中）</a:t>
            </a:r>
            <a:r>
              <a:rPr lang="en-US" altLang="zh-CN" dirty="0" smtClean="0">
                <a:sym typeface="Wingdings" pitchFamily="2" charset="2"/>
              </a:rPr>
              <a:t/>
            </a:r>
            <a:br>
              <a:rPr lang="en-US" altLang="zh-CN" dirty="0" smtClean="0">
                <a:sym typeface="Wingdings" pitchFamily="2" charset="2"/>
              </a:rPr>
            </a:b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514600"/>
          <a:ext cx="5181600" cy="22622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6620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2021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1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下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rot="5400000">
            <a:off x="4152900" y="4381500"/>
            <a:ext cx="1295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缺陷一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每一步剔除都需要参与者间相互了解的更进一步假定</a:t>
            </a:r>
            <a:endParaRPr lang="en-US" altLang="zh-CN" smtClean="0"/>
          </a:p>
          <a:p>
            <a:pPr lvl="1"/>
            <a:r>
              <a:rPr lang="zh-CN" altLang="en-US" smtClean="0"/>
              <a:t>如果参与人</a:t>
            </a:r>
            <a:r>
              <a:rPr lang="en-US" altLang="zh-CN" smtClean="0"/>
              <a:t>1</a:t>
            </a:r>
            <a:r>
              <a:rPr lang="zh-CN" altLang="en-US" smtClean="0"/>
              <a:t>是理性的</a:t>
            </a:r>
            <a:endParaRPr lang="en-US" altLang="zh-CN" smtClean="0"/>
          </a:p>
          <a:p>
            <a:pPr lvl="1"/>
            <a:r>
              <a:rPr lang="zh-CN" altLang="en-US" smtClean="0"/>
              <a:t>如果参与人</a:t>
            </a:r>
            <a:r>
              <a:rPr lang="en-US" altLang="zh-CN" smtClean="0"/>
              <a:t>2</a:t>
            </a:r>
            <a:r>
              <a:rPr lang="zh-CN" altLang="en-US" smtClean="0"/>
              <a:t>是理性的</a:t>
            </a:r>
            <a:endParaRPr lang="en-US" altLang="zh-CN" smtClean="0"/>
          </a:p>
          <a:p>
            <a:pPr lvl="1"/>
            <a:r>
              <a:rPr lang="zh-CN" altLang="en-US" smtClean="0"/>
              <a:t>如果参与人</a:t>
            </a:r>
            <a:r>
              <a:rPr lang="en-US" altLang="zh-CN" smtClean="0"/>
              <a:t>1</a:t>
            </a:r>
            <a:r>
              <a:rPr lang="zh-CN" altLang="en-US" smtClean="0"/>
              <a:t>知道参与人</a:t>
            </a:r>
            <a:r>
              <a:rPr lang="en-US" altLang="zh-CN" smtClean="0"/>
              <a:t>2</a:t>
            </a:r>
            <a:r>
              <a:rPr lang="zh-CN" altLang="en-US" smtClean="0"/>
              <a:t>是理性的</a:t>
            </a:r>
            <a:endParaRPr lang="en-US" altLang="zh-CN" smtClean="0"/>
          </a:p>
          <a:p>
            <a:pPr lvl="1"/>
            <a:r>
              <a:rPr lang="zh-CN" altLang="en-US" smtClean="0"/>
              <a:t>如果参与人</a:t>
            </a:r>
            <a:r>
              <a:rPr lang="en-US" altLang="zh-CN" smtClean="0"/>
              <a:t>2</a:t>
            </a:r>
            <a:r>
              <a:rPr lang="zh-CN" altLang="en-US" smtClean="0"/>
              <a:t>知道参与人</a:t>
            </a:r>
            <a:r>
              <a:rPr lang="en-US" altLang="zh-CN" smtClean="0"/>
              <a:t>1</a:t>
            </a:r>
            <a:r>
              <a:rPr lang="zh-CN" altLang="en-US" smtClean="0"/>
              <a:t>是理性的</a:t>
            </a:r>
            <a:endParaRPr lang="en-US" altLang="zh-CN" smtClean="0"/>
          </a:p>
          <a:p>
            <a:pPr lvl="1"/>
            <a:r>
              <a:rPr lang="zh-CN" altLang="en-US" smtClean="0"/>
              <a:t>如果参与人</a:t>
            </a:r>
            <a:r>
              <a:rPr lang="en-US" altLang="zh-CN" smtClean="0"/>
              <a:t>2</a:t>
            </a:r>
            <a:r>
              <a:rPr lang="zh-CN" altLang="en-US" smtClean="0"/>
              <a:t>知道参与人</a:t>
            </a:r>
            <a:r>
              <a:rPr lang="en-US" altLang="zh-CN" smtClean="0"/>
              <a:t>1</a:t>
            </a:r>
            <a:r>
              <a:rPr lang="zh-CN" altLang="en-US" smtClean="0"/>
              <a:t>知道参与人</a:t>
            </a:r>
            <a:r>
              <a:rPr lang="en-US" altLang="zh-CN" smtClean="0"/>
              <a:t>2</a:t>
            </a:r>
            <a:r>
              <a:rPr lang="zh-CN" altLang="en-US" smtClean="0"/>
              <a:t>是理性的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缺陷二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“重复剔除严格劣战略”对博弈结果的预测经常是不完全的</a:t>
            </a:r>
            <a:endParaRPr lang="en-US" altLang="zh-CN" dirty="0" smtClean="0"/>
          </a:p>
          <a:p>
            <a:r>
              <a:rPr lang="zh-CN" altLang="en-US" dirty="0" smtClean="0"/>
              <a:t>反例（例子四）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048000"/>
          <a:ext cx="5791200" cy="3124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240"/>
                <a:gridCol w="1158240"/>
                <a:gridCol w="1158240"/>
                <a:gridCol w="1158240"/>
                <a:gridCol w="1158240"/>
              </a:tblGrid>
              <a:tr h="4937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616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右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026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上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0268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0268">
                <a:tc>
                  <a:txBody>
                    <a:bodyPr/>
                    <a:lstStyle/>
                    <a:p>
                      <a:pPr algn="ctr"/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下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1.1.C </a:t>
            </a:r>
            <a:r>
              <a:rPr lang="zh-CN" altLang="en-US" smtClean="0"/>
              <a:t>纳什均衡的导出和定义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基本思想：纳什均衡是一个战略组合，满足：给定所有对手的战略，每个人自己的战略是最优的</a:t>
            </a:r>
            <a:endParaRPr lang="en-US" altLang="zh-CN" dirty="0" smtClean="0"/>
          </a:p>
          <a:p>
            <a:r>
              <a:rPr lang="zh-CN" altLang="en-US" dirty="0" smtClean="0"/>
              <a:t>这样一个战略组合是“稳定可行”的：即每个理性的参与者都会遵守，而不愿选择组合之外的战略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每个参与者在自己的预测下做出的是最优选择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每个参与者的预测又是靠谱的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zh-CN" altLang="en-US" sz="2600" dirty="0" smtClean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例子：囚徒困境</a:t>
            </a:r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ym typeface="Wingdings" pitchFamily="2" charset="2"/>
              </a:rPr>
              <a:t>纳什均衡：（招认，招认）</a:t>
            </a:r>
            <a:r>
              <a:rPr lang="en-US" altLang="zh-CN" dirty="0" smtClean="0">
                <a:sym typeface="Wingdings" pitchFamily="2" charset="2"/>
              </a:rPr>
              <a:t/>
            </a:r>
            <a:br>
              <a:rPr lang="en-US" altLang="zh-CN" dirty="0" smtClean="0">
                <a:sym typeface="Wingdings" pitchFamily="2" charset="2"/>
              </a:rPr>
            </a:b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981200"/>
          <a:ext cx="54864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囚徒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/>
                        <a:t>沉默</a:t>
                      </a:r>
                      <a:endParaRPr lang="en-US" sz="2800" strike="noStrik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招认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囚徒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/>
                        <a:t>沉默</a:t>
                      </a:r>
                      <a:endParaRPr lang="en-US" sz="2800" strike="noStrik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/>
                        <a:t>-</a:t>
                      </a:r>
                      <a:r>
                        <a:rPr lang="zh-CN" altLang="en-US" sz="2800" strike="noStrike" dirty="0" smtClean="0"/>
                        <a:t> </a:t>
                      </a:r>
                      <a:r>
                        <a:rPr lang="en-US" altLang="zh-CN" sz="2800" strike="noStrike" dirty="0" smtClean="0"/>
                        <a:t>9</a:t>
                      </a:r>
                      <a:r>
                        <a:rPr lang="zh-CN" altLang="en-US" sz="2800" strike="noStrike" dirty="0" smtClean="0"/>
                        <a:t>，</a:t>
                      </a:r>
                      <a:r>
                        <a:rPr lang="en-US" altLang="zh-CN" sz="2800" strike="noStrike" dirty="0" smtClean="0"/>
                        <a:t>0</a:t>
                      </a:r>
                      <a:endParaRPr lang="en-US" sz="2800" strike="noStrik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招认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/>
                        <a:t>0</a:t>
                      </a:r>
                      <a:r>
                        <a:rPr lang="zh-CN" altLang="en-US" sz="2800" strike="noStrike" dirty="0" smtClean="0"/>
                        <a:t>，</a:t>
                      </a:r>
                      <a:r>
                        <a:rPr lang="en-US" altLang="zh-CN" sz="2800" strike="noStrike" dirty="0" smtClean="0"/>
                        <a:t>-</a:t>
                      </a:r>
                      <a:r>
                        <a:rPr lang="zh-CN" altLang="en-US" sz="2800" strike="noStrike" dirty="0" smtClean="0"/>
                        <a:t> </a:t>
                      </a:r>
                      <a:r>
                        <a:rPr lang="en-US" altLang="zh-CN" sz="2800" strike="noStrike" dirty="0" smtClean="0"/>
                        <a:t>9</a:t>
                      </a:r>
                      <a:endParaRPr lang="en-US" sz="28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28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纳什均衡的定义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3000" dirty="0" smtClean="0"/>
              <a:t>    在</a:t>
            </a:r>
            <a:r>
              <a:rPr lang="en-US" altLang="zh-CN" sz="3000" dirty="0" smtClean="0"/>
              <a:t>n</a:t>
            </a:r>
            <a:r>
              <a:rPr lang="zh-CN" altLang="en-US" sz="3000" dirty="0" smtClean="0"/>
              <a:t>个参与者标准式博弈</a:t>
            </a:r>
            <a:r>
              <a:rPr lang="en-US" altLang="zh-CN" sz="3000" dirty="0" smtClean="0"/>
              <a:t>G={S</a:t>
            </a:r>
            <a:r>
              <a:rPr lang="en-US" altLang="zh-CN" sz="3000" baseline="-25000" dirty="0" smtClean="0"/>
              <a:t>1 </a:t>
            </a:r>
            <a:r>
              <a:rPr lang="en-US" altLang="zh-CN" sz="3000" dirty="0" smtClean="0"/>
              <a:t>,…,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dirty="0" smtClean="0"/>
              <a:t>; u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 ,…, u</a:t>
            </a:r>
            <a:r>
              <a:rPr lang="en-US" altLang="zh-CN" sz="3000" baseline="-25000" dirty="0" smtClean="0"/>
              <a:t>n</a:t>
            </a:r>
            <a:r>
              <a:rPr lang="en-US" altLang="zh-CN" sz="3000" dirty="0" smtClean="0"/>
              <a:t>}</a:t>
            </a:r>
            <a:r>
              <a:rPr lang="zh-CN" altLang="en-US" sz="3000" dirty="0" smtClean="0"/>
              <a:t>中，如果战略组合</a:t>
            </a:r>
            <a:r>
              <a:rPr lang="en-US" altLang="zh-CN" sz="3000" dirty="0" smtClean="0"/>
              <a:t>{s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 ,…,</a:t>
            </a:r>
            <a:r>
              <a:rPr lang="en-US" altLang="zh-CN" sz="3000" baseline="-25000" dirty="0" smtClean="0"/>
              <a:t>,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baseline="30000" dirty="0" smtClean="0"/>
              <a:t> *</a:t>
            </a:r>
            <a:r>
              <a:rPr lang="en-US" altLang="zh-CN" sz="3000" dirty="0" smtClean="0"/>
              <a:t>}</a:t>
            </a:r>
            <a:r>
              <a:rPr lang="zh-CN" altLang="en-US" sz="3000" dirty="0" smtClean="0"/>
              <a:t>满足：对每一参与者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, 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i</a:t>
            </a:r>
            <a:r>
              <a:rPr lang="en-US" altLang="zh-CN" sz="3000" baseline="30000" dirty="0" smtClean="0"/>
              <a:t>*</a:t>
            </a:r>
            <a:r>
              <a:rPr lang="zh-CN" altLang="en-US" sz="3000" dirty="0" smtClean="0"/>
              <a:t>是他针对其他</a:t>
            </a:r>
            <a:r>
              <a:rPr lang="en-US" altLang="zh-CN" sz="3000" dirty="0" smtClean="0"/>
              <a:t>n-1</a:t>
            </a:r>
            <a:r>
              <a:rPr lang="zh-CN" altLang="en-US" sz="3000" dirty="0" smtClean="0"/>
              <a:t>个参与者所选战略</a:t>
            </a:r>
            <a:endParaRPr lang="en-US" altLang="zh-CN" sz="3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3000" dirty="0" smtClean="0"/>
              <a:t>    {s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 ,…, 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s</a:t>
            </a:r>
            <a:r>
              <a:rPr lang="en-US" altLang="zh-CN" sz="3000" baseline="-25000" dirty="0" smtClean="0"/>
              <a:t>i-1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 s</a:t>
            </a:r>
            <a:r>
              <a:rPr lang="en-US" altLang="zh-CN" sz="3000" baseline="-25000" dirty="0" smtClean="0"/>
              <a:t>i+1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 ,…,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baseline="30000" dirty="0" smtClean="0"/>
              <a:t> *</a:t>
            </a:r>
            <a:r>
              <a:rPr lang="en-US" altLang="zh-CN" sz="3000" dirty="0" smtClean="0"/>
              <a:t>}</a:t>
            </a:r>
            <a:r>
              <a:rPr lang="zh-CN" altLang="en-US" sz="3000" dirty="0" smtClean="0"/>
              <a:t>的最优反应策略，则称战略组合式该博弈的一个纳什均衡。即：</a:t>
            </a:r>
            <a:endParaRPr lang="en-US" altLang="zh-CN" sz="3000" dirty="0" smtClean="0"/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sz="3000" dirty="0" smtClean="0"/>
              <a:t>    </a:t>
            </a:r>
            <a:r>
              <a:rPr lang="en-US" altLang="zh-CN" sz="3000" dirty="0" err="1" smtClean="0"/>
              <a:t>u</a:t>
            </a:r>
            <a:r>
              <a:rPr lang="en-US" altLang="zh-CN" sz="3000" baseline="-25000" dirty="0" err="1" smtClean="0"/>
              <a:t>i</a:t>
            </a:r>
            <a:r>
              <a:rPr lang="en-US" altLang="zh-CN" sz="3000" baseline="-25000" dirty="0" smtClean="0"/>
              <a:t> </a:t>
            </a:r>
            <a:r>
              <a:rPr lang="en-US" altLang="zh-CN" sz="3000" dirty="0" smtClean="0"/>
              <a:t>(s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,…,s</a:t>
            </a:r>
            <a:r>
              <a:rPr lang="en-US" altLang="zh-CN" sz="3000" baseline="-25000" dirty="0" smtClean="0"/>
              <a:t>i-1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i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,s</a:t>
            </a:r>
            <a:r>
              <a:rPr lang="en-US" altLang="zh-CN" sz="3000" baseline="-25000" dirty="0" smtClean="0"/>
              <a:t>i+1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,…,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)    </a:t>
            </a:r>
            <a:r>
              <a:rPr lang="en-US" altLang="zh-CN" sz="3000" dirty="0" err="1" smtClean="0"/>
              <a:t>u</a:t>
            </a:r>
            <a:r>
              <a:rPr lang="en-US" altLang="zh-CN" sz="3000" baseline="-25000" dirty="0" err="1" smtClean="0"/>
              <a:t>i</a:t>
            </a:r>
            <a:r>
              <a:rPr lang="en-US" altLang="zh-CN" sz="3000" dirty="0" smtClean="0"/>
              <a:t>(s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,…,s</a:t>
            </a:r>
            <a:r>
              <a:rPr lang="en-US" altLang="zh-CN" sz="3000" baseline="-25000" dirty="0" smtClean="0"/>
              <a:t>i-1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,s</a:t>
            </a:r>
            <a:r>
              <a:rPr lang="en-US" altLang="zh-CN" sz="3000" baseline="-25000" dirty="0" smtClean="0"/>
              <a:t>i</a:t>
            </a:r>
            <a:r>
              <a:rPr lang="en-US" altLang="zh-CN" sz="3000" dirty="0" smtClean="0"/>
              <a:t>,s</a:t>
            </a:r>
            <a:r>
              <a:rPr lang="en-US" altLang="zh-CN" sz="3000" baseline="-25000" dirty="0" smtClean="0"/>
              <a:t>i+1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,…,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)</a:t>
            </a:r>
            <a:endParaRPr lang="en-US" altLang="zh-CN" sz="3000" baseline="-25000" dirty="0" smtClean="0"/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sz="3000" baseline="-25000" dirty="0" smtClean="0"/>
              <a:t>	</a:t>
            </a:r>
            <a:r>
              <a:rPr lang="zh-CN" altLang="en-US" sz="3000" dirty="0" smtClean="0"/>
              <a:t>对于任何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i</a:t>
            </a:r>
            <a:r>
              <a:rPr lang="en-US" altLang="zh-CN" sz="3000" baseline="-25000" dirty="0" smtClean="0"/>
              <a:t>      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i</a:t>
            </a:r>
            <a:r>
              <a:rPr lang="zh-CN" altLang="en-US" sz="3000" baseline="-25000" dirty="0" smtClean="0"/>
              <a:t>。</a:t>
            </a:r>
            <a:endParaRPr lang="en-US" altLang="zh-CN" sz="3000" baseline="-25000" dirty="0" smtClean="0"/>
          </a:p>
          <a:p>
            <a:endParaRPr lang="zh-CN" altLang="en-US" sz="3000" dirty="0" smtClean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4495800" y="4724400"/>
          <a:ext cx="3683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24400"/>
                        <a:ext cx="3683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514600" y="5334000"/>
          <a:ext cx="3619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7" imgW="114120" imgH="114120" progId="Equation.DSMT4">
                  <p:embed/>
                </p:oleObj>
              </mc:Choice>
              <mc:Fallback>
                <p:oleObj name="Equation" r:id="rId7" imgW="114120" imgH="1141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334000"/>
                        <a:ext cx="36195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纳什均衡</a:t>
            </a:r>
            <a:r>
              <a:rPr lang="en-US" altLang="zh-CN" dirty="0" smtClean="0"/>
              <a:t>VS</a:t>
            </a:r>
            <a:r>
              <a:rPr lang="zh-CN" altLang="en-US" dirty="0" smtClean="0"/>
              <a:t>重复剔除严格劣战略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例子一：囚徒困境</a:t>
            </a:r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ym typeface="Wingdings" pitchFamily="2" charset="2"/>
              </a:rPr>
              <a:t>纳什均衡：（招认，招认）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重复剔除严格劣战略结果：</a:t>
            </a:r>
            <a:r>
              <a:rPr lang="zh-CN" altLang="en-US" dirty="0" smtClean="0">
                <a:sym typeface="Wingdings" pitchFamily="2" charset="2"/>
              </a:rPr>
              <a:t> （招认，招认）</a:t>
            </a:r>
            <a:endParaRPr lang="zh-CN" alt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dirty="0" smtClean="0">
                <a:sym typeface="Wingdings" pitchFamily="2" charset="2"/>
              </a:rPr>
              <a:t/>
            </a:r>
            <a:br>
              <a:rPr lang="en-US" altLang="zh-CN" dirty="0" smtClean="0">
                <a:sym typeface="Wingdings" pitchFamily="2" charset="2"/>
              </a:rPr>
            </a:b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981200"/>
          <a:ext cx="54864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囚徒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/>
                        <a:t>沉默</a:t>
                      </a:r>
                      <a:endParaRPr lang="en-US" sz="2800" strike="noStrik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招认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囚徒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/>
                        <a:t>沉默</a:t>
                      </a:r>
                      <a:endParaRPr lang="en-US" sz="2800" strike="noStrik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/>
                        <a:t>-</a:t>
                      </a:r>
                      <a:r>
                        <a:rPr lang="zh-CN" altLang="en-US" sz="2800" strike="noStrike" dirty="0" smtClean="0"/>
                        <a:t> </a:t>
                      </a:r>
                      <a:r>
                        <a:rPr lang="en-US" altLang="zh-CN" sz="2800" strike="noStrike" dirty="0" smtClean="0"/>
                        <a:t>9</a:t>
                      </a:r>
                      <a:r>
                        <a:rPr lang="zh-CN" altLang="en-US" sz="2800" strike="noStrike" dirty="0" smtClean="0"/>
                        <a:t>，</a:t>
                      </a:r>
                      <a:r>
                        <a:rPr lang="en-US" altLang="zh-CN" sz="2800" strike="noStrike" dirty="0" smtClean="0"/>
                        <a:t>0</a:t>
                      </a:r>
                      <a:endParaRPr lang="en-US" sz="2800" strike="noStrik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招认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/>
                        <a:t>0</a:t>
                      </a:r>
                      <a:r>
                        <a:rPr lang="zh-CN" altLang="en-US" sz="2800" strike="noStrike" dirty="0" smtClean="0"/>
                        <a:t>，</a:t>
                      </a:r>
                      <a:r>
                        <a:rPr lang="en-US" altLang="zh-CN" sz="2800" strike="noStrike" dirty="0" smtClean="0"/>
                        <a:t>-</a:t>
                      </a:r>
                      <a:r>
                        <a:rPr lang="zh-CN" altLang="en-US" sz="2800" strike="noStrike" dirty="0" smtClean="0"/>
                        <a:t> </a:t>
                      </a:r>
                      <a:r>
                        <a:rPr lang="en-US" altLang="zh-CN" sz="2800" strike="noStrike" dirty="0" smtClean="0"/>
                        <a:t>9</a:t>
                      </a:r>
                      <a:endParaRPr lang="en-US" sz="2800" strike="no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28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纳什均衡</a:t>
            </a:r>
            <a:r>
              <a:rPr lang="en-US" altLang="zh-CN" dirty="0" smtClean="0"/>
              <a:t>VS</a:t>
            </a:r>
            <a:r>
              <a:rPr lang="zh-CN" altLang="en-US" dirty="0" smtClean="0"/>
              <a:t>重复剔除严格劣战略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例子二：</a:t>
            </a:r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ym typeface="Wingdings" pitchFamily="2" charset="2"/>
              </a:rPr>
              <a:t>纳什均衡：（上，中）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重复剔除严格劣战略结果：</a:t>
            </a:r>
            <a:r>
              <a:rPr lang="zh-CN" altLang="en-US" dirty="0" smtClean="0">
                <a:sym typeface="Wingdings" pitchFamily="2" charset="2"/>
              </a:rPr>
              <a:t>（上，中） </a:t>
            </a:r>
            <a:r>
              <a:rPr lang="en-US" altLang="zh-CN" dirty="0" smtClean="0">
                <a:sym typeface="Wingdings" pitchFamily="2" charset="2"/>
              </a:rPr>
              <a:t/>
            </a:r>
            <a:br>
              <a:rPr lang="en-US" altLang="zh-CN" dirty="0" smtClean="0">
                <a:sym typeface="Wingdings" pitchFamily="2" charset="2"/>
              </a:rPr>
            </a:b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981200"/>
          <a:ext cx="6477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6620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2021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右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17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上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38179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下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06362"/>
          </a:xfrm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>
          <a:xfrm>
            <a:off x="457200" y="609600"/>
            <a:ext cx="8229600" cy="6019800"/>
          </a:xfrm>
        </p:spPr>
        <p:txBody>
          <a:bodyPr/>
          <a:lstStyle/>
          <a:p>
            <a:r>
              <a:rPr lang="zh-CN" altLang="en-US" dirty="0" smtClean="0"/>
              <a:t>例子三：</a:t>
            </a:r>
          </a:p>
          <a:p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纳什均衡：（下，中）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/>
              <a:t>重复剔除严格劣战略结果：</a:t>
            </a:r>
            <a:r>
              <a:rPr lang="zh-CN" altLang="en-US" dirty="0" smtClean="0">
                <a:sym typeface="Wingdings" pitchFamily="2" charset="2"/>
              </a:rPr>
              <a:t>（下，中）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53284" name="Group 36"/>
          <p:cNvGraphicFramePr>
            <a:graphicFrameLocks noGrp="1"/>
          </p:cNvGraphicFramePr>
          <p:nvPr/>
        </p:nvGraphicFramePr>
        <p:xfrm>
          <a:off x="1295400" y="1143000"/>
          <a:ext cx="6400800" cy="3657601"/>
        </p:xfrm>
        <a:graphic>
          <a:graphicData uri="http://schemas.openxmlformats.org/drawingml/2006/table">
            <a:tbl>
              <a:tblPr/>
              <a:tblGrid>
                <a:gridCol w="1279525"/>
                <a:gridCol w="1281113"/>
                <a:gridCol w="1279525"/>
                <a:gridCol w="1281112"/>
                <a:gridCol w="1279525"/>
              </a:tblGrid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左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中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右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上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中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endParaRPr kumimoji="0" lang="en-US" altLang="zh-CN" sz="2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下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zh-CN" altLang="en-US" b="1" dirty="0" smtClean="0"/>
              <a:t>考核方式</a:t>
            </a:r>
          </a:p>
          <a:p>
            <a:pPr lvl="1"/>
            <a:r>
              <a:rPr lang="zh-CN" altLang="en-US" dirty="0" smtClean="0"/>
              <a:t>作业与课堂参与：</a:t>
            </a:r>
            <a:r>
              <a:rPr lang="en-US" dirty="0" smtClean="0"/>
              <a:t>25%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总共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次作业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助教安排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次习题课</a:t>
            </a:r>
          </a:p>
          <a:p>
            <a:pPr lvl="1"/>
            <a:r>
              <a:rPr lang="zh-CN" altLang="en-US" dirty="0" smtClean="0"/>
              <a:t>期中考试：</a:t>
            </a:r>
            <a:r>
              <a:rPr lang="en-US" dirty="0" smtClean="0"/>
              <a:t>25%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期末考试：</a:t>
            </a:r>
            <a:r>
              <a:rPr lang="en-US" dirty="0" smtClean="0"/>
              <a:t>50%</a:t>
            </a:r>
          </a:p>
          <a:p>
            <a:pPr lvl="1"/>
            <a:r>
              <a:rPr lang="zh-CN" altLang="en-US" dirty="0" smtClean="0"/>
              <a:t>期中和期末考试均采用闭卷形式</a:t>
            </a:r>
            <a:endParaRPr lang="en-US" altLang="zh-CN" dirty="0" smtClean="0"/>
          </a:p>
          <a:p>
            <a:r>
              <a:rPr lang="zh-CN" altLang="en-US" b="1" dirty="0" smtClean="0"/>
              <a:t>查看，下载课程大纲，进度，作业请登录</a:t>
            </a:r>
            <a:r>
              <a:rPr lang="en-US" altLang="zh-CN" b="1" dirty="0" smtClean="0"/>
              <a:t>BB</a:t>
            </a:r>
            <a:r>
              <a:rPr lang="zh-CN" altLang="en-US" b="1" dirty="0" smtClean="0"/>
              <a:t>教学系统：</a:t>
            </a:r>
            <a:r>
              <a:rPr lang="en-US" altLang="zh-CN" b="1" dirty="0" smtClean="0">
                <a:hlinkClick r:id="rId2"/>
              </a:rPr>
              <a:t>http://bb.shufe.edu.cn/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每周更新，请时常查看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06362"/>
          </a:xfrm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609600"/>
            <a:ext cx="8229600" cy="6019800"/>
          </a:xfrm>
        </p:spPr>
        <p:txBody>
          <a:bodyPr/>
          <a:lstStyle/>
          <a:p>
            <a:r>
              <a:rPr lang="zh-CN" altLang="en-US" dirty="0" smtClean="0"/>
              <a:t>例子四：</a:t>
            </a:r>
          </a:p>
          <a:p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ym typeface="Wingdings" pitchFamily="2" charset="2"/>
              </a:rPr>
              <a:t>纳什均衡：（下，右）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/>
              <a:t>重复剔除严格劣战略：无结果</a:t>
            </a:r>
            <a:endParaRPr lang="en-US" altLang="zh-CN" dirty="0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990600"/>
          <a:ext cx="6400800" cy="365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5850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5082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右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914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上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29145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9145">
                <a:tc>
                  <a:txBody>
                    <a:bodyPr/>
                    <a:lstStyle/>
                    <a:p>
                      <a:pPr algn="ctr"/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下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什么是博弈论？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 smtClean="0">
                <a:solidFill>
                  <a:srgbClr val="FF0000"/>
                </a:solidFill>
              </a:rPr>
              <a:t>多人</a:t>
            </a:r>
            <a:r>
              <a:rPr lang="zh-CN" altLang="en-US" dirty="0" smtClean="0"/>
              <a:t>决策问题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每个参与者的决策影响其他人的收益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例子：两个人去餐馆吃饭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进餐前约定每人只给自己买单</a:t>
            </a:r>
            <a:r>
              <a:rPr lang="en-US" altLang="zh-CN" dirty="0" smtClean="0"/>
              <a:t> ------ </a:t>
            </a:r>
            <a:r>
              <a:rPr lang="zh-CN" altLang="en-US" dirty="0" smtClean="0"/>
              <a:t>简单的决策问题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进餐前约定餐后平分账单 </a:t>
            </a:r>
            <a:r>
              <a:rPr lang="en-US" altLang="zh-CN" dirty="0" smtClean="0"/>
              <a:t>------ </a:t>
            </a:r>
            <a:r>
              <a:rPr lang="zh-CN" altLang="en-US" smtClean="0"/>
              <a:t>博弈论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第一章 完全信息静态博弈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zh-CN" altLang="en-US" dirty="0" smtClean="0"/>
              <a:t>完全信息：所有参与者的收益函数是已知的并公开的</a:t>
            </a:r>
            <a:endParaRPr lang="en-US" altLang="zh-CN" dirty="0" smtClean="0"/>
          </a:p>
          <a:p>
            <a:r>
              <a:rPr lang="zh-CN" altLang="en-US" dirty="0" smtClean="0"/>
              <a:t>静态博弈：所有参与者同时做出一个决策，然后博弈结束</a:t>
            </a:r>
            <a:endParaRPr lang="en-US" altLang="zh-CN" dirty="0" smtClean="0"/>
          </a:p>
          <a:p>
            <a:r>
              <a:rPr lang="zh-CN" altLang="en-US" dirty="0" smtClean="0"/>
              <a:t>动态博弈：参与者观察到其他人的决策后，再做出自己的决策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完美信息：每人的决策都被所有人观察到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非完美信息：在某个阶段，某人的策略不被观察到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endParaRPr lang="en-US" altLang="zh-CN" sz="4000" smtClean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zh-CN" smtClean="0"/>
              <a:t>1.1 </a:t>
            </a:r>
            <a:r>
              <a:rPr lang="zh-CN" altLang="en-US" smtClean="0"/>
              <a:t>基础理论：博弈的标准式和纳什均衡</a:t>
            </a:r>
            <a:endParaRPr lang="en-US" altLang="zh-CN" smtClean="0"/>
          </a:p>
          <a:p>
            <a:pPr lvl="1"/>
            <a:r>
              <a:rPr lang="en-US" altLang="zh-CN" smtClean="0"/>
              <a:t>1.1.A </a:t>
            </a:r>
            <a:r>
              <a:rPr lang="zh-CN" altLang="en-US" smtClean="0"/>
              <a:t>博弈的标准式表述</a:t>
            </a:r>
            <a:endParaRPr lang="en-US" altLang="zh-CN" smtClean="0"/>
          </a:p>
          <a:p>
            <a:pPr lvl="1"/>
            <a:r>
              <a:rPr lang="en-US" altLang="zh-CN" smtClean="0"/>
              <a:t>1.1.B </a:t>
            </a:r>
            <a:r>
              <a:rPr lang="zh-CN" altLang="en-US" smtClean="0"/>
              <a:t>重复剔除严格劣战略</a:t>
            </a:r>
            <a:endParaRPr lang="en-US" altLang="zh-CN" smtClean="0"/>
          </a:p>
          <a:p>
            <a:pPr lvl="1"/>
            <a:r>
              <a:rPr lang="en-US" altLang="zh-CN" smtClean="0"/>
              <a:t>1.1.C </a:t>
            </a:r>
            <a:r>
              <a:rPr lang="zh-CN" altLang="en-US" smtClean="0"/>
              <a:t>纳什均衡的导出和定义</a:t>
            </a:r>
            <a:endParaRPr lang="en-US" altLang="zh-CN" smtClean="0"/>
          </a:p>
          <a:p>
            <a:r>
              <a:rPr lang="en-US" altLang="zh-CN" smtClean="0"/>
              <a:t>1.2 </a:t>
            </a:r>
            <a:r>
              <a:rPr lang="zh-CN" altLang="en-US" smtClean="0"/>
              <a:t>应用举例</a:t>
            </a:r>
            <a:endParaRPr lang="en-US" altLang="zh-CN" smtClean="0"/>
          </a:p>
          <a:p>
            <a:r>
              <a:rPr lang="en-US" altLang="zh-CN" smtClean="0"/>
              <a:t>1.3 </a:t>
            </a:r>
            <a:r>
              <a:rPr lang="zh-CN" altLang="en-US" smtClean="0"/>
              <a:t>理论发展：混合策略和均衡的存在性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endParaRPr lang="en-US" altLang="zh-CN" sz="4000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zh-CN" smtClean="0"/>
              <a:t>1.1 </a:t>
            </a:r>
            <a:r>
              <a:rPr lang="zh-CN" altLang="en-US" smtClean="0"/>
              <a:t>基础理论：博弈的标准式和纳什均衡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1.1.A </a:t>
            </a:r>
            <a:r>
              <a:rPr lang="zh-CN" altLang="en-US" smtClean="0">
                <a:solidFill>
                  <a:srgbClr val="FF0000"/>
                </a:solidFill>
              </a:rPr>
              <a:t>博弈的标准式表述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1.1.B </a:t>
            </a:r>
            <a:r>
              <a:rPr lang="zh-CN" altLang="en-US" smtClean="0">
                <a:solidFill>
                  <a:srgbClr val="FF0000"/>
                </a:solidFill>
              </a:rPr>
              <a:t>重复剔除严格劣战略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1.1.C </a:t>
            </a:r>
            <a:r>
              <a:rPr lang="zh-CN" altLang="en-US" smtClean="0"/>
              <a:t>纳什均衡的导出和定义</a:t>
            </a:r>
            <a:endParaRPr lang="en-US" altLang="zh-CN" smtClean="0"/>
          </a:p>
          <a:p>
            <a:r>
              <a:rPr lang="en-US" altLang="zh-CN" smtClean="0"/>
              <a:t>1.2 </a:t>
            </a:r>
            <a:r>
              <a:rPr lang="zh-CN" altLang="en-US" smtClean="0"/>
              <a:t>应用举例</a:t>
            </a:r>
            <a:endParaRPr lang="en-US" altLang="zh-CN" smtClean="0"/>
          </a:p>
          <a:p>
            <a:r>
              <a:rPr lang="en-US" altLang="zh-CN" smtClean="0"/>
              <a:t>1.3 </a:t>
            </a:r>
            <a:r>
              <a:rPr lang="zh-CN" altLang="en-US" smtClean="0"/>
              <a:t>理论发展：混合策略和均衡的存在性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LYINGRK@7RJLKNOLJDW4YLM3" val="46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2158</Words>
  <Application>Microsoft Office PowerPoint</Application>
  <PresentationFormat>全屏显示(4:3)</PresentationFormat>
  <Paragraphs>589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宋体</vt:lpstr>
      <vt:lpstr>Calibri</vt:lpstr>
      <vt:lpstr>Courier New</vt:lpstr>
      <vt:lpstr>Times New Roman</vt:lpstr>
      <vt:lpstr>Wingdings</vt:lpstr>
      <vt:lpstr>Office Theme</vt:lpstr>
      <vt:lpstr>Equation</vt:lpstr>
      <vt:lpstr>博弈论与信息经济学</vt:lpstr>
      <vt:lpstr>PowerPoint 演示文稿</vt:lpstr>
      <vt:lpstr>PowerPoint 演示文稿</vt:lpstr>
      <vt:lpstr>PowerPoint 演示文稿</vt:lpstr>
      <vt:lpstr>什么是博弈论？</vt:lpstr>
      <vt:lpstr>第一章 完全信息静态博弈</vt:lpstr>
      <vt:lpstr>PowerPoint 演示文稿</vt:lpstr>
      <vt:lpstr>PowerPoint 演示文稿</vt:lpstr>
      <vt:lpstr>PowerPoint 演示文稿</vt:lpstr>
      <vt:lpstr>1.1.A 博弈的标准式表述</vt:lpstr>
      <vt:lpstr>例子2</vt:lpstr>
      <vt:lpstr>博弈的标准式</vt:lpstr>
      <vt:lpstr>博弈的标准式</vt:lpstr>
      <vt:lpstr>PowerPoint 演示文稿</vt:lpstr>
      <vt:lpstr>PowerPoint 演示文稿</vt:lpstr>
      <vt:lpstr>1.1.B 重复剔除严格劣战略</vt:lpstr>
      <vt:lpstr>1.1.B 重复剔除严格劣战略</vt:lpstr>
      <vt:lpstr>1.1.B 重复剔除严格劣战略</vt:lpstr>
      <vt:lpstr>1.1.B 重复剔除严格劣战略</vt:lpstr>
      <vt:lpstr>1.1.B 重复剔除严格劣战略</vt:lpstr>
      <vt:lpstr>1.1.B 重复剔除严格劣战略</vt:lpstr>
      <vt:lpstr>1.1.B 重复剔除严格劣战略</vt:lpstr>
      <vt:lpstr>1.1.B 重复剔除严格劣战略</vt:lpstr>
      <vt:lpstr>第一步</vt:lpstr>
      <vt:lpstr>第二步</vt:lpstr>
      <vt:lpstr>第三步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缺陷一</vt:lpstr>
      <vt:lpstr>缺陷二</vt:lpstr>
      <vt:lpstr>1.1.C 纳什均衡的导出和定义</vt:lpstr>
      <vt:lpstr>PowerPoint 演示文稿</vt:lpstr>
      <vt:lpstr>纳什均衡的定义</vt:lpstr>
      <vt:lpstr>纳什均衡VS重复剔除严格劣战略</vt:lpstr>
      <vt:lpstr>纳什均衡VS重复剔除严格劣战略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完全信息静态博弈</dc:title>
  <dc:creator>flyingrk</dc:creator>
  <cp:lastModifiedBy>admin</cp:lastModifiedBy>
  <cp:revision>191</cp:revision>
  <dcterms:created xsi:type="dcterms:W3CDTF">2006-08-16T00:00:00Z</dcterms:created>
  <dcterms:modified xsi:type="dcterms:W3CDTF">2017-02-16T04:49:43Z</dcterms:modified>
</cp:coreProperties>
</file>