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66" r:id="rId12"/>
    <p:sldId id="267" r:id="rId13"/>
    <p:sldId id="268" r:id="rId14"/>
    <p:sldId id="270" r:id="rId15"/>
    <p:sldId id="284" r:id="rId16"/>
    <p:sldId id="28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17:34.59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0,'0'0,"25"0,-25 0,50 25,24-25,0 24,1 1,-1 0,25-25,1 0,-26 0,25 0,0 0,0 0,-24 0,24 0,-25 0,1 0,-1 0,-24 0,24 0,-24 0,-1 0,26 0,-26 0,-24 0,24 0,-24 0,25 0,-25 0,24-25,-24 25,0 0,24 0,-24 0,50 0,-51 0,1 0,25 0,-26 0,-24 0,25 0</inkml:trace>
  <inkml:trace contextRef="#ctx0" brushRef="#br0" timeOffset="21631">2157 197,'25'0,"-25"0,74 0,25 0,25 0,50 0,24 0,75 0,-50 0,50 0,-25 0,24 0,-98 0,24 0,-49 0,24 0,-98 0,-1 0,-49 0,-25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17:36.3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0,'0'0,"25"0,49 0,50 0,25 0,24 0,26 0,24 0,0 0,24 0,-48 0,-1 0,-74 0,0 0,0 0,-50 0,-49 0,0 0,-1 0,1 0,-25 0,25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17:48.5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8 12,'25'0,"49"0,1 49,49-49,24 0,50 0,1 0,24 0,24 0,-24 0,50 0,-25 0,24 0,-49 0,0 0,-50 0,26 0,-1 0,-25 0,1 0,-26 0,26 0,-1 0,1 0,-26 0,1 0,-25 0,-25 0,-25 0,-24 0,-26 0,1 0,-25 0,25 0,25 24,49 0,0-24,-25 24,25-24,0 0,-24 0,-1 0,0 0,1 0,-26 0,-24 0,24 0,-24 0,-25 0,25 0,-25 0,25 0,0 0,-25 0,24 0,1-24,0 24,24 0,1 0,24 0,-49 0,25 0,-26 0,1 0,-25 0,0 48,0-24,-25 24,25 0,0 1,0-25,0 24,0 24,0-24,0 1,0-1,0 0,0-24,0 48,0-48,0 0,0 1,0 23,0-24,0 0,0 0,0 0,0 0,0 0,0-24,0 48,0-48,0 24,0-24,0 25,0-25,0 24,-24-24,24 0,-25 24,0-24,-25 0,-24 0,25 48,-26-48,-24 48,-25 0,-24-24,-26 49,50-49,-99 0,75-24,-26 0,-24 0,0 0,0 0,24 0,1 0,-25 0,49 0,0 0,1 0,-1 0,50 0,-74 0,49 0,-50 0,50 0,-49 0,49 0,-24 24,-26-24,50 0,-24 0,49 0,-25 0,25 0,-25 0,25 0,24 0,1 0,0 0,24 0,25 0,1 0,-26 0,50 0,-25 0,25-24,-49 0,24 24,0-24,-24 24,-26-73,1 49,24-24,-24 24,24-24,1 24,24 0,0 0,1-25,-1 1,0 24,25 0,0 0,-25-24,25 24,0 0,0 0,0-25,0 25,0 0,0-24,0 24,0 24,0-48,0 0,0 23,0 1,0-48,0 48,25 0,-25-24,0 24,0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7-04-16T02:17:51.17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52 0,'0'0,"75"0,24 49,75 1,-1 0,50 24,25-49,0-25,25 25,0-25,0 0,99 0,-25 0,25 0,-25 0,-25 0,-74 0,-25 0,50 0,-75 0,-74 0,25 0,-50 0,-49 0,-25 25,24-25,-49 0,25 0,-25 0,25 0,25 0,-1 25,50-25,1 0,-1 0,0 0,-25 0,1 0,-26 0,-49 0,25 0,25 0,-25 0,-1 0,26 0,0 0,24 0,-24 0,49 0,-25 0,0 0,1 0,-1 0,-24 0,-50 0,0 0,0 25,0 49,0-24,0 24,0 1,0-1,0 1,0 24,0 1,0-26,0 26,0-26,0 26,0-26,0-24,0 0,0 24,0-24,0-1,0-24,0 25,0-25,0 0,0-25,-25 0,-25 0,-24 0,-50 0,-74 0,-25 0,-50 0,-25 0,-49 0,-25 0,0 0,25 0,-25 0,25 0,-25 0,49 0,100 0,0 0,-50 0,1 0,48 0,51 0,-26 0,1 0,0 0,24 0,25 0,50 0,25 0,49 0,25 0,0-25,0 25,-25-25,25 0,0 0,0 0,0 1,0-51,0 25,0-24,0-26,0 26,-25-1,1-24,-26 0,25 24,25 1,-25 24,1-25,24 1,-25 24,25 25,0-24,0-1,0 25,0 25,0-25,0 0,0 25,0-25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C91D8-DC99-4A06-9358-B06ABD60035A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9EA7-BEDD-4F8E-AFE0-83FA69CC29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7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27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FF1529-445B-40E6-8690-D8E0C5F71108}" type="slidenum">
              <a:rPr lang="en-US" altLang="zh-CN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5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4544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7EA4D5-63FB-4680-BD55-D79C2D87D9B1}" type="slidenum">
              <a:rPr lang="en-US" altLang="zh-CN" sz="1200">
                <a:latin typeface="Calibri" pitchFamily="34" charset="0"/>
              </a:rPr>
              <a:pPr algn="r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7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474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090EBA-A3EC-49E0-9D16-EDB629E894EF}" type="slidenum">
              <a:rPr lang="en-US" altLang="zh-CN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9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4953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F523DF8-D5A9-4371-BBEA-B50D8D4F1F81}" type="slidenum">
              <a:rPr lang="en-US" altLang="zh-CN" sz="1200">
                <a:latin typeface="Calibri" pitchFamily="34" charset="0"/>
              </a:rPr>
              <a:pPr algn="r"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5158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943325-E9D1-4AF5-AD94-E92394E9B0EE}" type="slidenum">
              <a:rPr lang="en-US" altLang="zh-CN" sz="1200">
                <a:latin typeface="Calibri" pitchFamily="34" charset="0"/>
              </a:rPr>
              <a:pPr algn="r"/>
              <a:t>13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56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556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C1604C-DB30-481B-A77E-7E9BC9E8CC14}" type="slidenum">
              <a:rPr lang="en-US" altLang="zh-CN" sz="1200">
                <a:latin typeface="Calibri" pitchFamily="34" charset="0"/>
              </a:rPr>
              <a:pPr algn="r"/>
              <a:t>14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5773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47814B-112B-4B8E-B222-24FE5F858672}" type="slidenum">
              <a:rPr lang="en-US" altLang="zh-CN" sz="1200">
                <a:latin typeface="Calibri" pitchFamily="34" charset="0"/>
              </a:rPr>
              <a:pPr algn="r"/>
              <a:t>15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597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FCC791-A8DA-46F3-BBAD-389B6D2EA1DF}" type="slidenum">
              <a:rPr lang="en-US" altLang="zh-CN" sz="1200">
                <a:latin typeface="Calibri" pitchFamily="34" charset="0"/>
              </a:rPr>
              <a:pPr algn="r"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618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150E34-2F7A-4F18-AD10-C191A7CC4A52}" type="slidenum">
              <a:rPr lang="en-US" altLang="zh-CN" sz="1200">
                <a:latin typeface="Calibri" pitchFamily="34" charset="0"/>
              </a:rPr>
              <a:pPr algn="r"/>
              <a:t>17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3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6387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914283-5963-47CD-B4B8-1D506D6111A2}" type="slidenum">
              <a:rPr lang="en-US" altLang="zh-CN" sz="1200">
                <a:latin typeface="Calibri" pitchFamily="34" charset="0"/>
              </a:rPr>
              <a:pPr algn="r"/>
              <a:t>18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5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6592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B87E15-3185-44B8-A43D-BC551C59BDD9}" type="slidenum">
              <a:rPr lang="en-US" altLang="zh-CN" sz="1200">
                <a:latin typeface="Calibri" pitchFamily="34" charset="0"/>
              </a:rPr>
              <a:pPr algn="r"/>
              <a:t>19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290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1DF1A9-6FFE-4A34-96EB-2963CC1A8612}" type="slidenum">
              <a:rPr lang="en-US" altLang="zh-CN" sz="1200">
                <a:latin typeface="Calibri" pitchFamily="34" charset="0"/>
              </a:rPr>
              <a:pPr algn="r"/>
              <a:t>2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7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5079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7A931B-342D-4905-95A8-018C4898FB7A}" type="slidenum">
              <a:rPr lang="en-US" altLang="zh-CN" sz="1200">
                <a:latin typeface="Calibri" pitchFamily="34" charset="0"/>
              </a:rPr>
              <a:pPr algn="r"/>
              <a:t>25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1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311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D85724-D5FB-408D-86E6-DDC4DDC3FE7C}" type="slidenum">
              <a:rPr lang="en-US" altLang="zh-CN" sz="1200">
                <a:latin typeface="Calibri" pitchFamily="34" charset="0"/>
              </a:rPr>
              <a:pPr algn="r"/>
              <a:t>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31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331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D9EE40-7CAD-45CE-A04B-71A74E6B1C62}" type="slidenum">
              <a:rPr lang="en-US" altLang="zh-CN" sz="1200">
                <a:latin typeface="Calibri" pitchFamily="34" charset="0"/>
              </a:rPr>
              <a:pPr algn="r"/>
              <a:t>4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5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3520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BD181-BF75-4F3B-BB03-EE7CDB8A0518}" type="slidenum">
              <a:rPr lang="en-US" altLang="zh-CN" sz="1200">
                <a:latin typeface="Calibri" pitchFamily="34" charset="0"/>
              </a:rPr>
              <a:pPr algn="r"/>
              <a:t>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7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3725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64954B-75A2-4E74-9FA1-8B915D2D8E45}" type="slidenum">
              <a:rPr lang="en-US" altLang="zh-CN" sz="1200">
                <a:latin typeface="Calibri" pitchFamily="34" charset="0"/>
              </a:rPr>
              <a:pPr algn="r"/>
              <a:t>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9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39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04233F3-9C18-41AC-9C3F-636EE01923A7}" type="slidenum">
              <a:rPr lang="en-US" altLang="zh-CN" sz="1200">
                <a:latin typeface="Calibri" pitchFamily="34" charset="0"/>
              </a:rPr>
              <a:pPr algn="r"/>
              <a:t>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1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413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35A842-0983-4238-B85E-3E09E2EB0D29}" type="slidenum">
              <a:rPr lang="en-US" altLang="zh-CN" sz="1200">
                <a:latin typeface="Calibri" pitchFamily="34" charset="0"/>
              </a:rPr>
              <a:pPr algn="r"/>
              <a:t>8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3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4339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69BDC0-ECAB-4ECF-9478-4BA205304FCE}" type="slidenum">
              <a:rPr lang="en-US" altLang="zh-CN" sz="1200">
                <a:latin typeface="Calibri" pitchFamily="34" charset="0"/>
              </a:rPr>
              <a:pPr algn="r"/>
              <a:t>9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../clipboard/media/image5.emf"/><Relationship Id="rId3" Type="http://schemas.openxmlformats.org/officeDocument/2006/relationships/oleObject" Target="../embeddings/oleObject7.bin"/><Relationship Id="rId7" Type="http://schemas.openxmlformats.org/officeDocument/2006/relationships/image" Target="../../clipboard/media/image2.emf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.xml"/><Relationship Id="rId11" Type="http://schemas.openxmlformats.org/officeDocument/2006/relationships/image" Target="../../clipboard/media/image4.emf"/><Relationship Id="rId5" Type="http://schemas.openxmlformats.org/officeDocument/2006/relationships/image" Target="../media/image7.emf"/><Relationship Id="rId10" Type="http://schemas.openxmlformats.org/officeDocument/2006/relationships/customXml" Target="../ink/ink3.xml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../clipboard/media/image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完全非完美信息动态博弈</a:t>
            </a:r>
          </a:p>
        </p:txBody>
      </p:sp>
      <p:sp>
        <p:nvSpPr>
          <p:cNvPr id="42598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444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定义：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参与者的</a:t>
            </a:r>
            <a:r>
              <a:rPr lang="zh-CN" altLang="en-US" dirty="0" smtClean="0">
                <a:solidFill>
                  <a:srgbClr val="FF0000"/>
                </a:solidFill>
              </a:rPr>
              <a:t>信息集</a:t>
            </a:r>
            <a:r>
              <a:rPr lang="zh-CN" altLang="en-US" dirty="0" smtClean="0"/>
              <a:t>指满足以下条件的决策节的集合：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在此信息集的每一个决策节都轮到该参与者行动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当博弈的进行达到信息集中的一个决策节，应该行动参与者并不知道达到了（或没有达到）信息集中的哪一个决策节。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在扩展式博弈的表述中，我们通常用虚线把同一个信息集中的每个决策节连起来。</a:t>
            </a:r>
          </a:p>
          <a:p>
            <a:pPr>
              <a:lnSpc>
                <a:spcPct val="90000"/>
              </a:lnSpc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464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例子</a:t>
            </a:r>
            <a:r>
              <a:rPr lang="en-US" altLang="zh-CN" smtClean="0"/>
              <a:t>1</a:t>
            </a:r>
            <a:r>
              <a:rPr lang="zh-CN" altLang="en-US" smtClean="0"/>
              <a:t>：囚徒困境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485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例子</a:t>
            </a:r>
            <a:r>
              <a:rPr lang="en-US" altLang="zh-CN" smtClean="0"/>
              <a:t>2</a:t>
            </a:r>
            <a:r>
              <a:rPr lang="zh-CN" altLang="en-US" smtClean="0"/>
              <a:t>：考虑如下完全非完美信息动态博弈：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={L, R} </a:t>
            </a:r>
            <a:r>
              <a:rPr lang="zh-CN" altLang="en-US" smtClean="0"/>
              <a:t>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观测到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;</a:t>
            </a:r>
            <a:r>
              <a:rPr lang="zh-CN" altLang="en-US" smtClean="0"/>
              <a:t>然后从可行集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={L’, R’} </a:t>
            </a:r>
            <a:r>
              <a:rPr lang="zh-CN" altLang="en-US" smtClean="0"/>
              <a:t>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参与者</a:t>
            </a:r>
            <a:r>
              <a:rPr lang="en-US" altLang="zh-CN" smtClean="0"/>
              <a:t>3</a:t>
            </a:r>
            <a:r>
              <a:rPr lang="zh-CN" altLang="en-US" smtClean="0"/>
              <a:t>观测是否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)=(R, R’)</a:t>
            </a:r>
            <a:r>
              <a:rPr lang="zh-CN" altLang="en-US" smtClean="0"/>
              <a:t>，然后从可行集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3</a:t>
            </a:r>
            <a:r>
              <a:rPr lang="en-US" altLang="zh-CN" smtClean="0"/>
              <a:t>={L’’, R’’} </a:t>
            </a:r>
            <a:r>
              <a:rPr lang="zh-CN" altLang="en-US" smtClean="0"/>
              <a:t>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3</a:t>
            </a:r>
            <a:r>
              <a:rPr lang="en-US" altLang="zh-CN" smtClean="0"/>
              <a:t>;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505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若一个博弈的每一个信息集是单节的，则该博弈是</a:t>
            </a:r>
            <a:r>
              <a:rPr lang="zh-CN" altLang="en-US" smtClean="0">
                <a:solidFill>
                  <a:srgbClr val="FF0000"/>
                </a:solidFill>
              </a:rPr>
              <a:t>完美信息</a:t>
            </a:r>
            <a:r>
              <a:rPr lang="zh-CN" altLang="en-US" smtClean="0"/>
              <a:t>博弈；</a:t>
            </a:r>
            <a:endParaRPr lang="en-US" altLang="zh-CN" smtClean="0"/>
          </a:p>
          <a:p>
            <a:r>
              <a:rPr lang="zh-CN" altLang="en-US" smtClean="0"/>
              <a:t>若一个博弈存在至少一个非单节的信息集，则该博弈是</a:t>
            </a:r>
            <a:r>
              <a:rPr lang="zh-CN" altLang="en-US" smtClean="0">
                <a:solidFill>
                  <a:srgbClr val="FF0000"/>
                </a:solidFill>
              </a:rPr>
              <a:t>非完美信息</a:t>
            </a:r>
            <a:r>
              <a:rPr lang="zh-CN" altLang="en-US" smtClean="0"/>
              <a:t>博弈。</a:t>
            </a:r>
            <a:endParaRPr lang="en-US" altLang="zh-CN" smtClean="0"/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546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b="1" dirty="0" smtClean="0"/>
              <a:t>用扩展式表述的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一般完全信息动态博弈</a:t>
            </a:r>
            <a:r>
              <a:rPr lang="zh-CN" altLang="en-US" sz="3000" b="1" dirty="0" smtClean="0"/>
              <a:t>中子博弈的定义</a:t>
            </a:r>
            <a:endParaRPr lang="en-US" altLang="zh-CN" sz="3000" b="1" dirty="0" smtClean="0"/>
          </a:p>
          <a:p>
            <a:pPr>
              <a:lnSpc>
                <a:spcPct val="90000"/>
              </a:lnSpc>
            </a:pPr>
            <a:r>
              <a:rPr lang="zh-CN" altLang="en-US" sz="3000" b="1" dirty="0" smtClean="0"/>
              <a:t>定义</a:t>
            </a:r>
            <a:r>
              <a:rPr lang="zh-CN" altLang="en-US" sz="3000" dirty="0" smtClean="0"/>
              <a:t>：扩展式博弈中的子博弈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）始于单节信息集的决策节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（但不包括博弈的第一个决策节）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b</a:t>
            </a:r>
            <a:r>
              <a:rPr lang="zh-CN" altLang="en-US" sz="2600" dirty="0"/>
              <a:t>）包含且仅包含博弈树中</a:t>
            </a:r>
            <a:r>
              <a:rPr lang="en-US" altLang="zh-CN" sz="2600" dirty="0"/>
              <a:t>n</a:t>
            </a:r>
            <a:r>
              <a:rPr lang="zh-CN" altLang="en-US" sz="2600" dirty="0"/>
              <a:t>之下所有决策节和终点节（即不包含不在</a:t>
            </a:r>
            <a:r>
              <a:rPr lang="en-US" altLang="zh-CN" sz="2600" dirty="0"/>
              <a:t>n</a:t>
            </a:r>
            <a:r>
              <a:rPr lang="zh-CN" altLang="en-US" sz="2600" dirty="0"/>
              <a:t>下面的节点）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）没有对任何信息集形成分割。（即如果博弈树中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之下有一个决策节</a:t>
            </a:r>
            <a:r>
              <a:rPr lang="en-US" altLang="zh-CN" sz="2600" dirty="0" smtClean="0"/>
              <a:t>n’</a:t>
            </a:r>
            <a:r>
              <a:rPr lang="zh-CN" altLang="en-US" sz="2600" dirty="0" smtClean="0"/>
              <a:t>，则和</a:t>
            </a:r>
            <a:r>
              <a:rPr lang="en-US" altLang="zh-CN" sz="2600" dirty="0" smtClean="0"/>
              <a:t>n’ </a:t>
            </a:r>
            <a:r>
              <a:rPr lang="zh-CN" altLang="en-US" sz="2600" dirty="0" smtClean="0"/>
              <a:t>处于同一信息集的其他决策节也必须在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之下，从而也必须包含于子博弈中）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567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2.4.1</a:t>
            </a:r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2.4.3 </a:t>
            </a:r>
            <a:r>
              <a:rPr lang="zh-CN" altLang="en-US" dirty="0" smtClean="0"/>
              <a:t>（囚徒困境）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2.4.4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587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dirty="0" smtClean="0"/>
              <a:t>回顾子博弈条件（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None/>
            </a:pPr>
            <a:r>
              <a:rPr lang="zh-CN" altLang="en-US" dirty="0" smtClean="0"/>
              <a:t>    没有对任何信息集形成分割：即如果博弈树中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之下有一个决策节</a:t>
            </a:r>
            <a:r>
              <a:rPr lang="en-US" altLang="zh-CN" dirty="0" smtClean="0"/>
              <a:t>n’</a:t>
            </a:r>
            <a:r>
              <a:rPr lang="zh-CN" altLang="en-US" dirty="0" smtClean="0"/>
              <a:t>，则和</a:t>
            </a:r>
            <a:r>
              <a:rPr lang="en-US" altLang="zh-CN" dirty="0" smtClean="0"/>
              <a:t>n’ </a:t>
            </a:r>
            <a:r>
              <a:rPr lang="zh-CN" altLang="en-US" dirty="0" smtClean="0"/>
              <a:t>处于同一信息集的其他决策节也必须在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之下，从而也必须包含于子博弈中。</a:t>
            </a:r>
            <a:endParaRPr lang="en-US" altLang="zh-CN" dirty="0" smtClean="0"/>
          </a:p>
          <a:p>
            <a:pPr marL="342900" lvl="1" indent="-342900"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 smtClean="0"/>
              <a:t>1. </a:t>
            </a:r>
            <a:r>
              <a:rPr lang="zh-CN" altLang="en-US" sz="2800" dirty="0" smtClean="0"/>
              <a:t>保证把子博弈当成一个独立的博弈分析</a:t>
            </a:r>
            <a:r>
              <a:rPr lang="zh-CN" altLang="en-US" sz="2800" dirty="0"/>
              <a:t>，并且分析的结果与原博弈“兼容”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 smtClean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）只保证了在决策节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应该行动的参与者知道博弈到此为止的整个进行过程，而</a:t>
            </a:r>
            <a:r>
              <a:rPr lang="en-US" altLang="zh-CN" sz="2800" dirty="0" smtClean="0"/>
              <a:t>(c)</a:t>
            </a:r>
            <a:r>
              <a:rPr lang="zh-CN" altLang="en-US" sz="2800" dirty="0" smtClean="0"/>
              <a:t>保证了其他参与者也知道博弈到此为止的整个进行过程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6080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：如果参与者的一个战略组合构成原始博弈的纳什均衡，并且在每一个子博弈中都构成该子博弈的纳什均衡，则该战略组合被称为子博弈精炼纳什均衡。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任何有限的完全信息动态博弈都存在子博弈精炼纳什均衡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（运用逆向归纳法和纳什均衡的存在性定理证明）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628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逆向归纳解</a:t>
            </a:r>
            <a:r>
              <a:rPr lang="en-US" altLang="zh-CN" smtClean="0"/>
              <a:t>/</a:t>
            </a:r>
            <a:r>
              <a:rPr lang="zh-CN" altLang="en-US" smtClean="0"/>
              <a:t>子博弈精炼解和子博弈精炼纳什均衡的区别</a:t>
            </a:r>
            <a:endParaRPr lang="en-US" altLang="zh-CN" smtClean="0"/>
          </a:p>
          <a:p>
            <a:r>
              <a:rPr lang="zh-CN" altLang="en-US" smtClean="0"/>
              <a:t>逆向归纳解</a:t>
            </a:r>
            <a:r>
              <a:rPr lang="en-US" altLang="zh-CN" smtClean="0"/>
              <a:t>/</a:t>
            </a:r>
            <a:r>
              <a:rPr lang="zh-CN" altLang="en-US" smtClean="0"/>
              <a:t>子博弈精炼解是一组</a:t>
            </a:r>
            <a:r>
              <a:rPr lang="zh-CN" altLang="en-US" smtClean="0">
                <a:solidFill>
                  <a:srgbClr val="FF0000"/>
                </a:solidFill>
              </a:rPr>
              <a:t>行动</a:t>
            </a:r>
            <a:r>
              <a:rPr lang="zh-CN" altLang="en-US" smtClean="0"/>
              <a:t>的集合</a:t>
            </a:r>
            <a:endParaRPr lang="en-US" altLang="zh-CN" smtClean="0"/>
          </a:p>
          <a:p>
            <a:r>
              <a:rPr lang="zh-CN" altLang="en-US" smtClean="0"/>
              <a:t>子博弈精炼纳什均衡是一组</a:t>
            </a:r>
            <a:r>
              <a:rPr lang="zh-CN" altLang="en-US" smtClean="0">
                <a:solidFill>
                  <a:srgbClr val="FF0000"/>
                </a:solidFill>
              </a:rPr>
              <a:t>战略</a:t>
            </a:r>
            <a:r>
              <a:rPr lang="zh-CN" altLang="en-US" smtClean="0"/>
              <a:t>的集合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648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考虑如下博弈：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 参与者</a:t>
            </a:r>
            <a:r>
              <a:rPr lang="en-US" altLang="zh-CN" smtClean="0"/>
              <a:t>2</a:t>
            </a:r>
            <a:r>
              <a:rPr lang="zh-CN" altLang="en-US" smtClean="0"/>
              <a:t>观察到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后，从可行集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两人的收益分别为</a:t>
            </a:r>
            <a:r>
              <a:rPr lang="en-US" altLang="zh-CN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280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z="3000" smtClean="0"/>
              <a:t>博弈的</a:t>
            </a:r>
            <a:r>
              <a:rPr lang="zh-CN" altLang="en-US" sz="3000" b="1" smtClean="0"/>
              <a:t>标准式表述</a:t>
            </a:r>
            <a:r>
              <a:rPr lang="zh-CN" altLang="en-US" sz="3000" smtClean="0"/>
              <a:t>：（</a:t>
            </a:r>
            <a:r>
              <a:rPr lang="en-US" altLang="zh-CN" sz="3000" smtClean="0"/>
              <a:t>1</a:t>
            </a:r>
            <a:r>
              <a:rPr lang="zh-CN" altLang="en-US" sz="3000" smtClean="0"/>
              <a:t>）博弈的参与人；（</a:t>
            </a:r>
            <a:r>
              <a:rPr lang="en-US" altLang="zh-CN" sz="3000" smtClean="0"/>
              <a:t>2</a:t>
            </a:r>
            <a:r>
              <a:rPr lang="zh-CN" altLang="en-US" sz="3000" smtClean="0"/>
              <a:t>）每一参与人可供选择的战略；及（</a:t>
            </a:r>
            <a:r>
              <a:rPr lang="en-US" altLang="zh-CN" sz="3000" smtClean="0"/>
              <a:t>3</a:t>
            </a:r>
            <a:r>
              <a:rPr lang="zh-CN" altLang="en-US" sz="3000" smtClean="0"/>
              <a:t>）与参与者可能选择的每一战略组合相对应的各个参与者的收益。</a:t>
            </a:r>
            <a:endParaRPr lang="en-US" altLang="zh-CN" sz="3000" smtClean="0"/>
          </a:p>
          <a:p>
            <a:r>
              <a:rPr lang="zh-CN" altLang="en-US" sz="3000" smtClean="0"/>
              <a:t>定义：博弈的</a:t>
            </a:r>
            <a:r>
              <a:rPr lang="zh-CN" altLang="en-US" sz="3000" b="1" smtClean="0"/>
              <a:t>扩展式表述</a:t>
            </a:r>
            <a:r>
              <a:rPr lang="zh-CN" altLang="en-US" sz="3000" smtClean="0"/>
              <a:t>：（</a:t>
            </a:r>
            <a:r>
              <a:rPr lang="en-US" altLang="zh-CN" sz="3000" smtClean="0"/>
              <a:t>1</a:t>
            </a:r>
            <a:r>
              <a:rPr lang="zh-CN" altLang="en-US" sz="3000" smtClean="0"/>
              <a:t>）博弈的参与人；（</a:t>
            </a:r>
            <a:r>
              <a:rPr lang="en-US" altLang="zh-CN" sz="3000" smtClean="0"/>
              <a:t>2a</a:t>
            </a:r>
            <a:r>
              <a:rPr lang="zh-CN" altLang="en-US" sz="3000" smtClean="0"/>
              <a:t>）每一参与者在何时行动；（</a:t>
            </a:r>
            <a:r>
              <a:rPr lang="en-US" altLang="zh-CN" sz="3000" smtClean="0"/>
              <a:t>2b</a:t>
            </a:r>
            <a:r>
              <a:rPr lang="zh-CN" altLang="en-US" sz="3000" smtClean="0"/>
              <a:t>）每次轮到某一参与者行动时，可供他选择的行动；（</a:t>
            </a:r>
            <a:r>
              <a:rPr lang="en-US" altLang="zh-CN" sz="3000" smtClean="0"/>
              <a:t>2c</a:t>
            </a:r>
            <a:r>
              <a:rPr lang="zh-CN" altLang="en-US" sz="3000" smtClean="0"/>
              <a:t>）每次轮到某一参与者行动时，他所了解的信息；及（</a:t>
            </a:r>
            <a:r>
              <a:rPr lang="en-US" altLang="zh-CN" sz="3000" smtClean="0"/>
              <a:t>3</a:t>
            </a:r>
            <a:r>
              <a:rPr lang="zh-CN" altLang="en-US" sz="3000" smtClean="0"/>
              <a:t>）与参与者可能选择的每一战略组合相对应的各个参与者的收益。</a:t>
            </a:r>
            <a:endParaRPr lang="en-US" altLang="zh-CN" sz="3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6900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假设在第二阶段，参与者</a:t>
            </a:r>
            <a:r>
              <a:rPr lang="en-US" altLang="zh-CN" smtClean="0"/>
              <a:t>1</a:t>
            </a:r>
            <a:r>
              <a:rPr lang="zh-CN" altLang="en-US" smtClean="0"/>
              <a:t>已经选择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所面临的问题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的最优反应记为</a:t>
            </a:r>
            <a:r>
              <a:rPr lang="en-US" altLang="zh-CN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，即：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回到第一阶段，参与者</a:t>
            </a:r>
            <a:r>
              <a:rPr lang="en-US" altLang="zh-CN" smtClean="0"/>
              <a:t>1</a:t>
            </a:r>
            <a:r>
              <a:rPr lang="zh-CN" altLang="en-US" smtClean="0"/>
              <a:t>所面临的问题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的最优化问题的解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3657600" y="2743200"/>
          <a:ext cx="180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825480" imgH="279360" progId="Equation.DSMT4">
                  <p:embed/>
                </p:oleObj>
              </mc:Choice>
              <mc:Fallback>
                <p:oleObj name="Equation" r:id="rId3" imgW="8254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1801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3276600" y="3962400"/>
          <a:ext cx="3740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523880" imgH="279360" progId="Equation.DSMT4">
                  <p:embed/>
                </p:oleObj>
              </mc:Choice>
              <mc:Fallback>
                <p:oleObj name="Equation" r:id="rId5" imgW="15238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3740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3314700" y="5054600"/>
          <a:ext cx="24907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1054080" imgH="279360" progId="Equation.DSMT4">
                  <p:embed/>
                </p:oleObj>
              </mc:Choice>
              <mc:Fallback>
                <p:oleObj name="Equation" r:id="rId7" imgW="105408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054600"/>
                        <a:ext cx="24907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3200400" y="60960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9" imgW="1523880" imgH="304560" progId="Equation.DSMT4">
                  <p:embed/>
                </p:oleObj>
              </mc:Choice>
              <mc:Fallback>
                <p:oleObj name="Equation" r:id="rId9" imgW="152388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0"/>
                        <a:ext cx="3810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7002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                  称为这一博弈问题的</a:t>
            </a:r>
            <a:r>
              <a:rPr lang="zh-CN" altLang="en-US" smtClean="0">
                <a:solidFill>
                  <a:srgbClr val="FF0000"/>
                </a:solidFill>
              </a:rPr>
              <a:t>逆向归纳解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zh-CN" altLang="en-US" smtClean="0">
                <a:solidFill>
                  <a:srgbClr val="FF0000"/>
                </a:solidFill>
              </a:rPr>
              <a:t>子博弈精炼解</a:t>
            </a:r>
          </a:p>
          <a:p>
            <a:r>
              <a:rPr lang="en-US" altLang="zh-CN" smtClean="0"/>
              <a:t>                  </a:t>
            </a:r>
            <a:r>
              <a:rPr lang="zh-CN" altLang="en-US" smtClean="0"/>
              <a:t>称为这一博弈问题的</a:t>
            </a:r>
            <a:r>
              <a:rPr lang="zh-CN" altLang="en-US" smtClean="0">
                <a:solidFill>
                  <a:srgbClr val="FF0000"/>
                </a:solidFill>
              </a:rPr>
              <a:t>子博弈精炼纳什均衡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990600" y="1676400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1524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2"/>
          <p:cNvGraphicFramePr>
            <a:graphicFrameLocks noChangeAspect="1"/>
          </p:cNvGraphicFramePr>
          <p:nvPr/>
        </p:nvGraphicFramePr>
        <p:xfrm>
          <a:off x="1004888" y="2667000"/>
          <a:ext cx="1495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667000"/>
                        <a:ext cx="1495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710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同时从各自的可行集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 ；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参与者</a:t>
            </a:r>
            <a:r>
              <a:rPr lang="en-US" altLang="zh-CN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4</a:t>
            </a:r>
            <a:r>
              <a:rPr lang="zh-CN" altLang="en-US" smtClean="0"/>
              <a:t>观察到第一阶段的结果，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，然后同时从各自的可行集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4</a:t>
            </a:r>
            <a:r>
              <a:rPr lang="zh-CN" altLang="en-US" smtClean="0"/>
              <a:t>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3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  <a:r>
              <a:rPr lang="en-US" altLang="zh-CN" baseline="-25000" smtClean="0"/>
              <a:t>4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收益为</a:t>
            </a:r>
            <a:r>
              <a:rPr lang="en-US" altLang="zh-CN" smtClean="0"/>
              <a:t>u</a:t>
            </a:r>
            <a:r>
              <a:rPr lang="en-US" altLang="zh-CN" baseline="-25000" smtClean="0"/>
              <a:t>i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, a</a:t>
            </a:r>
            <a:r>
              <a:rPr lang="en-US" altLang="zh-CN" baseline="-25000" smtClean="0"/>
              <a:t>3</a:t>
            </a:r>
            <a:r>
              <a:rPr lang="en-US" altLang="zh-CN" smtClean="0"/>
              <a:t>, a</a:t>
            </a:r>
            <a:r>
              <a:rPr lang="en-US" altLang="zh-CN" baseline="-25000" smtClean="0"/>
              <a:t>4</a:t>
            </a:r>
            <a:r>
              <a:rPr lang="en-US" altLang="zh-CN" smtClean="0"/>
              <a:t>), i=1, 2, 3,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4720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smtClean="0"/>
              <a:t>第二阶段：假设对第一阶段博弈的每一个可能结果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 </a:t>
            </a:r>
            <a:r>
              <a:rPr lang="zh-CN" altLang="en-US" sz="2500" smtClean="0"/>
              <a:t>，其后第二阶段博弈有唯一的纳什均衡，表示为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3</a:t>
            </a:r>
            <a:r>
              <a:rPr lang="en-US" altLang="zh-CN" sz="2500" baseline="30000" smtClean="0"/>
              <a:t>*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), a</a:t>
            </a:r>
            <a:r>
              <a:rPr lang="en-US" altLang="zh-CN" sz="2500" baseline="-25000" smtClean="0"/>
              <a:t>4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))</a:t>
            </a:r>
            <a:r>
              <a:rPr lang="zh-CN" altLang="en-US" sz="2500" smtClean="0"/>
              <a:t> </a:t>
            </a:r>
            <a:r>
              <a:rPr lang="en-US" altLang="zh-CN" sz="2500" smtClean="0"/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2500" smtClean="0"/>
              <a:t>第一阶段：假设参与人</a:t>
            </a:r>
            <a:r>
              <a:rPr lang="en-US" altLang="zh-CN" sz="2500" smtClean="0"/>
              <a:t>1</a:t>
            </a:r>
            <a:r>
              <a:rPr lang="zh-CN" altLang="en-US" sz="2500" smtClean="0"/>
              <a:t>和</a:t>
            </a:r>
            <a:r>
              <a:rPr lang="en-US" altLang="zh-CN" sz="2500" smtClean="0"/>
              <a:t>2</a:t>
            </a:r>
            <a:r>
              <a:rPr lang="zh-CN" altLang="en-US" sz="2500" smtClean="0"/>
              <a:t>预测到参与人</a:t>
            </a:r>
            <a:r>
              <a:rPr lang="en-US" altLang="zh-CN" sz="2500" smtClean="0"/>
              <a:t>3</a:t>
            </a:r>
            <a:r>
              <a:rPr lang="zh-CN" altLang="en-US" sz="2500" smtClean="0"/>
              <a:t>和</a:t>
            </a:r>
            <a:r>
              <a:rPr lang="en-US" altLang="zh-CN" sz="2500" smtClean="0"/>
              <a:t>4</a:t>
            </a:r>
            <a:r>
              <a:rPr lang="zh-CN" altLang="en-US" sz="2500" smtClean="0"/>
              <a:t>在第二阶段的行动由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3</a:t>
            </a:r>
            <a:r>
              <a:rPr lang="en-US" altLang="zh-CN" sz="2500" baseline="30000" smtClean="0"/>
              <a:t>*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), a</a:t>
            </a:r>
            <a:r>
              <a:rPr lang="en-US" altLang="zh-CN" sz="2500" baseline="-25000" smtClean="0"/>
              <a:t>4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))</a:t>
            </a:r>
            <a:r>
              <a:rPr lang="zh-CN" altLang="en-US" sz="2500" smtClean="0"/>
              <a:t>给出，则参与人</a:t>
            </a:r>
            <a:r>
              <a:rPr lang="en-US" altLang="zh-CN" sz="2500" smtClean="0"/>
              <a:t>1</a:t>
            </a:r>
            <a:r>
              <a:rPr lang="zh-CN" altLang="en-US" sz="2500" smtClean="0"/>
              <a:t>和</a:t>
            </a:r>
            <a:r>
              <a:rPr lang="en-US" altLang="zh-CN" sz="2500" smtClean="0"/>
              <a:t>2</a:t>
            </a:r>
            <a:r>
              <a:rPr lang="zh-CN" altLang="en-US" sz="2500" smtClean="0"/>
              <a:t>在第一阶段的问题为：</a:t>
            </a:r>
            <a:endParaRPr lang="en-US" altLang="zh-CN" sz="2500" smtClean="0"/>
          </a:p>
          <a:p>
            <a:pPr lvl="1">
              <a:lnSpc>
                <a:spcPct val="80000"/>
              </a:lnSpc>
            </a:pPr>
            <a:r>
              <a:rPr lang="en-US" altLang="zh-CN" sz="2200" i="1" smtClean="0"/>
              <a:t>1. </a:t>
            </a:r>
            <a:r>
              <a:rPr lang="zh-CN" altLang="en-US" sz="2200" i="1" smtClean="0"/>
              <a:t>参与人</a:t>
            </a:r>
            <a:r>
              <a:rPr lang="en-US" altLang="zh-CN" sz="2200" i="1" smtClean="0"/>
              <a:t>1</a:t>
            </a:r>
            <a:r>
              <a:rPr lang="zh-CN" altLang="en-US" sz="2200" i="1" smtClean="0"/>
              <a:t>和</a:t>
            </a:r>
            <a:r>
              <a:rPr lang="en-US" altLang="zh-CN" sz="2200" i="1" smtClean="0"/>
              <a:t>2</a:t>
            </a:r>
            <a:r>
              <a:rPr lang="zh-CN" altLang="en-US" sz="2200" i="1" smtClean="0"/>
              <a:t>同时同时从各自的可行集</a:t>
            </a:r>
            <a:r>
              <a:rPr lang="en-US" altLang="zh-CN" sz="2200" i="1" smtClean="0"/>
              <a:t>A</a:t>
            </a:r>
            <a:r>
              <a:rPr lang="en-US" altLang="zh-CN" sz="2200" i="1" baseline="-25000" smtClean="0"/>
              <a:t>1</a:t>
            </a:r>
            <a:r>
              <a:rPr lang="zh-CN" altLang="en-US" sz="2200" i="1" smtClean="0"/>
              <a:t>和</a:t>
            </a:r>
            <a:r>
              <a:rPr lang="en-US" altLang="zh-CN" sz="2200" i="1" smtClean="0"/>
              <a:t>A</a:t>
            </a:r>
            <a:r>
              <a:rPr lang="en-US" altLang="zh-CN" sz="2200" i="1" baseline="-25000" smtClean="0"/>
              <a:t>2</a:t>
            </a:r>
            <a:r>
              <a:rPr lang="zh-CN" altLang="en-US" sz="2200" i="1" smtClean="0"/>
              <a:t>中选择行动</a:t>
            </a:r>
            <a:r>
              <a:rPr lang="en-US" altLang="zh-CN" sz="2200" i="1" smtClean="0"/>
              <a:t>a</a:t>
            </a:r>
            <a:r>
              <a:rPr lang="en-US" altLang="zh-CN" sz="2200" i="1" baseline="-25000" smtClean="0"/>
              <a:t>1</a:t>
            </a:r>
            <a:r>
              <a:rPr lang="zh-CN" altLang="en-US" sz="2200" i="1" smtClean="0"/>
              <a:t>和</a:t>
            </a:r>
            <a:r>
              <a:rPr lang="en-US" altLang="zh-CN" sz="2200" i="1" smtClean="0"/>
              <a:t>a</a:t>
            </a:r>
            <a:r>
              <a:rPr lang="en-US" altLang="zh-CN" sz="2200" i="1" baseline="-25000" smtClean="0"/>
              <a:t>2</a:t>
            </a:r>
            <a:r>
              <a:rPr lang="zh-CN" altLang="en-US" sz="2200" i="1" smtClean="0"/>
              <a:t> ；</a:t>
            </a:r>
            <a:endParaRPr lang="en-US" altLang="zh-CN" sz="2200" i="1" smtClean="0"/>
          </a:p>
          <a:p>
            <a:pPr lvl="1">
              <a:lnSpc>
                <a:spcPct val="80000"/>
              </a:lnSpc>
            </a:pPr>
            <a:r>
              <a:rPr lang="en-US" altLang="zh-CN" sz="2200" i="1" smtClean="0"/>
              <a:t>2. </a:t>
            </a:r>
            <a:r>
              <a:rPr lang="zh-CN" altLang="en-US" sz="2200" i="1" smtClean="0"/>
              <a:t>收益为</a:t>
            </a:r>
            <a:r>
              <a:rPr lang="en-US" altLang="zh-CN" sz="2200" i="1" smtClean="0"/>
              <a:t>u</a:t>
            </a:r>
            <a:r>
              <a:rPr lang="en-US" altLang="zh-CN" sz="2200" i="1" baseline="-25000" smtClean="0"/>
              <a:t>i</a:t>
            </a:r>
            <a:r>
              <a:rPr lang="en-US" altLang="zh-CN" sz="2200" i="1" smtClean="0"/>
              <a:t>(a</a:t>
            </a:r>
            <a:r>
              <a:rPr lang="en-US" altLang="zh-CN" sz="2200" i="1" baseline="-25000" smtClean="0"/>
              <a:t>1</a:t>
            </a:r>
            <a:r>
              <a:rPr lang="en-US" altLang="zh-CN" sz="2200" i="1" smtClean="0"/>
              <a:t>, a</a:t>
            </a:r>
            <a:r>
              <a:rPr lang="en-US" altLang="zh-CN" sz="2200" i="1" baseline="-25000" smtClean="0"/>
              <a:t>2</a:t>
            </a:r>
            <a:r>
              <a:rPr lang="en-US" altLang="zh-CN" sz="2200" i="1" smtClean="0"/>
              <a:t>, a</a:t>
            </a:r>
            <a:r>
              <a:rPr lang="en-US" altLang="zh-CN" sz="2200" i="1" baseline="-25000" smtClean="0"/>
              <a:t>3</a:t>
            </a:r>
            <a:r>
              <a:rPr lang="en-US" altLang="zh-CN" sz="2200" i="1" baseline="30000" smtClean="0"/>
              <a:t>* </a:t>
            </a:r>
            <a:r>
              <a:rPr lang="en-US" altLang="zh-CN" sz="2200" i="1" smtClean="0"/>
              <a:t>(a</a:t>
            </a:r>
            <a:r>
              <a:rPr lang="en-US" altLang="zh-CN" sz="2200" i="1" baseline="-25000" smtClean="0"/>
              <a:t>1</a:t>
            </a:r>
            <a:r>
              <a:rPr lang="en-US" altLang="zh-CN" sz="2200" i="1" smtClean="0"/>
              <a:t>, a</a:t>
            </a:r>
            <a:r>
              <a:rPr lang="en-US" altLang="zh-CN" sz="2200" i="1" baseline="-25000" smtClean="0"/>
              <a:t>2</a:t>
            </a:r>
            <a:r>
              <a:rPr lang="en-US" altLang="zh-CN" sz="2200" i="1" smtClean="0"/>
              <a:t>), a</a:t>
            </a:r>
            <a:r>
              <a:rPr lang="en-US" altLang="zh-CN" sz="2200" i="1" baseline="-25000" smtClean="0"/>
              <a:t>4</a:t>
            </a:r>
            <a:r>
              <a:rPr lang="en-US" altLang="zh-CN" sz="2200" i="1" baseline="30000" smtClean="0"/>
              <a:t>*</a:t>
            </a:r>
            <a:r>
              <a:rPr lang="en-US" altLang="zh-CN" sz="2200" i="1" smtClean="0"/>
              <a:t>(a</a:t>
            </a:r>
            <a:r>
              <a:rPr lang="en-US" altLang="zh-CN" sz="2200" i="1" baseline="-25000" smtClean="0"/>
              <a:t>1</a:t>
            </a:r>
            <a:r>
              <a:rPr lang="en-US" altLang="zh-CN" sz="2200" i="1" smtClean="0"/>
              <a:t>, a</a:t>
            </a:r>
            <a:r>
              <a:rPr lang="en-US" altLang="zh-CN" sz="2200" i="1" baseline="-25000" smtClean="0"/>
              <a:t>2</a:t>
            </a:r>
            <a:r>
              <a:rPr lang="en-US" altLang="zh-CN" sz="2200" i="1" smtClean="0"/>
              <a:t>)), i=1, 2</a:t>
            </a:r>
            <a:r>
              <a:rPr lang="zh-CN" altLang="en-US" sz="2200" i="1" smtClean="0"/>
              <a:t>；</a:t>
            </a:r>
            <a:endParaRPr lang="en-US" altLang="zh-CN" sz="2200" i="1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zh-CN" altLang="en-US" sz="2200" smtClean="0"/>
              <a:t>设</a:t>
            </a:r>
            <a:r>
              <a:rPr lang="en-US" altLang="zh-CN" sz="2200" smtClean="0"/>
              <a:t>(a</a:t>
            </a:r>
            <a:r>
              <a:rPr lang="en-US" altLang="zh-CN" sz="2200" baseline="-25000" smtClean="0"/>
              <a:t>1</a:t>
            </a:r>
            <a:r>
              <a:rPr lang="en-US" altLang="zh-CN" sz="2200" baseline="30000" smtClean="0"/>
              <a:t>*</a:t>
            </a:r>
            <a:r>
              <a:rPr lang="en-US" altLang="zh-CN" sz="2200" smtClean="0"/>
              <a:t>, a</a:t>
            </a:r>
            <a:r>
              <a:rPr lang="en-US" altLang="zh-CN" sz="2200" baseline="-25000" smtClean="0"/>
              <a:t>2</a:t>
            </a:r>
            <a:r>
              <a:rPr lang="en-US" altLang="zh-CN" sz="2200" baseline="30000" smtClean="0"/>
              <a:t>*</a:t>
            </a:r>
            <a:r>
              <a:rPr lang="en-US" altLang="zh-CN" sz="2200" smtClean="0"/>
              <a:t>)</a:t>
            </a:r>
            <a:r>
              <a:rPr lang="zh-CN" altLang="en-US" sz="2200" smtClean="0"/>
              <a:t>为以上博弈的唯一的纳什均衡</a:t>
            </a:r>
            <a:endParaRPr lang="en-US" altLang="zh-CN" sz="2200" smtClean="0"/>
          </a:p>
          <a:p>
            <a:pPr>
              <a:lnSpc>
                <a:spcPct val="80000"/>
              </a:lnSpc>
            </a:pPr>
            <a:r>
              <a:rPr lang="zh-CN" altLang="en-US" sz="2500" smtClean="0"/>
              <a:t>称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3</a:t>
            </a:r>
            <a:r>
              <a:rPr lang="en-US" altLang="zh-CN" sz="2500" baseline="30000" smtClean="0"/>
              <a:t>*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), a</a:t>
            </a:r>
            <a:r>
              <a:rPr lang="en-US" altLang="zh-CN" sz="2500" baseline="-25000" smtClean="0"/>
              <a:t>4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 (a</a:t>
            </a:r>
            <a:r>
              <a:rPr lang="en-US" altLang="zh-CN" sz="2500" baseline="-25000" smtClean="0"/>
              <a:t>1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))</a:t>
            </a:r>
            <a:r>
              <a:rPr lang="zh-CN" altLang="en-US" sz="2500" smtClean="0"/>
              <a:t> 为这一两阶段博弈的</a:t>
            </a:r>
            <a:r>
              <a:rPr lang="zh-CN" altLang="en-US" sz="2500" smtClean="0">
                <a:solidFill>
                  <a:srgbClr val="FF0000"/>
                </a:solidFill>
              </a:rPr>
              <a:t>子博弈精炼解</a:t>
            </a:r>
            <a:endParaRPr lang="en-US" altLang="zh-CN" sz="2500" smtClean="0"/>
          </a:p>
          <a:p>
            <a:pPr>
              <a:lnSpc>
                <a:spcPct val="80000"/>
              </a:lnSpc>
            </a:pPr>
            <a:r>
              <a:rPr lang="zh-CN" altLang="en-US" sz="2500" smtClean="0"/>
              <a:t>称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3</a:t>
            </a:r>
            <a:r>
              <a:rPr lang="en-US" altLang="zh-CN" sz="2500" baseline="30000" smtClean="0"/>
              <a:t>* 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), a</a:t>
            </a:r>
            <a:r>
              <a:rPr lang="en-US" altLang="zh-CN" sz="2500" baseline="-25000" smtClean="0"/>
              <a:t>4</a:t>
            </a:r>
            <a:r>
              <a:rPr lang="en-US" altLang="zh-CN" sz="2500" baseline="30000" smtClean="0"/>
              <a:t>*</a:t>
            </a:r>
            <a:r>
              <a:rPr lang="en-US" altLang="zh-CN" sz="2500" smtClean="0"/>
              <a:t>(a</a:t>
            </a:r>
            <a:r>
              <a:rPr lang="en-US" altLang="zh-CN" sz="2500" baseline="-25000" smtClean="0"/>
              <a:t>1</a:t>
            </a:r>
            <a:r>
              <a:rPr lang="en-US" altLang="zh-CN" sz="2500" smtClean="0"/>
              <a:t>, a</a:t>
            </a:r>
            <a:r>
              <a:rPr lang="en-US" altLang="zh-CN" sz="2500" baseline="-25000" smtClean="0"/>
              <a:t>2</a:t>
            </a:r>
            <a:r>
              <a:rPr lang="en-US" altLang="zh-CN" sz="2500" smtClean="0"/>
              <a:t>))</a:t>
            </a:r>
            <a:r>
              <a:rPr lang="zh-CN" altLang="en-US" sz="2500" smtClean="0"/>
              <a:t> 为这一两阶段博弈的</a:t>
            </a:r>
            <a:r>
              <a:rPr lang="zh-CN" altLang="en-US" sz="2500" smtClean="0">
                <a:solidFill>
                  <a:srgbClr val="FF0000"/>
                </a:solidFill>
              </a:rPr>
              <a:t>子博弈精炼纳什均衡</a:t>
            </a:r>
            <a:endParaRPr lang="en-US" altLang="zh-CN" sz="25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回顾：关税和国际市场的不完全竞争</a:t>
            </a:r>
            <a:endParaRPr lang="en-US" altLang="zh-CN" sz="3800" dirty="0">
              <a:ea typeface="宋体" charset="-122"/>
            </a:endParaRPr>
          </a:p>
        </p:txBody>
      </p:sp>
      <p:graphicFrame>
        <p:nvGraphicFramePr>
          <p:cNvPr id="17920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1773"/>
              </p:ext>
            </p:extLst>
          </p:nvPr>
        </p:nvGraphicFramePr>
        <p:xfrm>
          <a:off x="1155700" y="1762125"/>
          <a:ext cx="6804025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4" imgW="8025520" imgH="5078572" progId="Word.Document.8">
                  <p:embed/>
                </p:oleObj>
              </mc:Choice>
              <mc:Fallback>
                <p:oleObj name="Document" r:id="rId4" imgW="8025520" imgH="5078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762125"/>
                        <a:ext cx="6804025" cy="430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1538" y="2017713"/>
              <a:ext cx="1803400" cy="71437"/>
            </p14:xfrm>
          </p:contentPart>
        </mc:Choice>
        <mc:Fallback xmlns="">
          <p:pic>
            <p:nvPicPr>
              <p:cNvPr id="471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3896" y="2000034"/>
                <a:ext cx="1838683" cy="106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4232275"/>
              <a:ext cx="874713" cy="1588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6912" y="4154463"/>
                <a:ext cx="909989" cy="15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2863" y="2751138"/>
              <a:ext cx="2339975" cy="544512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5223" y="2733503"/>
                <a:ext cx="2375255" cy="579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1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9913" y="4491038"/>
              <a:ext cx="2465387" cy="644525"/>
            </p14:xfrm>
          </p:contentPart>
        </mc:Choice>
        <mc:Fallback xmlns="">
          <p:pic>
            <p:nvPicPr>
              <p:cNvPr id="471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2272" y="4473395"/>
                <a:ext cx="2500669" cy="679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447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2.4.B </a:t>
            </a:r>
            <a:r>
              <a:rPr lang="zh-CN" altLang="en-US" smtClean="0"/>
              <a:t>子博弈精炼纳什均衡</a:t>
            </a:r>
          </a:p>
        </p:txBody>
      </p:sp>
      <p:sp>
        <p:nvSpPr>
          <p:cNvPr id="50483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例子：</a:t>
            </a:r>
            <a:endParaRPr lang="en-US" altLang="zh-CN" smtClean="0"/>
          </a:p>
          <a:p>
            <a:r>
              <a:rPr lang="zh-CN" altLang="en-US" smtClean="0"/>
              <a:t>图</a:t>
            </a:r>
            <a:r>
              <a:rPr lang="en-US" altLang="zh-CN" smtClean="0"/>
              <a:t>2.4.1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3008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b="1" smtClean="0"/>
              <a:t>用博弈树来表示博弈的扩展式</a:t>
            </a:r>
            <a:endParaRPr lang="en-US" altLang="zh-CN" b="1" smtClean="0"/>
          </a:p>
          <a:p>
            <a:r>
              <a:rPr lang="zh-CN" altLang="en-US" smtClean="0"/>
              <a:t>考虑如下完全且完美两阶段博弈：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={L</a:t>
            </a:r>
            <a:r>
              <a:rPr lang="zh-CN" altLang="en-US" smtClean="0"/>
              <a:t>，</a:t>
            </a:r>
            <a:r>
              <a:rPr lang="en-US" altLang="zh-CN" smtClean="0"/>
              <a:t>R}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2.</a:t>
            </a:r>
            <a:r>
              <a:rPr lang="zh-CN" altLang="en-US" smtClean="0"/>
              <a:t> 参与者</a:t>
            </a:r>
            <a:r>
              <a:rPr lang="en-US" altLang="zh-CN" smtClean="0"/>
              <a:t>2</a:t>
            </a:r>
            <a:r>
              <a:rPr lang="zh-CN" altLang="en-US" smtClean="0"/>
              <a:t>观察到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后，从可行集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={L’, R’}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两人的收益分别为</a:t>
            </a:r>
            <a:r>
              <a:rPr lang="en-US" altLang="zh-CN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3213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一般的，</a:t>
            </a:r>
            <a:endParaRPr lang="en-US" altLang="zh-CN" smtClean="0"/>
          </a:p>
          <a:p>
            <a:r>
              <a:rPr lang="zh-CN" altLang="en-US" smtClean="0"/>
              <a:t>静态博弈用博弈的标准式描述</a:t>
            </a:r>
            <a:endParaRPr lang="en-US" altLang="zh-CN" smtClean="0"/>
          </a:p>
          <a:p>
            <a:r>
              <a:rPr lang="zh-CN" altLang="en-US" smtClean="0"/>
              <a:t>动态博弈用博弈的扩展式描述</a:t>
            </a:r>
            <a:endParaRPr lang="en-US" altLang="zh-CN" smtClean="0"/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3417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mtClean="0"/>
              <a:t>一般的，</a:t>
            </a:r>
            <a:endParaRPr lang="en-US" altLang="zh-CN" smtClean="0"/>
          </a:p>
          <a:p>
            <a:r>
              <a:rPr lang="zh-CN" altLang="en-US" smtClean="0"/>
              <a:t>静态博弈用博弈的标准式描述</a:t>
            </a:r>
            <a:endParaRPr lang="en-US" altLang="zh-CN" smtClean="0"/>
          </a:p>
          <a:p>
            <a:r>
              <a:rPr lang="zh-CN" altLang="en-US" smtClean="0"/>
              <a:t>动态博弈用博弈的扩展式描述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把动态博弈的扩展式转换为标准式表述</a:t>
            </a:r>
            <a:endParaRPr lang="en-US" altLang="zh-CN" b="1" smtClean="0"/>
          </a:p>
          <a:p>
            <a:r>
              <a:rPr lang="zh-CN" altLang="en-US" b="1" smtClean="0"/>
              <a:t>把静态博弈的标准式转换为扩展式表述</a:t>
            </a:r>
            <a:endParaRPr lang="en-US" altLang="zh-CN" b="1" smtClean="0"/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362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500" b="1" dirty="0" smtClean="0"/>
              <a:t>把动态博弈的扩展式转换为标准式表述</a:t>
            </a:r>
            <a:endParaRPr lang="en-US" altLang="zh-CN" sz="2500" b="1" dirty="0" smtClean="0"/>
          </a:p>
          <a:p>
            <a:pPr>
              <a:lnSpc>
                <a:spcPct val="80000"/>
              </a:lnSpc>
            </a:pPr>
            <a:r>
              <a:rPr lang="zh-CN" altLang="en-US" sz="2500" dirty="0" smtClean="0"/>
              <a:t>参与者的一个</a:t>
            </a:r>
            <a:r>
              <a:rPr lang="zh-CN" altLang="en-US" sz="2500" dirty="0" smtClean="0">
                <a:solidFill>
                  <a:srgbClr val="FF0000"/>
                </a:solidFill>
              </a:rPr>
              <a:t>战略</a:t>
            </a:r>
            <a:r>
              <a:rPr lang="zh-CN" altLang="en-US" sz="2500" dirty="0" smtClean="0"/>
              <a:t>是关于行动的一个完整计划</a:t>
            </a:r>
            <a:r>
              <a:rPr lang="en-US" altLang="zh-CN" sz="2500" dirty="0" smtClean="0"/>
              <a:t>—</a:t>
            </a:r>
            <a:r>
              <a:rPr lang="zh-CN" altLang="en-US" sz="2500" dirty="0" smtClean="0"/>
              <a:t>它明确了在参与者可能会遇到的每一种情况下对可行行动的选择</a:t>
            </a:r>
            <a:endParaRPr lang="en-US" altLang="zh-CN" sz="2500" dirty="0" smtClean="0"/>
          </a:p>
          <a:p>
            <a:pPr>
              <a:lnSpc>
                <a:spcPct val="80000"/>
              </a:lnSpc>
            </a:pPr>
            <a:r>
              <a:rPr lang="zh-CN" altLang="en-US" sz="2500" dirty="0" smtClean="0"/>
              <a:t>参与者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有两个战略：选择</a:t>
            </a:r>
            <a:r>
              <a:rPr lang="en-US" altLang="zh-CN" sz="2500" dirty="0" smtClean="0"/>
              <a:t>L</a:t>
            </a:r>
            <a:r>
              <a:rPr lang="zh-CN" altLang="en-US" sz="2500" dirty="0" smtClean="0"/>
              <a:t>和选择</a:t>
            </a:r>
            <a:r>
              <a:rPr lang="en-US" altLang="zh-CN" sz="2500" dirty="0" smtClean="0"/>
              <a:t>R</a:t>
            </a:r>
          </a:p>
          <a:p>
            <a:pPr>
              <a:lnSpc>
                <a:spcPct val="80000"/>
              </a:lnSpc>
            </a:pPr>
            <a:r>
              <a:rPr lang="zh-CN" altLang="en-US" sz="2500" dirty="0" smtClean="0"/>
              <a:t>参与者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有四个战略：</a:t>
            </a:r>
            <a:endParaRPr lang="en-US" altLang="zh-CN" sz="2500" dirty="0" smtClean="0"/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战略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：如果参与者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L’</a:t>
            </a:r>
            <a:r>
              <a:rPr lang="zh-CN" altLang="en-US" sz="2200" dirty="0" smtClean="0"/>
              <a:t>，如果参与者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L’</a:t>
            </a:r>
            <a:r>
              <a:rPr lang="zh-CN" altLang="en-US" sz="2200" dirty="0" smtClean="0"/>
              <a:t>，表示为</a:t>
            </a:r>
            <a:r>
              <a:rPr lang="en-US" altLang="zh-CN" sz="2200" dirty="0" smtClean="0"/>
              <a:t>(L’, L’);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战略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：如果参与者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L’</a:t>
            </a:r>
            <a:r>
              <a:rPr lang="zh-CN" altLang="en-US" sz="2200" dirty="0" smtClean="0"/>
              <a:t>，如果参与者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R’</a:t>
            </a:r>
            <a:r>
              <a:rPr lang="zh-CN" altLang="en-US" sz="2200" dirty="0" smtClean="0"/>
              <a:t>，表示为</a:t>
            </a:r>
            <a:r>
              <a:rPr lang="en-US" altLang="zh-CN" sz="2200" dirty="0" smtClean="0"/>
              <a:t>(L’, R’);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战略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：如果参与者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R’</a:t>
            </a:r>
            <a:r>
              <a:rPr lang="zh-CN" altLang="en-US" sz="2200" dirty="0" smtClean="0"/>
              <a:t>，如果参与者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L’</a:t>
            </a:r>
            <a:r>
              <a:rPr lang="zh-CN" altLang="en-US" sz="2200" dirty="0" smtClean="0"/>
              <a:t>，表示为</a:t>
            </a:r>
            <a:r>
              <a:rPr lang="en-US" altLang="zh-CN" sz="2200" dirty="0" smtClean="0"/>
              <a:t>(R’, L’);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战略</a:t>
            </a:r>
            <a:r>
              <a:rPr lang="en-US" altLang="zh-CN" sz="2200" smtClean="0"/>
              <a:t>4</a:t>
            </a:r>
            <a:r>
              <a:rPr lang="zh-CN" altLang="en-US" sz="2200" smtClean="0"/>
              <a:t>：</a:t>
            </a:r>
            <a:r>
              <a:rPr lang="zh-CN" altLang="en-US" sz="2200" dirty="0" smtClean="0"/>
              <a:t>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R’</a:t>
            </a:r>
            <a:r>
              <a:rPr lang="zh-CN" altLang="en-US" sz="2200" dirty="0" smtClean="0"/>
              <a:t>，如果参与者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选择</a:t>
            </a:r>
            <a:r>
              <a:rPr lang="en-US" altLang="zh-CN" sz="2200" dirty="0" smtClean="0"/>
              <a:t>R</a:t>
            </a:r>
            <a:r>
              <a:rPr lang="zh-CN" altLang="en-US" sz="2200" dirty="0" smtClean="0"/>
              <a:t>，则选择</a:t>
            </a:r>
            <a:r>
              <a:rPr lang="en-US" altLang="zh-CN" sz="2200" dirty="0" smtClean="0"/>
              <a:t>R’</a:t>
            </a:r>
            <a:r>
              <a:rPr lang="zh-CN" altLang="en-US" sz="2200" dirty="0" smtClean="0"/>
              <a:t>，表示为</a:t>
            </a:r>
            <a:r>
              <a:rPr lang="en-US" altLang="zh-CN" sz="2200" dirty="0" smtClean="0"/>
              <a:t>(R’, R’);</a:t>
            </a:r>
          </a:p>
          <a:p>
            <a:pPr>
              <a:lnSpc>
                <a:spcPct val="80000"/>
              </a:lnSpc>
            </a:pPr>
            <a:endParaRPr lang="en-US" altLang="zh-CN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3827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b="1" smtClean="0"/>
              <a:t>把动态博弈的扩展式转换为标准式表述</a:t>
            </a:r>
            <a:endParaRPr lang="en-US" altLang="zh-CN" b="1" smtClean="0"/>
          </a:p>
          <a:p>
            <a:endParaRPr lang="en-US" altLang="zh-CN" b="1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514600"/>
          <a:ext cx="7543800" cy="26670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  <a:gridCol w="1257300"/>
                <a:gridCol w="12573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(L’, L’)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(L’, R’)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(R’, L’)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(R’, R’)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1, 2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0, 0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403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b="1" smtClean="0"/>
              <a:t>把静态博弈的标准式表述转换为扩展式</a:t>
            </a:r>
            <a:endParaRPr lang="zh-CN" altLang="en-US" smtClean="0"/>
          </a:p>
          <a:p>
            <a:r>
              <a:rPr lang="zh-CN" altLang="en-US" smtClean="0"/>
              <a:t>我们可把参与者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2</a:t>
            </a:r>
            <a:r>
              <a:rPr lang="zh-CN" altLang="en-US" smtClean="0"/>
              <a:t>之间的同时行动博弈表述如下：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从可行集中选择行动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没有观测到参与者</a:t>
            </a:r>
            <a:r>
              <a:rPr lang="en-US" altLang="zh-CN" smtClean="0"/>
              <a:t>1</a:t>
            </a:r>
            <a:r>
              <a:rPr lang="zh-CN" altLang="en-US" smtClean="0"/>
              <a:t>的行动，并从可行集中选择行动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两参与者的收益分别为</a:t>
            </a:r>
            <a:r>
              <a:rPr lang="en-US" altLang="zh-CN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 </a:t>
            </a:r>
            <a:r>
              <a:rPr lang="zh-CN" altLang="en-US" smtClean="0"/>
              <a:t>。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2.4.A </a:t>
            </a:r>
            <a:r>
              <a:rPr lang="zh-CN" altLang="en-US" smtClean="0"/>
              <a:t>博弈的扩展式表述</a:t>
            </a:r>
            <a:endParaRPr lang="en-US" altLang="zh-CN" smtClean="0"/>
          </a:p>
        </p:txBody>
      </p:sp>
      <p:sp>
        <p:nvSpPr>
          <p:cNvPr id="4423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b="1" dirty="0" smtClean="0"/>
              <a:t>定义：</a:t>
            </a:r>
            <a:endParaRPr lang="en-US" altLang="zh-CN" b="1" dirty="0" smtClean="0"/>
          </a:p>
          <a:p>
            <a:r>
              <a:rPr lang="zh-CN" altLang="en-US" dirty="0" smtClean="0"/>
              <a:t>参与者的</a:t>
            </a:r>
            <a:r>
              <a:rPr lang="zh-CN" altLang="en-US" dirty="0" smtClean="0">
                <a:solidFill>
                  <a:srgbClr val="FF0000"/>
                </a:solidFill>
              </a:rPr>
              <a:t>信息集</a:t>
            </a:r>
            <a:r>
              <a:rPr lang="zh-CN" altLang="en-US" dirty="0" smtClean="0"/>
              <a:t>指满足以下条件的决策节的集合：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在此信息集的每一个决策节都轮到该参与者行动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当博弈的进行达到信息集中的一个决策节，应该行动参与者并不知道达到了（或没有达到）信息集中的哪一个决策节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1873</Words>
  <Application>Microsoft Office PowerPoint</Application>
  <PresentationFormat>全屏显示(4:3)</PresentationFormat>
  <Paragraphs>156</Paragraphs>
  <Slides>25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Office 主题</vt:lpstr>
      <vt:lpstr>Equation</vt:lpstr>
      <vt:lpstr>Document</vt:lpstr>
      <vt:lpstr>2.4 完全非完美信息动态博弈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2.4.A 博弈的扩展式表述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2.4.B 子博弈精炼纳什均衡</vt:lpstr>
      <vt:lpstr>回顾：关税和国际市场的不完全竞争</vt:lpstr>
      <vt:lpstr>2.4.B 子博弈精炼纳什均衡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完全非完美信息动态博弈</dc:title>
  <dc:creator>Administrator</dc:creator>
  <cp:lastModifiedBy>admin</cp:lastModifiedBy>
  <cp:revision>10</cp:revision>
  <dcterms:created xsi:type="dcterms:W3CDTF">2014-10-17T02:49:17Z</dcterms:created>
  <dcterms:modified xsi:type="dcterms:W3CDTF">2016-10-23T03:52:57Z</dcterms:modified>
</cp:coreProperties>
</file>