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55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7" Type="http://schemas.openxmlformats.org/officeDocument/2006/relationships/image" Target="../media/image18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21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7" Type="http://schemas.openxmlformats.org/officeDocument/2006/relationships/image" Target="../media/image26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15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8.wmf"/><Relationship Id="rId1" Type="http://schemas.openxmlformats.org/officeDocument/2006/relationships/image" Target="../media/image29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4" Type="http://schemas.openxmlformats.org/officeDocument/2006/relationships/image" Target="../media/image34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6" Type="http://schemas.openxmlformats.org/officeDocument/2006/relationships/image" Target="../media/image36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4" Type="http://schemas.openxmlformats.org/officeDocument/2006/relationships/image" Target="../media/image4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4" Type="http://schemas.openxmlformats.org/officeDocument/2006/relationships/image" Target="../media/image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AE5D7F-3A73-42C9-AB26-D13D1EDC8957}" type="datetimeFigureOut">
              <a:rPr lang="zh-CN" altLang="en-US" smtClean="0"/>
              <a:pPr/>
              <a:t>2017/3/31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7C832C-481C-4978-B6DE-714EB67CA8E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52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14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zh-CN" smtClean="0"/>
          </a:p>
        </p:txBody>
      </p:sp>
      <p:sp>
        <p:nvSpPr>
          <p:cNvPr id="40141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47D28342-E9D1-4883-8C65-EF2FBE20ADCB}" type="slidenum">
              <a:rPr lang="en-US" altLang="zh-CN" sz="1200">
                <a:solidFill>
                  <a:prstClr val="black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35</a:t>
            </a:fld>
            <a:endParaRPr lang="en-US" altLang="zh-CN" sz="120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42BF02-B4F8-4468-89D6-32467A067C38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3/31/2017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516555-22C7-416C-AB41-F8532D26251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2892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7A5FF1-CFED-478C-8BBB-4DEB17CBC032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3/31/2017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9F7742-354F-4C1D-A995-5669C2554C6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62369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0BD21F-1352-4AFC-A5DE-1249401A2401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3/31/2017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99BCB2-BD4A-4A2F-9329-C46304F55E65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7711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234ADB-ED19-4750-840E-4249260FE33C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3/31/2017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D81B01-69F9-46FD-AB5B-9EA13A5845BD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6050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E800B7-4FB4-4606-83B3-ACE251ECCB0D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3/31/2017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2D95D0-F8A4-4E12-947D-C6C641CC1A1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64404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65D283-E902-4DE4-B8C5-B9F095D6EA25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3/31/2017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194382-99EF-468E-AA6B-13A69BA0452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5538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2F2942-A44F-49B9-8B25-79068BFD7FDC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3/31/2017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555577-7ED5-457B-9424-62C0FF71C214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99957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4A83B3-83F5-4F27-95DB-6607259F6A9E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3/31/2017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2077A1-357E-497E-9381-EB3FD60AE45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9431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B6B84B-B64A-491C-91FA-EDC63FB3E568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3/31/2017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CB1748-BC38-44A2-AA03-2A0F9F4E15D1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381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9ECF3F-3CD9-4B37-96F1-CF8E7226CFD4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3/31/2017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0E8263-BC6D-43B0-965D-5E265ADB7FB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34043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A5AACA-66B7-4E59-A4B5-8FFC6AE5D1BA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3/31/2017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FB97C6-305A-497D-B10C-EA36BEC99F0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8377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DF9A751-D92C-42FE-AEBB-D3280A8BBBC4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3/31/2017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965A8BF-DB85-401E-98C5-073FFD8E0E51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534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9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14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0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8.bin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0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oleObject" Target="../embeddings/oleObject25.bin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12" Type="http://schemas.openxmlformats.org/officeDocument/2006/relationships/image" Target="../media/image16.wmf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18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24.bin"/><Relationship Id="rId5" Type="http://schemas.openxmlformats.org/officeDocument/2006/relationships/oleObject" Target="../embeddings/oleObject21.bin"/><Relationship Id="rId15" Type="http://schemas.openxmlformats.org/officeDocument/2006/relationships/oleObject" Target="../embeddings/oleObject26.bin"/><Relationship Id="rId10" Type="http://schemas.openxmlformats.org/officeDocument/2006/relationships/image" Target="../media/image15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23.bin"/><Relationship Id="rId14" Type="http://schemas.openxmlformats.org/officeDocument/2006/relationships/image" Target="../media/image17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9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19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21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21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oleObject" Target="../embeddings/oleObject39.bin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12" Type="http://schemas.openxmlformats.org/officeDocument/2006/relationships/image" Target="../media/image24.wmf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26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23.wmf"/><Relationship Id="rId11" Type="http://schemas.openxmlformats.org/officeDocument/2006/relationships/oleObject" Target="../embeddings/oleObject38.bin"/><Relationship Id="rId5" Type="http://schemas.openxmlformats.org/officeDocument/2006/relationships/oleObject" Target="../embeddings/oleObject35.bin"/><Relationship Id="rId15" Type="http://schemas.openxmlformats.org/officeDocument/2006/relationships/oleObject" Target="../embeddings/oleObject40.bin"/><Relationship Id="rId10" Type="http://schemas.openxmlformats.org/officeDocument/2006/relationships/image" Target="../media/image15.wmf"/><Relationship Id="rId4" Type="http://schemas.openxmlformats.org/officeDocument/2006/relationships/image" Target="../media/image22.wmf"/><Relationship Id="rId9" Type="http://schemas.openxmlformats.org/officeDocument/2006/relationships/oleObject" Target="../embeddings/oleObject37.bin"/><Relationship Id="rId14" Type="http://schemas.openxmlformats.org/officeDocument/2006/relationships/image" Target="../media/image25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27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5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44.bin"/><Relationship Id="rId4" Type="http://schemas.openxmlformats.org/officeDocument/2006/relationships/image" Target="../media/image29.wmf"/><Relationship Id="rId9" Type="http://schemas.openxmlformats.org/officeDocument/2006/relationships/oleObject" Target="../embeddings/oleObject46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50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49.bin"/><Relationship Id="rId5" Type="http://schemas.openxmlformats.org/officeDocument/2006/relationships/oleObject" Target="../embeddings/oleObject48.bin"/><Relationship Id="rId4" Type="http://schemas.openxmlformats.org/officeDocument/2006/relationships/image" Target="../media/image10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51.bin"/><Relationship Id="rId7" Type="http://schemas.openxmlformats.org/officeDocument/2006/relationships/oleObject" Target="../embeddings/oleObject54.bin"/><Relationship Id="rId12" Type="http://schemas.openxmlformats.org/officeDocument/2006/relationships/oleObject" Target="../embeddings/oleObject58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53.bin"/><Relationship Id="rId11" Type="http://schemas.openxmlformats.org/officeDocument/2006/relationships/oleObject" Target="../embeddings/oleObject57.bin"/><Relationship Id="rId5" Type="http://schemas.openxmlformats.org/officeDocument/2006/relationships/oleObject" Target="../embeddings/oleObject52.bin"/><Relationship Id="rId10" Type="http://schemas.openxmlformats.org/officeDocument/2006/relationships/oleObject" Target="../embeddings/oleObject56.bin"/><Relationship Id="rId4" Type="http://schemas.openxmlformats.org/officeDocument/2006/relationships/image" Target="../media/image10.wmf"/><Relationship Id="rId9" Type="http://schemas.openxmlformats.org/officeDocument/2006/relationships/oleObject" Target="../embeddings/oleObject55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oleObject" Target="../embeddings/oleObject59.bin"/><Relationship Id="rId7" Type="http://schemas.openxmlformats.org/officeDocument/2006/relationships/oleObject" Target="../embeddings/oleObject61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60.bin"/><Relationship Id="rId10" Type="http://schemas.openxmlformats.org/officeDocument/2006/relationships/image" Target="../media/image34.wmf"/><Relationship Id="rId4" Type="http://schemas.openxmlformats.org/officeDocument/2006/relationships/image" Target="../media/image31.wmf"/><Relationship Id="rId9" Type="http://schemas.openxmlformats.org/officeDocument/2006/relationships/oleObject" Target="../embeddings/oleObject62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13" Type="http://schemas.openxmlformats.org/officeDocument/2006/relationships/oleObject" Target="../embeddings/oleObject68.bin"/><Relationship Id="rId3" Type="http://schemas.openxmlformats.org/officeDocument/2006/relationships/oleObject" Target="../embeddings/oleObject63.bin"/><Relationship Id="rId7" Type="http://schemas.openxmlformats.org/officeDocument/2006/relationships/oleObject" Target="../embeddings/oleObject65.bin"/><Relationship Id="rId12" Type="http://schemas.openxmlformats.org/officeDocument/2006/relationships/image" Target="../media/image35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32.wmf"/><Relationship Id="rId11" Type="http://schemas.openxmlformats.org/officeDocument/2006/relationships/oleObject" Target="../embeddings/oleObject67.bin"/><Relationship Id="rId5" Type="http://schemas.openxmlformats.org/officeDocument/2006/relationships/oleObject" Target="../embeddings/oleObject64.bin"/><Relationship Id="rId10" Type="http://schemas.openxmlformats.org/officeDocument/2006/relationships/image" Target="../media/image34.wmf"/><Relationship Id="rId4" Type="http://schemas.openxmlformats.org/officeDocument/2006/relationships/image" Target="../media/image31.wmf"/><Relationship Id="rId9" Type="http://schemas.openxmlformats.org/officeDocument/2006/relationships/oleObject" Target="../embeddings/oleObject66.bin"/><Relationship Id="rId14" Type="http://schemas.openxmlformats.org/officeDocument/2006/relationships/image" Target="../media/image36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9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70.bin"/><Relationship Id="rId4" Type="http://schemas.openxmlformats.org/officeDocument/2006/relationships/image" Target="../media/image37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oleObject" Target="../embeddings/oleObject71.bin"/><Relationship Id="rId7" Type="http://schemas.openxmlformats.org/officeDocument/2006/relationships/oleObject" Target="../embeddings/oleObject73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72.bin"/><Relationship Id="rId10" Type="http://schemas.openxmlformats.org/officeDocument/2006/relationships/image" Target="../media/image42.wmf"/><Relationship Id="rId4" Type="http://schemas.openxmlformats.org/officeDocument/2006/relationships/image" Target="../media/image39.wmf"/><Relationship Id="rId9" Type="http://schemas.openxmlformats.org/officeDocument/2006/relationships/oleObject" Target="../embeddings/oleObject74.bin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7.bin"/><Relationship Id="rId4" Type="http://schemas.openxmlformats.org/officeDocument/2006/relationships/image" Target="../media/image4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5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3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/>
              <a:t>2.3.B </a:t>
            </a:r>
            <a:r>
              <a:rPr lang="zh-CN" altLang="en-US" smtClean="0"/>
              <a:t>无限重复博弈</a:t>
            </a:r>
          </a:p>
        </p:txBody>
      </p:sp>
      <p:sp>
        <p:nvSpPr>
          <p:cNvPr id="259074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22391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1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mtClean="0"/>
              <a:t>无限重复博弈</a:t>
            </a:r>
          </a:p>
        </p:txBody>
      </p:sp>
      <p:sp>
        <p:nvSpPr>
          <p:cNvPr id="337922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077200" cy="4876800"/>
          </a:xfrm>
        </p:spPr>
        <p:txBody>
          <a:bodyPr/>
          <a:lstStyle/>
          <a:p>
            <a:r>
              <a:rPr lang="zh-CN" altLang="en-US" b="1" dirty="0" smtClean="0"/>
              <a:t>定义回顾</a:t>
            </a:r>
            <a:r>
              <a:rPr lang="zh-CN" altLang="en-US" dirty="0" smtClean="0"/>
              <a:t>：如果某个战略组合是一个纳什均衡，并且在每个子博弈中都构成纳什均衡，我们则说该战略组合是子博弈精炼纳什均衡。</a:t>
            </a: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zh-CN" altLang="en-US" dirty="0" smtClean="0"/>
              <a:t>囚徒困境中的触发战略组合构成子博弈精炼纳什均衡：</a:t>
            </a:r>
            <a:endParaRPr lang="en-US" altLang="zh-CN" dirty="0" smtClean="0"/>
          </a:p>
          <a:p>
            <a:pPr lvl="1">
              <a:lnSpc>
                <a:spcPct val="90000"/>
              </a:lnSpc>
            </a:pPr>
            <a:r>
              <a:rPr lang="en-US" altLang="zh-CN" dirty="0" smtClean="0"/>
              <a:t>1. </a:t>
            </a:r>
            <a:r>
              <a:rPr lang="zh-CN" altLang="en-US" dirty="0" smtClean="0"/>
              <a:t>对于所有以前阶段结果都是 </a:t>
            </a:r>
            <a:r>
              <a:rPr lang="en-US" altLang="zh-CN" dirty="0" smtClean="0"/>
              <a:t>(R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, R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的子博弈，触发战略组合构成纳什均衡</a:t>
            </a:r>
            <a:endParaRPr lang="en-US" altLang="zh-CN" dirty="0" smtClean="0"/>
          </a:p>
          <a:p>
            <a:pPr lvl="1">
              <a:lnSpc>
                <a:spcPct val="90000"/>
              </a:lnSpc>
            </a:pPr>
            <a:r>
              <a:rPr lang="en-US" altLang="zh-CN" dirty="0" smtClean="0"/>
              <a:t>2. </a:t>
            </a:r>
            <a:r>
              <a:rPr lang="zh-CN" altLang="en-US" dirty="0" smtClean="0"/>
              <a:t>对于至少有一个前面阶段不是</a:t>
            </a:r>
            <a:r>
              <a:rPr lang="en-US" altLang="zh-CN" dirty="0" smtClean="0"/>
              <a:t>(R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, R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的子博弈，触发战略组合构成纳什均衡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9337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1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/>
              <a:t>单期偏离法则</a:t>
            </a:r>
          </a:p>
        </p:txBody>
      </p:sp>
      <p:sp>
        <p:nvSpPr>
          <p:cNvPr id="337922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0772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 smtClean="0"/>
              <a:t>利用单期偏离法则来求解子博弈精炼纳什均衡</a:t>
            </a: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zh-CN" altLang="en-US" dirty="0"/>
              <a:t>单期</a:t>
            </a:r>
            <a:r>
              <a:rPr lang="zh-CN" altLang="en-US" dirty="0" smtClean="0"/>
              <a:t>偏离：仅仅在一个信息集上选择不同的行动</a:t>
            </a: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zh-CN" altLang="en-US" b="1" dirty="0" smtClean="0"/>
              <a:t>单期偏离法则</a:t>
            </a:r>
            <a:r>
              <a:rPr lang="zh-CN" altLang="en-US" dirty="0" smtClean="0"/>
              <a:t>：如果一个战略组合满足，在原始博弈和任何子博弈里，给定其他人遵守战略组合，任何参与者都无法通过单期偏离严格变好，那么这个战略组合构成子博弈精炼纳什均衡。</a:t>
            </a:r>
            <a:endParaRPr lang="en-US" altLang="zh-CN" dirty="0" smtClean="0"/>
          </a:p>
          <a:p>
            <a:pPr>
              <a:lnSpc>
                <a:spcPct val="90000"/>
              </a:lnSpc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90085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/>
              <a:t>2.3.C </a:t>
            </a:r>
            <a:r>
              <a:rPr lang="zh-CN" altLang="en-US" smtClean="0"/>
              <a:t>古诺双头垄断下的 共谋</a:t>
            </a:r>
          </a:p>
        </p:txBody>
      </p:sp>
      <p:sp>
        <p:nvSpPr>
          <p:cNvPr id="276489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zh-CN" altLang="en-US" smtClean="0"/>
              <a:t>两个企业同时选择产出：</a:t>
            </a:r>
            <a:r>
              <a:rPr lang="en-US" altLang="zh-CN" smtClean="0"/>
              <a:t>q</a:t>
            </a:r>
            <a:r>
              <a:rPr lang="en-US" altLang="zh-CN" baseline="-25000" smtClean="0"/>
              <a:t>1</a:t>
            </a:r>
            <a:r>
              <a:rPr lang="en-US" altLang="zh-CN" smtClean="0"/>
              <a:t> , q</a:t>
            </a:r>
            <a:r>
              <a:rPr lang="en-US" altLang="zh-CN" baseline="-25000" smtClean="0"/>
              <a:t>2</a:t>
            </a:r>
            <a:r>
              <a:rPr lang="en-US" altLang="zh-CN" smtClean="0"/>
              <a:t> </a:t>
            </a:r>
          </a:p>
          <a:p>
            <a:r>
              <a:rPr lang="zh-CN" altLang="en-US" smtClean="0"/>
              <a:t>总产量：</a:t>
            </a:r>
            <a:endParaRPr lang="en-US" altLang="zh-CN" smtClean="0"/>
          </a:p>
          <a:p>
            <a:r>
              <a:rPr lang="zh-CN" altLang="en-US" smtClean="0"/>
              <a:t>价格：</a:t>
            </a:r>
            <a:endParaRPr lang="en-US" altLang="zh-CN" smtClean="0"/>
          </a:p>
          <a:p>
            <a:r>
              <a:rPr lang="zh-CN" altLang="en-US" smtClean="0"/>
              <a:t>古诺均衡：</a:t>
            </a:r>
            <a:endParaRPr lang="en-US" altLang="zh-CN" smtClean="0"/>
          </a:p>
          <a:p>
            <a:r>
              <a:rPr lang="zh-CN" altLang="en-US" smtClean="0"/>
              <a:t>若企业选择                      ，则两个企业的利润都会提高       </a:t>
            </a:r>
            <a:endParaRPr lang="en-US" altLang="zh-CN" smtClean="0"/>
          </a:p>
          <a:p>
            <a:pPr>
              <a:buFont typeface="Arial" charset="0"/>
              <a:buNone/>
            </a:pPr>
            <a:endParaRPr lang="en-US" altLang="zh-CN" smtClean="0"/>
          </a:p>
        </p:txBody>
      </p:sp>
      <p:graphicFrame>
        <p:nvGraphicFramePr>
          <p:cNvPr id="276484" name="Object 4"/>
          <p:cNvGraphicFramePr>
            <a:graphicFrameLocks noChangeAspect="1"/>
          </p:cNvGraphicFramePr>
          <p:nvPr/>
        </p:nvGraphicFramePr>
        <p:xfrm>
          <a:off x="2413000" y="2209800"/>
          <a:ext cx="16192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26" name="Equation" r:id="rId3" imgW="647640" imgH="203040" progId="Equation.DSMT4">
                  <p:embed/>
                </p:oleObj>
              </mc:Choice>
              <mc:Fallback>
                <p:oleObj name="Equation" r:id="rId3" imgW="6476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3000" y="2209800"/>
                        <a:ext cx="161925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485" name="Object 3"/>
          <p:cNvGraphicFramePr>
            <a:graphicFrameLocks noChangeAspect="1"/>
          </p:cNvGraphicFramePr>
          <p:nvPr/>
        </p:nvGraphicFramePr>
        <p:xfrm>
          <a:off x="1841500" y="2876550"/>
          <a:ext cx="19685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27" name="Equation" r:id="rId5" imgW="787320" imgH="190440" progId="Equation.DSMT4">
                  <p:embed/>
                </p:oleObj>
              </mc:Choice>
              <mc:Fallback>
                <p:oleObj name="Equation" r:id="rId5" imgW="78732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1500" y="2876550"/>
                        <a:ext cx="1968500" cy="47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486" name="Object 6"/>
          <p:cNvGraphicFramePr>
            <a:graphicFrameLocks noChangeAspect="1"/>
          </p:cNvGraphicFramePr>
          <p:nvPr/>
        </p:nvGraphicFramePr>
        <p:xfrm>
          <a:off x="2616200" y="3124200"/>
          <a:ext cx="2794000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28" name="Equation" r:id="rId7" imgW="1117440" imgH="368280" progId="Equation.DSMT4">
                  <p:embed/>
                </p:oleObj>
              </mc:Choice>
              <mc:Fallback>
                <p:oleObj name="Equation" r:id="rId7" imgW="111744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6200" y="3124200"/>
                        <a:ext cx="2794000" cy="920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487" name="Object 7"/>
          <p:cNvGraphicFramePr>
            <a:graphicFrameLocks noChangeAspect="1"/>
          </p:cNvGraphicFramePr>
          <p:nvPr/>
        </p:nvGraphicFramePr>
        <p:xfrm>
          <a:off x="3003550" y="3810000"/>
          <a:ext cx="1873250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29" name="Equation" r:id="rId9" imgW="749160" imgH="368280" progId="Equation.DSMT4">
                  <p:embed/>
                </p:oleObj>
              </mc:Choice>
              <mc:Fallback>
                <p:oleObj name="Equation" r:id="rId9" imgW="74916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3550" y="3810000"/>
                        <a:ext cx="1873250" cy="920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620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9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/>
              <a:t>2.3.C </a:t>
            </a:r>
            <a:r>
              <a:rPr lang="zh-CN" altLang="en-US" smtClean="0"/>
              <a:t>古诺双头垄断下的 共谋</a:t>
            </a:r>
          </a:p>
        </p:txBody>
      </p:sp>
      <p:sp>
        <p:nvSpPr>
          <p:cNvPr id="277510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zh-CN" altLang="en-US" smtClean="0"/>
              <a:t>若古诺模型重复有限</a:t>
            </a:r>
            <a:r>
              <a:rPr lang="en-US" altLang="zh-CN" smtClean="0"/>
              <a:t>T</a:t>
            </a:r>
            <a:r>
              <a:rPr lang="zh-CN" altLang="en-US" smtClean="0"/>
              <a:t>次，则唯一的子博弈精炼结果为两个企业在每一期都选择古诺均衡</a:t>
            </a:r>
            <a:endParaRPr lang="en-US" altLang="zh-CN" smtClean="0"/>
          </a:p>
          <a:p>
            <a:r>
              <a:rPr lang="zh-CN" altLang="en-US" smtClean="0"/>
              <a:t>若古诺模型重复无限次，则是否可以达成合作？（即每个企业都选择      的产量？）</a:t>
            </a:r>
            <a:endParaRPr lang="en-US" altLang="zh-CN" smtClean="0"/>
          </a:p>
          <a:p>
            <a:pPr>
              <a:buFont typeface="Arial" charset="0"/>
              <a:buNone/>
            </a:pPr>
            <a:endParaRPr lang="en-US" altLang="zh-CN" smtClean="0"/>
          </a:p>
        </p:txBody>
      </p:sp>
      <p:graphicFrame>
        <p:nvGraphicFramePr>
          <p:cNvPr id="277508" name="Object 4"/>
          <p:cNvGraphicFramePr>
            <a:graphicFrameLocks noChangeAspect="1"/>
          </p:cNvGraphicFramePr>
          <p:nvPr/>
        </p:nvGraphicFramePr>
        <p:xfrm>
          <a:off x="5753100" y="3498850"/>
          <a:ext cx="571500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0" name="Equation" r:id="rId3" imgW="228600" imgH="368280" progId="Equation.DSMT4">
                  <p:embed/>
                </p:oleObj>
              </mc:Choice>
              <mc:Fallback>
                <p:oleObj name="Equation" r:id="rId3" imgW="22860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3100" y="3498850"/>
                        <a:ext cx="571500" cy="920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8483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6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/>
              <a:t>2.3.C </a:t>
            </a:r>
            <a:r>
              <a:rPr lang="zh-CN" altLang="en-US" smtClean="0"/>
              <a:t>古诺双头垄断下的 共谋</a:t>
            </a:r>
          </a:p>
        </p:txBody>
      </p:sp>
      <p:sp>
        <p:nvSpPr>
          <p:cNvPr id="278537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077200" cy="4724400"/>
          </a:xfrm>
        </p:spPr>
        <p:txBody>
          <a:bodyPr/>
          <a:lstStyle/>
          <a:p>
            <a:r>
              <a:rPr lang="zh-CN" altLang="en-US" smtClean="0"/>
              <a:t>考虑如下触发战略</a:t>
            </a:r>
            <a:r>
              <a:rPr lang="en-US" altLang="zh-CN" smtClean="0"/>
              <a:t>(trigger strategy)</a:t>
            </a:r>
            <a:r>
              <a:rPr lang="zh-CN" altLang="en-US" smtClean="0"/>
              <a:t>：</a:t>
            </a:r>
            <a:endParaRPr lang="en-US" altLang="zh-CN" smtClean="0"/>
          </a:p>
          <a:p>
            <a:r>
              <a:rPr lang="zh-CN" altLang="en-US" b="1" smtClean="0"/>
              <a:t>在第一阶段生产     。在第</a:t>
            </a:r>
            <a:r>
              <a:rPr lang="en-US" altLang="zh-CN" b="1" smtClean="0"/>
              <a:t>t</a:t>
            </a:r>
            <a:r>
              <a:rPr lang="zh-CN" altLang="en-US" b="1" smtClean="0"/>
              <a:t>阶段，如果前面</a:t>
            </a:r>
            <a:r>
              <a:rPr lang="en-US" altLang="zh-CN" b="1" smtClean="0"/>
              <a:t>t-1</a:t>
            </a:r>
            <a:r>
              <a:rPr lang="zh-CN" altLang="en-US" b="1" smtClean="0"/>
              <a:t>个阶段两个企业的产量都为     ，则生产</a:t>
            </a:r>
          </a:p>
          <a:p>
            <a:pPr>
              <a:buFont typeface="Arial" charset="0"/>
              <a:buNone/>
            </a:pPr>
            <a:r>
              <a:rPr lang="zh-CN" altLang="en-US" b="1" smtClean="0"/>
              <a:t>           ；否则，生产古诺产量     。</a:t>
            </a:r>
            <a:endParaRPr lang="en-US" altLang="zh-CN" b="1" smtClean="0"/>
          </a:p>
          <a:p>
            <a:endParaRPr lang="en-US" altLang="zh-CN" smtClean="0"/>
          </a:p>
        </p:txBody>
      </p:sp>
      <p:graphicFrame>
        <p:nvGraphicFramePr>
          <p:cNvPr id="278532" name="Object 6"/>
          <p:cNvGraphicFramePr>
            <a:graphicFrameLocks noChangeAspect="1"/>
          </p:cNvGraphicFramePr>
          <p:nvPr/>
        </p:nvGraphicFramePr>
        <p:xfrm>
          <a:off x="3771900" y="1974850"/>
          <a:ext cx="523875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4" name="Equation" r:id="rId3" imgW="228600" imgH="368280" progId="Equation.DSMT4">
                  <p:embed/>
                </p:oleObj>
              </mc:Choice>
              <mc:Fallback>
                <p:oleObj name="Equation" r:id="rId3" imgW="22860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1900" y="1974850"/>
                        <a:ext cx="523875" cy="844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8533" name="Object 5"/>
          <p:cNvGraphicFramePr>
            <a:graphicFrameLocks noChangeAspect="1"/>
          </p:cNvGraphicFramePr>
          <p:nvPr/>
        </p:nvGraphicFramePr>
        <p:xfrm>
          <a:off x="6210300" y="2514600"/>
          <a:ext cx="571500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5" name="Equation" r:id="rId5" imgW="228600" imgH="368280" progId="Equation.DSMT4">
                  <p:embed/>
                </p:oleObj>
              </mc:Choice>
              <mc:Fallback>
                <p:oleObj name="Equation" r:id="rId5" imgW="22860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0300" y="2514600"/>
                        <a:ext cx="571500" cy="920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8534" name="Object 6"/>
          <p:cNvGraphicFramePr>
            <a:graphicFrameLocks noChangeAspect="1"/>
          </p:cNvGraphicFramePr>
          <p:nvPr/>
        </p:nvGraphicFramePr>
        <p:xfrm>
          <a:off x="914400" y="2971800"/>
          <a:ext cx="571500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6" name="Equation" r:id="rId6" imgW="228600" imgH="368280" progId="Equation.DSMT4">
                  <p:embed/>
                </p:oleObj>
              </mc:Choice>
              <mc:Fallback>
                <p:oleObj name="Equation" r:id="rId6" imgW="22860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971800"/>
                        <a:ext cx="571500" cy="920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8535" name="Object 7"/>
          <p:cNvGraphicFramePr>
            <a:graphicFrameLocks noChangeAspect="1"/>
          </p:cNvGraphicFramePr>
          <p:nvPr/>
        </p:nvGraphicFramePr>
        <p:xfrm>
          <a:off x="5715000" y="3225800"/>
          <a:ext cx="4127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7" name="Equation" r:id="rId7" imgW="164880" imgH="203040" progId="Equation.DSMT4">
                  <p:embed/>
                </p:oleObj>
              </mc:Choice>
              <mc:Fallback>
                <p:oleObj name="Equation" r:id="rId7" imgW="1648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3225800"/>
                        <a:ext cx="41275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22175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63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/>
              <a:t>2.3.C </a:t>
            </a:r>
            <a:r>
              <a:rPr lang="zh-CN" altLang="en-US" smtClean="0"/>
              <a:t>古诺双头垄断下的 共谋</a:t>
            </a:r>
          </a:p>
        </p:txBody>
      </p:sp>
      <p:sp>
        <p:nvSpPr>
          <p:cNvPr id="279564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zh-CN" altLang="en-US" smtClean="0"/>
              <a:t>若双方选择</a:t>
            </a:r>
            <a:r>
              <a:rPr lang="zh-CN" altLang="en-US" b="1" smtClean="0"/>
              <a:t>合作产量</a:t>
            </a:r>
            <a:r>
              <a:rPr lang="zh-CN" altLang="en-US" smtClean="0"/>
              <a:t>，即                  ，则每个企业利润为</a:t>
            </a:r>
            <a:endParaRPr lang="en-US" altLang="zh-CN" smtClean="0"/>
          </a:p>
          <a:p>
            <a:r>
              <a:rPr lang="zh-CN" altLang="en-US" smtClean="0"/>
              <a:t>若双方选择</a:t>
            </a:r>
            <a:r>
              <a:rPr lang="zh-CN" altLang="en-US" b="1" smtClean="0"/>
              <a:t>古诺产量</a:t>
            </a:r>
            <a:r>
              <a:rPr lang="zh-CN" altLang="en-US" smtClean="0"/>
              <a:t>，即                 ，则每个企业利润为</a:t>
            </a:r>
            <a:endParaRPr lang="en-US" altLang="zh-CN" smtClean="0"/>
          </a:p>
          <a:p>
            <a:r>
              <a:rPr lang="zh-CN" altLang="en-US" smtClean="0"/>
              <a:t>若</a:t>
            </a:r>
            <a:r>
              <a:rPr lang="en-US" altLang="zh-CN" smtClean="0"/>
              <a:t>i</a:t>
            </a:r>
            <a:r>
              <a:rPr lang="zh-CN" altLang="en-US" smtClean="0"/>
              <a:t>选择</a:t>
            </a:r>
            <a:r>
              <a:rPr lang="zh-CN" altLang="en-US" b="1" smtClean="0"/>
              <a:t>合作</a:t>
            </a:r>
            <a:r>
              <a:rPr lang="zh-CN" altLang="en-US" smtClean="0"/>
              <a:t>，</a:t>
            </a:r>
            <a:r>
              <a:rPr lang="en-US" altLang="zh-CN" smtClean="0"/>
              <a:t>j</a:t>
            </a:r>
            <a:r>
              <a:rPr lang="zh-CN" altLang="en-US" smtClean="0"/>
              <a:t>选择</a:t>
            </a:r>
            <a:r>
              <a:rPr lang="zh-CN" altLang="en-US" b="1" smtClean="0"/>
              <a:t>偏离</a:t>
            </a:r>
            <a:r>
              <a:rPr lang="zh-CN" altLang="en-US" smtClean="0"/>
              <a:t>，即            ，            </a:t>
            </a:r>
            <a:endParaRPr lang="en-US" altLang="zh-CN" smtClean="0"/>
          </a:p>
          <a:p>
            <a:pPr>
              <a:buFont typeface="Arial" charset="0"/>
              <a:buNone/>
            </a:pPr>
            <a:r>
              <a:rPr lang="en-US" altLang="zh-CN" smtClean="0"/>
              <a:t>                                          </a:t>
            </a:r>
            <a:r>
              <a:rPr lang="zh-CN" altLang="en-US" smtClean="0"/>
              <a:t>，则企业</a:t>
            </a:r>
            <a:r>
              <a:rPr lang="en-US" altLang="zh-CN" smtClean="0"/>
              <a:t>j</a:t>
            </a:r>
            <a:r>
              <a:rPr lang="zh-CN" altLang="en-US" smtClean="0"/>
              <a:t>的利润为</a:t>
            </a:r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</p:txBody>
      </p:sp>
      <p:graphicFrame>
        <p:nvGraphicFramePr>
          <p:cNvPr id="279556" name="Object 6"/>
          <p:cNvGraphicFramePr>
            <a:graphicFrameLocks noChangeAspect="1"/>
          </p:cNvGraphicFramePr>
          <p:nvPr/>
        </p:nvGraphicFramePr>
        <p:xfrm>
          <a:off x="5334000" y="1423988"/>
          <a:ext cx="1752600" cy="862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298" name="Equation" r:id="rId3" imgW="749160" imgH="368280" progId="Equation.DSMT4">
                  <p:embed/>
                </p:oleObj>
              </mc:Choice>
              <mc:Fallback>
                <p:oleObj name="Equation" r:id="rId3" imgW="74916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1423988"/>
                        <a:ext cx="1752600" cy="862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9557" name="Object 5"/>
          <p:cNvGraphicFramePr>
            <a:graphicFrameLocks noChangeAspect="1"/>
          </p:cNvGraphicFramePr>
          <p:nvPr/>
        </p:nvGraphicFramePr>
        <p:xfrm>
          <a:off x="3333750" y="1981200"/>
          <a:ext cx="1771650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299" name="Equation" r:id="rId5" imgW="825480" imgH="393480" progId="Equation.DSMT4">
                  <p:embed/>
                </p:oleObj>
              </mc:Choice>
              <mc:Fallback>
                <p:oleObj name="Equation" r:id="rId5" imgW="8254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3750" y="1981200"/>
                        <a:ext cx="1771650" cy="844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9558" name="Object 6"/>
          <p:cNvGraphicFramePr>
            <a:graphicFrameLocks noChangeAspect="1"/>
          </p:cNvGraphicFramePr>
          <p:nvPr/>
        </p:nvGraphicFramePr>
        <p:xfrm>
          <a:off x="5330825" y="2743200"/>
          <a:ext cx="1603375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0" name="Equation" r:id="rId7" imgW="685800" imgH="228600" progId="Equation.DSMT4">
                  <p:embed/>
                </p:oleObj>
              </mc:Choice>
              <mc:Fallback>
                <p:oleObj name="Equation" r:id="rId7" imgW="6858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0825" y="2743200"/>
                        <a:ext cx="1603375" cy="534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9559" name="Object 7"/>
          <p:cNvGraphicFramePr>
            <a:graphicFrameLocks noChangeAspect="1"/>
          </p:cNvGraphicFramePr>
          <p:nvPr/>
        </p:nvGraphicFramePr>
        <p:xfrm>
          <a:off x="3019425" y="3048000"/>
          <a:ext cx="1704975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1" name="Equation" r:id="rId9" imgW="761760" imgH="393480" progId="Equation.DSMT4">
                  <p:embed/>
                </p:oleObj>
              </mc:Choice>
              <mc:Fallback>
                <p:oleObj name="Equation" r:id="rId9" imgW="7617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9425" y="3048000"/>
                        <a:ext cx="1704975" cy="881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9560" name="Object 8"/>
          <p:cNvGraphicFramePr>
            <a:graphicFrameLocks noChangeAspect="1"/>
          </p:cNvGraphicFramePr>
          <p:nvPr/>
        </p:nvGraphicFramePr>
        <p:xfrm>
          <a:off x="5943600" y="3557588"/>
          <a:ext cx="1098550" cy="862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2" name="Equation" r:id="rId11" imgW="469800" imgH="368280" progId="Equation.DSMT4">
                  <p:embed/>
                </p:oleObj>
              </mc:Choice>
              <mc:Fallback>
                <p:oleObj name="Equation" r:id="rId11" imgW="46980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3557588"/>
                        <a:ext cx="1098550" cy="862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9561" name="Object 9"/>
          <p:cNvGraphicFramePr>
            <a:graphicFrameLocks noChangeAspect="1"/>
          </p:cNvGraphicFramePr>
          <p:nvPr/>
        </p:nvGraphicFramePr>
        <p:xfrm>
          <a:off x="914400" y="4191000"/>
          <a:ext cx="3384550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3" name="Equation" r:id="rId13" imgW="1447560" imgH="368280" progId="Equation.DSMT4">
                  <p:embed/>
                </p:oleObj>
              </mc:Choice>
              <mc:Fallback>
                <p:oleObj name="Equation" r:id="rId13" imgW="144756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191000"/>
                        <a:ext cx="3384550" cy="862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9562" name="Object 10"/>
          <p:cNvGraphicFramePr>
            <a:graphicFrameLocks noChangeAspect="1"/>
          </p:cNvGraphicFramePr>
          <p:nvPr/>
        </p:nvGraphicFramePr>
        <p:xfrm>
          <a:off x="990600" y="5029200"/>
          <a:ext cx="1903413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4" name="Equation" r:id="rId15" imgW="850680" imgH="393480" progId="Equation.DSMT4">
                  <p:embed/>
                </p:oleObj>
              </mc:Choice>
              <mc:Fallback>
                <p:oleObj name="Equation" r:id="rId15" imgW="8506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5029200"/>
                        <a:ext cx="1903413" cy="881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67047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81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/>
              <a:t>2.3.C </a:t>
            </a:r>
            <a:r>
              <a:rPr lang="zh-CN" altLang="en-US" smtClean="0"/>
              <a:t>古诺双头垄断下的 共谋</a:t>
            </a:r>
          </a:p>
        </p:txBody>
      </p:sp>
      <p:sp>
        <p:nvSpPr>
          <p:cNvPr id="280582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zh-CN" altLang="en-US" smtClean="0"/>
              <a:t>触发战略构成纳什均衡当且仅当</a:t>
            </a:r>
            <a:endParaRPr lang="en-US" altLang="zh-CN" smtClean="0"/>
          </a:p>
          <a:p>
            <a:endParaRPr lang="zh-CN" altLang="en-US" smtClean="0"/>
          </a:p>
          <a:p>
            <a:endParaRPr lang="zh-CN" altLang="en-US" smtClean="0"/>
          </a:p>
          <a:p>
            <a:endParaRPr lang="zh-CN" altLang="en-US" smtClean="0"/>
          </a:p>
        </p:txBody>
      </p:sp>
      <p:graphicFrame>
        <p:nvGraphicFramePr>
          <p:cNvPr id="280580" name="Object 4"/>
          <p:cNvGraphicFramePr>
            <a:graphicFrameLocks noChangeAspect="1"/>
          </p:cNvGraphicFramePr>
          <p:nvPr/>
        </p:nvGraphicFramePr>
        <p:xfrm>
          <a:off x="2447925" y="2438400"/>
          <a:ext cx="3267075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2" name="Equation" r:id="rId3" imgW="1460160" imgH="368280" progId="Equation.DSMT4">
                  <p:embed/>
                </p:oleObj>
              </mc:Choice>
              <mc:Fallback>
                <p:oleObj name="Equation" r:id="rId3" imgW="146016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7925" y="2438400"/>
                        <a:ext cx="3267075" cy="823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3285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7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/>
              <a:t>2.3.C </a:t>
            </a:r>
            <a:r>
              <a:rPr lang="zh-CN" altLang="en-US" smtClean="0"/>
              <a:t>古诺双头垄断下的 共谋</a:t>
            </a:r>
          </a:p>
        </p:txBody>
      </p:sp>
      <p:sp>
        <p:nvSpPr>
          <p:cNvPr id="281608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zh-CN" altLang="en-US" dirty="0" smtClean="0"/>
              <a:t>触发战略组合构成</a:t>
            </a:r>
            <a:r>
              <a:rPr lang="en-US" altLang="zh-CN" dirty="0" smtClean="0"/>
              <a:t>SPNE</a:t>
            </a:r>
            <a:r>
              <a:rPr lang="zh-CN" altLang="en-US" dirty="0" smtClean="0"/>
              <a:t>当且仅当</a:t>
            </a:r>
            <a:endParaRPr lang="en-US" altLang="zh-CN" dirty="0" smtClean="0"/>
          </a:p>
          <a:p>
            <a:endParaRPr lang="zh-CN" altLang="en-US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 smtClean="0"/>
          </a:p>
          <a:p>
            <a:r>
              <a:rPr lang="zh-CN" altLang="en-US" dirty="0" smtClean="0"/>
              <a:t>即：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在均衡里，每个企业都生产</a:t>
            </a:r>
            <a:r>
              <a:rPr lang="en-US" altLang="zh-CN" dirty="0" err="1" smtClean="0"/>
              <a:t>q</a:t>
            </a:r>
            <a:r>
              <a:rPr lang="en-US" altLang="zh-CN" baseline="-25000" dirty="0" err="1" smtClean="0"/>
              <a:t>m</a:t>
            </a:r>
            <a:r>
              <a:rPr lang="en-US" altLang="zh-CN" dirty="0" smtClean="0"/>
              <a:t>/2</a:t>
            </a:r>
          </a:p>
        </p:txBody>
      </p:sp>
      <p:graphicFrame>
        <p:nvGraphicFramePr>
          <p:cNvPr id="281604" name="Object 4"/>
          <p:cNvGraphicFramePr>
            <a:graphicFrameLocks noChangeAspect="1"/>
          </p:cNvGraphicFramePr>
          <p:nvPr/>
        </p:nvGraphicFramePr>
        <p:xfrm>
          <a:off x="2447925" y="2438400"/>
          <a:ext cx="3267075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46" name="Equation" r:id="rId3" imgW="1460160" imgH="368280" progId="Equation.DSMT4">
                  <p:embed/>
                </p:oleObj>
              </mc:Choice>
              <mc:Fallback>
                <p:oleObj name="Equation" r:id="rId3" imgW="146016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7925" y="2438400"/>
                        <a:ext cx="3267075" cy="823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1605" name="Object 2"/>
          <p:cNvGraphicFramePr>
            <a:graphicFrameLocks noChangeAspect="1"/>
          </p:cNvGraphicFramePr>
          <p:nvPr/>
        </p:nvGraphicFramePr>
        <p:xfrm>
          <a:off x="1752600" y="3810000"/>
          <a:ext cx="965200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47" name="Equation" r:id="rId5" imgW="431640" imgH="368280" progId="Equation.DSMT4">
                  <p:embed/>
                </p:oleObj>
              </mc:Choice>
              <mc:Fallback>
                <p:oleObj name="Equation" r:id="rId5" imgW="43164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810000"/>
                        <a:ext cx="965200" cy="823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6399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9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/>
              <a:t>2.3.C </a:t>
            </a:r>
            <a:r>
              <a:rPr lang="zh-CN" altLang="en-US" smtClean="0"/>
              <a:t>古诺双头垄断下的 共谋</a:t>
            </a:r>
          </a:p>
        </p:txBody>
      </p:sp>
      <p:sp>
        <p:nvSpPr>
          <p:cNvPr id="282630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r>
              <a:rPr lang="zh-CN" altLang="en-US" dirty="0" smtClean="0"/>
              <a:t>若          </a:t>
            </a:r>
            <a:r>
              <a:rPr lang="zh-CN" altLang="en-US" smtClean="0"/>
              <a:t>，双方还能合作吗？</a:t>
            </a:r>
            <a:endParaRPr lang="en-US" altLang="zh-CN" dirty="0" smtClean="0"/>
          </a:p>
        </p:txBody>
      </p:sp>
      <p:graphicFrame>
        <p:nvGraphicFramePr>
          <p:cNvPr id="282628" name="Object 2"/>
          <p:cNvGraphicFramePr>
            <a:graphicFrameLocks noChangeAspect="1"/>
          </p:cNvGraphicFramePr>
          <p:nvPr/>
        </p:nvGraphicFramePr>
        <p:xfrm>
          <a:off x="1271588" y="1462088"/>
          <a:ext cx="938212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0" name="Equation" r:id="rId3" imgW="419040" imgH="368280" progId="Equation.DSMT4">
                  <p:embed/>
                </p:oleObj>
              </mc:Choice>
              <mc:Fallback>
                <p:oleObj name="Equation" r:id="rId3" imgW="41904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1588" y="1462088"/>
                        <a:ext cx="938212" cy="823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41621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9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/>
              <a:t>2.3.C </a:t>
            </a:r>
            <a:r>
              <a:rPr lang="zh-CN" altLang="en-US" smtClean="0"/>
              <a:t>古诺双头垄断下的 共谋</a:t>
            </a:r>
          </a:p>
        </p:txBody>
      </p:sp>
      <p:sp>
        <p:nvSpPr>
          <p:cNvPr id="282630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r>
              <a:rPr lang="zh-CN" altLang="en-US" dirty="0"/>
              <a:t>若          ，</a:t>
            </a:r>
            <a:r>
              <a:rPr lang="zh-CN" altLang="en-US" dirty="0" smtClean="0"/>
              <a:t>双方</a:t>
            </a:r>
            <a:r>
              <a:rPr lang="zh-CN" altLang="en-US" dirty="0"/>
              <a:t>还能</a:t>
            </a:r>
            <a:r>
              <a:rPr lang="zh-CN" altLang="en-US" dirty="0" smtClean="0"/>
              <a:t>合作吗？</a:t>
            </a:r>
            <a:endParaRPr lang="en-US" altLang="zh-CN" dirty="0"/>
          </a:p>
          <a:p>
            <a:r>
              <a:rPr lang="zh-CN" altLang="en-US" dirty="0" smtClean="0"/>
              <a:t>一般情况下的触发战略：</a:t>
            </a:r>
            <a:endParaRPr lang="en-US" altLang="zh-CN" dirty="0"/>
          </a:p>
          <a:p>
            <a:r>
              <a:rPr lang="zh-CN" altLang="en-US" b="1" dirty="0"/>
              <a:t>在第一阶段生产 </a:t>
            </a:r>
            <a:r>
              <a:rPr lang="en-US" altLang="zh-CN" b="1" dirty="0">
                <a:solidFill>
                  <a:srgbClr val="FF0000"/>
                </a:solidFill>
              </a:rPr>
              <a:t>q</a:t>
            </a:r>
            <a:r>
              <a:rPr lang="en-US" altLang="zh-CN" b="1" baseline="30000" dirty="0">
                <a:solidFill>
                  <a:srgbClr val="FF0000"/>
                </a:solidFill>
              </a:rPr>
              <a:t>*</a:t>
            </a:r>
            <a:r>
              <a:rPr lang="zh-CN" altLang="en-US" b="1" dirty="0"/>
              <a:t> 。在第</a:t>
            </a:r>
            <a:r>
              <a:rPr lang="en-US" altLang="zh-CN" b="1" dirty="0"/>
              <a:t>t</a:t>
            </a:r>
            <a:r>
              <a:rPr lang="zh-CN" altLang="en-US" b="1" dirty="0"/>
              <a:t>阶段，如果前面</a:t>
            </a:r>
            <a:r>
              <a:rPr lang="en-US" altLang="zh-CN" b="1" dirty="0"/>
              <a:t>t-1</a:t>
            </a:r>
            <a:r>
              <a:rPr lang="zh-CN" altLang="en-US" b="1" dirty="0"/>
              <a:t>个阶段两个企业的产量都为 </a:t>
            </a:r>
            <a:r>
              <a:rPr lang="en-US" altLang="zh-CN" b="1" dirty="0">
                <a:solidFill>
                  <a:srgbClr val="FF0000"/>
                </a:solidFill>
              </a:rPr>
              <a:t>q</a:t>
            </a:r>
            <a:r>
              <a:rPr lang="en-US" altLang="zh-CN" b="1" baseline="30000" dirty="0">
                <a:solidFill>
                  <a:srgbClr val="FF0000"/>
                </a:solidFill>
              </a:rPr>
              <a:t>*</a:t>
            </a:r>
            <a:r>
              <a:rPr lang="zh-CN" altLang="en-US" b="1" dirty="0"/>
              <a:t> ，则生产</a:t>
            </a:r>
            <a:r>
              <a:rPr lang="en-US" altLang="zh-CN" b="1" dirty="0">
                <a:solidFill>
                  <a:srgbClr val="FF0000"/>
                </a:solidFill>
              </a:rPr>
              <a:t>q</a:t>
            </a:r>
            <a:r>
              <a:rPr lang="en-US" altLang="zh-CN" b="1" baseline="30000" dirty="0">
                <a:solidFill>
                  <a:srgbClr val="FF0000"/>
                </a:solidFill>
              </a:rPr>
              <a:t>*</a:t>
            </a:r>
            <a:r>
              <a:rPr lang="zh-CN" altLang="en-US" b="1" dirty="0"/>
              <a:t>；否则，生产古诺产量      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q</a:t>
            </a:r>
            <a:r>
              <a:rPr lang="en-US" altLang="zh-CN" b="1" baseline="30000" dirty="0" smtClean="0">
                <a:solidFill>
                  <a:srgbClr val="FF0000"/>
                </a:solidFill>
              </a:rPr>
              <a:t>*</a:t>
            </a:r>
            <a:r>
              <a:rPr lang="zh-CN" altLang="en-US" dirty="0" smtClean="0"/>
              <a:t>介于</a:t>
            </a:r>
            <a:r>
              <a:rPr lang="en-US" altLang="zh-CN" dirty="0" err="1" smtClean="0"/>
              <a:t>q</a:t>
            </a:r>
            <a:r>
              <a:rPr lang="en-US" altLang="zh-CN" baseline="-25000" dirty="0" err="1" smtClean="0"/>
              <a:t>m</a:t>
            </a:r>
            <a:r>
              <a:rPr lang="en-US" altLang="zh-CN" dirty="0" smtClean="0"/>
              <a:t>/2</a:t>
            </a:r>
            <a:r>
              <a:rPr lang="zh-CN" altLang="en-US" dirty="0" smtClean="0"/>
              <a:t>和    之间</a:t>
            </a:r>
            <a:r>
              <a:rPr lang="zh-CN" altLang="en-US" b="1" dirty="0"/>
              <a:t>：</a:t>
            </a:r>
            <a:r>
              <a:rPr lang="zh-CN" altLang="en-US" dirty="0" smtClean="0"/>
              <a:t>双方都生产 </a:t>
            </a:r>
            <a:r>
              <a:rPr lang="en-US" altLang="zh-CN" b="1" dirty="0">
                <a:solidFill>
                  <a:srgbClr val="FF0000"/>
                </a:solidFill>
              </a:rPr>
              <a:t>q</a:t>
            </a:r>
            <a:r>
              <a:rPr lang="en-US" altLang="zh-CN" b="1" baseline="30000" dirty="0" smtClean="0">
                <a:solidFill>
                  <a:srgbClr val="FF0000"/>
                </a:solidFill>
              </a:rPr>
              <a:t>*</a:t>
            </a:r>
            <a:r>
              <a:rPr lang="zh-CN" altLang="en-US" dirty="0" smtClean="0"/>
              <a:t>也是一种“合作”，比生产古诺产量更好。</a:t>
            </a:r>
            <a:endParaRPr lang="en-US" altLang="zh-CN" dirty="0" smtClean="0"/>
          </a:p>
          <a:p>
            <a:r>
              <a:rPr lang="en-US" altLang="zh-CN" b="1" dirty="0">
                <a:solidFill>
                  <a:srgbClr val="FF0000"/>
                </a:solidFill>
              </a:rPr>
              <a:t>q</a:t>
            </a:r>
            <a:r>
              <a:rPr lang="en-US" altLang="zh-CN" b="1" baseline="30000" dirty="0" smtClean="0">
                <a:solidFill>
                  <a:srgbClr val="FF0000"/>
                </a:solidFill>
              </a:rPr>
              <a:t>*</a:t>
            </a:r>
            <a:r>
              <a:rPr lang="zh-CN" altLang="en-US" dirty="0" smtClean="0"/>
              <a:t>越小（即越靠近</a:t>
            </a:r>
            <a:r>
              <a:rPr lang="en-US" altLang="zh-CN" dirty="0" err="1"/>
              <a:t>q</a:t>
            </a:r>
            <a:r>
              <a:rPr lang="en-US" altLang="zh-CN" baseline="-25000" dirty="0" err="1"/>
              <a:t>m</a:t>
            </a:r>
            <a:r>
              <a:rPr lang="en-US" altLang="zh-CN" dirty="0"/>
              <a:t>/2 </a:t>
            </a:r>
            <a:r>
              <a:rPr lang="zh-CN" altLang="en-US" dirty="0" smtClean="0"/>
              <a:t>），合作越好。</a:t>
            </a:r>
            <a:endParaRPr lang="en-US" altLang="zh-CN" dirty="0" smtClean="0"/>
          </a:p>
        </p:txBody>
      </p:sp>
      <p:graphicFrame>
        <p:nvGraphicFramePr>
          <p:cNvPr id="282628" name="Object 2"/>
          <p:cNvGraphicFramePr>
            <a:graphicFrameLocks noChangeAspect="1"/>
          </p:cNvGraphicFramePr>
          <p:nvPr/>
        </p:nvGraphicFramePr>
        <p:xfrm>
          <a:off x="1271588" y="1462088"/>
          <a:ext cx="938212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394" name="Equation" r:id="rId3" imgW="419040" imgH="368280" progId="Equation.DSMT4">
                  <p:embed/>
                </p:oleObj>
              </mc:Choice>
              <mc:Fallback>
                <p:oleObj name="Equation" r:id="rId3" imgW="41904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1588" y="1462088"/>
                        <a:ext cx="938212" cy="823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5967969"/>
              </p:ext>
            </p:extLst>
          </p:nvPr>
        </p:nvGraphicFramePr>
        <p:xfrm>
          <a:off x="5410200" y="3733800"/>
          <a:ext cx="4127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395" name="Equation" r:id="rId5" imgW="164957" imgH="203024" progId="Equation.DSMT4">
                  <p:embed/>
                </p:oleObj>
              </mc:Choice>
              <mc:Fallback>
                <p:oleObj name="Equation" r:id="rId5" imgW="164957" imgH="2030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3733800"/>
                        <a:ext cx="41275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9064115"/>
              </p:ext>
            </p:extLst>
          </p:nvPr>
        </p:nvGraphicFramePr>
        <p:xfrm>
          <a:off x="3276600" y="4343400"/>
          <a:ext cx="4127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396" name="Equation" r:id="rId7" imgW="164957" imgH="203024" progId="Equation.DSMT4">
                  <p:embed/>
                </p:oleObj>
              </mc:Choice>
              <mc:Fallback>
                <p:oleObj name="Equation" r:id="rId7" imgW="164957" imgH="2030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343400"/>
                        <a:ext cx="41275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0994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6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/>
              <a:t>2.3.B </a:t>
            </a:r>
            <a:r>
              <a:rPr lang="zh-CN" altLang="en-US" smtClean="0"/>
              <a:t>无限重复博弈</a:t>
            </a:r>
          </a:p>
        </p:txBody>
      </p:sp>
      <p:sp>
        <p:nvSpPr>
          <p:cNvPr id="235527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r>
              <a:rPr lang="zh-CN" altLang="en-US" smtClean="0"/>
              <a:t>给定贴现因子，无限收益序列</a:t>
            </a:r>
            <a:endParaRPr lang="en-US" altLang="zh-CN" smtClean="0"/>
          </a:p>
          <a:p>
            <a:pPr>
              <a:buFont typeface="Arial" charset="0"/>
              <a:buNone/>
            </a:pPr>
            <a:r>
              <a:rPr lang="zh-CN" altLang="en-US" smtClean="0"/>
              <a:t>的现值为：</a:t>
            </a:r>
            <a:endParaRPr lang="en-US" altLang="zh-CN" smtClean="0"/>
          </a:p>
          <a:p>
            <a:pPr>
              <a:buFont typeface="Arial" charset="0"/>
              <a:buNone/>
            </a:pPr>
            <a:endParaRPr lang="en-US" altLang="zh-CN" smtClean="0"/>
          </a:p>
          <a:p>
            <a:endParaRPr lang="zh-CN" altLang="en-US" smtClean="0"/>
          </a:p>
        </p:txBody>
      </p:sp>
      <p:graphicFrame>
        <p:nvGraphicFramePr>
          <p:cNvPr id="235524" name="Object 4"/>
          <p:cNvGraphicFramePr>
            <a:graphicFrameLocks noChangeAspect="1"/>
          </p:cNvGraphicFramePr>
          <p:nvPr/>
        </p:nvGraphicFramePr>
        <p:xfrm>
          <a:off x="6210300" y="1625600"/>
          <a:ext cx="1714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2" name="Equation" r:id="rId3" imgW="685800" imgH="203040" progId="Equation.DSMT4">
                  <p:embed/>
                </p:oleObj>
              </mc:Choice>
              <mc:Fallback>
                <p:oleObj name="Equation" r:id="rId3" imgW="6858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0300" y="1625600"/>
                        <a:ext cx="17145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25" name="Object 2"/>
          <p:cNvGraphicFramePr>
            <a:graphicFrameLocks noChangeAspect="1"/>
          </p:cNvGraphicFramePr>
          <p:nvPr/>
        </p:nvGraphicFramePr>
        <p:xfrm>
          <a:off x="1955800" y="2667000"/>
          <a:ext cx="44450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3" name="Equation" r:id="rId5" imgW="1777680" imgH="431640" progId="Equation.DSMT4">
                  <p:embed/>
                </p:oleObj>
              </mc:Choice>
              <mc:Fallback>
                <p:oleObj name="Equation" r:id="rId5" imgW="17776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5800" y="2667000"/>
                        <a:ext cx="4445000" cy="1079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8487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83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/>
              <a:t>2.3.C </a:t>
            </a:r>
            <a:r>
              <a:rPr lang="zh-CN" altLang="en-US" smtClean="0"/>
              <a:t>古诺双头垄断下的 共谋</a:t>
            </a:r>
          </a:p>
        </p:txBody>
      </p:sp>
      <p:sp>
        <p:nvSpPr>
          <p:cNvPr id="284684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zh-CN" altLang="en-US" smtClean="0"/>
              <a:t>若双方选择</a:t>
            </a:r>
            <a:r>
              <a:rPr lang="zh-CN" altLang="en-US" b="1" smtClean="0"/>
              <a:t>合作产量</a:t>
            </a:r>
            <a:r>
              <a:rPr lang="zh-CN" altLang="en-US" smtClean="0"/>
              <a:t>，即                  ，则每个企业利润为</a:t>
            </a:r>
            <a:endParaRPr lang="en-US" altLang="zh-CN" smtClean="0"/>
          </a:p>
          <a:p>
            <a:r>
              <a:rPr lang="zh-CN" altLang="en-US" smtClean="0"/>
              <a:t>若双方选择</a:t>
            </a:r>
            <a:r>
              <a:rPr lang="zh-CN" altLang="en-US" b="1" smtClean="0"/>
              <a:t>古诺产量</a:t>
            </a:r>
            <a:r>
              <a:rPr lang="zh-CN" altLang="en-US" smtClean="0"/>
              <a:t>，即                 ，则每个企业利润为</a:t>
            </a:r>
            <a:endParaRPr lang="en-US" altLang="zh-CN" smtClean="0"/>
          </a:p>
          <a:p>
            <a:r>
              <a:rPr lang="zh-CN" altLang="en-US" smtClean="0"/>
              <a:t>若</a:t>
            </a:r>
            <a:r>
              <a:rPr lang="en-US" altLang="zh-CN" smtClean="0"/>
              <a:t>i</a:t>
            </a:r>
            <a:r>
              <a:rPr lang="zh-CN" altLang="en-US" smtClean="0"/>
              <a:t>选择</a:t>
            </a:r>
            <a:r>
              <a:rPr lang="zh-CN" altLang="en-US" b="1" smtClean="0"/>
              <a:t>合作</a:t>
            </a:r>
            <a:r>
              <a:rPr lang="zh-CN" altLang="en-US" smtClean="0"/>
              <a:t>，</a:t>
            </a:r>
            <a:r>
              <a:rPr lang="en-US" altLang="zh-CN" smtClean="0"/>
              <a:t>j</a:t>
            </a:r>
            <a:r>
              <a:rPr lang="zh-CN" altLang="en-US" smtClean="0"/>
              <a:t>选择</a:t>
            </a:r>
            <a:r>
              <a:rPr lang="zh-CN" altLang="en-US" b="1" smtClean="0"/>
              <a:t>偏离</a:t>
            </a:r>
            <a:r>
              <a:rPr lang="zh-CN" altLang="en-US" smtClean="0"/>
              <a:t>，即            ，            </a:t>
            </a:r>
            <a:endParaRPr lang="en-US" altLang="zh-CN" smtClean="0"/>
          </a:p>
          <a:p>
            <a:pPr>
              <a:buFont typeface="Arial" charset="0"/>
              <a:buNone/>
            </a:pPr>
            <a:r>
              <a:rPr lang="en-US" altLang="zh-CN" smtClean="0"/>
              <a:t>                           </a:t>
            </a:r>
            <a:r>
              <a:rPr lang="zh-CN" altLang="en-US" smtClean="0"/>
              <a:t>，则企业</a:t>
            </a:r>
            <a:r>
              <a:rPr lang="en-US" altLang="zh-CN" smtClean="0"/>
              <a:t>j</a:t>
            </a:r>
            <a:r>
              <a:rPr lang="zh-CN" altLang="en-US" smtClean="0"/>
              <a:t>的利润为</a:t>
            </a:r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</p:txBody>
      </p:sp>
      <p:graphicFrame>
        <p:nvGraphicFramePr>
          <p:cNvPr id="284676" name="Object 6"/>
          <p:cNvGraphicFramePr>
            <a:graphicFrameLocks noChangeAspect="1"/>
          </p:cNvGraphicFramePr>
          <p:nvPr/>
        </p:nvGraphicFramePr>
        <p:xfrm>
          <a:off x="5407025" y="1557338"/>
          <a:ext cx="1604963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18" name="Equation" r:id="rId3" imgW="685800" imgH="253800" progId="Equation.DSMT4">
                  <p:embed/>
                </p:oleObj>
              </mc:Choice>
              <mc:Fallback>
                <p:oleObj name="Equation" r:id="rId3" imgW="6858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7025" y="1557338"/>
                        <a:ext cx="1604963" cy="593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4677" name="Object 5"/>
          <p:cNvGraphicFramePr>
            <a:graphicFrameLocks noChangeAspect="1"/>
          </p:cNvGraphicFramePr>
          <p:nvPr/>
        </p:nvGraphicFramePr>
        <p:xfrm>
          <a:off x="3352800" y="2157413"/>
          <a:ext cx="2452688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19" name="Equation" r:id="rId5" imgW="1143000" imgH="228600" progId="Equation.DSMT4">
                  <p:embed/>
                </p:oleObj>
              </mc:Choice>
              <mc:Fallback>
                <p:oleObj name="Equation" r:id="rId5" imgW="11430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157413"/>
                        <a:ext cx="2452688" cy="490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4678" name="Object 6"/>
          <p:cNvGraphicFramePr>
            <a:graphicFrameLocks noChangeAspect="1"/>
          </p:cNvGraphicFramePr>
          <p:nvPr/>
        </p:nvGraphicFramePr>
        <p:xfrm>
          <a:off x="5330825" y="2743200"/>
          <a:ext cx="1603375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0" name="Equation" r:id="rId7" imgW="685800" imgH="228600" progId="Equation.DSMT4">
                  <p:embed/>
                </p:oleObj>
              </mc:Choice>
              <mc:Fallback>
                <p:oleObj name="Equation" r:id="rId7" imgW="6858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0825" y="2743200"/>
                        <a:ext cx="1603375" cy="534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4679" name="Object 7"/>
          <p:cNvGraphicFramePr>
            <a:graphicFrameLocks noChangeAspect="1"/>
          </p:cNvGraphicFramePr>
          <p:nvPr/>
        </p:nvGraphicFramePr>
        <p:xfrm>
          <a:off x="3019425" y="3048000"/>
          <a:ext cx="1704975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1" name="Equation" r:id="rId9" imgW="761760" imgH="393480" progId="Equation.DSMT4">
                  <p:embed/>
                </p:oleObj>
              </mc:Choice>
              <mc:Fallback>
                <p:oleObj name="Equation" r:id="rId9" imgW="7617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9425" y="3048000"/>
                        <a:ext cx="1704975" cy="881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4680" name="Object 8"/>
          <p:cNvGraphicFramePr>
            <a:graphicFrameLocks noChangeAspect="1"/>
          </p:cNvGraphicFramePr>
          <p:nvPr/>
        </p:nvGraphicFramePr>
        <p:xfrm>
          <a:off x="6002338" y="3721100"/>
          <a:ext cx="979487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2" name="Equation" r:id="rId11" imgW="419040" imgH="228600" progId="Equation.DSMT4">
                  <p:embed/>
                </p:oleObj>
              </mc:Choice>
              <mc:Fallback>
                <p:oleObj name="Equation" r:id="rId11" imgW="4190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2338" y="3721100"/>
                        <a:ext cx="979487" cy="534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4681" name="Object 9"/>
          <p:cNvGraphicFramePr>
            <a:graphicFrameLocks noChangeAspect="1"/>
          </p:cNvGraphicFramePr>
          <p:nvPr/>
        </p:nvGraphicFramePr>
        <p:xfrm>
          <a:off x="954088" y="4160838"/>
          <a:ext cx="2017712" cy="922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3" name="Equation" r:id="rId13" imgW="863280" imgH="393480" progId="Equation.DSMT4">
                  <p:embed/>
                </p:oleObj>
              </mc:Choice>
              <mc:Fallback>
                <p:oleObj name="Equation" r:id="rId13" imgW="8632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4088" y="4160838"/>
                        <a:ext cx="2017712" cy="922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4682" name="Object 10"/>
          <p:cNvGraphicFramePr>
            <a:graphicFrameLocks noChangeAspect="1"/>
          </p:cNvGraphicFramePr>
          <p:nvPr/>
        </p:nvGraphicFramePr>
        <p:xfrm>
          <a:off x="792163" y="5029200"/>
          <a:ext cx="2301875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4" name="Equation" r:id="rId15" imgW="1028520" imgH="393480" progId="Equation.DSMT4">
                  <p:embed/>
                </p:oleObj>
              </mc:Choice>
              <mc:Fallback>
                <p:oleObj name="Equation" r:id="rId15" imgW="102852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163" y="5029200"/>
                        <a:ext cx="2301875" cy="881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4766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70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/>
              <a:t>2.3.C </a:t>
            </a:r>
            <a:r>
              <a:rPr lang="zh-CN" altLang="en-US" smtClean="0"/>
              <a:t>古诺双头垄断下的 共谋</a:t>
            </a:r>
          </a:p>
        </p:txBody>
      </p:sp>
      <p:sp>
        <p:nvSpPr>
          <p:cNvPr id="28570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3000" smtClean="0"/>
              <a:t>触发战略构成纳什均衡当且仅当</a:t>
            </a:r>
            <a:endParaRPr lang="en-US" altLang="zh-CN" sz="3000" smtClean="0"/>
          </a:p>
          <a:p>
            <a:pPr>
              <a:lnSpc>
                <a:spcPct val="90000"/>
              </a:lnSpc>
            </a:pPr>
            <a:endParaRPr lang="zh-CN" altLang="en-US" sz="3000" smtClean="0"/>
          </a:p>
          <a:p>
            <a:pPr>
              <a:lnSpc>
                <a:spcPct val="90000"/>
              </a:lnSpc>
            </a:pPr>
            <a:endParaRPr lang="zh-CN" altLang="en-US" sz="3000" smtClean="0"/>
          </a:p>
          <a:p>
            <a:pPr>
              <a:lnSpc>
                <a:spcPct val="90000"/>
              </a:lnSpc>
            </a:pPr>
            <a:endParaRPr lang="zh-CN" altLang="en-US" sz="3000" smtClean="0"/>
          </a:p>
          <a:p>
            <a:pPr>
              <a:lnSpc>
                <a:spcPct val="90000"/>
              </a:lnSpc>
            </a:pPr>
            <a:r>
              <a:rPr lang="zh-CN" altLang="en-US" sz="3000" smtClean="0"/>
              <a:t>使上面式子成立的</a:t>
            </a:r>
            <a:r>
              <a:rPr lang="zh-CN" altLang="en-US" sz="3000" b="1" smtClean="0"/>
              <a:t>最小</a:t>
            </a:r>
            <a:r>
              <a:rPr lang="en-US" altLang="zh-CN" sz="3000" smtClean="0"/>
              <a:t>q</a:t>
            </a:r>
            <a:r>
              <a:rPr lang="zh-CN" altLang="en-US" sz="3000" baseline="30000" smtClean="0"/>
              <a:t>*</a:t>
            </a:r>
            <a:r>
              <a:rPr lang="en-US" altLang="zh-CN" sz="3000" smtClean="0"/>
              <a:t> </a:t>
            </a:r>
            <a:r>
              <a:rPr lang="zh-CN" altLang="en-US" sz="3000" smtClean="0"/>
              <a:t>为</a:t>
            </a:r>
            <a:endParaRPr lang="en-US" altLang="zh-CN" sz="3000" smtClean="0"/>
          </a:p>
          <a:p>
            <a:pPr>
              <a:lnSpc>
                <a:spcPct val="90000"/>
              </a:lnSpc>
            </a:pPr>
            <a:endParaRPr lang="en-US" altLang="zh-CN" sz="3000" smtClean="0"/>
          </a:p>
          <a:p>
            <a:pPr>
              <a:lnSpc>
                <a:spcPct val="90000"/>
              </a:lnSpc>
            </a:pPr>
            <a:endParaRPr lang="en-US" altLang="zh-CN" sz="3000" smtClean="0"/>
          </a:p>
          <a:p>
            <a:pPr>
              <a:lnSpc>
                <a:spcPct val="90000"/>
              </a:lnSpc>
            </a:pPr>
            <a:endParaRPr lang="en-US" altLang="zh-CN" sz="3000" smtClean="0"/>
          </a:p>
        </p:txBody>
      </p:sp>
      <p:graphicFrame>
        <p:nvGraphicFramePr>
          <p:cNvPr id="285700" name="Object 4"/>
          <p:cNvGraphicFramePr>
            <a:graphicFrameLocks noChangeAspect="1"/>
          </p:cNvGraphicFramePr>
          <p:nvPr/>
        </p:nvGraphicFramePr>
        <p:xfrm>
          <a:off x="2603500" y="2438400"/>
          <a:ext cx="2954338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42" name="Equation" r:id="rId3" imgW="1320480" imgH="368280" progId="Equation.DSMT4">
                  <p:embed/>
                </p:oleObj>
              </mc:Choice>
              <mc:Fallback>
                <p:oleObj name="Equation" r:id="rId3" imgW="132048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3500" y="2438400"/>
                        <a:ext cx="2954338" cy="823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5701" name="Object 2"/>
          <p:cNvGraphicFramePr>
            <a:graphicFrameLocks noChangeAspect="1"/>
          </p:cNvGraphicFramePr>
          <p:nvPr/>
        </p:nvGraphicFramePr>
        <p:xfrm>
          <a:off x="1066800" y="4114800"/>
          <a:ext cx="2611438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43" name="Equation" r:id="rId5" imgW="1168200" imgH="393480" progId="Equation.DSMT4">
                  <p:embed/>
                </p:oleObj>
              </mc:Choice>
              <mc:Fallback>
                <p:oleObj name="Equation" r:id="rId5" imgW="11682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114800"/>
                        <a:ext cx="2611438" cy="881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3514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80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/>
              <a:t>2.3.C </a:t>
            </a:r>
            <a:r>
              <a:rPr lang="zh-CN" altLang="en-US" smtClean="0"/>
              <a:t>古诺双头垄断下的 共谋</a:t>
            </a:r>
          </a:p>
        </p:txBody>
      </p:sp>
      <p:sp>
        <p:nvSpPr>
          <p:cNvPr id="387081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3000" smtClean="0"/>
              <a:t>触发战略构成纳什均衡当且仅当</a:t>
            </a:r>
            <a:endParaRPr lang="en-US" altLang="zh-CN" sz="3000" smtClean="0"/>
          </a:p>
          <a:p>
            <a:pPr>
              <a:lnSpc>
                <a:spcPct val="90000"/>
              </a:lnSpc>
            </a:pPr>
            <a:endParaRPr lang="zh-CN" altLang="en-US" sz="3000" smtClean="0"/>
          </a:p>
          <a:p>
            <a:pPr>
              <a:lnSpc>
                <a:spcPct val="90000"/>
              </a:lnSpc>
            </a:pPr>
            <a:endParaRPr lang="zh-CN" altLang="en-US" sz="3000" smtClean="0"/>
          </a:p>
          <a:p>
            <a:pPr>
              <a:lnSpc>
                <a:spcPct val="90000"/>
              </a:lnSpc>
            </a:pPr>
            <a:endParaRPr lang="zh-CN" altLang="en-US" sz="3000" smtClean="0"/>
          </a:p>
          <a:p>
            <a:pPr>
              <a:lnSpc>
                <a:spcPct val="90000"/>
              </a:lnSpc>
            </a:pPr>
            <a:r>
              <a:rPr lang="zh-CN" altLang="en-US" sz="3000" smtClean="0"/>
              <a:t>使上面式子成立的</a:t>
            </a:r>
            <a:r>
              <a:rPr lang="zh-CN" altLang="en-US" sz="3000" b="1" smtClean="0"/>
              <a:t>最小</a:t>
            </a:r>
            <a:r>
              <a:rPr lang="en-US" altLang="zh-CN" sz="3000" smtClean="0"/>
              <a:t>q</a:t>
            </a:r>
            <a:r>
              <a:rPr lang="zh-CN" altLang="en-US" sz="3000" baseline="30000" smtClean="0"/>
              <a:t>*</a:t>
            </a:r>
            <a:r>
              <a:rPr lang="en-US" altLang="zh-CN" sz="3000" smtClean="0"/>
              <a:t> </a:t>
            </a:r>
            <a:r>
              <a:rPr lang="zh-CN" altLang="en-US" sz="3000" smtClean="0"/>
              <a:t>为</a:t>
            </a:r>
            <a:endParaRPr lang="en-US" altLang="zh-CN" sz="3000" smtClean="0"/>
          </a:p>
          <a:p>
            <a:pPr>
              <a:lnSpc>
                <a:spcPct val="90000"/>
              </a:lnSpc>
            </a:pPr>
            <a:endParaRPr lang="en-US" altLang="zh-CN" sz="3000" smtClean="0"/>
          </a:p>
          <a:p>
            <a:pPr>
              <a:lnSpc>
                <a:spcPct val="90000"/>
              </a:lnSpc>
            </a:pPr>
            <a:endParaRPr lang="en-US" altLang="zh-CN" sz="3000" smtClean="0"/>
          </a:p>
          <a:p>
            <a:pPr>
              <a:lnSpc>
                <a:spcPct val="90000"/>
              </a:lnSpc>
            </a:pPr>
            <a:r>
              <a:rPr lang="zh-CN" altLang="en-US" sz="3000" smtClean="0"/>
              <a:t>当    趋于</a:t>
            </a:r>
            <a:r>
              <a:rPr lang="en-US" altLang="zh-CN" sz="3000" smtClean="0"/>
              <a:t>9/17</a:t>
            </a:r>
            <a:r>
              <a:rPr lang="zh-CN" altLang="en-US" sz="3000" smtClean="0"/>
              <a:t>时，</a:t>
            </a:r>
            <a:r>
              <a:rPr lang="en-US" altLang="zh-CN" sz="3000" smtClean="0"/>
              <a:t> q</a:t>
            </a:r>
            <a:r>
              <a:rPr lang="zh-CN" altLang="en-US" sz="3000" baseline="30000" smtClean="0"/>
              <a:t>*</a:t>
            </a:r>
            <a:r>
              <a:rPr lang="zh-CN" altLang="en-US" sz="3000" smtClean="0"/>
              <a:t>趋于</a:t>
            </a:r>
            <a:r>
              <a:rPr lang="en-US" altLang="zh-CN" sz="3000" smtClean="0"/>
              <a:t>q</a:t>
            </a:r>
            <a:r>
              <a:rPr lang="en-US" altLang="zh-CN" sz="3000" baseline="-25000" smtClean="0"/>
              <a:t>m</a:t>
            </a:r>
            <a:r>
              <a:rPr lang="en-US" altLang="zh-CN" sz="3000" smtClean="0"/>
              <a:t>/2</a:t>
            </a:r>
          </a:p>
          <a:p>
            <a:pPr>
              <a:lnSpc>
                <a:spcPct val="90000"/>
              </a:lnSpc>
            </a:pPr>
            <a:r>
              <a:rPr lang="zh-CN" altLang="en-US" sz="3000" smtClean="0"/>
              <a:t>当    趋于</a:t>
            </a:r>
            <a:r>
              <a:rPr lang="en-US" altLang="zh-CN" sz="3000" smtClean="0"/>
              <a:t>0</a:t>
            </a:r>
            <a:r>
              <a:rPr lang="zh-CN" altLang="en-US" sz="3000" smtClean="0"/>
              <a:t>时，</a:t>
            </a:r>
            <a:r>
              <a:rPr lang="en-US" altLang="zh-CN" sz="3000" smtClean="0"/>
              <a:t> q</a:t>
            </a:r>
            <a:r>
              <a:rPr lang="zh-CN" altLang="en-US" sz="3000" baseline="30000" smtClean="0"/>
              <a:t>*</a:t>
            </a:r>
            <a:r>
              <a:rPr lang="zh-CN" altLang="en-US" sz="3000" smtClean="0"/>
              <a:t>趋于</a:t>
            </a:r>
            <a:r>
              <a:rPr lang="en-US" altLang="zh-CN" sz="3000" smtClean="0"/>
              <a:t>q</a:t>
            </a:r>
            <a:r>
              <a:rPr lang="en-US" altLang="zh-CN" sz="3000" baseline="-25000" smtClean="0"/>
              <a:t>c</a:t>
            </a:r>
            <a:endParaRPr lang="en-US" altLang="zh-CN" sz="3000" smtClean="0"/>
          </a:p>
          <a:p>
            <a:pPr>
              <a:lnSpc>
                <a:spcPct val="90000"/>
              </a:lnSpc>
            </a:pPr>
            <a:endParaRPr lang="en-US" altLang="zh-CN" sz="3000" smtClean="0"/>
          </a:p>
        </p:txBody>
      </p:sp>
      <p:graphicFrame>
        <p:nvGraphicFramePr>
          <p:cNvPr id="387076" name="Object 4"/>
          <p:cNvGraphicFramePr>
            <a:graphicFrameLocks noChangeAspect="1"/>
          </p:cNvGraphicFramePr>
          <p:nvPr/>
        </p:nvGraphicFramePr>
        <p:xfrm>
          <a:off x="2603500" y="2438400"/>
          <a:ext cx="2954338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66" name="Equation" r:id="rId3" imgW="1320480" imgH="368280" progId="Equation.DSMT4">
                  <p:embed/>
                </p:oleObj>
              </mc:Choice>
              <mc:Fallback>
                <p:oleObj name="Equation" r:id="rId3" imgW="132048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3500" y="2438400"/>
                        <a:ext cx="2954338" cy="823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7077" name="Object 2"/>
          <p:cNvGraphicFramePr>
            <a:graphicFrameLocks noChangeAspect="1"/>
          </p:cNvGraphicFramePr>
          <p:nvPr/>
        </p:nvGraphicFramePr>
        <p:xfrm>
          <a:off x="1066800" y="4114800"/>
          <a:ext cx="2611438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67" name="Equation" r:id="rId5" imgW="1168200" imgH="393480" progId="Equation.DSMT4">
                  <p:embed/>
                </p:oleObj>
              </mc:Choice>
              <mc:Fallback>
                <p:oleObj name="Equation" r:id="rId5" imgW="11682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114800"/>
                        <a:ext cx="2611438" cy="881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7078" name="Object 6"/>
          <p:cNvGraphicFramePr>
            <a:graphicFrameLocks noChangeAspect="1"/>
          </p:cNvGraphicFramePr>
          <p:nvPr/>
        </p:nvGraphicFramePr>
        <p:xfrm>
          <a:off x="1295400" y="5726113"/>
          <a:ext cx="284163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68" name="Equation" r:id="rId7" imgW="126720" imgH="164880" progId="Equation.DSMT4">
                  <p:embed/>
                </p:oleObj>
              </mc:Choice>
              <mc:Fallback>
                <p:oleObj name="Equation" r:id="rId7" imgW="12672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726113"/>
                        <a:ext cx="284163" cy="369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7079" name="Object 5"/>
          <p:cNvGraphicFramePr>
            <a:graphicFrameLocks noChangeAspect="1"/>
          </p:cNvGraphicFramePr>
          <p:nvPr/>
        </p:nvGraphicFramePr>
        <p:xfrm>
          <a:off x="1239838" y="5181600"/>
          <a:ext cx="284162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69" name="Equation" r:id="rId9" imgW="126720" imgH="164880" progId="Equation.DSMT4">
                  <p:embed/>
                </p:oleObj>
              </mc:Choice>
              <mc:Fallback>
                <p:oleObj name="Equation" r:id="rId9" imgW="12672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9838" y="5181600"/>
                        <a:ext cx="284162" cy="369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4408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/>
              <a:t>2.3.C </a:t>
            </a:r>
            <a:r>
              <a:rPr lang="zh-CN" altLang="en-US" smtClean="0"/>
              <a:t>古诺双头垄断下的 共谋</a:t>
            </a:r>
          </a:p>
        </p:txBody>
      </p:sp>
      <p:sp>
        <p:nvSpPr>
          <p:cNvPr id="286729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r>
              <a:rPr lang="zh-CN" altLang="en-US" smtClean="0"/>
              <a:t>考虑如下胡萝卜加大棒战略（</a:t>
            </a:r>
            <a:r>
              <a:rPr lang="en-US" altLang="zh-CN" smtClean="0"/>
              <a:t>carrot-and-stick</a:t>
            </a:r>
            <a:r>
              <a:rPr lang="zh-CN" altLang="en-US" smtClean="0"/>
              <a:t>）：</a:t>
            </a:r>
            <a:endParaRPr lang="en-US" altLang="zh-CN" smtClean="0"/>
          </a:p>
          <a:p>
            <a:r>
              <a:rPr lang="zh-CN" altLang="en-US" b="1" smtClean="0"/>
              <a:t>在第一阶段生产     。在第</a:t>
            </a:r>
            <a:r>
              <a:rPr lang="en-US" altLang="zh-CN" b="1" smtClean="0"/>
              <a:t>t</a:t>
            </a:r>
            <a:r>
              <a:rPr lang="zh-CN" altLang="en-US" b="1" smtClean="0"/>
              <a:t>阶段，如果第</a:t>
            </a:r>
            <a:r>
              <a:rPr lang="en-US" altLang="zh-CN" b="1" smtClean="0"/>
              <a:t>t-1</a:t>
            </a:r>
            <a:r>
              <a:rPr lang="zh-CN" altLang="en-US" b="1" smtClean="0"/>
              <a:t>个阶段两个企业的产量都为     ，则生产      ；如果两个企业的产量都为</a:t>
            </a:r>
            <a:r>
              <a:rPr lang="en-US" altLang="zh-CN" b="1" smtClean="0"/>
              <a:t>x</a:t>
            </a:r>
            <a:r>
              <a:rPr lang="zh-CN" altLang="en-US" b="1" smtClean="0"/>
              <a:t>，则生产      ，其他情况下生产</a:t>
            </a:r>
            <a:r>
              <a:rPr lang="en-US" altLang="zh-CN" b="1" smtClean="0"/>
              <a:t>x</a:t>
            </a:r>
            <a:r>
              <a:rPr lang="zh-CN" altLang="en-US" b="1" smtClean="0"/>
              <a:t>。</a:t>
            </a:r>
            <a:endParaRPr lang="en-US" altLang="zh-CN" b="1" smtClean="0"/>
          </a:p>
        </p:txBody>
      </p:sp>
      <p:graphicFrame>
        <p:nvGraphicFramePr>
          <p:cNvPr id="286724" name="Object 6"/>
          <p:cNvGraphicFramePr>
            <a:graphicFrameLocks noChangeAspect="1"/>
          </p:cNvGraphicFramePr>
          <p:nvPr/>
        </p:nvGraphicFramePr>
        <p:xfrm>
          <a:off x="3810000" y="2438400"/>
          <a:ext cx="523875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0" name="Equation" r:id="rId3" imgW="228600" imgH="368280" progId="Equation.DSMT4">
                  <p:embed/>
                </p:oleObj>
              </mc:Choice>
              <mc:Fallback>
                <p:oleObj name="Equation" r:id="rId3" imgW="22860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2438400"/>
                        <a:ext cx="523875" cy="844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25" name="Object 5"/>
          <p:cNvGraphicFramePr>
            <a:graphicFrameLocks noChangeAspect="1"/>
          </p:cNvGraphicFramePr>
          <p:nvPr/>
        </p:nvGraphicFramePr>
        <p:xfrm>
          <a:off x="5791200" y="2965450"/>
          <a:ext cx="523875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1" name="Equation" r:id="rId5" imgW="228600" imgH="368280" progId="Equation.DSMT4">
                  <p:embed/>
                </p:oleObj>
              </mc:Choice>
              <mc:Fallback>
                <p:oleObj name="Equation" r:id="rId5" imgW="22860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2965450"/>
                        <a:ext cx="523875" cy="844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26" name="Object 6"/>
          <p:cNvGraphicFramePr>
            <a:graphicFrameLocks noChangeAspect="1"/>
          </p:cNvGraphicFramePr>
          <p:nvPr/>
        </p:nvGraphicFramePr>
        <p:xfrm>
          <a:off x="7581900" y="3498850"/>
          <a:ext cx="571500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2" name="Equation" r:id="rId6" imgW="228600" imgH="368280" progId="Equation.DSMT4">
                  <p:embed/>
                </p:oleObj>
              </mc:Choice>
              <mc:Fallback>
                <p:oleObj name="Equation" r:id="rId6" imgW="22860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1900" y="3498850"/>
                        <a:ext cx="571500" cy="920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27" name="Object 3"/>
          <p:cNvGraphicFramePr>
            <a:graphicFrameLocks noChangeAspect="1"/>
          </p:cNvGraphicFramePr>
          <p:nvPr/>
        </p:nvGraphicFramePr>
        <p:xfrm>
          <a:off x="7886700" y="2965450"/>
          <a:ext cx="571500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3" name="Equation" r:id="rId7" imgW="228600" imgH="368280" progId="Equation.DSMT4">
                  <p:embed/>
                </p:oleObj>
              </mc:Choice>
              <mc:Fallback>
                <p:oleObj name="Equation" r:id="rId7" imgW="22860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6700" y="2965450"/>
                        <a:ext cx="571500" cy="920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63794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56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/>
              <a:t>2.3.C </a:t>
            </a:r>
            <a:r>
              <a:rPr lang="zh-CN" altLang="en-US" smtClean="0"/>
              <a:t>古诺双头垄断下的 共谋</a:t>
            </a:r>
          </a:p>
        </p:txBody>
      </p:sp>
      <p:sp>
        <p:nvSpPr>
          <p:cNvPr id="287757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mtClean="0"/>
              <a:t>考虑如下胡萝卜加大棒战略（</a:t>
            </a:r>
            <a:r>
              <a:rPr lang="en-US" altLang="zh-CN" smtClean="0"/>
              <a:t>carrot-and-stick</a:t>
            </a:r>
            <a:r>
              <a:rPr lang="zh-CN" altLang="en-US" smtClean="0"/>
              <a:t>）：</a:t>
            </a:r>
            <a:endParaRPr lang="en-US" altLang="zh-CN" smtClean="0"/>
          </a:p>
          <a:p>
            <a:pPr>
              <a:lnSpc>
                <a:spcPct val="90000"/>
              </a:lnSpc>
            </a:pPr>
            <a:r>
              <a:rPr lang="zh-CN" altLang="en-US" b="1" smtClean="0"/>
              <a:t>在第一阶段生产     。在第</a:t>
            </a:r>
            <a:r>
              <a:rPr lang="en-US" altLang="zh-CN" b="1" smtClean="0"/>
              <a:t>t</a:t>
            </a:r>
            <a:r>
              <a:rPr lang="zh-CN" altLang="en-US" b="1" smtClean="0"/>
              <a:t>阶段，如果第</a:t>
            </a:r>
            <a:r>
              <a:rPr lang="en-US" altLang="zh-CN" b="1" smtClean="0"/>
              <a:t>t-1</a:t>
            </a:r>
            <a:r>
              <a:rPr lang="zh-CN" altLang="en-US" b="1" smtClean="0"/>
              <a:t>个阶段两个企业的产量都为     ，则生产      ；如果两个企业的产量都为</a:t>
            </a:r>
            <a:r>
              <a:rPr lang="en-US" altLang="zh-CN" b="1" smtClean="0"/>
              <a:t>x</a:t>
            </a:r>
            <a:r>
              <a:rPr lang="zh-CN" altLang="en-US" b="1" smtClean="0"/>
              <a:t>，则生产      ，其他情况下生产</a:t>
            </a:r>
            <a:r>
              <a:rPr lang="en-US" altLang="zh-CN" b="1" smtClean="0"/>
              <a:t>x</a:t>
            </a:r>
            <a:r>
              <a:rPr lang="zh-CN" altLang="en-US" b="1" smtClean="0"/>
              <a:t>。</a:t>
            </a:r>
            <a:endParaRPr lang="en-US" altLang="zh-CN" b="1" smtClean="0"/>
          </a:p>
          <a:p>
            <a:pPr>
              <a:lnSpc>
                <a:spcPct val="90000"/>
              </a:lnSpc>
            </a:pPr>
            <a:r>
              <a:rPr lang="zh-CN" altLang="en-US" i="1" smtClean="0"/>
              <a:t>（触发战略：在第一阶段生产     。在第</a:t>
            </a:r>
            <a:r>
              <a:rPr lang="en-US" altLang="zh-CN" i="1" smtClean="0"/>
              <a:t>t</a:t>
            </a:r>
            <a:r>
              <a:rPr lang="zh-CN" altLang="en-US" i="1" smtClean="0"/>
              <a:t>阶段，如果前面</a:t>
            </a:r>
            <a:r>
              <a:rPr lang="en-US" altLang="zh-CN" i="1" smtClean="0"/>
              <a:t>t-1</a:t>
            </a:r>
            <a:r>
              <a:rPr lang="zh-CN" altLang="en-US" i="1" smtClean="0"/>
              <a:t>个阶段两个企业的产量都为     ，则生产      ；否则，生产古诺产量      。）</a:t>
            </a:r>
            <a:endParaRPr lang="en-US" altLang="zh-CN" i="1" smtClean="0"/>
          </a:p>
        </p:txBody>
      </p:sp>
      <p:graphicFrame>
        <p:nvGraphicFramePr>
          <p:cNvPr id="287748" name="Object 6"/>
          <p:cNvGraphicFramePr>
            <a:graphicFrameLocks noChangeAspect="1"/>
          </p:cNvGraphicFramePr>
          <p:nvPr/>
        </p:nvGraphicFramePr>
        <p:xfrm>
          <a:off x="3810000" y="2286000"/>
          <a:ext cx="523875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14" name="Equation" r:id="rId3" imgW="228600" imgH="368280" progId="Equation.DSMT4">
                  <p:embed/>
                </p:oleObj>
              </mc:Choice>
              <mc:Fallback>
                <p:oleObj name="Equation" r:id="rId3" imgW="22860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2286000"/>
                        <a:ext cx="523875" cy="844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749" name="Object 5"/>
          <p:cNvGraphicFramePr>
            <a:graphicFrameLocks noChangeAspect="1"/>
          </p:cNvGraphicFramePr>
          <p:nvPr/>
        </p:nvGraphicFramePr>
        <p:xfrm>
          <a:off x="5791200" y="2743200"/>
          <a:ext cx="571500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15" name="Equation" r:id="rId5" imgW="228600" imgH="368280" progId="Equation.DSMT4">
                  <p:embed/>
                </p:oleObj>
              </mc:Choice>
              <mc:Fallback>
                <p:oleObj name="Equation" r:id="rId5" imgW="22860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2743200"/>
                        <a:ext cx="571500" cy="920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750" name="Object 6"/>
          <p:cNvGraphicFramePr>
            <a:graphicFrameLocks noChangeAspect="1"/>
          </p:cNvGraphicFramePr>
          <p:nvPr/>
        </p:nvGraphicFramePr>
        <p:xfrm>
          <a:off x="7581900" y="3276600"/>
          <a:ext cx="571500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16" name="Equation" r:id="rId6" imgW="228600" imgH="368280" progId="Equation.DSMT4">
                  <p:embed/>
                </p:oleObj>
              </mc:Choice>
              <mc:Fallback>
                <p:oleObj name="Equation" r:id="rId6" imgW="22860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1900" y="3276600"/>
                        <a:ext cx="571500" cy="920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751" name="Object 7"/>
          <p:cNvGraphicFramePr>
            <a:graphicFrameLocks noChangeAspect="1"/>
          </p:cNvGraphicFramePr>
          <p:nvPr/>
        </p:nvGraphicFramePr>
        <p:xfrm>
          <a:off x="8077200" y="5257800"/>
          <a:ext cx="4127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17" name="Equation" r:id="rId7" imgW="164880" imgH="203040" progId="Equation.DSMT4">
                  <p:embed/>
                </p:oleObj>
              </mc:Choice>
              <mc:Fallback>
                <p:oleObj name="Equation" r:id="rId7" imgW="1648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7200" y="5257800"/>
                        <a:ext cx="41275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752" name="Object 3"/>
          <p:cNvGraphicFramePr>
            <a:graphicFrameLocks noChangeAspect="1"/>
          </p:cNvGraphicFramePr>
          <p:nvPr/>
        </p:nvGraphicFramePr>
        <p:xfrm>
          <a:off x="7886700" y="2743200"/>
          <a:ext cx="571500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18" name="Equation" r:id="rId9" imgW="228600" imgH="368280" progId="Equation.DSMT4">
                  <p:embed/>
                </p:oleObj>
              </mc:Choice>
              <mc:Fallback>
                <p:oleObj name="Equation" r:id="rId9" imgW="22860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6700" y="2743200"/>
                        <a:ext cx="571500" cy="920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753" name="Object 4"/>
          <p:cNvGraphicFramePr>
            <a:graphicFrameLocks noChangeAspect="1"/>
          </p:cNvGraphicFramePr>
          <p:nvPr/>
        </p:nvGraphicFramePr>
        <p:xfrm>
          <a:off x="6172200" y="4114800"/>
          <a:ext cx="571500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19" name="Equation" r:id="rId10" imgW="228600" imgH="368280" progId="Equation.DSMT4">
                  <p:embed/>
                </p:oleObj>
              </mc:Choice>
              <mc:Fallback>
                <p:oleObj name="Equation" r:id="rId10" imgW="22860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4114800"/>
                        <a:ext cx="571500" cy="920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754" name="Object 10"/>
          <p:cNvGraphicFramePr>
            <a:graphicFrameLocks noChangeAspect="1"/>
          </p:cNvGraphicFramePr>
          <p:nvPr/>
        </p:nvGraphicFramePr>
        <p:xfrm>
          <a:off x="1257300" y="5029200"/>
          <a:ext cx="571500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20" name="Equation" r:id="rId11" imgW="228600" imgH="368280" progId="Equation.DSMT4">
                  <p:embed/>
                </p:oleObj>
              </mc:Choice>
              <mc:Fallback>
                <p:oleObj name="Equation" r:id="rId11" imgW="22860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7300" y="5029200"/>
                        <a:ext cx="571500" cy="920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755" name="Object 11"/>
          <p:cNvGraphicFramePr>
            <a:graphicFrameLocks noChangeAspect="1"/>
          </p:cNvGraphicFramePr>
          <p:nvPr/>
        </p:nvGraphicFramePr>
        <p:xfrm>
          <a:off x="3390900" y="5099050"/>
          <a:ext cx="571500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21" name="Equation" r:id="rId12" imgW="228600" imgH="368280" progId="Equation.DSMT4">
                  <p:embed/>
                </p:oleObj>
              </mc:Choice>
              <mc:Fallback>
                <p:oleObj name="Equation" r:id="rId12" imgW="22860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0900" y="5099050"/>
                        <a:ext cx="571500" cy="920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7682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6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/>
              <a:t>2.3.C </a:t>
            </a:r>
            <a:r>
              <a:rPr lang="zh-CN" altLang="en-US" smtClean="0"/>
              <a:t>古诺双头垄断下的 共谋</a:t>
            </a:r>
          </a:p>
        </p:txBody>
      </p:sp>
      <p:sp>
        <p:nvSpPr>
          <p:cNvPr id="288777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r>
              <a:rPr lang="zh-CN" altLang="en-US" dirty="0" smtClean="0"/>
              <a:t>令</a:t>
            </a:r>
            <a:r>
              <a:rPr lang="en-US" altLang="zh-CN" dirty="0" smtClean="0"/>
              <a:t>V(x)</a:t>
            </a:r>
            <a:r>
              <a:rPr lang="zh-CN" altLang="en-US" dirty="0" smtClean="0"/>
              <a:t>表示每个企业当期都选择</a:t>
            </a:r>
            <a:r>
              <a:rPr lang="en-US" altLang="zh-CN" dirty="0" smtClean="0"/>
              <a:t>x</a:t>
            </a:r>
            <a:r>
              <a:rPr lang="zh-CN" altLang="en-US" dirty="0" smtClean="0"/>
              <a:t>，以后每期都选择</a:t>
            </a:r>
            <a:r>
              <a:rPr lang="en-US" altLang="zh-CN" dirty="0" err="1" smtClean="0"/>
              <a:t>q</a:t>
            </a:r>
            <a:r>
              <a:rPr lang="en-US" altLang="zh-CN" baseline="-25000" dirty="0" err="1" smtClean="0"/>
              <a:t>m</a:t>
            </a:r>
            <a:r>
              <a:rPr lang="en-US" altLang="zh-CN" dirty="0" smtClean="0"/>
              <a:t>/2</a:t>
            </a:r>
            <a:r>
              <a:rPr lang="zh-CN" altLang="en-US" dirty="0" smtClean="0"/>
              <a:t>时的总利润的现值</a:t>
            </a:r>
            <a:endParaRPr lang="en-US" altLang="zh-CN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pPr lvl="1"/>
            <a:r>
              <a:rPr lang="zh-CN" altLang="en-US" dirty="0" smtClean="0"/>
              <a:t>其中，                              </a:t>
            </a:r>
          </a:p>
          <a:p>
            <a:r>
              <a:rPr lang="zh-CN" altLang="en-US" dirty="0" smtClean="0"/>
              <a:t>令           表示企业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生产</a:t>
            </a:r>
            <a:r>
              <a:rPr lang="en-US" altLang="zh-CN" dirty="0" smtClean="0"/>
              <a:t>x,</a:t>
            </a:r>
            <a:r>
              <a:rPr lang="zh-CN" altLang="en-US" dirty="0" smtClean="0"/>
              <a:t>企业</a:t>
            </a:r>
            <a:r>
              <a:rPr lang="en-US" altLang="zh-CN" dirty="0" smtClean="0"/>
              <a:t>j</a:t>
            </a:r>
            <a:r>
              <a:rPr lang="zh-CN" altLang="en-US" dirty="0" smtClean="0"/>
              <a:t>偏离时，企业</a:t>
            </a:r>
            <a:r>
              <a:rPr lang="en-US" altLang="zh-CN" dirty="0" smtClean="0"/>
              <a:t>j</a:t>
            </a:r>
            <a:r>
              <a:rPr lang="zh-CN" altLang="en-US" dirty="0" smtClean="0"/>
              <a:t>所能获得的最大利润</a:t>
            </a:r>
            <a:endParaRPr lang="en-US" altLang="zh-CN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graphicFrame>
        <p:nvGraphicFramePr>
          <p:cNvPr id="288772" name="Object 2"/>
          <p:cNvGraphicFramePr>
            <a:graphicFrameLocks noChangeAspect="1"/>
          </p:cNvGraphicFramePr>
          <p:nvPr/>
        </p:nvGraphicFramePr>
        <p:xfrm>
          <a:off x="2466975" y="2743200"/>
          <a:ext cx="3152775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38" name="Equation" r:id="rId3" imgW="1409400" imgH="368280" progId="Equation.DSMT4">
                  <p:embed/>
                </p:oleObj>
              </mc:Choice>
              <mc:Fallback>
                <p:oleObj name="Equation" r:id="rId3" imgW="140940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6975" y="2743200"/>
                        <a:ext cx="3152775" cy="823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8773" name="Object 5"/>
          <p:cNvGraphicFramePr>
            <a:graphicFrameLocks noChangeAspect="1"/>
          </p:cNvGraphicFramePr>
          <p:nvPr/>
        </p:nvGraphicFramePr>
        <p:xfrm>
          <a:off x="2112963" y="3917950"/>
          <a:ext cx="2611437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39" name="Equation" r:id="rId5" imgW="1168200" imgH="190440" progId="Equation.DSMT4">
                  <p:embed/>
                </p:oleObj>
              </mc:Choice>
              <mc:Fallback>
                <p:oleObj name="Equation" r:id="rId5" imgW="116820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2963" y="3917950"/>
                        <a:ext cx="2611437" cy="425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8774" name="Object 6"/>
          <p:cNvGraphicFramePr>
            <a:graphicFrameLocks noChangeAspect="1"/>
          </p:cNvGraphicFramePr>
          <p:nvPr/>
        </p:nvGraphicFramePr>
        <p:xfrm>
          <a:off x="1371600" y="4378325"/>
          <a:ext cx="908050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40" name="Equation" r:id="rId7" imgW="406080" imgH="228600" progId="Equation.DSMT4">
                  <p:embed/>
                </p:oleObj>
              </mc:Choice>
              <mc:Fallback>
                <p:oleObj name="Equation" r:id="rId7" imgW="4060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378325"/>
                        <a:ext cx="908050" cy="509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8775" name="Object 7"/>
          <p:cNvGraphicFramePr>
            <a:graphicFrameLocks noChangeAspect="1"/>
          </p:cNvGraphicFramePr>
          <p:nvPr/>
        </p:nvGraphicFramePr>
        <p:xfrm>
          <a:off x="2163763" y="5416550"/>
          <a:ext cx="3009900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41" name="Equation" r:id="rId9" imgW="1346040" imgH="253800" progId="Equation.DSMT4">
                  <p:embed/>
                </p:oleObj>
              </mc:Choice>
              <mc:Fallback>
                <p:oleObj name="Equation" r:id="rId9" imgW="134604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3763" y="5416550"/>
                        <a:ext cx="3009900" cy="566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6985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41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/>
              <a:t>2.3.C </a:t>
            </a:r>
            <a:r>
              <a:rPr lang="zh-CN" altLang="en-US" smtClean="0"/>
              <a:t>古诺双头垄断下的 共谋</a:t>
            </a:r>
          </a:p>
        </p:txBody>
      </p:sp>
      <p:sp>
        <p:nvSpPr>
          <p:cNvPr id="329742" name="Content Placeholder 2"/>
          <p:cNvSpPr>
            <a:spLocks noGrp="1"/>
          </p:cNvSpPr>
          <p:nvPr>
            <p:ph idx="4294967295"/>
          </p:nvPr>
        </p:nvSpPr>
        <p:spPr>
          <a:xfrm>
            <a:off x="457200" y="1219200"/>
            <a:ext cx="8229600" cy="5257800"/>
          </a:xfrm>
        </p:spPr>
        <p:txBody>
          <a:bodyPr/>
          <a:lstStyle/>
          <a:p>
            <a:r>
              <a:rPr lang="zh-CN" altLang="en-US" smtClean="0"/>
              <a:t>令</a:t>
            </a:r>
            <a:r>
              <a:rPr lang="en-US" altLang="zh-CN" smtClean="0"/>
              <a:t>V(x)</a:t>
            </a:r>
            <a:r>
              <a:rPr lang="zh-CN" altLang="en-US" smtClean="0"/>
              <a:t>表示每个企业当期都选择</a:t>
            </a:r>
            <a:r>
              <a:rPr lang="en-US" altLang="zh-CN" smtClean="0"/>
              <a:t>x</a:t>
            </a:r>
            <a:r>
              <a:rPr lang="zh-CN" altLang="en-US" smtClean="0"/>
              <a:t>，以后每期都选择</a:t>
            </a:r>
            <a:r>
              <a:rPr lang="en-US" altLang="zh-CN" smtClean="0"/>
              <a:t>q</a:t>
            </a:r>
            <a:r>
              <a:rPr lang="en-US" altLang="zh-CN" baseline="-25000" smtClean="0"/>
              <a:t>m</a:t>
            </a:r>
            <a:r>
              <a:rPr lang="en-US" altLang="zh-CN" smtClean="0"/>
              <a:t>/2</a:t>
            </a:r>
            <a:r>
              <a:rPr lang="zh-CN" altLang="en-US" smtClean="0"/>
              <a:t>时的总利润的现值</a:t>
            </a:r>
            <a:endParaRPr lang="en-US" altLang="zh-CN" smtClean="0"/>
          </a:p>
          <a:p>
            <a:endParaRPr lang="zh-CN" altLang="en-US" smtClean="0"/>
          </a:p>
          <a:p>
            <a:pPr lvl="1"/>
            <a:r>
              <a:rPr lang="zh-CN" altLang="en-US" smtClean="0"/>
              <a:t>其中，                              </a:t>
            </a:r>
          </a:p>
          <a:p>
            <a:r>
              <a:rPr lang="zh-CN" altLang="en-US" smtClean="0"/>
              <a:t>令           表示企业</a:t>
            </a:r>
            <a:r>
              <a:rPr lang="en-US" altLang="zh-CN" smtClean="0"/>
              <a:t>i</a:t>
            </a:r>
            <a:r>
              <a:rPr lang="zh-CN" altLang="en-US" smtClean="0"/>
              <a:t>生产</a:t>
            </a:r>
            <a:r>
              <a:rPr lang="en-US" altLang="zh-CN" smtClean="0"/>
              <a:t>x,</a:t>
            </a:r>
            <a:r>
              <a:rPr lang="zh-CN" altLang="en-US" smtClean="0"/>
              <a:t>企业</a:t>
            </a:r>
            <a:r>
              <a:rPr lang="en-US" altLang="zh-CN" smtClean="0"/>
              <a:t>j</a:t>
            </a:r>
            <a:r>
              <a:rPr lang="zh-CN" altLang="en-US" smtClean="0"/>
              <a:t>偏离时，企业</a:t>
            </a:r>
            <a:r>
              <a:rPr lang="en-US" altLang="zh-CN" smtClean="0"/>
              <a:t>j</a:t>
            </a:r>
            <a:r>
              <a:rPr lang="zh-CN" altLang="en-US" smtClean="0"/>
              <a:t>所能获得的最大利润</a:t>
            </a:r>
            <a:endParaRPr lang="en-US" altLang="zh-CN" smtClean="0"/>
          </a:p>
          <a:p>
            <a:endParaRPr lang="zh-CN" altLang="en-US" smtClean="0"/>
          </a:p>
          <a:p>
            <a:r>
              <a:rPr lang="zh-CN" altLang="en-US" smtClean="0"/>
              <a:t>令      为企业</a:t>
            </a:r>
            <a:r>
              <a:rPr lang="en-US" altLang="zh-CN" smtClean="0"/>
              <a:t>i</a:t>
            </a:r>
            <a:r>
              <a:rPr lang="zh-CN" altLang="en-US" smtClean="0"/>
              <a:t>生产</a:t>
            </a:r>
            <a:r>
              <a:rPr lang="en-US" altLang="zh-CN" smtClean="0"/>
              <a:t>q</a:t>
            </a:r>
            <a:r>
              <a:rPr lang="en-US" altLang="zh-CN" baseline="-25000" smtClean="0"/>
              <a:t>m</a:t>
            </a:r>
            <a:r>
              <a:rPr lang="en-US" altLang="zh-CN" smtClean="0"/>
              <a:t>/2,</a:t>
            </a:r>
            <a:r>
              <a:rPr lang="zh-CN" altLang="en-US" smtClean="0"/>
              <a:t>企业</a:t>
            </a:r>
            <a:r>
              <a:rPr lang="en-US" altLang="zh-CN" smtClean="0"/>
              <a:t>j</a:t>
            </a:r>
            <a:r>
              <a:rPr lang="zh-CN" altLang="en-US" smtClean="0"/>
              <a:t>偏离时，企业</a:t>
            </a:r>
            <a:r>
              <a:rPr lang="en-US" altLang="zh-CN" smtClean="0"/>
              <a:t>j</a:t>
            </a:r>
            <a:r>
              <a:rPr lang="zh-CN" altLang="en-US" smtClean="0"/>
              <a:t>所能获得的最大利润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</p:txBody>
      </p:sp>
      <p:graphicFrame>
        <p:nvGraphicFramePr>
          <p:cNvPr id="329732" name="Object 2"/>
          <p:cNvGraphicFramePr>
            <a:graphicFrameLocks noChangeAspect="1"/>
          </p:cNvGraphicFramePr>
          <p:nvPr/>
        </p:nvGraphicFramePr>
        <p:xfrm>
          <a:off x="2466975" y="2133600"/>
          <a:ext cx="3152775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62" name="Equation" r:id="rId3" imgW="1409400" imgH="368280" progId="Equation.DSMT4">
                  <p:embed/>
                </p:oleObj>
              </mc:Choice>
              <mc:Fallback>
                <p:oleObj name="Equation" r:id="rId3" imgW="140940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6975" y="2133600"/>
                        <a:ext cx="3152775" cy="823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9733" name="Object 5"/>
          <p:cNvGraphicFramePr>
            <a:graphicFrameLocks noChangeAspect="1"/>
          </p:cNvGraphicFramePr>
          <p:nvPr/>
        </p:nvGraphicFramePr>
        <p:xfrm>
          <a:off x="2189163" y="2927350"/>
          <a:ext cx="2611437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63" name="Equation" r:id="rId5" imgW="1168200" imgH="190440" progId="Equation.DSMT4">
                  <p:embed/>
                </p:oleObj>
              </mc:Choice>
              <mc:Fallback>
                <p:oleObj name="Equation" r:id="rId5" imgW="116820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9163" y="2927350"/>
                        <a:ext cx="2611437" cy="425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9734" name="Object 6"/>
          <p:cNvGraphicFramePr>
            <a:graphicFrameLocks noChangeAspect="1"/>
          </p:cNvGraphicFramePr>
          <p:nvPr/>
        </p:nvGraphicFramePr>
        <p:xfrm>
          <a:off x="1371600" y="3429000"/>
          <a:ext cx="908050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64" name="Equation" r:id="rId7" imgW="406080" imgH="228600" progId="Equation.DSMT4">
                  <p:embed/>
                </p:oleObj>
              </mc:Choice>
              <mc:Fallback>
                <p:oleObj name="Equation" r:id="rId7" imgW="4060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429000"/>
                        <a:ext cx="908050" cy="509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9735" name="Object 7"/>
          <p:cNvGraphicFramePr>
            <a:graphicFrameLocks noChangeAspect="1"/>
          </p:cNvGraphicFramePr>
          <p:nvPr/>
        </p:nvGraphicFramePr>
        <p:xfrm>
          <a:off x="2247900" y="4386263"/>
          <a:ext cx="3009900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65" name="Equation" r:id="rId9" imgW="1346040" imgH="253800" progId="Equation.DSMT4">
                  <p:embed/>
                </p:oleObj>
              </mc:Choice>
              <mc:Fallback>
                <p:oleObj name="Equation" r:id="rId9" imgW="134604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7900" y="4386263"/>
                        <a:ext cx="3009900" cy="566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9736" name="Object 8"/>
          <p:cNvGraphicFramePr>
            <a:graphicFrameLocks noChangeAspect="1"/>
          </p:cNvGraphicFramePr>
          <p:nvPr/>
        </p:nvGraphicFramePr>
        <p:xfrm>
          <a:off x="1371600" y="5105400"/>
          <a:ext cx="42545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66" name="Equation" r:id="rId11" imgW="190440" imgH="203040" progId="Equation.DSMT4">
                  <p:embed/>
                </p:oleObj>
              </mc:Choice>
              <mc:Fallback>
                <p:oleObj name="Equation" r:id="rId11" imgW="1904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5105400"/>
                        <a:ext cx="425450" cy="454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9740" name="Object 12"/>
          <p:cNvGraphicFramePr>
            <a:graphicFrameLocks noChangeAspect="1"/>
          </p:cNvGraphicFramePr>
          <p:nvPr/>
        </p:nvGraphicFramePr>
        <p:xfrm>
          <a:off x="2487613" y="5976938"/>
          <a:ext cx="1931987" cy="881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67" name="Equation" r:id="rId13" imgW="863280" imgH="393480" progId="Equation.DSMT4">
                  <p:embed/>
                </p:oleObj>
              </mc:Choice>
              <mc:Fallback>
                <p:oleObj name="Equation" r:id="rId13" imgW="8632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7613" y="5976938"/>
                        <a:ext cx="1931987" cy="881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62677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/>
              <a:t>2.3.C </a:t>
            </a:r>
            <a:r>
              <a:rPr lang="zh-CN" altLang="en-US" smtClean="0"/>
              <a:t>古诺双头垄断下的 共谋</a:t>
            </a:r>
          </a:p>
        </p:txBody>
      </p:sp>
      <p:sp>
        <p:nvSpPr>
          <p:cNvPr id="289799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458200" cy="5029200"/>
          </a:xfrm>
        </p:spPr>
        <p:txBody>
          <a:bodyPr/>
          <a:lstStyle/>
          <a:p>
            <a:r>
              <a:rPr lang="zh-CN" altLang="en-US" dirty="0" smtClean="0"/>
              <a:t>胡萝卜加大棒战略构成子博弈精炼纳什均衡的条件：</a:t>
            </a:r>
            <a:endParaRPr lang="en-US" altLang="zh-CN" dirty="0" smtClean="0"/>
          </a:p>
          <a:p>
            <a:r>
              <a:rPr lang="en-US" altLang="zh-CN" b="1" dirty="0" smtClean="0"/>
              <a:t>1. </a:t>
            </a:r>
            <a:r>
              <a:rPr lang="zh-CN" altLang="en-US" sz="2400" b="1" dirty="0" smtClean="0"/>
              <a:t>（合作阶段）前面一阶段结果为</a:t>
            </a:r>
            <a:r>
              <a:rPr lang="en-US" altLang="zh-CN" sz="2400" b="1" dirty="0" smtClean="0"/>
              <a:t>(</a:t>
            </a:r>
            <a:r>
              <a:rPr lang="en-US" altLang="zh-CN" sz="2400" b="1" dirty="0" err="1" smtClean="0"/>
              <a:t>q</a:t>
            </a:r>
            <a:r>
              <a:rPr lang="en-US" altLang="zh-CN" sz="2400" b="1" baseline="-25000" dirty="0" err="1" smtClean="0"/>
              <a:t>m</a:t>
            </a:r>
            <a:r>
              <a:rPr lang="en-US" altLang="zh-CN" sz="2400" b="1" dirty="0" smtClean="0"/>
              <a:t>/2, </a:t>
            </a:r>
            <a:r>
              <a:rPr lang="en-US" altLang="zh-CN" sz="2400" b="1" dirty="0" err="1" smtClean="0"/>
              <a:t>q</a:t>
            </a:r>
            <a:r>
              <a:rPr lang="en-US" altLang="zh-CN" sz="2400" b="1" baseline="-25000" dirty="0" err="1" smtClean="0"/>
              <a:t>m</a:t>
            </a:r>
            <a:r>
              <a:rPr lang="en-US" altLang="zh-CN" sz="2400" b="1" dirty="0" smtClean="0"/>
              <a:t>/2)</a:t>
            </a:r>
            <a:r>
              <a:rPr lang="zh-CN" altLang="en-US" sz="2400" b="1" dirty="0" smtClean="0"/>
              <a:t>或</a:t>
            </a:r>
            <a:r>
              <a:rPr lang="en-US" altLang="zh-CN" sz="2400" b="1" dirty="0" smtClean="0"/>
              <a:t>(</a:t>
            </a:r>
            <a:r>
              <a:rPr lang="en-US" altLang="zh-CN" sz="2400" b="1" dirty="0" err="1" smtClean="0"/>
              <a:t>x,x</a:t>
            </a:r>
            <a:r>
              <a:rPr lang="en-US" altLang="zh-CN" sz="2400" b="1" dirty="0" smtClean="0"/>
              <a:t>)</a:t>
            </a:r>
            <a:r>
              <a:rPr lang="zh-CN" altLang="en-US" sz="2400" b="1" dirty="0" smtClean="0"/>
              <a:t>：</a:t>
            </a:r>
          </a:p>
          <a:p>
            <a:endParaRPr lang="zh-CN" altLang="en-US" b="1" dirty="0" smtClean="0"/>
          </a:p>
          <a:p>
            <a:endParaRPr lang="zh-CN" altLang="en-US" dirty="0" smtClean="0"/>
          </a:p>
          <a:p>
            <a:r>
              <a:rPr lang="en-US" altLang="zh-CN" b="1" dirty="0" smtClean="0"/>
              <a:t>2. </a:t>
            </a:r>
            <a:r>
              <a:rPr lang="zh-CN" altLang="en-US" sz="2400" b="1" dirty="0" smtClean="0"/>
              <a:t>（惩罚阶段）前面一阶段结果既非</a:t>
            </a:r>
            <a:r>
              <a:rPr lang="en-US" altLang="zh-CN" sz="2400" b="1" dirty="0" smtClean="0"/>
              <a:t>(</a:t>
            </a:r>
            <a:r>
              <a:rPr lang="en-US" altLang="zh-CN" sz="2400" b="1" dirty="0" err="1" smtClean="0"/>
              <a:t>q</a:t>
            </a:r>
            <a:r>
              <a:rPr lang="en-US" altLang="zh-CN" sz="2400" b="1" baseline="-25000" dirty="0" err="1" smtClean="0"/>
              <a:t>m</a:t>
            </a:r>
            <a:r>
              <a:rPr lang="en-US" altLang="zh-CN" sz="2400" b="1" dirty="0" smtClean="0"/>
              <a:t>/2, </a:t>
            </a:r>
            <a:r>
              <a:rPr lang="en-US" altLang="zh-CN" sz="2400" b="1" dirty="0" err="1" smtClean="0"/>
              <a:t>q</a:t>
            </a:r>
            <a:r>
              <a:rPr lang="en-US" altLang="zh-CN" sz="2400" b="1" baseline="-25000" dirty="0" err="1" smtClean="0"/>
              <a:t>m</a:t>
            </a:r>
            <a:r>
              <a:rPr lang="en-US" altLang="zh-CN" sz="2400" b="1" dirty="0" smtClean="0"/>
              <a:t>/2)</a:t>
            </a:r>
            <a:r>
              <a:rPr lang="zh-CN" altLang="en-US" sz="2400" b="1" dirty="0" smtClean="0"/>
              <a:t>也非</a:t>
            </a:r>
            <a:r>
              <a:rPr lang="en-US" altLang="zh-CN" sz="2400" b="1" dirty="0" smtClean="0"/>
              <a:t>(</a:t>
            </a:r>
            <a:r>
              <a:rPr lang="en-US" altLang="zh-CN" sz="2400" b="1" dirty="0" err="1" smtClean="0"/>
              <a:t>x,x</a:t>
            </a:r>
            <a:r>
              <a:rPr lang="en-US" altLang="zh-CN" sz="2400" b="1" dirty="0" smtClean="0"/>
              <a:t>)</a:t>
            </a:r>
          </a:p>
          <a:p>
            <a:endParaRPr lang="en-US" altLang="zh-CN" b="1" dirty="0" smtClean="0"/>
          </a:p>
          <a:p>
            <a:endParaRPr lang="en-US" altLang="zh-CN" dirty="0" smtClean="0"/>
          </a:p>
        </p:txBody>
      </p:sp>
      <p:graphicFrame>
        <p:nvGraphicFramePr>
          <p:cNvPr id="289796" name="Object 4"/>
          <p:cNvGraphicFramePr>
            <a:graphicFrameLocks noChangeAspect="1"/>
          </p:cNvGraphicFramePr>
          <p:nvPr/>
        </p:nvGraphicFramePr>
        <p:xfrm>
          <a:off x="2646363" y="3290888"/>
          <a:ext cx="3097212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86" name="Equation" r:id="rId3" imgW="1384200" imgH="368280" progId="Equation.DSMT4">
                  <p:embed/>
                </p:oleObj>
              </mc:Choice>
              <mc:Fallback>
                <p:oleObj name="Equation" r:id="rId3" imgW="138420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6363" y="3290888"/>
                        <a:ext cx="3097212" cy="823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9797" name="Object 2"/>
          <p:cNvGraphicFramePr>
            <a:graphicFrameLocks noChangeAspect="1"/>
          </p:cNvGraphicFramePr>
          <p:nvPr/>
        </p:nvGraphicFramePr>
        <p:xfrm>
          <a:off x="2868613" y="5051425"/>
          <a:ext cx="289877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87" name="Equation" r:id="rId5" imgW="1295280" imgH="228600" progId="Equation.DSMT4">
                  <p:embed/>
                </p:oleObj>
              </mc:Choice>
              <mc:Fallback>
                <p:oleObj name="Equation" r:id="rId5" imgW="12952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8613" y="5051425"/>
                        <a:ext cx="2898775" cy="511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8998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2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/>
              <a:t>2.3.C </a:t>
            </a:r>
            <a:r>
              <a:rPr lang="zh-CN" altLang="en-US" smtClean="0"/>
              <a:t>古诺双头垄断下的 共谋</a:t>
            </a:r>
          </a:p>
        </p:txBody>
      </p:sp>
      <p:sp>
        <p:nvSpPr>
          <p:cNvPr id="290825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382000" cy="5029200"/>
          </a:xfrm>
        </p:spPr>
        <p:txBody>
          <a:bodyPr/>
          <a:lstStyle/>
          <a:p>
            <a:r>
              <a:rPr lang="zh-CN" altLang="en-US" sz="3000" dirty="0" smtClean="0"/>
              <a:t>胡萝卜加大棒战略构成子博弈</a:t>
            </a:r>
            <a:r>
              <a:rPr lang="zh-CN" altLang="en-US" sz="3000" dirty="0"/>
              <a:t>精炼</a:t>
            </a:r>
            <a:r>
              <a:rPr lang="zh-CN" altLang="en-US" sz="3000" dirty="0" smtClean="0"/>
              <a:t>纳什均衡的条件：</a:t>
            </a:r>
            <a:endParaRPr lang="en-US" altLang="zh-CN" sz="3000" dirty="0" smtClean="0"/>
          </a:p>
          <a:p>
            <a:r>
              <a:rPr lang="en-US" altLang="zh-CN" b="1" dirty="0" smtClean="0"/>
              <a:t>1. </a:t>
            </a:r>
            <a:r>
              <a:rPr lang="zh-CN" altLang="en-US" sz="2400" b="1" dirty="0" smtClean="0"/>
              <a:t>（合作阶段）前面一阶段结果为</a:t>
            </a:r>
            <a:r>
              <a:rPr lang="en-US" altLang="zh-CN" sz="2400" b="1" dirty="0" smtClean="0"/>
              <a:t>(</a:t>
            </a:r>
            <a:r>
              <a:rPr lang="en-US" altLang="zh-CN" sz="2400" b="1" dirty="0" err="1" smtClean="0"/>
              <a:t>q</a:t>
            </a:r>
            <a:r>
              <a:rPr lang="en-US" altLang="zh-CN" sz="2400" b="1" baseline="-25000" dirty="0" err="1" smtClean="0"/>
              <a:t>m</a:t>
            </a:r>
            <a:r>
              <a:rPr lang="en-US" altLang="zh-CN" sz="2400" b="1" dirty="0" smtClean="0"/>
              <a:t>/2, </a:t>
            </a:r>
            <a:r>
              <a:rPr lang="en-US" altLang="zh-CN" sz="2400" b="1" dirty="0" err="1" smtClean="0"/>
              <a:t>q</a:t>
            </a:r>
            <a:r>
              <a:rPr lang="en-US" altLang="zh-CN" sz="2400" b="1" baseline="-25000" dirty="0" err="1" smtClean="0"/>
              <a:t>m</a:t>
            </a:r>
            <a:r>
              <a:rPr lang="en-US" altLang="zh-CN" sz="2400" b="1" dirty="0" smtClean="0"/>
              <a:t>/2)</a:t>
            </a:r>
            <a:r>
              <a:rPr lang="zh-CN" altLang="en-US" sz="2400" b="1" dirty="0" smtClean="0"/>
              <a:t>或</a:t>
            </a:r>
            <a:r>
              <a:rPr lang="en-US" altLang="zh-CN" sz="2400" b="1" dirty="0" smtClean="0"/>
              <a:t>(</a:t>
            </a:r>
            <a:r>
              <a:rPr lang="en-US" altLang="zh-CN" sz="2400" b="1" dirty="0" err="1" smtClean="0"/>
              <a:t>x,x</a:t>
            </a:r>
            <a:r>
              <a:rPr lang="en-US" altLang="zh-CN" sz="2400" b="1" dirty="0" smtClean="0"/>
              <a:t>)</a:t>
            </a:r>
            <a:r>
              <a:rPr lang="zh-CN" altLang="en-US" sz="2400" b="1" dirty="0" smtClean="0"/>
              <a:t>：</a:t>
            </a:r>
          </a:p>
          <a:p>
            <a:endParaRPr lang="zh-CN" altLang="en-US" b="1" dirty="0" smtClean="0"/>
          </a:p>
          <a:p>
            <a:endParaRPr lang="zh-CN" altLang="en-US" dirty="0" smtClean="0"/>
          </a:p>
          <a:p>
            <a:r>
              <a:rPr lang="en-US" altLang="zh-CN" b="1" dirty="0" smtClean="0"/>
              <a:t>2. </a:t>
            </a:r>
            <a:r>
              <a:rPr lang="zh-CN" altLang="en-US" sz="2400" b="1" dirty="0" smtClean="0"/>
              <a:t>（惩罚阶段）前面一阶段结果既非</a:t>
            </a:r>
            <a:r>
              <a:rPr lang="en-US" altLang="zh-CN" sz="2400" b="1" dirty="0" smtClean="0"/>
              <a:t>(</a:t>
            </a:r>
            <a:r>
              <a:rPr lang="en-US" altLang="zh-CN" sz="2400" b="1" dirty="0" err="1" smtClean="0"/>
              <a:t>q</a:t>
            </a:r>
            <a:r>
              <a:rPr lang="en-US" altLang="zh-CN" sz="2400" b="1" baseline="-25000" dirty="0" err="1" smtClean="0"/>
              <a:t>m</a:t>
            </a:r>
            <a:r>
              <a:rPr lang="en-US" altLang="zh-CN" sz="2400" b="1" dirty="0" smtClean="0"/>
              <a:t>/2, </a:t>
            </a:r>
            <a:r>
              <a:rPr lang="en-US" altLang="zh-CN" sz="2400" b="1" dirty="0" err="1" smtClean="0"/>
              <a:t>q</a:t>
            </a:r>
            <a:r>
              <a:rPr lang="en-US" altLang="zh-CN" sz="2400" b="1" baseline="-25000" dirty="0" err="1" smtClean="0"/>
              <a:t>m</a:t>
            </a:r>
            <a:r>
              <a:rPr lang="en-US" altLang="zh-CN" sz="2400" b="1" dirty="0" smtClean="0"/>
              <a:t>/2)</a:t>
            </a:r>
            <a:r>
              <a:rPr lang="zh-CN" altLang="en-US" sz="2400" b="1" dirty="0" smtClean="0"/>
              <a:t>也非</a:t>
            </a:r>
            <a:r>
              <a:rPr lang="en-US" altLang="zh-CN" sz="2400" b="1" dirty="0" smtClean="0"/>
              <a:t>(</a:t>
            </a:r>
            <a:r>
              <a:rPr lang="en-US" altLang="zh-CN" sz="2400" b="1" dirty="0" err="1" smtClean="0"/>
              <a:t>x,x</a:t>
            </a:r>
            <a:r>
              <a:rPr lang="en-US" altLang="zh-CN" sz="2400" b="1" dirty="0" smtClean="0"/>
              <a:t>)</a:t>
            </a:r>
          </a:p>
          <a:p>
            <a:endParaRPr lang="en-US" altLang="zh-CN" sz="3000" dirty="0" smtClean="0"/>
          </a:p>
          <a:p>
            <a:r>
              <a:rPr lang="zh-CN" altLang="en-US" sz="3000" dirty="0" smtClean="0"/>
              <a:t>当              时，若                               ，则上面两式都成立</a:t>
            </a:r>
            <a:endParaRPr lang="en-US" altLang="zh-CN" sz="3000" dirty="0" smtClean="0"/>
          </a:p>
          <a:p>
            <a:endParaRPr lang="en-US" altLang="zh-CN" sz="3000" dirty="0" smtClean="0"/>
          </a:p>
        </p:txBody>
      </p:sp>
      <p:graphicFrame>
        <p:nvGraphicFramePr>
          <p:cNvPr id="290820" name="Object 4"/>
          <p:cNvGraphicFramePr>
            <a:graphicFrameLocks noChangeAspect="1"/>
          </p:cNvGraphicFramePr>
          <p:nvPr/>
        </p:nvGraphicFramePr>
        <p:xfrm>
          <a:off x="2646363" y="3138488"/>
          <a:ext cx="3097212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10" name="Equation" r:id="rId3" imgW="1384200" imgH="368280" progId="Equation.DSMT4">
                  <p:embed/>
                </p:oleObj>
              </mc:Choice>
              <mc:Fallback>
                <p:oleObj name="Equation" r:id="rId3" imgW="138420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6363" y="3138488"/>
                        <a:ext cx="3097212" cy="823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0821" name="Object 7"/>
          <p:cNvGraphicFramePr>
            <a:graphicFrameLocks noChangeAspect="1"/>
          </p:cNvGraphicFramePr>
          <p:nvPr/>
        </p:nvGraphicFramePr>
        <p:xfrm>
          <a:off x="1295400" y="5562600"/>
          <a:ext cx="10779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11" name="Equation" r:id="rId5" imgW="482400" imgH="164880" progId="Equation.DSMT4">
                  <p:embed/>
                </p:oleObj>
              </mc:Choice>
              <mc:Fallback>
                <p:oleObj name="Equation" r:id="rId5" imgW="48240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562600"/>
                        <a:ext cx="10779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0822" name="Object 2"/>
          <p:cNvGraphicFramePr>
            <a:graphicFrameLocks noChangeAspect="1"/>
          </p:cNvGraphicFramePr>
          <p:nvPr/>
        </p:nvGraphicFramePr>
        <p:xfrm>
          <a:off x="2868613" y="4899025"/>
          <a:ext cx="289877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12" name="Equation" r:id="rId7" imgW="1295280" imgH="228600" progId="Equation.DSMT4">
                  <p:embed/>
                </p:oleObj>
              </mc:Choice>
              <mc:Fallback>
                <p:oleObj name="Equation" r:id="rId7" imgW="12952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8613" y="4899025"/>
                        <a:ext cx="2898775" cy="511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0823" name="Object 7"/>
          <p:cNvGraphicFramePr>
            <a:graphicFrameLocks noChangeAspect="1"/>
          </p:cNvGraphicFramePr>
          <p:nvPr/>
        </p:nvGraphicFramePr>
        <p:xfrm>
          <a:off x="3619500" y="5334000"/>
          <a:ext cx="2552700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13" name="Equation" r:id="rId9" imgW="1143000" imgH="368280" progId="Equation.DSMT4">
                  <p:embed/>
                </p:oleObj>
              </mc:Choice>
              <mc:Fallback>
                <p:oleObj name="Equation" r:id="rId9" imgW="114300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9500" y="5334000"/>
                        <a:ext cx="2552700" cy="822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878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1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/>
              <a:t>2.3.D </a:t>
            </a:r>
            <a:r>
              <a:rPr lang="zh-CN" altLang="en-US" smtClean="0"/>
              <a:t>效率工资</a:t>
            </a:r>
          </a:p>
        </p:txBody>
      </p:sp>
      <p:sp>
        <p:nvSpPr>
          <p:cNvPr id="394242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altLang="zh-CN" smtClean="0"/>
              <a:t>Shapiro and Stiglitz (1984)</a:t>
            </a:r>
          </a:p>
          <a:p>
            <a:r>
              <a:rPr lang="zh-CN" altLang="en-US" smtClean="0"/>
              <a:t>阶段博弈时序：</a:t>
            </a:r>
            <a:endParaRPr lang="en-US" altLang="zh-CN" smtClean="0"/>
          </a:p>
          <a:p>
            <a:r>
              <a:rPr lang="en-US" altLang="zh-CN" smtClean="0"/>
              <a:t>1. </a:t>
            </a:r>
            <a:r>
              <a:rPr lang="zh-CN" altLang="en-US" smtClean="0"/>
              <a:t>企业对工人开出一个工资水平</a:t>
            </a:r>
            <a:r>
              <a:rPr lang="en-US" altLang="zh-CN" smtClean="0"/>
              <a:t>w</a:t>
            </a:r>
          </a:p>
          <a:p>
            <a:r>
              <a:rPr lang="en-US" altLang="zh-CN" smtClean="0"/>
              <a:t>2. </a:t>
            </a:r>
            <a:r>
              <a:rPr lang="zh-CN" altLang="en-US" smtClean="0"/>
              <a:t>工人接受或拒绝</a:t>
            </a:r>
            <a:r>
              <a:rPr lang="en-US" altLang="zh-CN" smtClean="0"/>
              <a:t>w</a:t>
            </a:r>
          </a:p>
          <a:p>
            <a:pPr lvl="1"/>
            <a:r>
              <a:rPr lang="zh-CN" altLang="en-US" smtClean="0"/>
              <a:t>若工人拒绝</a:t>
            </a:r>
            <a:r>
              <a:rPr lang="en-US" altLang="zh-CN" smtClean="0"/>
              <a:t>w</a:t>
            </a:r>
            <a:r>
              <a:rPr lang="zh-CN" altLang="en-US" smtClean="0"/>
              <a:t>，则工人成为自我雇佣者，自我雇佣的收益为</a:t>
            </a:r>
            <a:r>
              <a:rPr lang="en-US" altLang="zh-CN" smtClean="0"/>
              <a:t>w</a:t>
            </a:r>
            <a:r>
              <a:rPr lang="en-US" altLang="zh-CN" baseline="-25000" smtClean="0"/>
              <a:t>0</a:t>
            </a:r>
            <a:r>
              <a:rPr lang="en-US" altLang="zh-CN" smtClean="0"/>
              <a:t> </a:t>
            </a:r>
          </a:p>
          <a:p>
            <a:pPr lvl="1"/>
            <a:r>
              <a:rPr lang="zh-CN" altLang="en-US" smtClean="0"/>
              <a:t>若工人接受</a:t>
            </a:r>
            <a:r>
              <a:rPr lang="en-US" altLang="zh-CN" smtClean="0"/>
              <a:t>w</a:t>
            </a:r>
            <a:r>
              <a:rPr lang="zh-CN" altLang="en-US" smtClean="0"/>
              <a:t>，则工人选择</a:t>
            </a:r>
            <a:r>
              <a:rPr lang="zh-CN" altLang="en-US" b="1" smtClean="0"/>
              <a:t>努力</a:t>
            </a:r>
            <a:r>
              <a:rPr lang="zh-CN" altLang="en-US" smtClean="0"/>
              <a:t>工作（带来负效用</a:t>
            </a:r>
            <a:r>
              <a:rPr lang="en-US" altLang="zh-CN" smtClean="0"/>
              <a:t>e</a:t>
            </a:r>
            <a:r>
              <a:rPr lang="zh-CN" altLang="en-US" smtClean="0"/>
              <a:t>）或是</a:t>
            </a:r>
            <a:r>
              <a:rPr lang="zh-CN" altLang="en-US" b="1" smtClean="0"/>
              <a:t>偷懒</a:t>
            </a:r>
            <a:r>
              <a:rPr lang="zh-CN" altLang="en-US" smtClean="0"/>
              <a:t>（没有任何负效用）</a:t>
            </a:r>
          </a:p>
          <a:p>
            <a:pPr>
              <a:buFont typeface="Arial" charset="0"/>
              <a:buNone/>
            </a:pP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08689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23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/>
              <a:t>无限重复博弈</a:t>
            </a:r>
          </a:p>
        </p:txBody>
      </p:sp>
      <p:sp>
        <p:nvSpPr>
          <p:cNvPr id="239624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zh-CN" altLang="en-US" b="1" smtClean="0"/>
              <a:t>定义</a:t>
            </a:r>
            <a:r>
              <a:rPr lang="zh-CN" altLang="en-US" smtClean="0"/>
              <a:t>：给定一个阶段博弈</a:t>
            </a:r>
            <a:r>
              <a:rPr lang="en-US" altLang="zh-CN" smtClean="0"/>
              <a:t>G</a:t>
            </a:r>
            <a:r>
              <a:rPr lang="zh-CN" altLang="en-US" smtClean="0"/>
              <a:t>，令              表示相应的无限重复博弈，其中</a:t>
            </a:r>
            <a:r>
              <a:rPr lang="en-US" altLang="zh-CN" smtClean="0"/>
              <a:t>G</a:t>
            </a:r>
            <a:r>
              <a:rPr lang="zh-CN" altLang="en-US" smtClean="0"/>
              <a:t>将无限次的重复进行，且参与者的贴现因子都为     ，对每一个</a:t>
            </a:r>
            <a:r>
              <a:rPr lang="en-US" altLang="zh-CN" smtClean="0"/>
              <a:t>t</a:t>
            </a:r>
            <a:r>
              <a:rPr lang="zh-CN" altLang="en-US" smtClean="0"/>
              <a:t>，之前</a:t>
            </a:r>
            <a:r>
              <a:rPr lang="en-US" altLang="zh-CN" smtClean="0"/>
              <a:t>t-1</a:t>
            </a:r>
            <a:r>
              <a:rPr lang="zh-CN" altLang="en-US" smtClean="0"/>
              <a:t>次阶段博弈的结果在 </a:t>
            </a:r>
            <a:r>
              <a:rPr lang="en-US" altLang="zh-CN" smtClean="0"/>
              <a:t>t</a:t>
            </a:r>
            <a:r>
              <a:rPr lang="zh-CN" altLang="en-US" smtClean="0"/>
              <a:t>阶段开始进行前都可被观测到，每个参与者在           中的收益为该参与者在无限次的阶段博弈中所获得收益的现值。</a:t>
            </a:r>
            <a:endParaRPr lang="zh-CN" altLang="en-US" b="1" smtClean="0"/>
          </a:p>
        </p:txBody>
      </p:sp>
      <p:graphicFrame>
        <p:nvGraphicFramePr>
          <p:cNvPr id="239620" name="Object 1"/>
          <p:cNvGraphicFramePr>
            <a:graphicFrameLocks noChangeAspect="1"/>
          </p:cNvGraphicFramePr>
          <p:nvPr/>
        </p:nvGraphicFramePr>
        <p:xfrm>
          <a:off x="7086600" y="2668588"/>
          <a:ext cx="290513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06" name="Equation" r:id="rId3" imgW="126720" imgH="164880" progId="Equation.DSMT4">
                  <p:embed/>
                </p:oleObj>
              </mc:Choice>
              <mc:Fallback>
                <p:oleObj name="Equation" r:id="rId3" imgW="12672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2668588"/>
                        <a:ext cx="290513" cy="379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9621" name="Object 5"/>
          <p:cNvGraphicFramePr>
            <a:graphicFrameLocks noChangeAspect="1"/>
          </p:cNvGraphicFramePr>
          <p:nvPr/>
        </p:nvGraphicFramePr>
        <p:xfrm>
          <a:off x="6437313" y="1676400"/>
          <a:ext cx="1106487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07" name="Equation" r:id="rId5" imgW="482400" imgH="190440" progId="Equation.DSMT4">
                  <p:embed/>
                </p:oleObj>
              </mc:Choice>
              <mc:Fallback>
                <p:oleObj name="Equation" r:id="rId5" imgW="48240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7313" y="1676400"/>
                        <a:ext cx="1106487" cy="438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9622" name="Object 6"/>
          <p:cNvGraphicFramePr>
            <a:graphicFrameLocks noChangeAspect="1"/>
          </p:cNvGraphicFramePr>
          <p:nvPr/>
        </p:nvGraphicFramePr>
        <p:xfrm>
          <a:off x="1219200" y="4114800"/>
          <a:ext cx="1106488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08" name="Equation" r:id="rId7" imgW="482400" imgH="190440" progId="Equation.DSMT4">
                  <p:embed/>
                </p:oleObj>
              </mc:Choice>
              <mc:Fallback>
                <p:oleObj name="Equation" r:id="rId7" imgW="48240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114800"/>
                        <a:ext cx="1106488" cy="438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98810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5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/>
              <a:t>2.3.D </a:t>
            </a:r>
            <a:r>
              <a:rPr lang="zh-CN" altLang="en-US" smtClean="0"/>
              <a:t>效率工资</a:t>
            </a:r>
          </a:p>
        </p:txBody>
      </p:sp>
      <p:sp>
        <p:nvSpPr>
          <p:cNvPr id="395266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zh-CN" altLang="en-US" smtClean="0"/>
              <a:t>产出水平或者高（</a:t>
            </a:r>
            <a:r>
              <a:rPr lang="en-US" altLang="zh-CN" smtClean="0"/>
              <a:t>y</a:t>
            </a:r>
            <a:r>
              <a:rPr lang="zh-CN" altLang="en-US" smtClean="0"/>
              <a:t>）或者低（</a:t>
            </a:r>
            <a:r>
              <a:rPr lang="en-US" altLang="zh-CN" smtClean="0"/>
              <a:t>0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zh-CN" altLang="en-US" smtClean="0"/>
              <a:t>工人选择努力，则产出水平一定为高产出</a:t>
            </a:r>
            <a:endParaRPr lang="en-US" altLang="zh-CN" smtClean="0"/>
          </a:p>
          <a:p>
            <a:r>
              <a:rPr lang="zh-CN" altLang="en-US" smtClean="0"/>
              <a:t>工人选择偷懒，则产出水平是高产出的概率为</a:t>
            </a:r>
            <a:r>
              <a:rPr lang="en-US" altLang="zh-CN" smtClean="0"/>
              <a:t>p</a:t>
            </a:r>
            <a:r>
              <a:rPr lang="zh-CN" altLang="en-US" smtClean="0"/>
              <a:t>，是低产出的概率为</a:t>
            </a:r>
            <a:r>
              <a:rPr lang="en-US" altLang="zh-CN" smtClean="0"/>
              <a:t>1-p</a:t>
            </a:r>
          </a:p>
          <a:p>
            <a:endParaRPr lang="en-US" altLang="zh-CN" smtClean="0"/>
          </a:p>
          <a:p>
            <a:pPr>
              <a:buFont typeface="Arial" charset="0"/>
              <a:buNone/>
            </a:pP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969050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89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/>
              <a:t>2.3.D </a:t>
            </a:r>
            <a:r>
              <a:rPr lang="zh-CN" altLang="en-US" smtClean="0"/>
              <a:t>效率工资</a:t>
            </a:r>
          </a:p>
        </p:txBody>
      </p:sp>
      <p:sp>
        <p:nvSpPr>
          <p:cNvPr id="396290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 smtClean="0"/>
              <a:t>产出水平或者高（</a:t>
            </a:r>
            <a:r>
              <a:rPr lang="en-US" altLang="zh-CN" dirty="0" smtClean="0"/>
              <a:t>y</a:t>
            </a:r>
            <a:r>
              <a:rPr lang="zh-CN" altLang="en-US" dirty="0" smtClean="0"/>
              <a:t>）或者低（</a:t>
            </a:r>
            <a:r>
              <a:rPr lang="en-US" altLang="zh-CN" dirty="0" smtClean="0"/>
              <a:t>0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zh-CN" altLang="en-US" dirty="0" smtClean="0"/>
              <a:t>工人选择努力，则产出水平一定为高产出</a:t>
            </a: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zh-CN" altLang="en-US" dirty="0" smtClean="0"/>
              <a:t>工人选择偷懒，则产出水平是高产出的概率为</a:t>
            </a:r>
            <a:r>
              <a:rPr lang="en-US" altLang="zh-CN" dirty="0" smtClean="0"/>
              <a:t>p</a:t>
            </a:r>
            <a:r>
              <a:rPr lang="zh-CN" altLang="en-US" dirty="0" smtClean="0"/>
              <a:t>，是低产出的概率为</a:t>
            </a:r>
            <a:r>
              <a:rPr lang="en-US" altLang="zh-CN" dirty="0" smtClean="0"/>
              <a:t>1-p</a:t>
            </a:r>
          </a:p>
          <a:p>
            <a:pPr>
              <a:lnSpc>
                <a:spcPct val="90000"/>
              </a:lnSpc>
            </a:pP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zh-CN" altLang="en-US" dirty="0" smtClean="0"/>
              <a:t>企业收益：产出</a:t>
            </a:r>
            <a:r>
              <a:rPr lang="en-US" altLang="zh-CN" dirty="0" smtClean="0"/>
              <a:t>-</a:t>
            </a:r>
            <a:r>
              <a:rPr lang="zh-CN" altLang="en-US" dirty="0" smtClean="0"/>
              <a:t>工资</a:t>
            </a: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zh-CN" altLang="en-US" dirty="0" smtClean="0"/>
              <a:t>工人收益：工资</a:t>
            </a:r>
            <a:r>
              <a:rPr lang="en-US" altLang="zh-CN" dirty="0" smtClean="0"/>
              <a:t>-</a:t>
            </a:r>
            <a:r>
              <a:rPr lang="zh-CN" altLang="en-US" dirty="0" smtClean="0"/>
              <a:t>负效用</a:t>
            </a: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zh-CN" altLang="en-US" dirty="0" smtClean="0"/>
              <a:t>假设</a:t>
            </a:r>
            <a:r>
              <a:rPr lang="en-US" altLang="zh-CN" dirty="0" smtClean="0"/>
              <a:t>y-e&gt; w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 &gt;</a:t>
            </a:r>
            <a:r>
              <a:rPr lang="en-US" altLang="zh-CN" dirty="0" err="1" smtClean="0"/>
              <a:t>py</a:t>
            </a:r>
            <a:endParaRPr lang="en-US" altLang="zh-CN" dirty="0" smtClean="0"/>
          </a:p>
          <a:p>
            <a:pPr>
              <a:lnSpc>
                <a:spcPct val="90000"/>
              </a:lnSpc>
              <a:buFont typeface="Arial" charset="0"/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92640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3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/>
              <a:t>2.3.D </a:t>
            </a:r>
            <a:r>
              <a:rPr lang="zh-CN" altLang="en-US" smtClean="0"/>
              <a:t>效率工资</a:t>
            </a:r>
          </a:p>
        </p:txBody>
      </p:sp>
      <p:sp>
        <p:nvSpPr>
          <p:cNvPr id="397314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zh-CN" altLang="en-US" smtClean="0"/>
              <a:t>阶段博弈的子博弈精炼解：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418227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7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/>
              <a:t>2.3.D </a:t>
            </a:r>
            <a:r>
              <a:rPr lang="zh-CN" altLang="en-US" smtClean="0"/>
              <a:t>效率工资</a:t>
            </a:r>
          </a:p>
        </p:txBody>
      </p:sp>
      <p:sp>
        <p:nvSpPr>
          <p:cNvPr id="398338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zh-CN" altLang="en-US" smtClean="0"/>
              <a:t>阶段博弈的子博弈精炼解：</a:t>
            </a:r>
            <a:endParaRPr lang="en-US" altLang="zh-CN" smtClean="0"/>
          </a:p>
          <a:p>
            <a:pPr lvl="1"/>
            <a:r>
              <a:rPr lang="zh-CN" altLang="en-US" smtClean="0"/>
              <a:t>企业开出的工资</a:t>
            </a:r>
            <a:r>
              <a:rPr lang="en-US" altLang="zh-CN" smtClean="0"/>
              <a:t>w=0</a:t>
            </a:r>
            <a:r>
              <a:rPr lang="zh-CN" altLang="en-US" smtClean="0"/>
              <a:t>；工人拒绝</a:t>
            </a:r>
            <a:r>
              <a:rPr lang="en-US" altLang="zh-CN" smtClean="0"/>
              <a:t>w=0</a:t>
            </a:r>
            <a:r>
              <a:rPr lang="zh-CN" altLang="en-US" smtClean="0"/>
              <a:t>，成为自我雇佣者</a:t>
            </a:r>
            <a:endParaRPr lang="en-US" altLang="zh-CN" smtClean="0"/>
          </a:p>
          <a:p>
            <a:pPr>
              <a:buFont typeface="Arial" charset="0"/>
              <a:buNone/>
            </a:pP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03261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1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/>
              <a:t>2.3.D </a:t>
            </a:r>
            <a:r>
              <a:rPr lang="zh-CN" altLang="en-US" smtClean="0"/>
              <a:t>效率工资</a:t>
            </a:r>
          </a:p>
        </p:txBody>
      </p:sp>
      <p:sp>
        <p:nvSpPr>
          <p:cNvPr id="399362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zh-CN" altLang="en-US" smtClean="0"/>
              <a:t>阶段博弈的子博弈精炼解：</a:t>
            </a:r>
            <a:endParaRPr lang="en-US" altLang="zh-CN" smtClean="0"/>
          </a:p>
          <a:p>
            <a:pPr lvl="1"/>
            <a:r>
              <a:rPr lang="zh-CN" altLang="en-US" smtClean="0"/>
              <a:t>企业开出的工资</a:t>
            </a:r>
            <a:r>
              <a:rPr lang="en-US" altLang="zh-CN" smtClean="0"/>
              <a:t>w=0</a:t>
            </a:r>
            <a:r>
              <a:rPr lang="zh-CN" altLang="en-US" smtClean="0"/>
              <a:t>；工人拒绝</a:t>
            </a:r>
            <a:r>
              <a:rPr lang="en-US" altLang="zh-CN" smtClean="0"/>
              <a:t>w=0</a:t>
            </a:r>
            <a:r>
              <a:rPr lang="zh-CN" altLang="en-US" smtClean="0"/>
              <a:t>，成为自我雇佣者</a:t>
            </a:r>
            <a:endParaRPr lang="en-US" altLang="zh-CN" smtClean="0"/>
          </a:p>
          <a:p>
            <a:pPr>
              <a:buFont typeface="Arial" charset="0"/>
              <a:buNone/>
            </a:pPr>
            <a:endParaRPr lang="en-US" altLang="zh-CN" smtClean="0"/>
          </a:p>
          <a:p>
            <a:r>
              <a:rPr lang="zh-CN" altLang="en-US" smtClean="0"/>
              <a:t>无限重复博弈</a:t>
            </a:r>
            <a:endParaRPr lang="en-US" altLang="zh-CN" smtClean="0"/>
          </a:p>
          <a:p>
            <a:pPr lvl="1"/>
            <a:r>
              <a:rPr lang="zh-CN" altLang="en-US" smtClean="0"/>
              <a:t>高工资高产出是可以实现的（即，子博弈精炼解）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53753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5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/>
              <a:t>2.3.D </a:t>
            </a:r>
            <a:r>
              <a:rPr lang="zh-CN" altLang="en-US" smtClean="0"/>
              <a:t>效率工资</a:t>
            </a:r>
          </a:p>
        </p:txBody>
      </p:sp>
      <p:sp>
        <p:nvSpPr>
          <p:cNvPr id="400386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zh-CN" altLang="en-US" dirty="0" smtClean="0"/>
              <a:t>考虑如下触发战略：</a:t>
            </a:r>
            <a:endParaRPr lang="en-US" altLang="zh-CN" dirty="0" smtClean="0"/>
          </a:p>
          <a:p>
            <a:r>
              <a:rPr lang="zh-CN" altLang="en-US" dirty="0" smtClean="0"/>
              <a:t>企业的战略：第一阶段开出工资</a:t>
            </a:r>
            <a:r>
              <a:rPr lang="en-US" altLang="zh-CN" dirty="0" smtClean="0"/>
              <a:t>w=w</a:t>
            </a:r>
            <a:r>
              <a:rPr lang="en-US" altLang="zh-CN" baseline="30000" dirty="0" smtClean="0"/>
              <a:t>*</a:t>
            </a:r>
            <a:r>
              <a:rPr lang="en-US" altLang="zh-CN" dirty="0" smtClean="0"/>
              <a:t> </a:t>
            </a:r>
            <a:r>
              <a:rPr lang="zh-CN" altLang="en-US" dirty="0" smtClean="0"/>
              <a:t>，并且在其后的每一阶段，若博弈的过程是高工资高产出，则继续开出工资水平</a:t>
            </a:r>
            <a:r>
              <a:rPr lang="en-US" altLang="zh-CN" dirty="0" smtClean="0"/>
              <a:t>w</a:t>
            </a:r>
            <a:r>
              <a:rPr lang="en-US" altLang="zh-CN" baseline="30000" dirty="0" smtClean="0"/>
              <a:t>*</a:t>
            </a:r>
            <a:r>
              <a:rPr lang="en-US" altLang="zh-CN" dirty="0" smtClean="0"/>
              <a:t> </a:t>
            </a:r>
            <a:r>
              <a:rPr lang="zh-CN" altLang="en-US" dirty="0" smtClean="0"/>
              <a:t>；其他情况下开出工资</a:t>
            </a:r>
            <a:r>
              <a:rPr lang="en-US" altLang="zh-CN" dirty="0" smtClean="0"/>
              <a:t>w=0</a:t>
            </a:r>
          </a:p>
          <a:p>
            <a:r>
              <a:rPr lang="zh-CN" altLang="en-US" dirty="0" smtClean="0"/>
              <a:t>工人的战略：若</a:t>
            </a:r>
            <a:r>
              <a:rPr lang="en-US" altLang="zh-CN" dirty="0" smtClean="0"/>
              <a:t>w&gt;= w</a:t>
            </a:r>
            <a:r>
              <a:rPr lang="en-US" altLang="zh-CN" baseline="-25000" dirty="0" smtClean="0"/>
              <a:t>0 </a:t>
            </a:r>
            <a:r>
              <a:rPr lang="zh-CN" altLang="en-US" dirty="0" smtClean="0"/>
              <a:t>，则接受</a:t>
            </a:r>
            <a:r>
              <a:rPr lang="en-US" altLang="zh-CN" dirty="0" smtClean="0"/>
              <a:t>w</a:t>
            </a:r>
            <a:r>
              <a:rPr lang="zh-CN" altLang="en-US" dirty="0" smtClean="0"/>
              <a:t>，否则拒绝；若博弈的历史（包括本期的工资）是高工资高产出，则努力工作，否则偷懒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60604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70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/>
              <a:t>无限重复</a:t>
            </a:r>
            <a:r>
              <a:rPr lang="zh-CN" altLang="en-US" dirty="0"/>
              <a:t>博弈的子博弈</a:t>
            </a:r>
            <a:endParaRPr lang="zh-CN" altLang="en-US" dirty="0" smtClean="0"/>
          </a:p>
        </p:txBody>
      </p:sp>
      <p:sp>
        <p:nvSpPr>
          <p:cNvPr id="241671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077200" cy="4876800"/>
          </a:xfrm>
        </p:spPr>
        <p:txBody>
          <a:bodyPr/>
          <a:lstStyle/>
          <a:p>
            <a:r>
              <a:rPr lang="zh-CN" altLang="en-US" b="1" dirty="0" smtClean="0"/>
              <a:t>定义</a:t>
            </a:r>
            <a:r>
              <a:rPr lang="zh-CN" altLang="en-US" dirty="0" smtClean="0"/>
              <a:t>：在有限重复博弈</a:t>
            </a:r>
            <a:r>
              <a:rPr lang="en-US" altLang="zh-CN" dirty="0" smtClean="0"/>
              <a:t>G(T)</a:t>
            </a:r>
            <a:r>
              <a:rPr lang="zh-CN" altLang="en-US" dirty="0" smtClean="0"/>
              <a:t>中，由第</a:t>
            </a:r>
            <a:r>
              <a:rPr lang="en-US" altLang="zh-CN" dirty="0" smtClean="0"/>
              <a:t>t+1</a:t>
            </a:r>
            <a:r>
              <a:rPr lang="zh-CN" altLang="en-US" dirty="0" smtClean="0"/>
              <a:t>阶段开始的一个子博弈为</a:t>
            </a:r>
            <a:r>
              <a:rPr lang="en-US" altLang="zh-CN" dirty="0" smtClean="0"/>
              <a:t>G</a:t>
            </a:r>
            <a:r>
              <a:rPr lang="zh-CN" altLang="en-US" dirty="0" smtClean="0"/>
              <a:t>进行</a:t>
            </a:r>
            <a:r>
              <a:rPr lang="en-US" altLang="zh-CN" dirty="0" smtClean="0"/>
              <a:t>T-t</a:t>
            </a:r>
            <a:r>
              <a:rPr lang="zh-CN" altLang="en-US" dirty="0" smtClean="0"/>
              <a:t>次的重复博弈。由第</a:t>
            </a:r>
            <a:r>
              <a:rPr lang="en-US" altLang="zh-CN" dirty="0" smtClean="0"/>
              <a:t>t+1</a:t>
            </a:r>
            <a:r>
              <a:rPr lang="zh-CN" altLang="en-US" dirty="0" smtClean="0"/>
              <a:t>阶段开始有许多子博弈，到</a:t>
            </a:r>
            <a:r>
              <a:rPr lang="en-US" altLang="zh-CN" dirty="0" smtClean="0"/>
              <a:t>t</a:t>
            </a:r>
            <a:r>
              <a:rPr lang="zh-CN" altLang="en-US" dirty="0" smtClean="0"/>
              <a:t>阶段为止的每一可能的进行过程之后都是不同的子博弈。在无限重复博弈             中，由</a:t>
            </a:r>
            <a:r>
              <a:rPr lang="en-US" altLang="zh-CN" dirty="0" smtClean="0"/>
              <a:t>t+1</a:t>
            </a:r>
            <a:r>
              <a:rPr lang="zh-CN" altLang="en-US" dirty="0" smtClean="0"/>
              <a:t>阶段开始的每个子博弈都等同于初始博弈            ，到</a:t>
            </a:r>
            <a:r>
              <a:rPr lang="en-US" altLang="zh-CN" dirty="0" smtClean="0"/>
              <a:t>t</a:t>
            </a:r>
            <a:r>
              <a:rPr lang="zh-CN" altLang="en-US" dirty="0" smtClean="0"/>
              <a:t>阶段为止有多少不同的可能进行过程，就有多少从</a:t>
            </a:r>
            <a:r>
              <a:rPr lang="en-US" altLang="zh-CN" dirty="0" smtClean="0"/>
              <a:t>t+1</a:t>
            </a:r>
            <a:r>
              <a:rPr lang="zh-CN" altLang="en-US" dirty="0" smtClean="0"/>
              <a:t>阶段开始的子博弈。</a:t>
            </a:r>
            <a:endParaRPr lang="en-US" altLang="zh-CN" dirty="0" smtClean="0"/>
          </a:p>
        </p:txBody>
      </p:sp>
      <p:graphicFrame>
        <p:nvGraphicFramePr>
          <p:cNvPr id="241668" name="Object 1"/>
          <p:cNvGraphicFramePr>
            <a:graphicFrameLocks noChangeAspect="1"/>
          </p:cNvGraphicFramePr>
          <p:nvPr/>
        </p:nvGraphicFramePr>
        <p:xfrm>
          <a:off x="6629400" y="3657600"/>
          <a:ext cx="1106488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0" name="Equation" r:id="rId3" imgW="482400" imgH="190440" progId="Equation.DSMT4">
                  <p:embed/>
                </p:oleObj>
              </mc:Choice>
              <mc:Fallback>
                <p:oleObj name="Equation" r:id="rId3" imgW="48240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3657600"/>
                        <a:ext cx="1106488" cy="438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1669" name="Object 5"/>
          <p:cNvGraphicFramePr>
            <a:graphicFrameLocks noChangeAspect="1"/>
          </p:cNvGraphicFramePr>
          <p:nvPr/>
        </p:nvGraphicFramePr>
        <p:xfrm>
          <a:off x="2133600" y="4591050"/>
          <a:ext cx="1106488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1" name="Equation" r:id="rId5" imgW="482400" imgH="190440" progId="Equation.DSMT4">
                  <p:embed/>
                </p:oleObj>
              </mc:Choice>
              <mc:Fallback>
                <p:oleObj name="Equation" r:id="rId5" imgW="48240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591050"/>
                        <a:ext cx="1106488" cy="438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6090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49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/>
              <a:t>无限重复博弈的战略</a:t>
            </a:r>
          </a:p>
        </p:txBody>
      </p:sp>
      <p:sp>
        <p:nvSpPr>
          <p:cNvPr id="334850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077200" cy="4876800"/>
          </a:xfrm>
        </p:spPr>
        <p:txBody>
          <a:bodyPr/>
          <a:lstStyle/>
          <a:p>
            <a:r>
              <a:rPr lang="zh-CN" altLang="en-US" dirty="0" smtClean="0"/>
              <a:t>战略刻画参与者在每个信息集要选择的行动。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无限重复博弈里，参与者的一个</a:t>
            </a:r>
            <a:r>
              <a:rPr lang="zh-CN" altLang="en-US" b="1" dirty="0" smtClean="0"/>
              <a:t>战略</a:t>
            </a:r>
            <a:r>
              <a:rPr lang="zh-CN" altLang="en-US" dirty="0"/>
              <a:t>包括</a:t>
            </a:r>
            <a:r>
              <a:rPr lang="zh-CN" altLang="en-US" dirty="0" smtClean="0"/>
              <a:t>该参与者在博弈的第一阶段选择的行动以及在其所有</a:t>
            </a:r>
            <a:r>
              <a:rPr lang="zh-CN" altLang="en-US" i="1" dirty="0" smtClean="0"/>
              <a:t>子博弈的第一阶段</a:t>
            </a:r>
            <a:r>
              <a:rPr lang="zh-CN" altLang="en-US" dirty="0" smtClean="0"/>
              <a:t>将要选择的行动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0807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3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mtClean="0"/>
              <a:t>无限重复的囚徒困境</a:t>
            </a:r>
          </a:p>
        </p:txBody>
      </p:sp>
      <p:sp>
        <p:nvSpPr>
          <p:cNvPr id="264194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buNone/>
            </a:pP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zh-CN" altLang="en-US" dirty="0" smtClean="0"/>
              <a:t>考虑如下</a:t>
            </a:r>
            <a:r>
              <a:rPr lang="zh-CN" altLang="en-US" b="1" dirty="0" smtClean="0"/>
              <a:t>触发战略</a:t>
            </a:r>
            <a:r>
              <a:rPr lang="zh-CN" altLang="en-US" dirty="0" smtClean="0"/>
              <a:t>：在第一阶段选择</a:t>
            </a:r>
            <a:r>
              <a:rPr lang="en-US" altLang="zh-CN" dirty="0" err="1" smtClean="0"/>
              <a:t>R</a:t>
            </a:r>
            <a:r>
              <a:rPr lang="en-US" altLang="zh-CN" baseline="-25000" dirty="0" err="1" smtClean="0"/>
              <a:t>i</a:t>
            </a:r>
            <a:r>
              <a:rPr lang="zh-CN" altLang="en-US" dirty="0" smtClean="0"/>
              <a:t> 。在任何第</a:t>
            </a:r>
            <a:r>
              <a:rPr lang="en-US" altLang="zh-CN" dirty="0" smtClean="0"/>
              <a:t>t</a:t>
            </a:r>
            <a:r>
              <a:rPr lang="zh-CN" altLang="en-US" dirty="0" smtClean="0"/>
              <a:t>阶段，如果所有前面</a:t>
            </a:r>
            <a:r>
              <a:rPr lang="en-US" altLang="zh-CN" dirty="0" smtClean="0"/>
              <a:t>t-1</a:t>
            </a:r>
            <a:r>
              <a:rPr lang="zh-CN" altLang="en-US" dirty="0" smtClean="0"/>
              <a:t>阶段的结果都是</a:t>
            </a:r>
            <a:r>
              <a:rPr lang="en-US" altLang="zh-CN" dirty="0" smtClean="0"/>
              <a:t>(R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, R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，则选择</a:t>
            </a:r>
            <a:r>
              <a:rPr lang="en-US" altLang="zh-CN" dirty="0" err="1" smtClean="0"/>
              <a:t>R</a:t>
            </a:r>
            <a:r>
              <a:rPr lang="en-US" altLang="zh-CN" baseline="-25000" dirty="0" err="1" smtClean="0"/>
              <a:t>i</a:t>
            </a:r>
            <a:r>
              <a:rPr lang="zh-CN" altLang="en-US" dirty="0" smtClean="0"/>
              <a:t> ，否则，选择</a:t>
            </a:r>
            <a:r>
              <a:rPr lang="en-US" altLang="zh-CN" dirty="0" smtClean="0"/>
              <a:t>L</a:t>
            </a:r>
            <a:r>
              <a:rPr lang="en-US" altLang="zh-CN" baseline="-25000" dirty="0" smtClean="0"/>
              <a:t>i</a:t>
            </a:r>
            <a:r>
              <a:rPr lang="zh-CN" altLang="en-US" dirty="0" smtClean="0"/>
              <a:t> 。</a:t>
            </a:r>
            <a:endParaRPr lang="en-US" altLang="zh-CN" dirty="0" smtClean="0"/>
          </a:p>
          <a:p>
            <a:pPr>
              <a:lnSpc>
                <a:spcPct val="90000"/>
              </a:lnSpc>
            </a:pPr>
            <a:endParaRPr lang="zh-CN" altLang="en-US" dirty="0" smtClean="0"/>
          </a:p>
          <a:p>
            <a:pPr>
              <a:lnSpc>
                <a:spcPct val="90000"/>
              </a:lnSpc>
            </a:pPr>
            <a:r>
              <a:rPr lang="zh-CN" altLang="en-US" dirty="0" smtClean="0"/>
              <a:t>若两个参与者都选择触发战略，则结果为两人在每一期都选择</a:t>
            </a:r>
            <a:r>
              <a:rPr lang="en-US" altLang="zh-CN" dirty="0" smtClean="0"/>
              <a:t>(R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, R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)</a:t>
            </a:r>
          </a:p>
          <a:p>
            <a:pPr>
              <a:lnSpc>
                <a:spcPct val="90000"/>
              </a:lnSpc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99528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7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mtClean="0"/>
              <a:t>无限重复的囚徒困境</a:t>
            </a:r>
          </a:p>
        </p:txBody>
      </p:sp>
      <p:sp>
        <p:nvSpPr>
          <p:cNvPr id="238598" name="Content Placeholder 2"/>
          <p:cNvSpPr>
            <a:spLocks noGrp="1"/>
          </p:cNvSpPr>
          <p:nvPr>
            <p:ph idx="4294967295"/>
          </p:nvPr>
        </p:nvSpPr>
        <p:spPr>
          <a:xfrm>
            <a:off x="457200" y="1371600"/>
            <a:ext cx="8229600" cy="4876800"/>
          </a:xfrm>
        </p:spPr>
        <p:txBody>
          <a:bodyPr/>
          <a:lstStyle/>
          <a:p>
            <a:r>
              <a:rPr lang="zh-CN" altLang="en-US" smtClean="0"/>
              <a:t>当          ，两个参与者都选择触发战略构成一个纳什均衡</a:t>
            </a:r>
            <a:endParaRPr lang="en-US" altLang="zh-CN" smtClean="0"/>
          </a:p>
        </p:txBody>
      </p:sp>
      <p:graphicFrame>
        <p:nvGraphicFramePr>
          <p:cNvPr id="238596" name="Object 4"/>
          <p:cNvGraphicFramePr>
            <a:graphicFrameLocks noChangeAspect="1"/>
          </p:cNvGraphicFramePr>
          <p:nvPr/>
        </p:nvGraphicFramePr>
        <p:xfrm>
          <a:off x="1295400" y="1212850"/>
          <a:ext cx="844550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4" name="Equation" r:id="rId3" imgW="368280" imgH="368280" progId="Equation.DSMT4">
                  <p:embed/>
                </p:oleObj>
              </mc:Choice>
              <mc:Fallback>
                <p:oleObj name="Equation" r:id="rId3" imgW="36828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212850"/>
                        <a:ext cx="844550" cy="844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5119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61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mtClean="0"/>
              <a:t>无限重复的囚徒困境</a:t>
            </a:r>
          </a:p>
        </p:txBody>
      </p:sp>
      <p:sp>
        <p:nvSpPr>
          <p:cNvPr id="326662" name="Content Placeholder 2"/>
          <p:cNvSpPr>
            <a:spLocks noGrp="1"/>
          </p:cNvSpPr>
          <p:nvPr>
            <p:ph idx="4294967295"/>
          </p:nvPr>
        </p:nvSpPr>
        <p:spPr>
          <a:xfrm>
            <a:off x="457200" y="1371600"/>
            <a:ext cx="8229600" cy="4876800"/>
          </a:xfrm>
        </p:spPr>
        <p:txBody>
          <a:bodyPr/>
          <a:lstStyle/>
          <a:p>
            <a:r>
              <a:rPr lang="zh-CN" altLang="en-US" smtClean="0"/>
              <a:t>当          ，两个参与者都选择触发战略构成一个纳什均衡</a:t>
            </a:r>
            <a:endParaRPr lang="en-US" altLang="zh-CN" smtClean="0"/>
          </a:p>
          <a:p>
            <a:r>
              <a:rPr lang="zh-CN" altLang="en-US" smtClean="0"/>
              <a:t>证明：</a:t>
            </a:r>
          </a:p>
          <a:p>
            <a:pPr lvl="1"/>
            <a:r>
              <a:rPr lang="zh-CN" altLang="en-US" smtClean="0"/>
              <a:t>假设参与者</a:t>
            </a:r>
            <a:r>
              <a:rPr lang="en-US" altLang="zh-CN" smtClean="0"/>
              <a:t>i</a:t>
            </a:r>
            <a:r>
              <a:rPr lang="zh-CN" altLang="en-US" smtClean="0"/>
              <a:t>已经选择触发战略，需证明参与者</a:t>
            </a:r>
            <a:r>
              <a:rPr lang="en-US" altLang="zh-CN" smtClean="0"/>
              <a:t>j</a:t>
            </a:r>
            <a:r>
              <a:rPr lang="zh-CN" altLang="en-US" smtClean="0"/>
              <a:t>选择触发战略是参与者</a:t>
            </a:r>
            <a:r>
              <a:rPr lang="en-US" altLang="zh-CN" smtClean="0"/>
              <a:t>j</a:t>
            </a:r>
            <a:r>
              <a:rPr lang="zh-CN" altLang="en-US" smtClean="0"/>
              <a:t>的最优反应</a:t>
            </a:r>
          </a:p>
          <a:p>
            <a:pPr lvl="2"/>
            <a:r>
              <a:rPr lang="zh-CN" altLang="en-US" smtClean="0"/>
              <a:t>上一期的结果不是 </a:t>
            </a:r>
            <a:r>
              <a:rPr lang="en-US" altLang="zh-CN" smtClean="0"/>
              <a:t>(R</a:t>
            </a:r>
            <a:r>
              <a:rPr lang="en-US" altLang="zh-CN" baseline="-25000" smtClean="0"/>
              <a:t>1</a:t>
            </a:r>
            <a:r>
              <a:rPr lang="en-US" altLang="zh-CN" smtClean="0"/>
              <a:t>, R</a:t>
            </a:r>
            <a:r>
              <a:rPr lang="en-US" altLang="zh-CN" baseline="-25000" smtClean="0"/>
              <a:t>2</a:t>
            </a:r>
            <a:r>
              <a:rPr lang="en-US" altLang="zh-CN" smtClean="0"/>
              <a:t>)</a:t>
            </a:r>
            <a:r>
              <a:rPr lang="zh-CN" altLang="en-US" smtClean="0"/>
              <a:t>，则参与者</a:t>
            </a:r>
            <a:r>
              <a:rPr lang="en-US" altLang="zh-CN" smtClean="0"/>
              <a:t>j</a:t>
            </a:r>
            <a:r>
              <a:rPr lang="zh-CN" altLang="en-US" smtClean="0"/>
              <a:t>的最优反应是在当期以及后面的每一期选择</a:t>
            </a:r>
            <a:r>
              <a:rPr lang="en-US" altLang="zh-CN" smtClean="0"/>
              <a:t>L</a:t>
            </a:r>
            <a:r>
              <a:rPr lang="en-US" altLang="zh-CN" baseline="-25000" smtClean="0"/>
              <a:t>j </a:t>
            </a:r>
            <a:r>
              <a:rPr lang="zh-CN" altLang="en-US" smtClean="0"/>
              <a:t>　</a:t>
            </a:r>
            <a:endParaRPr lang="en-US" altLang="zh-CN" smtClean="0"/>
          </a:p>
          <a:p>
            <a:pPr lvl="2"/>
            <a:r>
              <a:rPr lang="zh-CN" altLang="en-US" smtClean="0"/>
              <a:t>历史上每一期的结果都是 </a:t>
            </a:r>
            <a:r>
              <a:rPr lang="en-US" altLang="zh-CN" smtClean="0"/>
              <a:t>(R</a:t>
            </a:r>
            <a:r>
              <a:rPr lang="en-US" altLang="zh-CN" baseline="-25000" smtClean="0"/>
              <a:t>1</a:t>
            </a:r>
            <a:r>
              <a:rPr lang="en-US" altLang="zh-CN" smtClean="0"/>
              <a:t>, R</a:t>
            </a:r>
            <a:r>
              <a:rPr lang="en-US" altLang="zh-CN" baseline="-25000" smtClean="0"/>
              <a:t>2</a:t>
            </a:r>
            <a:r>
              <a:rPr lang="en-US" altLang="zh-CN" smtClean="0"/>
              <a:t>)</a:t>
            </a:r>
            <a:r>
              <a:rPr lang="zh-CN" altLang="en-US" smtClean="0"/>
              <a:t>，或者是现在是第一期，则参与者</a:t>
            </a:r>
            <a:r>
              <a:rPr lang="en-US" altLang="zh-CN" smtClean="0"/>
              <a:t>j</a:t>
            </a:r>
            <a:r>
              <a:rPr lang="zh-CN" altLang="en-US" smtClean="0"/>
              <a:t>会选择</a:t>
            </a:r>
            <a:r>
              <a:rPr lang="en-US" altLang="zh-CN" smtClean="0"/>
              <a:t>R</a:t>
            </a:r>
            <a:r>
              <a:rPr lang="en-US" altLang="zh-CN" baseline="-25000" smtClean="0"/>
              <a:t>j</a:t>
            </a:r>
          </a:p>
          <a:p>
            <a:endParaRPr lang="zh-CN" altLang="en-US" b="1" smtClean="0"/>
          </a:p>
        </p:txBody>
      </p:sp>
      <p:graphicFrame>
        <p:nvGraphicFramePr>
          <p:cNvPr id="326660" name="Object 4"/>
          <p:cNvGraphicFramePr>
            <a:graphicFrameLocks noChangeAspect="1"/>
          </p:cNvGraphicFramePr>
          <p:nvPr/>
        </p:nvGraphicFramePr>
        <p:xfrm>
          <a:off x="1295400" y="1212850"/>
          <a:ext cx="844550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78" name="Equation" r:id="rId3" imgW="368280" imgH="368280" progId="Equation.DSMT4">
                  <p:embed/>
                </p:oleObj>
              </mc:Choice>
              <mc:Fallback>
                <p:oleObj name="Equation" r:id="rId3" imgW="36828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212850"/>
                        <a:ext cx="844550" cy="844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73852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5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mtClean="0"/>
              <a:t>无限重复的囚徒困境</a:t>
            </a:r>
          </a:p>
        </p:txBody>
      </p:sp>
      <p:sp>
        <p:nvSpPr>
          <p:cNvPr id="327686" name="Content Placeholder 2"/>
          <p:cNvSpPr>
            <a:spLocks noGrp="1"/>
          </p:cNvSpPr>
          <p:nvPr>
            <p:ph idx="4294967295"/>
          </p:nvPr>
        </p:nvSpPr>
        <p:spPr>
          <a:xfrm>
            <a:off x="457200" y="1371600"/>
            <a:ext cx="8229600" cy="4876800"/>
          </a:xfrm>
        </p:spPr>
        <p:txBody>
          <a:bodyPr/>
          <a:lstStyle/>
          <a:p>
            <a:r>
              <a:rPr lang="zh-CN" altLang="en-US" dirty="0" smtClean="0"/>
              <a:t>当          ，两个参与者都选择触发战略构成一个纳什均衡</a:t>
            </a:r>
            <a:endParaRPr lang="en-US" altLang="zh-CN" dirty="0" smtClean="0"/>
          </a:p>
          <a:p>
            <a:r>
              <a:rPr lang="zh-CN" altLang="en-US" dirty="0" smtClean="0"/>
              <a:t>证明：</a:t>
            </a:r>
          </a:p>
          <a:p>
            <a:pPr lvl="1"/>
            <a:r>
              <a:rPr lang="zh-CN" altLang="en-US" dirty="0" smtClean="0"/>
              <a:t>假设参与者</a:t>
            </a:r>
            <a:r>
              <a:rPr lang="en-US" altLang="zh-CN" dirty="0" smtClean="0"/>
              <a:t>i</a:t>
            </a:r>
            <a:r>
              <a:rPr lang="zh-CN" altLang="en-US" dirty="0" smtClean="0"/>
              <a:t>已经选择触发战略，需证明参与者</a:t>
            </a:r>
            <a:r>
              <a:rPr lang="en-US" altLang="zh-CN" dirty="0" smtClean="0"/>
              <a:t>j</a:t>
            </a:r>
            <a:r>
              <a:rPr lang="zh-CN" altLang="en-US" dirty="0" smtClean="0"/>
              <a:t>选择触发战略是参与者</a:t>
            </a:r>
            <a:r>
              <a:rPr lang="en-US" altLang="zh-CN" dirty="0" smtClean="0"/>
              <a:t>j</a:t>
            </a:r>
            <a:r>
              <a:rPr lang="zh-CN" altLang="en-US" dirty="0" smtClean="0"/>
              <a:t>的最优反应</a:t>
            </a:r>
          </a:p>
          <a:p>
            <a:pPr lvl="2"/>
            <a:r>
              <a:rPr lang="zh-CN" altLang="en-US" dirty="0" smtClean="0"/>
              <a:t>上一期的结果不是 </a:t>
            </a:r>
            <a:r>
              <a:rPr lang="en-US" altLang="zh-CN" dirty="0" smtClean="0"/>
              <a:t>(R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, R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，则参与者</a:t>
            </a:r>
            <a:r>
              <a:rPr lang="en-US" altLang="zh-CN" dirty="0" smtClean="0"/>
              <a:t>j</a:t>
            </a:r>
            <a:r>
              <a:rPr lang="zh-CN" altLang="en-US" dirty="0" smtClean="0"/>
              <a:t>的最优反应是在当期以及后面的每一期选择</a:t>
            </a:r>
            <a:r>
              <a:rPr lang="en-US" altLang="zh-CN" dirty="0" err="1" smtClean="0"/>
              <a:t>L</a:t>
            </a:r>
            <a:r>
              <a:rPr lang="en-US" altLang="zh-CN" baseline="-25000" dirty="0" err="1" smtClean="0"/>
              <a:t>j</a:t>
            </a:r>
            <a:r>
              <a:rPr lang="en-US" altLang="zh-CN" baseline="-25000" dirty="0" smtClean="0"/>
              <a:t> </a:t>
            </a:r>
            <a:r>
              <a:rPr lang="zh-CN" altLang="en-US" dirty="0" smtClean="0"/>
              <a:t>　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历史上每一期的结果都是 </a:t>
            </a:r>
            <a:r>
              <a:rPr lang="en-US" altLang="zh-CN" dirty="0" smtClean="0"/>
              <a:t>(R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, R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，或者是现在是第一期，则参与者</a:t>
            </a:r>
            <a:r>
              <a:rPr lang="en-US" altLang="zh-CN" dirty="0" smtClean="0"/>
              <a:t>j</a:t>
            </a:r>
            <a:r>
              <a:rPr lang="zh-CN" altLang="en-US" dirty="0" smtClean="0"/>
              <a:t>会选择</a:t>
            </a:r>
            <a:r>
              <a:rPr lang="en-US" altLang="zh-CN" dirty="0" err="1" smtClean="0"/>
              <a:t>R</a:t>
            </a:r>
            <a:r>
              <a:rPr lang="en-US" altLang="zh-CN" baseline="-25000" dirty="0" err="1" smtClean="0"/>
              <a:t>j</a:t>
            </a:r>
            <a:endParaRPr lang="en-US" altLang="zh-CN" baseline="-25000" dirty="0" smtClean="0"/>
          </a:p>
          <a:p>
            <a:r>
              <a:rPr lang="zh-CN" altLang="en-US" dirty="0" smtClean="0"/>
              <a:t>两个参与者都选择触发战略是否构成一</a:t>
            </a:r>
            <a:r>
              <a:rPr lang="zh-CN" altLang="en-US" b="1" dirty="0" smtClean="0"/>
              <a:t>个子博弈精炼纳什均衡？</a:t>
            </a:r>
          </a:p>
        </p:txBody>
      </p:sp>
      <p:graphicFrame>
        <p:nvGraphicFramePr>
          <p:cNvPr id="327684" name="Object 4"/>
          <p:cNvGraphicFramePr>
            <a:graphicFrameLocks noChangeAspect="1"/>
          </p:cNvGraphicFramePr>
          <p:nvPr/>
        </p:nvGraphicFramePr>
        <p:xfrm>
          <a:off x="1295400" y="1212850"/>
          <a:ext cx="844550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2" name="Equation" r:id="rId3" imgW="368280" imgH="368280" progId="Equation.DSMT4">
                  <p:embed/>
                </p:oleObj>
              </mc:Choice>
              <mc:Fallback>
                <p:oleObj name="Equation" r:id="rId3" imgW="36828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212850"/>
                        <a:ext cx="844550" cy="844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5389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1978</Words>
  <Application>Microsoft Office PowerPoint</Application>
  <PresentationFormat>全屏显示(4:3)</PresentationFormat>
  <Paragraphs>175</Paragraphs>
  <Slides>35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38" baseType="lpstr">
      <vt:lpstr>Office 主题</vt:lpstr>
      <vt:lpstr>Office Theme</vt:lpstr>
      <vt:lpstr>Equation</vt:lpstr>
      <vt:lpstr>2.3.B 无限重复博弈</vt:lpstr>
      <vt:lpstr>2.3.B 无限重复博弈</vt:lpstr>
      <vt:lpstr>无限重复博弈</vt:lpstr>
      <vt:lpstr>无限重复博弈的子博弈</vt:lpstr>
      <vt:lpstr>无限重复博弈的战略</vt:lpstr>
      <vt:lpstr>无限重复的囚徒困境</vt:lpstr>
      <vt:lpstr>无限重复的囚徒困境</vt:lpstr>
      <vt:lpstr>无限重复的囚徒困境</vt:lpstr>
      <vt:lpstr>无限重复的囚徒困境</vt:lpstr>
      <vt:lpstr>无限重复博弈</vt:lpstr>
      <vt:lpstr>单期偏离法则</vt:lpstr>
      <vt:lpstr>2.3.C 古诺双头垄断下的 共谋</vt:lpstr>
      <vt:lpstr>2.3.C 古诺双头垄断下的 共谋</vt:lpstr>
      <vt:lpstr>2.3.C 古诺双头垄断下的 共谋</vt:lpstr>
      <vt:lpstr>2.3.C 古诺双头垄断下的 共谋</vt:lpstr>
      <vt:lpstr>2.3.C 古诺双头垄断下的 共谋</vt:lpstr>
      <vt:lpstr>2.3.C 古诺双头垄断下的 共谋</vt:lpstr>
      <vt:lpstr>2.3.C 古诺双头垄断下的 共谋</vt:lpstr>
      <vt:lpstr>2.3.C 古诺双头垄断下的 共谋</vt:lpstr>
      <vt:lpstr>2.3.C 古诺双头垄断下的 共谋</vt:lpstr>
      <vt:lpstr>2.3.C 古诺双头垄断下的 共谋</vt:lpstr>
      <vt:lpstr>2.3.C 古诺双头垄断下的 共谋</vt:lpstr>
      <vt:lpstr>2.3.C 古诺双头垄断下的 共谋</vt:lpstr>
      <vt:lpstr>2.3.C 古诺双头垄断下的 共谋</vt:lpstr>
      <vt:lpstr>2.3.C 古诺双头垄断下的 共谋</vt:lpstr>
      <vt:lpstr>2.3.C 古诺双头垄断下的 共谋</vt:lpstr>
      <vt:lpstr>2.3.C 古诺双头垄断下的 共谋</vt:lpstr>
      <vt:lpstr>2.3.C 古诺双头垄断下的 共谋</vt:lpstr>
      <vt:lpstr>2.3.D 效率工资</vt:lpstr>
      <vt:lpstr>2.3.D 效率工资</vt:lpstr>
      <vt:lpstr>2.3.D 效率工资</vt:lpstr>
      <vt:lpstr>2.3.D 效率工资</vt:lpstr>
      <vt:lpstr>2.3.D 效率工资</vt:lpstr>
      <vt:lpstr>2.3.D 效率工资</vt:lpstr>
      <vt:lpstr>2.3.D 效率工资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2.3.C 古诺双头垄断下的 共谋</dc:title>
  <dc:creator>Administrator</dc:creator>
  <cp:lastModifiedBy>admin</cp:lastModifiedBy>
  <cp:revision>10</cp:revision>
  <dcterms:created xsi:type="dcterms:W3CDTF">2014-10-13T09:11:14Z</dcterms:created>
  <dcterms:modified xsi:type="dcterms:W3CDTF">2017-03-31T10:36:11Z</dcterms:modified>
</cp:coreProperties>
</file>