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17"/>
  </p:handoutMasterIdLst>
  <p:sldIdLst>
    <p:sldId id="317" r:id="rId2"/>
    <p:sldId id="318" r:id="rId3"/>
    <p:sldId id="328" r:id="rId4"/>
    <p:sldId id="329" r:id="rId5"/>
    <p:sldId id="320" r:id="rId6"/>
    <p:sldId id="322" r:id="rId7"/>
    <p:sldId id="325" r:id="rId8"/>
    <p:sldId id="331" r:id="rId9"/>
    <p:sldId id="326" r:id="rId10"/>
    <p:sldId id="327" r:id="rId11"/>
    <p:sldId id="332" r:id="rId12"/>
    <p:sldId id="333" r:id="rId13"/>
    <p:sldId id="335" r:id="rId14"/>
    <p:sldId id="336" r:id="rId15"/>
  </p:sldIdLst>
  <p:sldSz cx="9144000" cy="6858000" type="screen4x3"/>
  <p:notesSz cx="6858000" cy="9144000"/>
  <p:embeddedFontLst>
    <p:embeddedFont>
      <p:font typeface="Calibri" pitchFamily="34" charset="0"/>
      <p:regular r:id="rId18"/>
      <p:bold r:id="rId19"/>
      <p:italic r:id="rId20"/>
      <p:boldItalic r:id="rId21"/>
    </p:embeddedFont>
  </p:embeddedFontLst>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1" autoAdjust="0"/>
    <p:restoredTop sz="94635" autoAdjust="0"/>
  </p:normalViewPr>
  <p:slideViewPr>
    <p:cSldViewPr>
      <p:cViewPr varScale="1">
        <p:scale>
          <a:sx n="84" d="100"/>
          <a:sy n="84" d="100"/>
        </p:scale>
        <p:origin x="-1554" y="-78"/>
      </p:cViewPr>
      <p:guideLst>
        <p:guide orient="horz" pos="2160"/>
        <p:guide pos="2880"/>
      </p:guideLst>
    </p:cSldViewPr>
  </p:slideViewPr>
  <p:outlineViewPr>
    <p:cViewPr>
      <p:scale>
        <a:sx n="33" d="100"/>
        <a:sy n="33" d="100"/>
      </p:scale>
      <p:origin x="66"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174432-895C-4E91-978C-4B764512C168}" type="datetimeFigureOut">
              <a:rPr lang="zh-CN" altLang="en-US" smtClean="0"/>
              <a:pPr/>
              <a:t>2014/10/8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25A95B-D3A1-4F9C-86ED-B018710FDC1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9464B-1753-4E31-BE56-6DE9DC2315A8}" type="datetimeFigureOut">
              <a:rPr lang="zh-CN" altLang="en-US" smtClean="0"/>
              <a:pPr/>
              <a:t>2014/10/8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63CF4A-C73C-493D-9BB8-5DACB6E5B97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p:spPr>
        <p:txBody>
          <a:bodyPr/>
          <a:lstStyle/>
          <a:p>
            <a:pPr eaLnBrk="1" hangingPunct="1"/>
            <a:endParaRPr lang="zh-CN" altLang="en-US" smtClean="0"/>
          </a:p>
        </p:txBody>
      </p:sp>
      <p:sp>
        <p:nvSpPr>
          <p:cNvPr id="116740" name="灯片编号占位符 3"/>
          <p:cNvSpPr>
            <a:spLocks noGrp="1"/>
          </p:cNvSpPr>
          <p:nvPr>
            <p:ph type="sldNum" sz="quarter" idx="5"/>
          </p:nvPr>
        </p:nvSpPr>
        <p:spPr>
          <a:noFill/>
        </p:spPr>
        <p:txBody>
          <a:bodyPr/>
          <a:lstStyle/>
          <a:p>
            <a:fld id="{DC50F73C-D5B8-4935-BA7D-282B73499413}" type="slidenum">
              <a:rPr lang="zh-CN" altLang="en-US"/>
              <a:pPr/>
              <a:t>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1E4AED5-33C5-4DF0-A55B-5F982D2BB7F2}" type="datetimeFigureOut">
              <a:rPr lang="en-US"/>
              <a:pPr>
                <a:defRPr/>
              </a:pPr>
              <a:t>10/8/2014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859D2-8F32-4635-9BE4-FE37E09D42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7D7E223-82B0-419F-AEFF-E2BFE55E09DF}" type="datetimeFigureOut">
              <a:rPr lang="en-US"/>
              <a:pPr>
                <a:defRPr/>
              </a:pPr>
              <a:t>10/8/2014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6E1AD2-948C-42F2-839F-DA30FAB3B39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173EB32-D36E-44A7-8266-9B4AEE87C3FF}" type="datetimeFigureOut">
              <a:rPr lang="en-US"/>
              <a:pPr>
                <a:defRPr/>
              </a:pPr>
              <a:t>10/8/2014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C87D32-86C5-473A-ACAE-D996D04F6F9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7C1B5FD-312D-495C-B31D-523B76E3663E}" type="datetimeFigureOut">
              <a:rPr lang="en-US"/>
              <a:pPr>
                <a:defRPr/>
              </a:pPr>
              <a:t>10/8/2014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8CF358-2E26-4E65-853E-BEE32B60C7D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2D9DFD8-C187-4007-8DA0-B4019CD0466B}" type="datetimeFigureOut">
              <a:rPr lang="en-US"/>
              <a:pPr>
                <a:defRPr/>
              </a:pPr>
              <a:t>10/8/2014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CE77E8-1C74-43BD-9641-BBDEC803FD8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20D718E-94AA-4DAB-AC9F-1543FD6E0560}" type="datetimeFigureOut">
              <a:rPr lang="en-US"/>
              <a:pPr>
                <a:defRPr/>
              </a:pPr>
              <a:t>10/8/2014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7DE8E7-FE3A-432B-86D0-6F6DD51DA7E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61630D5-ECF3-4A51-AF11-E90984FC5C6C}" type="datetimeFigureOut">
              <a:rPr lang="en-US"/>
              <a:pPr>
                <a:defRPr/>
              </a:pPr>
              <a:t>10/8/2014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33D7638-304E-4F1E-BD50-17C21259C6F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08A923A-E451-4365-AC58-FED404709BA6}" type="datetimeFigureOut">
              <a:rPr lang="en-US"/>
              <a:pPr>
                <a:defRPr/>
              </a:pPr>
              <a:t>10/8/2014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F242103-89F3-4961-940B-DD0FD33BB21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29B5AA3-7772-47B6-A55E-2542370509C6}" type="datetimeFigureOut">
              <a:rPr lang="en-US"/>
              <a:pPr>
                <a:defRPr/>
              </a:pPr>
              <a:t>10/8/2014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4154915-4E03-4C3D-A73E-2F8AB23D9C4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12D65C7-9A6C-45F9-BAC9-830BD0FB68D8}" type="datetimeFigureOut">
              <a:rPr lang="en-US"/>
              <a:pPr>
                <a:defRPr/>
              </a:pPr>
              <a:t>10/8/2014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D23C460-6151-49B7-B2AA-452CC713AC4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BDD3511-93C6-4810-96B5-74EC61400BB1}" type="datetimeFigureOut">
              <a:rPr lang="en-US"/>
              <a:pPr>
                <a:defRPr/>
              </a:pPr>
              <a:t>10/8/2014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2CC9D7-F1CC-4238-B9E8-81C324DD833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7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379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A9C677A1-67DE-4574-AA2B-E270D1262D2C}" type="datetimeFigureOut">
              <a:rPr lang="en-US"/>
              <a:pPr>
                <a:defRPr/>
              </a:pPr>
              <a:t>10/8/2014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17300386-7CE2-434C-A067-B3ED32D68E0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zh-CN" altLang="en-US" sz="4000" dirty="0" smtClean="0"/>
              <a:t>纳什均衡与重复剔除严格劣战略的关系</a:t>
            </a:r>
          </a:p>
        </p:txBody>
      </p:sp>
      <p:sp>
        <p:nvSpPr>
          <p:cNvPr id="20482" name="Content Placeholder 2"/>
          <p:cNvSpPr>
            <a:spLocks noGrp="1"/>
          </p:cNvSpPr>
          <p:nvPr>
            <p:ph idx="1"/>
          </p:nvPr>
        </p:nvSpPr>
        <p:spPr>
          <a:xfrm>
            <a:off x="457200" y="1600200"/>
            <a:ext cx="8382000" cy="5029200"/>
          </a:xfrm>
        </p:spPr>
        <p:txBody>
          <a:bodyPr/>
          <a:lstStyle/>
          <a:p>
            <a:pPr eaLnBrk="1" hangingPunct="1">
              <a:lnSpc>
                <a:spcPct val="90000"/>
              </a:lnSpc>
            </a:pPr>
            <a:r>
              <a:rPr lang="zh-CN" altLang="en-US" sz="2700" dirty="0" smtClean="0"/>
              <a:t>纳什均衡是比重复剔除严格劣战略更强的解得概念</a:t>
            </a:r>
            <a:endParaRPr lang="en-US" altLang="zh-CN" sz="2700" dirty="0" smtClean="0"/>
          </a:p>
          <a:p>
            <a:pPr lvl="1" eaLnBrk="1" hangingPunct="1">
              <a:lnSpc>
                <a:spcPct val="90000"/>
              </a:lnSpc>
            </a:pPr>
            <a:endParaRPr lang="en-US" altLang="zh-CN" sz="2400" dirty="0" smtClean="0"/>
          </a:p>
          <a:p>
            <a:pPr lvl="1" eaLnBrk="1" hangingPunct="1">
              <a:lnSpc>
                <a:spcPct val="90000"/>
              </a:lnSpc>
            </a:pPr>
            <a:r>
              <a:rPr lang="zh-CN" altLang="en-US" sz="2400" dirty="0" smtClean="0"/>
              <a:t>若重复剔除严格劣战略得到唯一的结果</a:t>
            </a:r>
            <a:r>
              <a:rPr lang="en-US" altLang="zh-CN" sz="2400" dirty="0" smtClean="0"/>
              <a:t>{s</a:t>
            </a:r>
            <a:r>
              <a:rPr lang="en-US" altLang="zh-CN" sz="2400" baseline="-25000" dirty="0" smtClean="0"/>
              <a:t>1</a:t>
            </a:r>
            <a:r>
              <a:rPr lang="en-US" altLang="zh-CN" sz="2400" baseline="30000" dirty="0" smtClean="0"/>
              <a:t>*</a:t>
            </a:r>
            <a:r>
              <a:rPr lang="en-US" altLang="zh-CN" sz="2400" dirty="0" smtClean="0"/>
              <a:t> ,…,</a:t>
            </a:r>
            <a:r>
              <a:rPr lang="en-US" altLang="zh-CN" sz="2400" baseline="-25000" dirty="0" smtClean="0"/>
              <a:t>,</a:t>
            </a:r>
            <a:r>
              <a:rPr lang="en-US" altLang="zh-CN" sz="2400" dirty="0" smtClean="0"/>
              <a:t> </a:t>
            </a:r>
            <a:r>
              <a:rPr lang="en-US" altLang="zh-CN" sz="2400" dirty="0" err="1" smtClean="0"/>
              <a:t>s</a:t>
            </a:r>
            <a:r>
              <a:rPr lang="en-US" altLang="zh-CN" sz="2400" baseline="-25000" dirty="0" err="1" smtClean="0"/>
              <a:t>n</a:t>
            </a:r>
            <a:r>
              <a:rPr lang="en-US" altLang="zh-CN" sz="2400" baseline="30000" dirty="0" smtClean="0"/>
              <a:t> *</a:t>
            </a:r>
            <a:r>
              <a:rPr lang="en-US" altLang="zh-CN" sz="2400" dirty="0" smtClean="0"/>
              <a:t>}</a:t>
            </a:r>
            <a:r>
              <a:rPr lang="zh-CN" altLang="en-US" sz="2400" dirty="0" smtClean="0"/>
              <a:t>，那么</a:t>
            </a:r>
            <a:r>
              <a:rPr lang="en-US" altLang="zh-CN" sz="2400" dirty="0" smtClean="0"/>
              <a:t>{s</a:t>
            </a:r>
            <a:r>
              <a:rPr lang="en-US" altLang="zh-CN" sz="2400" baseline="-25000" dirty="0" smtClean="0"/>
              <a:t>1</a:t>
            </a:r>
            <a:r>
              <a:rPr lang="en-US" altLang="zh-CN" sz="2400" baseline="30000" dirty="0" smtClean="0"/>
              <a:t>*</a:t>
            </a:r>
            <a:r>
              <a:rPr lang="en-US" altLang="zh-CN" sz="2400" dirty="0" smtClean="0"/>
              <a:t> ,…,</a:t>
            </a:r>
            <a:r>
              <a:rPr lang="en-US" altLang="zh-CN" sz="2400" baseline="-25000" dirty="0" smtClean="0"/>
              <a:t>,</a:t>
            </a:r>
            <a:r>
              <a:rPr lang="en-US" altLang="zh-CN" sz="2400" dirty="0" smtClean="0"/>
              <a:t> </a:t>
            </a:r>
            <a:r>
              <a:rPr lang="en-US" altLang="zh-CN" sz="2400" dirty="0" err="1" smtClean="0"/>
              <a:t>s</a:t>
            </a:r>
            <a:r>
              <a:rPr lang="en-US" altLang="zh-CN" sz="2400" baseline="-25000" dirty="0" err="1" smtClean="0"/>
              <a:t>n</a:t>
            </a:r>
            <a:r>
              <a:rPr lang="en-US" altLang="zh-CN" sz="2400" baseline="30000" dirty="0" smtClean="0"/>
              <a:t> *</a:t>
            </a:r>
            <a:r>
              <a:rPr lang="en-US" altLang="zh-CN" sz="2400" dirty="0" smtClean="0"/>
              <a:t>}</a:t>
            </a:r>
            <a:r>
              <a:rPr lang="zh-CN" altLang="en-US" sz="2400" dirty="0" smtClean="0"/>
              <a:t>也一定是该博弈的唯一纳什均衡</a:t>
            </a:r>
            <a:endParaRPr lang="en-US" altLang="zh-CN" sz="2400" dirty="0" smtClean="0"/>
          </a:p>
          <a:p>
            <a:pPr lvl="1" eaLnBrk="1" hangingPunct="1">
              <a:lnSpc>
                <a:spcPct val="90000"/>
              </a:lnSpc>
            </a:pPr>
            <a:endParaRPr lang="en-US" altLang="zh-CN" sz="2400" dirty="0" smtClean="0"/>
          </a:p>
          <a:p>
            <a:pPr lvl="1" eaLnBrk="1" hangingPunct="1">
              <a:lnSpc>
                <a:spcPct val="90000"/>
              </a:lnSpc>
            </a:pPr>
            <a:r>
              <a:rPr lang="zh-CN" altLang="en-US" sz="2400" dirty="0" smtClean="0"/>
              <a:t>若一个战略组合</a:t>
            </a:r>
            <a:r>
              <a:rPr lang="en-US" altLang="zh-CN" sz="2400" dirty="0" smtClean="0"/>
              <a:t>{s</a:t>
            </a:r>
            <a:r>
              <a:rPr lang="en-US" altLang="zh-CN" sz="2400" baseline="-25000" dirty="0" smtClean="0"/>
              <a:t>1</a:t>
            </a:r>
            <a:r>
              <a:rPr lang="en-US" altLang="zh-CN" sz="2400" baseline="30000" dirty="0" smtClean="0"/>
              <a:t>*</a:t>
            </a:r>
            <a:r>
              <a:rPr lang="en-US" altLang="zh-CN" sz="2400" dirty="0" smtClean="0"/>
              <a:t> ,…,</a:t>
            </a:r>
            <a:r>
              <a:rPr lang="en-US" altLang="zh-CN" sz="2400" baseline="-25000" dirty="0" smtClean="0"/>
              <a:t>,</a:t>
            </a:r>
            <a:r>
              <a:rPr lang="en-US" altLang="zh-CN" sz="2400" dirty="0" smtClean="0"/>
              <a:t> </a:t>
            </a:r>
            <a:r>
              <a:rPr lang="en-US" altLang="zh-CN" sz="2400" dirty="0" err="1" smtClean="0"/>
              <a:t>s</a:t>
            </a:r>
            <a:r>
              <a:rPr lang="en-US" altLang="zh-CN" sz="2400" baseline="-25000" dirty="0" err="1" smtClean="0"/>
              <a:t>n</a:t>
            </a:r>
            <a:r>
              <a:rPr lang="en-US" altLang="zh-CN" sz="2400" baseline="30000" dirty="0" smtClean="0"/>
              <a:t> *</a:t>
            </a:r>
            <a:r>
              <a:rPr lang="en-US" altLang="zh-CN" sz="2400" dirty="0" smtClean="0"/>
              <a:t>}</a:t>
            </a:r>
            <a:r>
              <a:rPr lang="zh-CN" altLang="en-US" sz="2400" dirty="0" smtClean="0"/>
              <a:t>构成纳什均衡，那么这个战略组合一定不会被重复剔除严格劣战略所剔除，即该战略组合里的每个战略</a:t>
            </a:r>
            <a:r>
              <a:rPr lang="en-US" altLang="zh-CN" sz="2400" dirty="0" err="1" smtClean="0"/>
              <a:t>s</a:t>
            </a:r>
            <a:r>
              <a:rPr lang="en-US" altLang="zh-CN" sz="2400" baseline="-25000" dirty="0" err="1" smtClean="0"/>
              <a:t>i</a:t>
            </a:r>
            <a:r>
              <a:rPr lang="en-US" altLang="zh-CN" sz="2400" baseline="30000" dirty="0" smtClean="0"/>
              <a:t>*</a:t>
            </a:r>
            <a:r>
              <a:rPr lang="en-US" altLang="zh-CN" sz="2400" dirty="0" smtClean="0"/>
              <a:t> </a:t>
            </a:r>
            <a:r>
              <a:rPr lang="zh-CN" altLang="en-US" sz="2400" dirty="0" smtClean="0"/>
              <a:t>都不是严格劣战略</a:t>
            </a:r>
          </a:p>
          <a:p>
            <a:pPr eaLnBrk="1" hangingPunct="1">
              <a:lnSpc>
                <a:spcPct val="90000"/>
              </a:lnSpc>
              <a:buFont typeface="Arial" charset="0"/>
              <a:buNone/>
            </a:pPr>
            <a:endParaRPr lang="zh-CN" altLang="en-US" sz="2700" dirty="0" smtClean="0"/>
          </a:p>
          <a:p>
            <a:pPr eaLnBrk="1" hangingPunct="1">
              <a:lnSpc>
                <a:spcPct val="90000"/>
              </a:lnSpc>
            </a:pPr>
            <a:endParaRPr lang="zh-CN" altLang="en-US" sz="2700" dirty="0" smtClean="0"/>
          </a:p>
          <a:p>
            <a:pPr eaLnBrk="1" hangingPunct="1">
              <a:lnSpc>
                <a:spcPct val="90000"/>
              </a:lnSpc>
              <a:buFont typeface="Arial" charset="0"/>
              <a:buNone/>
            </a:pPr>
            <a:r>
              <a:rPr lang="en-US" altLang="zh-CN" sz="2700" dirty="0" smtClean="0">
                <a:sym typeface="Wingdings" pitchFamily="2" charset="2"/>
              </a:rPr>
              <a:t/>
            </a:r>
            <a:br>
              <a:rPr lang="en-US" altLang="zh-CN" sz="2700" dirty="0" smtClean="0">
                <a:sym typeface="Wingdings" pitchFamily="2" charset="2"/>
              </a:rPr>
            </a:br>
            <a:endParaRPr lang="en-US" altLang="zh-CN" sz="2700" dirty="0" smtClean="0">
              <a:sym typeface="Wingdings" pitchFamily="2" charset="2"/>
            </a:endParaRPr>
          </a:p>
          <a:p>
            <a:pPr eaLnBrk="1" hangingPunct="1">
              <a:lnSpc>
                <a:spcPct val="90000"/>
              </a:lnSpc>
              <a:buFont typeface="Arial" charset="0"/>
              <a:buNone/>
            </a:pPr>
            <a:endParaRPr lang="en-US" altLang="zh-CN" sz="2700" dirty="0" smtClean="0"/>
          </a:p>
          <a:p>
            <a:pPr eaLnBrk="1" hangingPunct="1">
              <a:lnSpc>
                <a:spcPct val="90000"/>
              </a:lnSpc>
              <a:buFont typeface="Arial" charset="0"/>
              <a:buNone/>
            </a:pPr>
            <a:endParaRPr lang="en-US" altLang="zh-CN" sz="2700" dirty="0" smtClean="0"/>
          </a:p>
          <a:p>
            <a:pPr eaLnBrk="1" hangingPunct="1">
              <a:lnSpc>
                <a:spcPct val="90000"/>
              </a:lnSpc>
              <a:buFont typeface="Arial" charset="0"/>
              <a:buNone/>
            </a:pPr>
            <a:endParaRPr lang="en-US" altLang="zh-CN" sz="2700" dirty="0" smtClean="0"/>
          </a:p>
          <a:p>
            <a:pPr eaLnBrk="1" hangingPunct="1">
              <a:lnSpc>
                <a:spcPct val="90000"/>
              </a:lnSpc>
              <a:buFont typeface="Arial" charset="0"/>
              <a:buNone/>
            </a:pPr>
            <a:endParaRPr lang="en-US" altLang="zh-CN" sz="27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tLang="zh-CN" smtClean="0"/>
              <a:t>1.2 </a:t>
            </a:r>
            <a:r>
              <a:rPr lang="zh-CN" altLang="en-US" smtClean="0"/>
              <a:t>应用举例</a:t>
            </a:r>
          </a:p>
        </p:txBody>
      </p:sp>
      <p:sp>
        <p:nvSpPr>
          <p:cNvPr id="30722" name="Content Placeholder 2"/>
          <p:cNvSpPr>
            <a:spLocks noGrp="1"/>
          </p:cNvSpPr>
          <p:nvPr>
            <p:ph idx="1"/>
          </p:nvPr>
        </p:nvSpPr>
        <p:spPr>
          <a:xfrm>
            <a:off x="457200" y="1600200"/>
            <a:ext cx="8229600" cy="5029200"/>
          </a:xfrm>
        </p:spPr>
        <p:txBody>
          <a:bodyPr/>
          <a:lstStyle/>
          <a:p>
            <a:pPr marL="914400" lvl="1" indent="-514350" eaLnBrk="1" hangingPunct="1">
              <a:buFont typeface="+mj-lt"/>
              <a:buAutoNum type="arabicPeriod"/>
            </a:pPr>
            <a:r>
              <a:rPr lang="zh-CN" altLang="en-US" dirty="0" smtClean="0"/>
              <a:t>如何把对一个问题转化为一个博弈的标准式表述</a:t>
            </a:r>
            <a:endParaRPr lang="en-US" altLang="zh-CN" dirty="0" smtClean="0"/>
          </a:p>
          <a:p>
            <a:pPr marL="914400" lvl="1" indent="-514350" eaLnBrk="1" hangingPunct="1">
              <a:buFont typeface="+mj-lt"/>
              <a:buAutoNum type="arabicPeriod"/>
            </a:pPr>
            <a:endParaRPr lang="en-US" altLang="zh-CN" dirty="0" smtClean="0"/>
          </a:p>
          <a:p>
            <a:pPr marL="914400" lvl="1" indent="-514350" eaLnBrk="1" hangingPunct="1">
              <a:buFont typeface="+mj-lt"/>
              <a:buAutoNum type="arabicPeriod"/>
            </a:pPr>
            <a:r>
              <a:rPr lang="zh-CN" altLang="en-US" dirty="0" smtClean="0"/>
              <a:t>如何找出每个参与者的最优反应方程</a:t>
            </a:r>
            <a:endParaRPr lang="en-US" altLang="zh-CN" dirty="0" smtClean="0"/>
          </a:p>
          <a:p>
            <a:pPr marL="914400" lvl="1" indent="-514350" eaLnBrk="1" hangingPunct="1">
              <a:buFont typeface="+mj-lt"/>
              <a:buAutoNum type="arabicPeriod"/>
            </a:pPr>
            <a:endParaRPr lang="en-US" altLang="zh-CN" dirty="0" smtClean="0"/>
          </a:p>
          <a:p>
            <a:pPr marL="914400" lvl="1" indent="-514350" eaLnBrk="1" hangingPunct="1">
              <a:buFont typeface="+mj-lt"/>
              <a:buAutoNum type="arabicPeriod"/>
            </a:pPr>
            <a:r>
              <a:rPr lang="zh-CN" altLang="en-US" dirty="0" smtClean="0"/>
              <a:t>如何计算出纳什均衡</a:t>
            </a:r>
            <a:endParaRPr lang="en-US" altLang="zh-CN" dirty="0" smtClean="0"/>
          </a:p>
          <a:p>
            <a:pPr eaLnBrk="1" hangingPunct="1">
              <a:buFont typeface="Arial" charset="0"/>
              <a:buNone/>
            </a:pP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lstStyle/>
          <a:p>
            <a:r>
              <a:rPr lang="zh-CN" altLang="en-US" dirty="0" smtClean="0"/>
              <a:t>古诺的双头垄断模型</a:t>
            </a:r>
            <a:endParaRPr lang="zh-CN" altLang="en-US" dirty="0"/>
          </a:p>
        </p:txBody>
      </p:sp>
      <p:sp>
        <p:nvSpPr>
          <p:cNvPr id="3" name="内容占位符 2"/>
          <p:cNvSpPr>
            <a:spLocks noGrp="1"/>
          </p:cNvSpPr>
          <p:nvPr>
            <p:ph idx="1"/>
          </p:nvPr>
        </p:nvSpPr>
        <p:spPr>
          <a:xfrm>
            <a:off x="457200" y="1371600"/>
            <a:ext cx="8229600" cy="4754563"/>
          </a:xfrm>
        </p:spPr>
        <p:txBody>
          <a:bodyPr/>
          <a:lstStyle/>
          <a:p>
            <a:r>
              <a:rPr lang="zh-CN" altLang="en-US" dirty="0" smtClean="0"/>
              <a:t>市场上仅存在两家厂商，生产同一种商品。厂商</a:t>
            </a:r>
            <a:r>
              <a:rPr lang="en-US" altLang="zh-CN" dirty="0" smtClean="0"/>
              <a:t>1</a:t>
            </a:r>
            <a:r>
              <a:rPr lang="zh-CN" altLang="en-US" dirty="0" smtClean="0"/>
              <a:t>和厂商</a:t>
            </a:r>
            <a:r>
              <a:rPr lang="en-US" altLang="zh-CN" dirty="0" smtClean="0"/>
              <a:t>2</a:t>
            </a:r>
            <a:r>
              <a:rPr lang="zh-CN" altLang="en-US" dirty="0" smtClean="0"/>
              <a:t>的产量分别表示为</a:t>
            </a:r>
            <a:r>
              <a:rPr lang="en-US" altLang="zh-CN" b="1" i="1" dirty="0" smtClean="0">
                <a:latin typeface="Times New Roman" pitchFamily="18" charset="0"/>
                <a:ea typeface="宋体" charset="-122"/>
                <a:cs typeface="Times New Roman" pitchFamily="18" charset="0"/>
              </a:rPr>
              <a:t>q</a:t>
            </a:r>
            <a:r>
              <a:rPr lang="en-US" altLang="zh-CN" b="1" i="1" baseline="-25000" dirty="0" smtClean="0">
                <a:latin typeface="Times New Roman" pitchFamily="18" charset="0"/>
                <a:ea typeface="宋体" charset="-122"/>
                <a:cs typeface="Times New Roman" pitchFamily="18" charset="0"/>
              </a:rPr>
              <a:t>1</a:t>
            </a:r>
            <a:r>
              <a:rPr lang="zh-CN" altLang="en-US" dirty="0" smtClean="0">
                <a:latin typeface="Times New Roman" pitchFamily="18" charset="0"/>
                <a:ea typeface="宋体" charset="-122"/>
                <a:cs typeface="Times New Roman" pitchFamily="18" charset="0"/>
              </a:rPr>
              <a:t>和</a:t>
            </a:r>
            <a:r>
              <a:rPr lang="en-US" altLang="zh-CN" b="1" i="1" dirty="0" smtClean="0">
                <a:latin typeface="Times New Roman" pitchFamily="18" charset="0"/>
                <a:ea typeface="宋体" charset="-122"/>
                <a:cs typeface="Times New Roman" pitchFamily="18" charset="0"/>
              </a:rPr>
              <a:t>q</a:t>
            </a:r>
            <a:r>
              <a:rPr lang="en-US" altLang="zh-CN" b="1" i="1" baseline="-25000" dirty="0" smtClean="0">
                <a:latin typeface="Times New Roman" pitchFamily="18" charset="0"/>
                <a:ea typeface="宋体" charset="-122"/>
                <a:cs typeface="Times New Roman" pitchFamily="18" charset="0"/>
              </a:rPr>
              <a:t>2</a:t>
            </a:r>
          </a:p>
          <a:p>
            <a:r>
              <a:rPr lang="zh-CN" altLang="en-US" dirty="0" smtClean="0">
                <a:latin typeface="Times New Roman" pitchFamily="18" charset="0"/>
                <a:ea typeface="宋体" charset="-122"/>
                <a:cs typeface="Times New Roman" pitchFamily="18" charset="0"/>
              </a:rPr>
              <a:t>两家厂商</a:t>
            </a:r>
            <a:r>
              <a:rPr lang="zh-CN" altLang="en-US" b="1" dirty="0" smtClean="0">
                <a:latin typeface="Times New Roman" pitchFamily="18" charset="0"/>
                <a:ea typeface="宋体" charset="-122"/>
                <a:cs typeface="Times New Roman" pitchFamily="18" charset="0"/>
              </a:rPr>
              <a:t>同时</a:t>
            </a:r>
            <a:r>
              <a:rPr lang="zh-CN" altLang="en-US" dirty="0" smtClean="0">
                <a:latin typeface="Times New Roman" pitchFamily="18" charset="0"/>
                <a:ea typeface="宋体" charset="-122"/>
                <a:cs typeface="Times New Roman" pitchFamily="18" charset="0"/>
              </a:rPr>
              <a:t>选择自己的产量水平，市场上的总产量为</a:t>
            </a:r>
            <a:r>
              <a:rPr lang="en-US" altLang="zh-CN" b="1" i="1" dirty="0" smtClean="0">
                <a:latin typeface="Times New Roman" pitchFamily="18" charset="0"/>
                <a:ea typeface="宋体" charset="-122"/>
                <a:cs typeface="Times New Roman" pitchFamily="18" charset="0"/>
              </a:rPr>
              <a:t>Q = q</a:t>
            </a:r>
            <a:r>
              <a:rPr lang="en-US" altLang="zh-CN" b="1" i="1" baseline="-25000" dirty="0" smtClean="0">
                <a:latin typeface="Times New Roman" pitchFamily="18" charset="0"/>
                <a:ea typeface="宋体" charset="-122"/>
                <a:cs typeface="Times New Roman" pitchFamily="18" charset="0"/>
              </a:rPr>
              <a:t>1</a:t>
            </a:r>
            <a:r>
              <a:rPr lang="en-US" altLang="zh-CN" b="1" i="1" dirty="0" smtClean="0">
                <a:latin typeface="Times New Roman" pitchFamily="18" charset="0"/>
                <a:ea typeface="宋体" charset="-122"/>
                <a:cs typeface="Times New Roman" pitchFamily="18" charset="0"/>
              </a:rPr>
              <a:t> + q</a:t>
            </a:r>
            <a:r>
              <a:rPr lang="en-US" altLang="zh-CN" b="1" i="1" baseline="-25000" dirty="0" smtClean="0">
                <a:latin typeface="Times New Roman" pitchFamily="18" charset="0"/>
                <a:ea typeface="宋体" charset="-122"/>
                <a:cs typeface="Times New Roman" pitchFamily="18" charset="0"/>
              </a:rPr>
              <a:t>2</a:t>
            </a:r>
            <a:endParaRPr lang="en-US" altLang="zh-CN" dirty="0" smtClean="0">
              <a:latin typeface="Times New Roman" pitchFamily="18" charset="0"/>
              <a:ea typeface="宋体" charset="-122"/>
              <a:cs typeface="Times New Roman" pitchFamily="18" charset="0"/>
            </a:endParaRPr>
          </a:p>
          <a:p>
            <a:r>
              <a:rPr lang="zh-CN" altLang="en-US" dirty="0" smtClean="0">
                <a:latin typeface="Times New Roman" pitchFamily="18" charset="0"/>
                <a:ea typeface="宋体" charset="-122"/>
                <a:cs typeface="Times New Roman" pitchFamily="18" charset="0"/>
              </a:rPr>
              <a:t>该商品的市场价格由总产量决定：            </a:t>
            </a:r>
            <a:r>
              <a:rPr lang="en-US" altLang="zh-CN" b="1" i="1" dirty="0" smtClean="0">
                <a:latin typeface="Times New Roman" pitchFamily="18" charset="0"/>
                <a:ea typeface="宋体" charset="-122"/>
              </a:rPr>
              <a:t>P</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Q</a:t>
            </a:r>
            <a:r>
              <a:rPr lang="en-US" altLang="zh-CN" b="1" dirty="0" smtClean="0">
                <a:latin typeface="Times New Roman" pitchFamily="18" charset="0"/>
                <a:ea typeface="宋体" charset="-122"/>
              </a:rPr>
              <a:t>) = </a:t>
            </a:r>
            <a:r>
              <a:rPr lang="en-US" altLang="zh-CN" b="1" i="1" dirty="0" smtClean="0">
                <a:latin typeface="Times New Roman" pitchFamily="18" charset="0"/>
                <a:ea typeface="宋体" charset="-122"/>
              </a:rPr>
              <a:t>a - Q, </a:t>
            </a:r>
            <a:r>
              <a:rPr lang="zh-CN" altLang="en-US" dirty="0" smtClean="0">
                <a:latin typeface="Times New Roman" pitchFamily="18" charset="0"/>
                <a:ea typeface="宋体" charset="-122"/>
              </a:rPr>
              <a:t>这里</a:t>
            </a:r>
            <a:r>
              <a:rPr lang="en-US" altLang="zh-CN" b="1" i="1" dirty="0" smtClean="0">
                <a:latin typeface="Times New Roman" pitchFamily="18" charset="0"/>
                <a:ea typeface="宋体" charset="-122"/>
              </a:rPr>
              <a:t>a &gt; 0</a:t>
            </a:r>
          </a:p>
          <a:p>
            <a:r>
              <a:rPr lang="zh-CN" altLang="en-US" dirty="0" smtClean="0">
                <a:latin typeface="Times New Roman" pitchFamily="18" charset="0"/>
                <a:ea typeface="宋体" charset="-122"/>
                <a:cs typeface="Times New Roman" pitchFamily="18" charset="0"/>
              </a:rPr>
              <a:t>厂商</a:t>
            </a:r>
            <a:r>
              <a:rPr lang="en-US" altLang="zh-CN" b="1" i="1" dirty="0" err="1" smtClean="0">
                <a:latin typeface="Times New Roman" pitchFamily="18" charset="0"/>
                <a:ea typeface="宋体" charset="-122"/>
                <a:cs typeface="Times New Roman" pitchFamily="18" charset="0"/>
              </a:rPr>
              <a:t>i</a:t>
            </a:r>
            <a:r>
              <a:rPr lang="zh-CN" altLang="en-US" dirty="0" smtClean="0">
                <a:latin typeface="Times New Roman" pitchFamily="18" charset="0"/>
                <a:ea typeface="宋体" charset="-122"/>
                <a:cs typeface="Times New Roman" pitchFamily="18" charset="0"/>
              </a:rPr>
              <a:t>的生产成本是</a:t>
            </a:r>
            <a:r>
              <a:rPr lang="en-US" altLang="zh-CN" b="1" i="1" dirty="0" err="1" smtClean="0">
                <a:latin typeface="Times New Roman" pitchFamily="18" charset="0"/>
                <a:ea typeface="宋体" charset="-122"/>
              </a:rPr>
              <a:t>C</a:t>
            </a:r>
            <a:r>
              <a:rPr lang="en-US" altLang="zh-CN" b="1" i="1" baseline="-25000" dirty="0" err="1" smtClean="0">
                <a:latin typeface="Times New Roman" pitchFamily="18" charset="0"/>
                <a:ea typeface="宋体" charset="-122"/>
              </a:rPr>
              <a:t>i</a:t>
            </a:r>
            <a:r>
              <a:rPr lang="en-US" altLang="zh-CN" b="1" dirty="0" smtClean="0">
                <a:latin typeface="Times New Roman" pitchFamily="18" charset="0"/>
                <a:ea typeface="宋体" charset="-122"/>
              </a:rPr>
              <a:t>(</a:t>
            </a:r>
            <a:r>
              <a:rPr lang="en-US" altLang="zh-CN" b="1" i="1" dirty="0" err="1" smtClean="0">
                <a:latin typeface="Times New Roman" pitchFamily="18" charset="0"/>
                <a:ea typeface="宋体" charset="-122"/>
              </a:rPr>
              <a:t>q</a:t>
            </a:r>
            <a:r>
              <a:rPr lang="en-US" altLang="zh-CN" b="1" i="1" baseline="-25000" dirty="0" err="1" smtClean="0">
                <a:latin typeface="Times New Roman" pitchFamily="18" charset="0"/>
                <a:ea typeface="宋体" charset="-122"/>
              </a:rPr>
              <a:t>i</a:t>
            </a:r>
            <a:r>
              <a:rPr lang="en-US" altLang="zh-CN" b="1" dirty="0" smtClean="0">
                <a:latin typeface="Times New Roman" pitchFamily="18" charset="0"/>
                <a:ea typeface="宋体" charset="-122"/>
              </a:rPr>
              <a:t>) = </a:t>
            </a:r>
            <a:r>
              <a:rPr lang="en-US" altLang="zh-CN" b="1" i="1" dirty="0" err="1" smtClean="0">
                <a:latin typeface="Times New Roman" pitchFamily="18" charset="0"/>
                <a:ea typeface="宋体" charset="-122"/>
              </a:rPr>
              <a:t>cq</a:t>
            </a:r>
            <a:r>
              <a:rPr lang="en-US" altLang="zh-CN" b="1" i="1" baseline="-25000" dirty="0" err="1" smtClean="0">
                <a:latin typeface="Times New Roman" pitchFamily="18" charset="0"/>
                <a:ea typeface="宋体" charset="-122"/>
              </a:rPr>
              <a:t>i</a:t>
            </a:r>
            <a:r>
              <a:rPr lang="en-US" altLang="zh-CN" b="1" i="1" dirty="0" smtClean="0">
                <a:latin typeface="Times New Roman" pitchFamily="18" charset="0"/>
                <a:ea typeface="宋体" charset="-122"/>
              </a:rPr>
              <a:t> , </a:t>
            </a:r>
            <a:r>
              <a:rPr lang="en-US" altLang="zh-CN" b="1" i="1" dirty="0" err="1" smtClean="0">
                <a:latin typeface="Times New Roman" pitchFamily="18" charset="0"/>
                <a:ea typeface="宋体" charset="-122"/>
              </a:rPr>
              <a:t>i</a:t>
            </a:r>
            <a:r>
              <a:rPr lang="en-US" altLang="zh-CN" b="1" i="1" dirty="0" smtClean="0">
                <a:latin typeface="Times New Roman" pitchFamily="18" charset="0"/>
                <a:ea typeface="宋体" charset="-122"/>
              </a:rPr>
              <a:t> = 1, 2 </a:t>
            </a:r>
            <a:endParaRPr lang="en-US" altLang="zh-CN" dirty="0" smtClean="0">
              <a:latin typeface="Times New Roman" pitchFamily="18" charset="0"/>
              <a:ea typeface="宋体" charset="-122"/>
            </a:endParaRPr>
          </a:p>
          <a:p>
            <a:pPr lvl="1"/>
            <a:r>
              <a:rPr lang="zh-CN" altLang="en-US" dirty="0" smtClean="0">
                <a:latin typeface="Times New Roman" pitchFamily="18" charset="0"/>
                <a:ea typeface="宋体" charset="-122"/>
                <a:cs typeface="Times New Roman" pitchFamily="18" charset="0"/>
              </a:rPr>
              <a:t>恒定边际成本，且满足</a:t>
            </a:r>
            <a:r>
              <a:rPr lang="en-US" altLang="zh-CN" b="1" i="1" dirty="0" smtClean="0">
                <a:latin typeface="Times New Roman" pitchFamily="18" charset="0"/>
                <a:ea typeface="宋体" charset="-122"/>
                <a:cs typeface="Times New Roman" pitchFamily="18" charset="0"/>
              </a:rPr>
              <a:t>c &lt; 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dirty="0" smtClean="0"/>
              <a:t>古诺的双头垄断模型</a:t>
            </a:r>
            <a:endParaRPr lang="en-US" altLang="zh-CN" dirty="0" smtClean="0">
              <a:ea typeface="宋体" charset="-122"/>
            </a:endParaRPr>
          </a:p>
        </p:txBody>
      </p:sp>
      <p:sp>
        <p:nvSpPr>
          <p:cNvPr id="80899" name="Rectangle 3"/>
          <p:cNvSpPr>
            <a:spLocks noGrp="1" noChangeArrowheads="1"/>
          </p:cNvSpPr>
          <p:nvPr>
            <p:ph idx="1"/>
          </p:nvPr>
        </p:nvSpPr>
        <p:spPr>
          <a:xfrm>
            <a:off x="914400" y="1600200"/>
            <a:ext cx="7772400" cy="4608513"/>
          </a:xfrm>
        </p:spPr>
        <p:txBody>
          <a:bodyPr/>
          <a:lstStyle/>
          <a:p>
            <a:pPr eaLnBrk="1" hangingPunct="1">
              <a:buFont typeface="Wingdings" pitchFamily="2" charset="2"/>
              <a:buNone/>
            </a:pPr>
            <a:r>
              <a:rPr lang="zh-CN" altLang="en-US" dirty="0" smtClean="0">
                <a:ea typeface="宋体" charset="-122"/>
              </a:rPr>
              <a:t>标准式表述</a:t>
            </a:r>
            <a:r>
              <a:rPr lang="en-US" altLang="zh-CN" dirty="0" smtClean="0">
                <a:ea typeface="宋体" charset="-122"/>
              </a:rPr>
              <a:t>:</a:t>
            </a:r>
          </a:p>
          <a:p>
            <a:pPr lvl="1" eaLnBrk="1" hangingPunct="1">
              <a:buFont typeface="Wingdings" pitchFamily="2" charset="2"/>
              <a:buChar char="Ø"/>
            </a:pPr>
            <a:r>
              <a:rPr lang="zh-CN" altLang="en-US" dirty="0" smtClean="0">
                <a:ea typeface="宋体" charset="-122"/>
              </a:rPr>
              <a:t>参与者</a:t>
            </a:r>
            <a:r>
              <a:rPr lang="en-US" altLang="zh-CN" dirty="0" smtClean="0">
                <a:ea typeface="宋体" charset="-122"/>
              </a:rPr>
              <a:t>: 		</a:t>
            </a:r>
            <a:r>
              <a:rPr lang="en-US" altLang="zh-CN" b="1" dirty="0" smtClean="0">
                <a:latin typeface="Times New Roman" pitchFamily="18" charset="0"/>
                <a:ea typeface="宋体" charset="-122"/>
                <a:cs typeface="Times New Roman" pitchFamily="18" charset="0"/>
              </a:rPr>
              <a:t>{ </a:t>
            </a:r>
            <a:r>
              <a:rPr lang="zh-CN" altLang="en-US" b="1" dirty="0" smtClean="0">
                <a:latin typeface="Times New Roman" pitchFamily="18" charset="0"/>
                <a:ea typeface="宋体" charset="-122"/>
                <a:cs typeface="Times New Roman" pitchFamily="18" charset="0"/>
              </a:rPr>
              <a:t>厂商</a:t>
            </a:r>
            <a:r>
              <a:rPr lang="en-US" altLang="zh-CN" b="1" dirty="0" smtClean="0">
                <a:latin typeface="Times New Roman" pitchFamily="18" charset="0"/>
                <a:ea typeface="宋体" charset="-122"/>
                <a:cs typeface="Times New Roman" pitchFamily="18" charset="0"/>
              </a:rPr>
              <a:t> 1, </a:t>
            </a:r>
            <a:r>
              <a:rPr lang="zh-CN" altLang="en-US" b="1" dirty="0" smtClean="0">
                <a:latin typeface="Times New Roman" pitchFamily="18" charset="0"/>
                <a:ea typeface="宋体" charset="-122"/>
                <a:cs typeface="Times New Roman" pitchFamily="18" charset="0"/>
              </a:rPr>
              <a:t>厂商</a:t>
            </a:r>
            <a:r>
              <a:rPr lang="en-US" altLang="zh-CN" b="1" dirty="0" smtClean="0">
                <a:latin typeface="Times New Roman" pitchFamily="18" charset="0"/>
                <a:ea typeface="宋体" charset="-122"/>
                <a:cs typeface="Times New Roman" pitchFamily="18" charset="0"/>
              </a:rPr>
              <a:t> 2}</a:t>
            </a:r>
          </a:p>
          <a:p>
            <a:pPr lvl="1" eaLnBrk="1" hangingPunct="1">
              <a:buFont typeface="Wingdings" pitchFamily="2" charset="2"/>
              <a:buChar char="Ø"/>
            </a:pPr>
            <a:r>
              <a:rPr lang="zh-CN" altLang="en-US" dirty="0" smtClean="0">
                <a:ea typeface="宋体" charset="-122"/>
              </a:rPr>
              <a:t>战略空间</a:t>
            </a:r>
            <a:r>
              <a:rPr lang="en-US" altLang="zh-CN" dirty="0" smtClean="0">
                <a:ea typeface="宋体" charset="-122"/>
              </a:rPr>
              <a:t>: 	</a:t>
            </a:r>
            <a:r>
              <a:rPr lang="en-US" altLang="zh-CN" b="1" i="1" dirty="0" smtClean="0">
                <a:latin typeface="Times New Roman" pitchFamily="18" charset="0"/>
                <a:ea typeface="宋体" charset="-122"/>
              </a:rPr>
              <a:t>S</a:t>
            </a:r>
            <a:r>
              <a:rPr lang="en-US" altLang="zh-CN" b="1" i="1" baseline="-25000" dirty="0" smtClean="0">
                <a:latin typeface="Times New Roman" pitchFamily="18" charset="0"/>
                <a:ea typeface="宋体" charset="-122"/>
              </a:rPr>
              <a:t>1</a:t>
            </a:r>
            <a:r>
              <a:rPr lang="en-US" altLang="zh-CN" b="1" i="1" dirty="0" smtClean="0">
                <a:latin typeface="Times New Roman" pitchFamily="18" charset="0"/>
                <a:ea typeface="宋体" charset="-122"/>
              </a:rPr>
              <a:t>=</a:t>
            </a:r>
            <a:r>
              <a:rPr lang="en-US" altLang="zh-CN" b="1" dirty="0" smtClean="0">
                <a:latin typeface="Times New Roman" pitchFamily="18" charset="0"/>
                <a:ea typeface="宋体" charset="-122"/>
              </a:rPr>
              <a:t>[0, +∞), </a:t>
            </a:r>
            <a:r>
              <a:rPr lang="en-US" altLang="zh-CN" b="1" i="1" dirty="0" smtClean="0">
                <a:latin typeface="Times New Roman" pitchFamily="18" charset="0"/>
                <a:ea typeface="宋体" charset="-122"/>
              </a:rPr>
              <a:t>S</a:t>
            </a:r>
            <a:r>
              <a:rPr lang="en-US" altLang="zh-CN" b="1" i="1" baseline="-25000" dirty="0" smtClean="0">
                <a:latin typeface="Times New Roman" pitchFamily="18" charset="0"/>
                <a:ea typeface="宋体" charset="-122"/>
              </a:rPr>
              <a:t>2</a:t>
            </a:r>
            <a:r>
              <a:rPr lang="en-US" altLang="zh-CN" b="1" i="1" dirty="0" smtClean="0">
                <a:latin typeface="Times New Roman" pitchFamily="18" charset="0"/>
                <a:ea typeface="宋体" charset="-122"/>
              </a:rPr>
              <a:t>=</a:t>
            </a:r>
            <a:r>
              <a:rPr lang="en-US" altLang="zh-CN" b="1" dirty="0" smtClean="0">
                <a:latin typeface="Times New Roman" pitchFamily="18" charset="0"/>
                <a:ea typeface="宋体" charset="-122"/>
              </a:rPr>
              <a:t>[0, +∞)</a:t>
            </a:r>
          </a:p>
          <a:p>
            <a:pPr lvl="1" eaLnBrk="1" hangingPunct="1">
              <a:buFont typeface="Wingdings" pitchFamily="2" charset="2"/>
              <a:buChar char="Ø"/>
            </a:pPr>
            <a:r>
              <a:rPr lang="zh-CN" altLang="en-US" dirty="0" smtClean="0">
                <a:ea typeface="宋体" charset="-122"/>
              </a:rPr>
              <a:t>收益函数</a:t>
            </a:r>
            <a:r>
              <a:rPr lang="en-US" altLang="zh-CN" dirty="0" smtClean="0">
                <a:ea typeface="宋体" charset="-122"/>
              </a:rPr>
              <a:t>: </a:t>
            </a:r>
            <a:br>
              <a:rPr lang="en-US" altLang="zh-CN" dirty="0" smtClean="0">
                <a:ea typeface="宋体" charset="-122"/>
              </a:rPr>
            </a:br>
            <a:r>
              <a:rPr lang="en-US" altLang="zh-CN" b="1" i="1" dirty="0" smtClean="0">
                <a:latin typeface="Times New Roman" pitchFamily="18" charset="0"/>
                <a:ea typeface="宋体" charset="-122"/>
              </a:rPr>
              <a:t>u</a:t>
            </a:r>
            <a:r>
              <a:rPr lang="en-US" altLang="zh-CN" b="1" i="1" baseline="-25000" dirty="0" smtClean="0">
                <a:latin typeface="Times New Roman" pitchFamily="18" charset="0"/>
                <a:ea typeface="宋体" charset="-122"/>
              </a:rPr>
              <a:t>1</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q</a:t>
            </a:r>
            <a:r>
              <a:rPr lang="en-US" altLang="zh-CN" b="1" i="1" baseline="-25000" dirty="0" smtClean="0">
                <a:latin typeface="Times New Roman" pitchFamily="18" charset="0"/>
                <a:ea typeface="宋体" charset="-122"/>
              </a:rPr>
              <a:t>1</a:t>
            </a:r>
            <a:r>
              <a:rPr lang="en-US" altLang="zh-CN" b="1" i="1" dirty="0" smtClean="0">
                <a:latin typeface="Times New Roman" pitchFamily="18" charset="0"/>
                <a:ea typeface="宋体" charset="-122"/>
              </a:rPr>
              <a:t>, q</a:t>
            </a:r>
            <a:r>
              <a:rPr lang="en-US" altLang="zh-CN" b="1" i="1" baseline="-25000" dirty="0" smtClean="0">
                <a:latin typeface="Times New Roman" pitchFamily="18" charset="0"/>
                <a:ea typeface="宋体" charset="-122"/>
              </a:rPr>
              <a:t>2</a:t>
            </a:r>
            <a:r>
              <a:rPr lang="en-US" altLang="zh-CN" b="1" dirty="0" smtClean="0">
                <a:latin typeface="Times New Roman" pitchFamily="18" charset="0"/>
                <a:ea typeface="宋体" charset="-122"/>
              </a:rPr>
              <a:t>) = </a:t>
            </a:r>
            <a:r>
              <a:rPr lang="en-US" altLang="zh-CN" b="1" i="1" dirty="0" smtClean="0">
                <a:latin typeface="Times New Roman" pitchFamily="18" charset="0"/>
                <a:ea typeface="宋体" charset="-122"/>
              </a:rPr>
              <a:t>q</a:t>
            </a:r>
            <a:r>
              <a:rPr lang="en-US" altLang="zh-CN" b="1" i="1" baseline="-25000" dirty="0" smtClean="0">
                <a:latin typeface="Times New Roman" pitchFamily="18" charset="0"/>
                <a:ea typeface="宋体" charset="-122"/>
              </a:rPr>
              <a:t>1</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a - </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q</a:t>
            </a:r>
            <a:r>
              <a:rPr lang="en-US" altLang="zh-CN" b="1" i="1" baseline="-25000" dirty="0" smtClean="0">
                <a:latin typeface="Times New Roman" pitchFamily="18" charset="0"/>
                <a:ea typeface="宋体" charset="-122"/>
              </a:rPr>
              <a:t>1</a:t>
            </a:r>
            <a:r>
              <a:rPr lang="en-US" altLang="zh-CN" b="1" i="1" dirty="0" smtClean="0">
                <a:latin typeface="Times New Roman" pitchFamily="18" charset="0"/>
                <a:ea typeface="宋体" charset="-122"/>
              </a:rPr>
              <a:t> + q</a:t>
            </a:r>
            <a:r>
              <a:rPr lang="en-US" altLang="zh-CN" b="1" i="1" baseline="-25000" dirty="0" smtClean="0">
                <a:latin typeface="Times New Roman" pitchFamily="18" charset="0"/>
                <a:ea typeface="宋体" charset="-122"/>
              </a:rPr>
              <a:t>2</a:t>
            </a:r>
            <a:r>
              <a:rPr lang="en-US" altLang="zh-CN" b="1" dirty="0" smtClean="0">
                <a:latin typeface="Times New Roman" pitchFamily="18" charset="0"/>
                <a:ea typeface="宋体" charset="-122"/>
              </a:rPr>
              <a:t>) - </a:t>
            </a:r>
            <a:r>
              <a:rPr lang="en-US" altLang="zh-CN" b="1" i="1" dirty="0" smtClean="0">
                <a:latin typeface="Times New Roman" pitchFamily="18" charset="0"/>
                <a:ea typeface="宋体" charset="-122"/>
              </a:rPr>
              <a:t>c</a:t>
            </a:r>
            <a:r>
              <a:rPr lang="en-US" altLang="zh-CN" b="1" dirty="0" smtClean="0">
                <a:latin typeface="Times New Roman" pitchFamily="18" charset="0"/>
                <a:ea typeface="宋体" charset="-122"/>
              </a:rPr>
              <a:t>]</a:t>
            </a:r>
            <a:br>
              <a:rPr lang="en-US" altLang="zh-CN" b="1" dirty="0" smtClean="0">
                <a:latin typeface="Times New Roman" pitchFamily="18" charset="0"/>
                <a:ea typeface="宋体" charset="-122"/>
              </a:rPr>
            </a:br>
            <a:r>
              <a:rPr lang="en-US" altLang="zh-CN" b="1" i="1" dirty="0" smtClean="0">
                <a:latin typeface="Times New Roman" pitchFamily="18" charset="0"/>
                <a:ea typeface="宋体" charset="-122"/>
              </a:rPr>
              <a:t>u</a:t>
            </a:r>
            <a:r>
              <a:rPr lang="en-US" altLang="zh-CN" b="1" i="1" baseline="-25000" dirty="0" smtClean="0">
                <a:latin typeface="Times New Roman" pitchFamily="18" charset="0"/>
                <a:ea typeface="宋体" charset="-122"/>
              </a:rPr>
              <a:t>2</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q</a:t>
            </a:r>
            <a:r>
              <a:rPr lang="en-US" altLang="zh-CN" b="1" i="1" baseline="-25000" dirty="0" smtClean="0">
                <a:latin typeface="Times New Roman" pitchFamily="18" charset="0"/>
                <a:ea typeface="宋体" charset="-122"/>
              </a:rPr>
              <a:t>1</a:t>
            </a:r>
            <a:r>
              <a:rPr lang="en-US" altLang="zh-CN" b="1" i="1" dirty="0" smtClean="0">
                <a:latin typeface="Times New Roman" pitchFamily="18" charset="0"/>
                <a:ea typeface="宋体" charset="-122"/>
              </a:rPr>
              <a:t>, q</a:t>
            </a:r>
            <a:r>
              <a:rPr lang="en-US" altLang="zh-CN" b="1" i="1" baseline="-25000" dirty="0" smtClean="0">
                <a:latin typeface="Times New Roman" pitchFamily="18" charset="0"/>
                <a:ea typeface="宋体" charset="-122"/>
              </a:rPr>
              <a:t>2</a:t>
            </a:r>
            <a:r>
              <a:rPr lang="en-US" altLang="zh-CN" b="1" dirty="0" smtClean="0">
                <a:latin typeface="Times New Roman" pitchFamily="18" charset="0"/>
                <a:ea typeface="宋体" charset="-122"/>
              </a:rPr>
              <a:t>) = </a:t>
            </a:r>
            <a:r>
              <a:rPr lang="en-US" altLang="zh-CN" b="1" i="1" dirty="0" smtClean="0">
                <a:latin typeface="Times New Roman" pitchFamily="18" charset="0"/>
                <a:ea typeface="宋体" charset="-122"/>
              </a:rPr>
              <a:t>q</a:t>
            </a:r>
            <a:r>
              <a:rPr lang="en-US" altLang="zh-CN" b="1" i="1" baseline="-25000" dirty="0" smtClean="0">
                <a:latin typeface="Times New Roman" pitchFamily="18" charset="0"/>
                <a:ea typeface="宋体" charset="-122"/>
              </a:rPr>
              <a:t>2</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a - </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q</a:t>
            </a:r>
            <a:r>
              <a:rPr lang="en-US" altLang="zh-CN" b="1" i="1" baseline="-25000" dirty="0" smtClean="0">
                <a:latin typeface="Times New Roman" pitchFamily="18" charset="0"/>
                <a:ea typeface="宋体" charset="-122"/>
              </a:rPr>
              <a:t>1</a:t>
            </a:r>
            <a:r>
              <a:rPr lang="en-US" altLang="zh-CN" b="1" i="1" dirty="0" smtClean="0">
                <a:latin typeface="Times New Roman" pitchFamily="18" charset="0"/>
                <a:ea typeface="宋体" charset="-122"/>
              </a:rPr>
              <a:t> + q</a:t>
            </a:r>
            <a:r>
              <a:rPr lang="en-US" altLang="zh-CN" b="1" i="1" baseline="-25000" dirty="0" smtClean="0">
                <a:latin typeface="Times New Roman" pitchFamily="18" charset="0"/>
                <a:ea typeface="宋体" charset="-122"/>
              </a:rPr>
              <a:t>2</a:t>
            </a:r>
            <a:r>
              <a:rPr lang="en-US" altLang="zh-CN" b="1" dirty="0" smtClean="0">
                <a:latin typeface="Times New Roman" pitchFamily="18" charset="0"/>
                <a:ea typeface="宋体" charset="-122"/>
              </a:rPr>
              <a:t>) - </a:t>
            </a:r>
            <a:r>
              <a:rPr lang="en-US" altLang="zh-CN" b="1" i="1" dirty="0" smtClean="0">
                <a:latin typeface="Times New Roman" pitchFamily="18" charset="0"/>
                <a:ea typeface="宋体" charset="-122"/>
              </a:rPr>
              <a:t>c</a:t>
            </a:r>
            <a:r>
              <a:rPr lang="en-US" altLang="zh-CN" b="1" dirty="0" smtClean="0">
                <a:latin typeface="Times New Roman" pitchFamily="18" charset="0"/>
                <a:ea typeface="宋体" charset="-122"/>
              </a:rPr>
              <a:t>]</a:t>
            </a:r>
          </a:p>
          <a:p>
            <a:pPr eaLnBrk="1" hangingPunct="1">
              <a:buFont typeface="Wingdings" pitchFamily="2" charset="2"/>
              <a:buNone/>
            </a:pPr>
            <a:endParaRPr lang="zh-CN" altLang="en-US" sz="2600" dirty="0" smtClean="0">
              <a:ea typeface="宋体" charset="-122"/>
            </a:endParaRPr>
          </a:p>
        </p:txBody>
      </p:sp>
      <p:sp>
        <p:nvSpPr>
          <p:cNvPr id="6" name="灯片编号占位符 5"/>
          <p:cNvSpPr>
            <a:spLocks noGrp="1"/>
          </p:cNvSpPr>
          <p:nvPr>
            <p:ph type="sldNum" sz="quarter" idx="12"/>
          </p:nvPr>
        </p:nvSpPr>
        <p:spPr/>
        <p:txBody>
          <a:bodyPr/>
          <a:lstStyle/>
          <a:p>
            <a:pPr>
              <a:defRPr/>
            </a:pPr>
            <a:fld id="{4F6A90E8-9440-431B-9447-DF953622EAAE}" type="slidenum">
              <a:rPr lang="zh-CN" altLang="en-US"/>
              <a:pPr>
                <a:defRPr/>
              </a:pPr>
              <a:t>12</a:t>
            </a:fld>
            <a:endParaRPr lang="en-US" altLang="zh-CN"/>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rtlCol="0">
            <a:normAutofit/>
          </a:bodyPr>
          <a:lstStyle/>
          <a:p>
            <a:pPr eaLnBrk="1" fontAlgn="auto" hangingPunct="1">
              <a:spcAft>
                <a:spcPts val="0"/>
              </a:spcAft>
              <a:defRPr/>
            </a:pPr>
            <a:r>
              <a:rPr lang="zh-CN" altLang="en-US" sz="3600" b="1" dirty="0" smtClean="0">
                <a:latin typeface="+mj-ea"/>
              </a:rPr>
              <a:t>贝特兰德的双头垄断模型</a:t>
            </a:r>
            <a:r>
              <a:rPr lang="en-US" altLang="zh-CN" sz="3600" b="1" dirty="0" smtClean="0">
                <a:latin typeface="+mj-ea"/>
              </a:rPr>
              <a:t>(</a:t>
            </a:r>
            <a:r>
              <a:rPr lang="zh-CN" altLang="en-US" sz="3600" b="1" dirty="0" smtClean="0">
                <a:latin typeface="+mj-ea"/>
              </a:rPr>
              <a:t>不同商品</a:t>
            </a:r>
            <a:r>
              <a:rPr lang="en-US" altLang="zh-CN" sz="3600" b="1" dirty="0" smtClean="0">
                <a:latin typeface="+mj-ea"/>
              </a:rPr>
              <a:t>)</a:t>
            </a:r>
            <a:endParaRPr lang="en-US" altLang="zh-CN" sz="3600" b="1" dirty="0">
              <a:latin typeface="+mj-ea"/>
            </a:endParaRPr>
          </a:p>
        </p:txBody>
      </p:sp>
      <p:sp>
        <p:nvSpPr>
          <p:cNvPr id="91139" name="Rectangle 3"/>
          <p:cNvSpPr>
            <a:spLocks noGrp="1" noChangeArrowheads="1"/>
          </p:cNvSpPr>
          <p:nvPr>
            <p:ph idx="1"/>
          </p:nvPr>
        </p:nvSpPr>
        <p:spPr>
          <a:xfrm>
            <a:off x="914400" y="1295400"/>
            <a:ext cx="7772400" cy="4913313"/>
          </a:xfrm>
        </p:spPr>
        <p:txBody>
          <a:bodyPr/>
          <a:lstStyle/>
          <a:p>
            <a:pPr eaLnBrk="1" hangingPunct="1"/>
            <a:r>
              <a:rPr lang="zh-CN" altLang="en-US" sz="2800" dirty="0" smtClean="0">
                <a:ea typeface="宋体" charset="-122"/>
              </a:rPr>
              <a:t>市场参与者</a:t>
            </a:r>
            <a:r>
              <a:rPr lang="en-US" altLang="zh-CN" sz="2800" dirty="0" smtClean="0">
                <a:ea typeface="宋体" charset="-122"/>
              </a:rPr>
              <a:t>: </a:t>
            </a:r>
            <a:r>
              <a:rPr lang="zh-CN" altLang="en-US" sz="2800" dirty="0" smtClean="0">
                <a:ea typeface="宋体" charset="-122"/>
              </a:rPr>
              <a:t>厂商</a:t>
            </a:r>
            <a:r>
              <a:rPr lang="en-US" altLang="zh-CN" sz="2800" dirty="0" smtClean="0">
                <a:ea typeface="宋体" charset="-122"/>
              </a:rPr>
              <a:t> 1 </a:t>
            </a:r>
            <a:r>
              <a:rPr lang="zh-CN" altLang="en-US" sz="2800" dirty="0" smtClean="0">
                <a:ea typeface="宋体" charset="-122"/>
              </a:rPr>
              <a:t>和厂商</a:t>
            </a:r>
            <a:r>
              <a:rPr lang="en-US" altLang="zh-CN" sz="2800" dirty="0" smtClean="0">
                <a:ea typeface="宋体" charset="-122"/>
              </a:rPr>
              <a:t>2</a:t>
            </a:r>
            <a:r>
              <a:rPr lang="zh-CN" altLang="en-US" sz="2800" dirty="0" smtClean="0">
                <a:ea typeface="宋体" charset="-122"/>
              </a:rPr>
              <a:t>，分别生产不同的商品</a:t>
            </a:r>
            <a:endParaRPr lang="en-US" altLang="zh-CN" sz="2800" dirty="0" smtClean="0">
              <a:ea typeface="宋体" charset="-122"/>
            </a:endParaRPr>
          </a:p>
          <a:p>
            <a:pPr eaLnBrk="1" hangingPunct="1"/>
            <a:r>
              <a:rPr lang="zh-CN" altLang="en-US" sz="2800" dirty="0" smtClean="0">
                <a:ea typeface="宋体" charset="-122"/>
              </a:rPr>
              <a:t>每个厂商同时选择自己商品的价格，厂商</a:t>
            </a:r>
            <a:r>
              <a:rPr lang="en-US" altLang="zh-CN" sz="2800" dirty="0" smtClean="0">
                <a:ea typeface="宋体" charset="-122"/>
              </a:rPr>
              <a:t>1</a:t>
            </a:r>
            <a:r>
              <a:rPr lang="zh-CN" altLang="en-US" sz="2800" dirty="0" smtClean="0">
                <a:ea typeface="宋体" charset="-122"/>
              </a:rPr>
              <a:t>和厂商</a:t>
            </a:r>
            <a:r>
              <a:rPr lang="en-US" altLang="zh-CN" sz="2800" dirty="0" smtClean="0">
                <a:ea typeface="宋体" charset="-122"/>
              </a:rPr>
              <a:t> 2</a:t>
            </a:r>
            <a:r>
              <a:rPr lang="zh-CN" altLang="en-US" sz="2800" dirty="0" smtClean="0">
                <a:ea typeface="宋体" charset="-122"/>
              </a:rPr>
              <a:t>的价格分别表示为</a:t>
            </a:r>
            <a:r>
              <a:rPr lang="en-US" altLang="zh-CN" sz="2800" dirty="0" smtClean="0">
                <a:ea typeface="宋体" charset="-122"/>
              </a:rPr>
              <a:t> </a:t>
            </a:r>
            <a:r>
              <a:rPr lang="en-US" altLang="zh-CN" sz="2800" b="1" i="1" dirty="0" smtClean="0">
                <a:latin typeface="Times New Roman" pitchFamily="18" charset="0"/>
                <a:ea typeface="宋体" charset="-122"/>
                <a:cs typeface="Times New Roman" pitchFamily="18" charset="0"/>
              </a:rPr>
              <a:t>p</a:t>
            </a:r>
            <a:r>
              <a:rPr lang="en-US" altLang="zh-CN" sz="2800" b="1" i="1" baseline="-25000" dirty="0" smtClean="0">
                <a:latin typeface="Times New Roman" pitchFamily="18" charset="0"/>
                <a:ea typeface="宋体" charset="-122"/>
                <a:cs typeface="Times New Roman" pitchFamily="18" charset="0"/>
              </a:rPr>
              <a:t>1</a:t>
            </a:r>
            <a:r>
              <a:rPr lang="en-US" altLang="zh-CN" sz="2800" dirty="0" smtClean="0">
                <a:ea typeface="宋体" charset="-122"/>
              </a:rPr>
              <a:t> </a:t>
            </a:r>
            <a:r>
              <a:rPr lang="zh-CN" altLang="en-US" sz="2800" dirty="0" smtClean="0">
                <a:ea typeface="宋体" charset="-122"/>
              </a:rPr>
              <a:t>和</a:t>
            </a:r>
            <a:r>
              <a:rPr lang="en-US" altLang="zh-CN" sz="2800" dirty="0" smtClean="0">
                <a:ea typeface="宋体" charset="-122"/>
              </a:rPr>
              <a:t> </a:t>
            </a:r>
            <a:r>
              <a:rPr lang="en-US" altLang="zh-CN" sz="2800" b="1" i="1" dirty="0" smtClean="0">
                <a:latin typeface="Times New Roman" pitchFamily="18" charset="0"/>
                <a:ea typeface="宋体" charset="-122"/>
              </a:rPr>
              <a:t>p</a:t>
            </a:r>
            <a:r>
              <a:rPr lang="en-US" altLang="zh-CN" sz="2800" b="1" i="1" baseline="-25000" dirty="0" smtClean="0">
                <a:latin typeface="Times New Roman" pitchFamily="18" charset="0"/>
                <a:ea typeface="宋体" charset="-122"/>
              </a:rPr>
              <a:t>2</a:t>
            </a:r>
            <a:endParaRPr lang="en-US" altLang="zh-CN" sz="2800" dirty="0" smtClean="0">
              <a:ea typeface="宋体" charset="-122"/>
            </a:endParaRPr>
          </a:p>
          <a:p>
            <a:pPr eaLnBrk="1" hangingPunct="1"/>
            <a:r>
              <a:rPr lang="zh-CN" altLang="en-US" sz="2800" dirty="0" smtClean="0">
                <a:ea typeface="宋体" charset="-122"/>
              </a:rPr>
              <a:t>消费者对商品</a:t>
            </a:r>
            <a:r>
              <a:rPr lang="en-US" altLang="zh-CN" sz="2800" dirty="0" smtClean="0">
                <a:ea typeface="宋体" charset="-122"/>
              </a:rPr>
              <a:t>1</a:t>
            </a:r>
            <a:r>
              <a:rPr lang="zh-CN" altLang="en-US" sz="2800" dirty="0" smtClean="0">
                <a:ea typeface="宋体" charset="-122"/>
              </a:rPr>
              <a:t>的需求为</a:t>
            </a:r>
            <a:r>
              <a:rPr lang="en-US" altLang="zh-CN" sz="2800" dirty="0" smtClean="0">
                <a:ea typeface="宋体" charset="-122"/>
              </a:rPr>
              <a:t>: </a:t>
            </a:r>
          </a:p>
          <a:p>
            <a:pPr eaLnBrk="1" hangingPunct="1">
              <a:buNone/>
            </a:pPr>
            <a:r>
              <a:rPr lang="en-US" altLang="zh-CN" sz="2800" b="1" i="1" dirty="0" smtClean="0">
                <a:latin typeface="Times New Roman" pitchFamily="18" charset="0"/>
                <a:ea typeface="宋体" charset="-122"/>
              </a:rPr>
              <a:t>    q</a:t>
            </a:r>
            <a:r>
              <a:rPr lang="en-US" altLang="zh-CN" sz="2800" b="1" i="1" baseline="-25000" dirty="0" smtClean="0">
                <a:latin typeface="Times New Roman" pitchFamily="18" charset="0"/>
                <a:ea typeface="宋体" charset="-122"/>
              </a:rPr>
              <a:t>1</a:t>
            </a:r>
            <a:r>
              <a:rPr lang="en-US" altLang="zh-CN" sz="2800" b="1" dirty="0" smtClean="0">
                <a:latin typeface="Times New Roman" pitchFamily="18" charset="0"/>
                <a:ea typeface="宋体" charset="-122"/>
              </a:rPr>
              <a:t>(</a:t>
            </a:r>
            <a:r>
              <a:rPr lang="en-US" altLang="zh-CN" sz="2800" b="1" i="1" dirty="0" smtClean="0">
                <a:latin typeface="Times New Roman" pitchFamily="18" charset="0"/>
                <a:ea typeface="宋体" charset="-122"/>
              </a:rPr>
              <a:t>p</a:t>
            </a:r>
            <a:r>
              <a:rPr lang="en-US" altLang="zh-CN" sz="2800" b="1" i="1" baseline="-25000" dirty="0" smtClean="0">
                <a:latin typeface="Times New Roman" pitchFamily="18" charset="0"/>
                <a:ea typeface="宋体" charset="-122"/>
              </a:rPr>
              <a:t>1</a:t>
            </a:r>
            <a:r>
              <a:rPr lang="en-US" altLang="zh-CN" sz="2800" b="1" dirty="0" smtClean="0">
                <a:latin typeface="Times New Roman" pitchFamily="18" charset="0"/>
                <a:ea typeface="宋体" charset="-122"/>
              </a:rPr>
              <a:t>, </a:t>
            </a:r>
            <a:r>
              <a:rPr lang="en-US" altLang="zh-CN" sz="2800" b="1" i="1" dirty="0" smtClean="0">
                <a:latin typeface="Times New Roman" pitchFamily="18" charset="0"/>
                <a:ea typeface="宋体" charset="-122"/>
              </a:rPr>
              <a:t>p</a:t>
            </a:r>
            <a:r>
              <a:rPr lang="en-US" altLang="zh-CN" sz="2800" b="1" i="1" baseline="-25000" dirty="0" smtClean="0">
                <a:latin typeface="Times New Roman" pitchFamily="18" charset="0"/>
                <a:ea typeface="宋体" charset="-122"/>
              </a:rPr>
              <a:t>2</a:t>
            </a:r>
            <a:r>
              <a:rPr lang="en-US" altLang="zh-CN" sz="2800" b="1" dirty="0" smtClean="0">
                <a:latin typeface="Times New Roman" pitchFamily="18" charset="0"/>
                <a:ea typeface="宋体" charset="-122"/>
              </a:rPr>
              <a:t>) = </a:t>
            </a:r>
            <a:r>
              <a:rPr lang="en-US" altLang="zh-CN" sz="2800" b="1" i="1" dirty="0" smtClean="0">
                <a:latin typeface="Times New Roman" pitchFamily="18" charset="0"/>
                <a:ea typeface="宋体" charset="-122"/>
              </a:rPr>
              <a:t>a</a:t>
            </a:r>
            <a:r>
              <a:rPr lang="en-US" altLang="zh-CN" sz="2800" b="1" dirty="0" smtClean="0">
                <a:latin typeface="Times New Roman" pitchFamily="18" charset="0"/>
                <a:ea typeface="宋体" charset="-122"/>
              </a:rPr>
              <a:t> </a:t>
            </a:r>
            <a:r>
              <a:rPr lang="en-US" altLang="zh-CN" sz="2800" b="1" i="1" dirty="0" smtClean="0">
                <a:latin typeface="Times New Roman" pitchFamily="18" charset="0"/>
                <a:ea typeface="宋体" charset="-122"/>
              </a:rPr>
              <a:t>–</a:t>
            </a:r>
            <a:r>
              <a:rPr lang="en-US" altLang="zh-CN" sz="2800" b="1" dirty="0" smtClean="0">
                <a:latin typeface="Times New Roman" pitchFamily="18" charset="0"/>
                <a:ea typeface="宋体" charset="-122"/>
              </a:rPr>
              <a:t> </a:t>
            </a:r>
            <a:r>
              <a:rPr lang="en-US" altLang="zh-CN" sz="2800" b="1" i="1" dirty="0" smtClean="0">
                <a:latin typeface="Times New Roman" pitchFamily="18" charset="0"/>
                <a:ea typeface="宋体" charset="-122"/>
              </a:rPr>
              <a:t>p</a:t>
            </a:r>
            <a:r>
              <a:rPr lang="en-US" altLang="zh-CN" sz="2800" b="1" i="1" baseline="-25000" dirty="0" smtClean="0">
                <a:latin typeface="Times New Roman" pitchFamily="18" charset="0"/>
                <a:ea typeface="宋体" charset="-122"/>
              </a:rPr>
              <a:t>1 </a:t>
            </a:r>
            <a:r>
              <a:rPr lang="en-US" altLang="zh-CN" sz="2800" b="1" i="1" dirty="0" smtClean="0">
                <a:latin typeface="Times New Roman" pitchFamily="18" charset="0"/>
                <a:ea typeface="宋体" charset="-122"/>
              </a:rPr>
              <a:t>+ bp</a:t>
            </a:r>
            <a:r>
              <a:rPr lang="en-US" altLang="zh-CN" sz="2800" b="1" i="1" baseline="-25000" dirty="0" smtClean="0">
                <a:latin typeface="Times New Roman" pitchFamily="18" charset="0"/>
                <a:ea typeface="宋体" charset="-122"/>
              </a:rPr>
              <a:t>2</a:t>
            </a:r>
            <a:endParaRPr lang="en-US" altLang="zh-CN" sz="2800" i="1" dirty="0" smtClean="0">
              <a:ea typeface="宋体" charset="-122"/>
            </a:endParaRPr>
          </a:p>
          <a:p>
            <a:pPr eaLnBrk="1" hangingPunct="1"/>
            <a:r>
              <a:rPr lang="zh-CN" altLang="en-US" sz="2800" dirty="0" smtClean="0">
                <a:ea typeface="宋体" charset="-122"/>
              </a:rPr>
              <a:t>消费者对商品</a:t>
            </a:r>
            <a:r>
              <a:rPr lang="en-US" altLang="zh-CN" sz="2800" dirty="0" smtClean="0">
                <a:ea typeface="宋体" charset="-122"/>
              </a:rPr>
              <a:t>2</a:t>
            </a:r>
            <a:r>
              <a:rPr lang="zh-CN" altLang="en-US" sz="2800" dirty="0" smtClean="0">
                <a:ea typeface="宋体" charset="-122"/>
              </a:rPr>
              <a:t>的需求为</a:t>
            </a:r>
            <a:r>
              <a:rPr lang="en-US" altLang="zh-CN" sz="2800" dirty="0" smtClean="0">
                <a:ea typeface="宋体" charset="-122"/>
              </a:rPr>
              <a:t>:                                    </a:t>
            </a:r>
            <a:r>
              <a:rPr lang="en-US" altLang="zh-CN" sz="2800" b="1" i="1" dirty="0" smtClean="0">
                <a:latin typeface="Times New Roman" pitchFamily="18" charset="0"/>
                <a:ea typeface="宋体" charset="-122"/>
              </a:rPr>
              <a:t>q</a:t>
            </a:r>
            <a:r>
              <a:rPr lang="en-US" altLang="zh-CN" sz="2800" b="1" i="1" baseline="-25000" dirty="0" smtClean="0">
                <a:latin typeface="Times New Roman" pitchFamily="18" charset="0"/>
                <a:ea typeface="宋体" charset="-122"/>
              </a:rPr>
              <a:t>2</a:t>
            </a:r>
            <a:r>
              <a:rPr lang="en-US" altLang="zh-CN" sz="2800" b="1" dirty="0" smtClean="0">
                <a:latin typeface="Times New Roman" pitchFamily="18" charset="0"/>
                <a:ea typeface="宋体" charset="-122"/>
              </a:rPr>
              <a:t>(</a:t>
            </a:r>
            <a:r>
              <a:rPr lang="en-US" altLang="zh-CN" sz="2800" b="1" i="1" dirty="0" smtClean="0">
                <a:latin typeface="Times New Roman" pitchFamily="18" charset="0"/>
                <a:ea typeface="宋体" charset="-122"/>
              </a:rPr>
              <a:t>p</a:t>
            </a:r>
            <a:r>
              <a:rPr lang="en-US" altLang="zh-CN" sz="2800" b="1" i="1" baseline="-25000" dirty="0" smtClean="0">
                <a:latin typeface="Times New Roman" pitchFamily="18" charset="0"/>
                <a:ea typeface="宋体" charset="-122"/>
              </a:rPr>
              <a:t>1</a:t>
            </a:r>
            <a:r>
              <a:rPr lang="en-US" altLang="zh-CN" sz="2800" b="1" dirty="0" smtClean="0">
                <a:latin typeface="Times New Roman" pitchFamily="18" charset="0"/>
                <a:ea typeface="宋体" charset="-122"/>
              </a:rPr>
              <a:t>, </a:t>
            </a:r>
            <a:r>
              <a:rPr lang="en-US" altLang="zh-CN" sz="2800" b="1" i="1" dirty="0" smtClean="0">
                <a:latin typeface="Times New Roman" pitchFamily="18" charset="0"/>
                <a:ea typeface="宋体" charset="-122"/>
              </a:rPr>
              <a:t>p</a:t>
            </a:r>
            <a:r>
              <a:rPr lang="en-US" altLang="zh-CN" sz="2800" b="1" i="1" baseline="-25000" dirty="0" smtClean="0">
                <a:latin typeface="Times New Roman" pitchFamily="18" charset="0"/>
                <a:ea typeface="宋体" charset="-122"/>
              </a:rPr>
              <a:t>2</a:t>
            </a:r>
            <a:r>
              <a:rPr lang="en-US" altLang="zh-CN" sz="2800" b="1" dirty="0" smtClean="0">
                <a:latin typeface="Times New Roman" pitchFamily="18" charset="0"/>
                <a:ea typeface="宋体" charset="-122"/>
              </a:rPr>
              <a:t>) = </a:t>
            </a:r>
            <a:r>
              <a:rPr lang="en-US" altLang="zh-CN" sz="2800" b="1" i="1" dirty="0" smtClean="0">
                <a:latin typeface="Times New Roman" pitchFamily="18" charset="0"/>
                <a:ea typeface="宋体" charset="-122"/>
              </a:rPr>
              <a:t>a</a:t>
            </a:r>
            <a:r>
              <a:rPr lang="en-US" altLang="zh-CN" sz="2800" b="1" dirty="0" smtClean="0">
                <a:latin typeface="Times New Roman" pitchFamily="18" charset="0"/>
                <a:ea typeface="宋体" charset="-122"/>
              </a:rPr>
              <a:t> </a:t>
            </a:r>
            <a:r>
              <a:rPr lang="en-US" altLang="zh-CN" sz="2800" b="1" i="1" dirty="0" smtClean="0">
                <a:latin typeface="Times New Roman" pitchFamily="18" charset="0"/>
                <a:ea typeface="宋体" charset="-122"/>
              </a:rPr>
              <a:t>–</a:t>
            </a:r>
            <a:r>
              <a:rPr lang="en-US" altLang="zh-CN" sz="2800" b="1" dirty="0" smtClean="0">
                <a:latin typeface="Times New Roman" pitchFamily="18" charset="0"/>
                <a:ea typeface="宋体" charset="-122"/>
              </a:rPr>
              <a:t> </a:t>
            </a:r>
            <a:r>
              <a:rPr lang="en-US" altLang="zh-CN" sz="2800" b="1" i="1" dirty="0" smtClean="0">
                <a:latin typeface="Times New Roman" pitchFamily="18" charset="0"/>
                <a:ea typeface="宋体" charset="-122"/>
              </a:rPr>
              <a:t>p</a:t>
            </a:r>
            <a:r>
              <a:rPr lang="en-US" altLang="zh-CN" sz="2800" b="1" i="1" baseline="-25000" dirty="0" smtClean="0">
                <a:latin typeface="Times New Roman" pitchFamily="18" charset="0"/>
                <a:ea typeface="宋体" charset="-122"/>
              </a:rPr>
              <a:t>2 </a:t>
            </a:r>
            <a:r>
              <a:rPr lang="en-US" altLang="zh-CN" sz="2800" b="1" i="1" dirty="0" smtClean="0">
                <a:latin typeface="Times New Roman" pitchFamily="18" charset="0"/>
                <a:ea typeface="宋体" charset="-122"/>
              </a:rPr>
              <a:t>+ bp</a:t>
            </a:r>
            <a:r>
              <a:rPr lang="en-US" altLang="zh-CN" sz="2800" b="1" i="1" baseline="-25000" dirty="0" smtClean="0">
                <a:latin typeface="Times New Roman" pitchFamily="18" charset="0"/>
                <a:ea typeface="宋体" charset="-122"/>
              </a:rPr>
              <a:t>1</a:t>
            </a:r>
            <a:endParaRPr lang="en-US" altLang="zh-CN" sz="2800" i="1" dirty="0" smtClean="0">
              <a:ea typeface="宋体" charset="-122"/>
            </a:endParaRPr>
          </a:p>
          <a:p>
            <a:pPr eaLnBrk="1" hangingPunct="1"/>
            <a:r>
              <a:rPr lang="zh-CN" altLang="en-US" sz="2800" dirty="0" smtClean="0">
                <a:latin typeface="Times New Roman" pitchFamily="18" charset="0"/>
                <a:ea typeface="宋体" charset="-122"/>
              </a:rPr>
              <a:t>厂商</a:t>
            </a:r>
            <a:r>
              <a:rPr lang="en-US" altLang="zh-CN" sz="2800" dirty="0" err="1" smtClean="0">
                <a:latin typeface="Times New Roman" pitchFamily="18" charset="0"/>
                <a:ea typeface="宋体" charset="-122"/>
              </a:rPr>
              <a:t>i</a:t>
            </a:r>
            <a:r>
              <a:rPr lang="zh-CN" altLang="en-US" sz="2800" dirty="0" smtClean="0">
                <a:latin typeface="Times New Roman" pitchFamily="18" charset="0"/>
                <a:ea typeface="宋体" charset="-122"/>
              </a:rPr>
              <a:t>的生产成本是</a:t>
            </a:r>
            <a:r>
              <a:rPr lang="en-US" altLang="zh-CN" sz="2800" b="1" i="1" dirty="0" err="1" smtClean="0">
                <a:latin typeface="Times New Roman" pitchFamily="18" charset="0"/>
                <a:ea typeface="宋体" charset="-122"/>
              </a:rPr>
              <a:t>C</a:t>
            </a:r>
            <a:r>
              <a:rPr lang="en-US" altLang="zh-CN" sz="2800" b="1" i="1" baseline="-25000" dirty="0" err="1" smtClean="0">
                <a:latin typeface="Times New Roman" pitchFamily="18" charset="0"/>
                <a:ea typeface="宋体" charset="-122"/>
              </a:rPr>
              <a:t>i</a:t>
            </a:r>
            <a:r>
              <a:rPr lang="en-US" altLang="zh-CN" sz="2800" b="1" i="1" dirty="0" smtClean="0">
                <a:latin typeface="Times New Roman" pitchFamily="18" charset="0"/>
                <a:ea typeface="宋体" charset="-122"/>
              </a:rPr>
              <a:t>(</a:t>
            </a:r>
            <a:r>
              <a:rPr lang="en-US" altLang="zh-CN" sz="2800" b="1" i="1" dirty="0" err="1" smtClean="0">
                <a:latin typeface="Times New Roman" pitchFamily="18" charset="0"/>
                <a:ea typeface="宋体" charset="-122"/>
              </a:rPr>
              <a:t>q</a:t>
            </a:r>
            <a:r>
              <a:rPr lang="en-US" altLang="zh-CN" sz="2800" b="1" i="1" baseline="-25000" dirty="0" err="1" smtClean="0">
                <a:latin typeface="Times New Roman" pitchFamily="18" charset="0"/>
                <a:ea typeface="宋体" charset="-122"/>
              </a:rPr>
              <a:t>i</a:t>
            </a:r>
            <a:r>
              <a:rPr lang="en-US" altLang="zh-CN" sz="2800" b="1" i="1" dirty="0" smtClean="0">
                <a:latin typeface="Times New Roman" pitchFamily="18" charset="0"/>
                <a:ea typeface="宋体" charset="-122"/>
              </a:rPr>
              <a:t>) = </a:t>
            </a:r>
            <a:r>
              <a:rPr lang="en-US" altLang="zh-CN" sz="2800" b="1" i="1" dirty="0" err="1" smtClean="0">
                <a:latin typeface="Times New Roman" pitchFamily="18" charset="0"/>
                <a:ea typeface="宋体" charset="-122"/>
              </a:rPr>
              <a:t>cq</a:t>
            </a:r>
            <a:r>
              <a:rPr lang="en-US" altLang="zh-CN" sz="2800" b="1" i="1" baseline="-25000" dirty="0" err="1" smtClean="0">
                <a:latin typeface="Times New Roman" pitchFamily="18" charset="0"/>
                <a:ea typeface="宋体" charset="-122"/>
              </a:rPr>
              <a:t>i</a:t>
            </a:r>
            <a:r>
              <a:rPr lang="en-US" altLang="zh-CN" sz="2800" b="1" i="1" dirty="0" smtClean="0">
                <a:latin typeface="Times New Roman" pitchFamily="18" charset="0"/>
                <a:ea typeface="宋体" charset="-122"/>
              </a:rPr>
              <a:t> , </a:t>
            </a:r>
            <a:r>
              <a:rPr lang="en-US" altLang="zh-CN" sz="2800" b="1" i="1" dirty="0" err="1" smtClean="0">
                <a:latin typeface="Times New Roman" pitchFamily="18" charset="0"/>
                <a:ea typeface="宋体" charset="-122"/>
              </a:rPr>
              <a:t>i</a:t>
            </a:r>
            <a:r>
              <a:rPr lang="en-US" altLang="zh-CN" sz="2800" b="1" i="1" dirty="0" smtClean="0">
                <a:latin typeface="Times New Roman" pitchFamily="18" charset="0"/>
                <a:ea typeface="宋体" charset="-122"/>
              </a:rPr>
              <a:t> = 1, 2 </a:t>
            </a:r>
          </a:p>
          <a:p>
            <a:pPr lvl="1"/>
            <a:r>
              <a:rPr lang="zh-CN" altLang="en-US" dirty="0" smtClean="0">
                <a:latin typeface="Times New Roman" pitchFamily="18" charset="0"/>
                <a:ea typeface="宋体" charset="-122"/>
              </a:rPr>
              <a:t>恒定边际成本，且满足</a:t>
            </a:r>
            <a:r>
              <a:rPr lang="en-US" altLang="zh-CN" b="1" i="1" dirty="0" smtClean="0">
                <a:latin typeface="Times New Roman" pitchFamily="18" charset="0"/>
                <a:ea typeface="宋体" charset="-122"/>
              </a:rPr>
              <a:t>c &lt; a</a:t>
            </a:r>
          </a:p>
        </p:txBody>
      </p:sp>
      <p:sp>
        <p:nvSpPr>
          <p:cNvPr id="6" name="灯片编号占位符 5"/>
          <p:cNvSpPr>
            <a:spLocks noGrp="1"/>
          </p:cNvSpPr>
          <p:nvPr>
            <p:ph type="sldNum" sz="quarter" idx="12"/>
          </p:nvPr>
        </p:nvSpPr>
        <p:spPr/>
        <p:txBody>
          <a:bodyPr/>
          <a:lstStyle/>
          <a:p>
            <a:pPr>
              <a:defRPr/>
            </a:pPr>
            <a:fld id="{91890405-74ED-4404-9F97-F79D39054FDD}" type="slidenum">
              <a:rPr lang="zh-CN" altLang="en-US"/>
              <a:pPr>
                <a:defRPr/>
              </a:pPr>
              <a:t>13</a:t>
            </a:fld>
            <a:endParaRPr lang="en-US" altLang="zh-CN"/>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z="3600" b="1" dirty="0" smtClean="0">
                <a:latin typeface="+mj-ea"/>
              </a:rPr>
              <a:t>贝特兰德的双头垄断模型</a:t>
            </a:r>
            <a:r>
              <a:rPr lang="en-US" altLang="zh-CN" sz="3600" b="1" dirty="0" smtClean="0">
                <a:latin typeface="+mj-ea"/>
              </a:rPr>
              <a:t>(</a:t>
            </a:r>
            <a:r>
              <a:rPr lang="zh-CN" altLang="en-US" sz="3600" b="1" dirty="0" smtClean="0">
                <a:latin typeface="+mj-ea"/>
              </a:rPr>
              <a:t>不同商品）</a:t>
            </a:r>
            <a:endParaRPr lang="en-US" altLang="zh-CN" sz="3600" b="1" dirty="0" smtClean="0">
              <a:ea typeface="宋体" charset="-122"/>
            </a:endParaRPr>
          </a:p>
        </p:txBody>
      </p:sp>
      <p:sp>
        <p:nvSpPr>
          <p:cNvPr id="80899" name="Rectangle 3"/>
          <p:cNvSpPr>
            <a:spLocks noGrp="1" noChangeArrowheads="1"/>
          </p:cNvSpPr>
          <p:nvPr>
            <p:ph idx="1"/>
          </p:nvPr>
        </p:nvSpPr>
        <p:spPr>
          <a:xfrm>
            <a:off x="914400" y="1600200"/>
            <a:ext cx="7772400" cy="4608513"/>
          </a:xfrm>
        </p:spPr>
        <p:txBody>
          <a:bodyPr/>
          <a:lstStyle/>
          <a:p>
            <a:pPr eaLnBrk="1" hangingPunct="1">
              <a:buFont typeface="Wingdings" pitchFamily="2" charset="2"/>
              <a:buNone/>
            </a:pPr>
            <a:r>
              <a:rPr lang="zh-CN" altLang="en-US" dirty="0" smtClean="0">
                <a:ea typeface="宋体" charset="-122"/>
              </a:rPr>
              <a:t>标准式表述</a:t>
            </a:r>
            <a:r>
              <a:rPr lang="en-US" altLang="zh-CN" dirty="0" smtClean="0">
                <a:ea typeface="宋体" charset="-122"/>
              </a:rPr>
              <a:t>:</a:t>
            </a:r>
          </a:p>
          <a:p>
            <a:pPr lvl="1" eaLnBrk="1" hangingPunct="1">
              <a:buFont typeface="Wingdings" pitchFamily="2" charset="2"/>
              <a:buChar char="Ø"/>
            </a:pPr>
            <a:r>
              <a:rPr lang="zh-CN" altLang="en-US" dirty="0" smtClean="0">
                <a:ea typeface="宋体" charset="-122"/>
              </a:rPr>
              <a:t>参与者</a:t>
            </a:r>
            <a:r>
              <a:rPr lang="en-US" altLang="zh-CN" dirty="0" smtClean="0">
                <a:ea typeface="宋体" charset="-122"/>
              </a:rPr>
              <a:t>: 		</a:t>
            </a:r>
            <a:r>
              <a:rPr lang="en-US" altLang="zh-CN" b="1" dirty="0" smtClean="0">
                <a:latin typeface="Times New Roman" pitchFamily="18" charset="0"/>
                <a:ea typeface="宋体" charset="-122"/>
                <a:cs typeface="Times New Roman" pitchFamily="18" charset="0"/>
              </a:rPr>
              <a:t>{ </a:t>
            </a:r>
            <a:r>
              <a:rPr lang="zh-CN" altLang="en-US" b="1" dirty="0" smtClean="0">
                <a:latin typeface="Times New Roman" pitchFamily="18" charset="0"/>
                <a:ea typeface="宋体" charset="-122"/>
                <a:cs typeface="Times New Roman" pitchFamily="18" charset="0"/>
              </a:rPr>
              <a:t>厂商</a:t>
            </a:r>
            <a:r>
              <a:rPr lang="en-US" altLang="zh-CN" b="1" dirty="0" smtClean="0">
                <a:latin typeface="Times New Roman" pitchFamily="18" charset="0"/>
                <a:ea typeface="宋体" charset="-122"/>
                <a:cs typeface="Times New Roman" pitchFamily="18" charset="0"/>
              </a:rPr>
              <a:t> 1, </a:t>
            </a:r>
            <a:r>
              <a:rPr lang="zh-CN" altLang="en-US" b="1" dirty="0" smtClean="0">
                <a:latin typeface="Times New Roman" pitchFamily="18" charset="0"/>
                <a:ea typeface="宋体" charset="-122"/>
                <a:cs typeface="Times New Roman" pitchFamily="18" charset="0"/>
              </a:rPr>
              <a:t>厂商</a:t>
            </a:r>
            <a:r>
              <a:rPr lang="en-US" altLang="zh-CN" b="1" dirty="0" smtClean="0">
                <a:latin typeface="Times New Roman" pitchFamily="18" charset="0"/>
                <a:ea typeface="宋体" charset="-122"/>
                <a:cs typeface="Times New Roman" pitchFamily="18" charset="0"/>
              </a:rPr>
              <a:t> 2}</a:t>
            </a:r>
          </a:p>
          <a:p>
            <a:pPr lvl="1" eaLnBrk="1" hangingPunct="1">
              <a:buFont typeface="Wingdings" pitchFamily="2" charset="2"/>
              <a:buChar char="Ø"/>
            </a:pPr>
            <a:r>
              <a:rPr lang="zh-CN" altLang="en-US" dirty="0" smtClean="0">
                <a:ea typeface="宋体" charset="-122"/>
              </a:rPr>
              <a:t>战略空间</a:t>
            </a:r>
            <a:r>
              <a:rPr lang="en-US" altLang="zh-CN" dirty="0" smtClean="0">
                <a:ea typeface="宋体" charset="-122"/>
              </a:rPr>
              <a:t>: 	</a:t>
            </a:r>
            <a:r>
              <a:rPr lang="en-US" altLang="zh-CN" b="1" i="1" dirty="0" smtClean="0">
                <a:latin typeface="Times New Roman" pitchFamily="18" charset="0"/>
                <a:ea typeface="宋体" charset="-122"/>
              </a:rPr>
              <a:t>S</a:t>
            </a:r>
            <a:r>
              <a:rPr lang="en-US" altLang="zh-CN" b="1" i="1" baseline="-25000" dirty="0" smtClean="0">
                <a:latin typeface="Times New Roman" pitchFamily="18" charset="0"/>
                <a:ea typeface="宋体" charset="-122"/>
              </a:rPr>
              <a:t>1</a:t>
            </a:r>
            <a:r>
              <a:rPr lang="en-US" altLang="zh-CN" b="1" i="1" dirty="0" smtClean="0">
                <a:latin typeface="Times New Roman" pitchFamily="18" charset="0"/>
                <a:ea typeface="宋体" charset="-122"/>
              </a:rPr>
              <a:t>=</a:t>
            </a:r>
            <a:r>
              <a:rPr lang="en-US" altLang="zh-CN" b="1" dirty="0" smtClean="0">
                <a:latin typeface="Times New Roman" pitchFamily="18" charset="0"/>
                <a:ea typeface="宋体" charset="-122"/>
              </a:rPr>
              <a:t>[0, +∞), </a:t>
            </a:r>
            <a:r>
              <a:rPr lang="en-US" altLang="zh-CN" b="1" i="1" dirty="0" smtClean="0">
                <a:latin typeface="Times New Roman" pitchFamily="18" charset="0"/>
                <a:ea typeface="宋体" charset="-122"/>
              </a:rPr>
              <a:t>S</a:t>
            </a:r>
            <a:r>
              <a:rPr lang="en-US" altLang="zh-CN" b="1" i="1" baseline="-25000" dirty="0" smtClean="0">
                <a:latin typeface="Times New Roman" pitchFamily="18" charset="0"/>
                <a:ea typeface="宋体" charset="-122"/>
              </a:rPr>
              <a:t>2</a:t>
            </a:r>
            <a:r>
              <a:rPr lang="en-US" altLang="zh-CN" b="1" i="1" dirty="0" smtClean="0">
                <a:latin typeface="Times New Roman" pitchFamily="18" charset="0"/>
                <a:ea typeface="宋体" charset="-122"/>
              </a:rPr>
              <a:t>=</a:t>
            </a:r>
            <a:r>
              <a:rPr lang="en-US" altLang="zh-CN" b="1" dirty="0" smtClean="0">
                <a:latin typeface="Times New Roman" pitchFamily="18" charset="0"/>
                <a:ea typeface="宋体" charset="-122"/>
              </a:rPr>
              <a:t>[0, +∞)</a:t>
            </a:r>
          </a:p>
          <a:p>
            <a:pPr lvl="1" eaLnBrk="1" hangingPunct="1">
              <a:buFont typeface="Wingdings" pitchFamily="2" charset="2"/>
              <a:buChar char="Ø"/>
            </a:pPr>
            <a:r>
              <a:rPr lang="zh-CN" altLang="en-US" dirty="0" smtClean="0">
                <a:ea typeface="宋体" charset="-122"/>
              </a:rPr>
              <a:t>收益函数</a:t>
            </a:r>
            <a:r>
              <a:rPr lang="en-US" altLang="zh-CN" dirty="0" smtClean="0">
                <a:ea typeface="宋体" charset="-122"/>
              </a:rPr>
              <a:t>: </a:t>
            </a:r>
            <a:br>
              <a:rPr lang="en-US" altLang="zh-CN" dirty="0" smtClean="0">
                <a:ea typeface="宋体" charset="-122"/>
              </a:rPr>
            </a:br>
            <a:r>
              <a:rPr lang="en-US" altLang="zh-CN" b="1" i="1" dirty="0" smtClean="0">
                <a:latin typeface="Times New Roman" pitchFamily="18" charset="0"/>
                <a:ea typeface="宋体" charset="-122"/>
              </a:rPr>
              <a:t>u</a:t>
            </a:r>
            <a:r>
              <a:rPr lang="en-US" altLang="zh-CN" b="1" i="1" baseline="-25000" dirty="0" smtClean="0">
                <a:latin typeface="Times New Roman" pitchFamily="18" charset="0"/>
                <a:ea typeface="宋体" charset="-122"/>
              </a:rPr>
              <a:t>1</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p</a:t>
            </a:r>
            <a:r>
              <a:rPr lang="en-US" altLang="zh-CN" b="1" i="1" baseline="-25000" dirty="0" smtClean="0">
                <a:latin typeface="Times New Roman" pitchFamily="18" charset="0"/>
                <a:ea typeface="宋体" charset="-122"/>
              </a:rPr>
              <a:t>1</a:t>
            </a:r>
            <a:r>
              <a:rPr lang="en-US" altLang="zh-CN" b="1" i="1" dirty="0" smtClean="0">
                <a:latin typeface="Times New Roman" pitchFamily="18" charset="0"/>
                <a:ea typeface="宋体" charset="-122"/>
              </a:rPr>
              <a:t>, p</a:t>
            </a:r>
            <a:r>
              <a:rPr lang="en-US" altLang="zh-CN" b="1" i="1" baseline="-25000" dirty="0" smtClean="0">
                <a:latin typeface="Times New Roman" pitchFamily="18" charset="0"/>
                <a:ea typeface="宋体" charset="-122"/>
              </a:rPr>
              <a:t>2</a:t>
            </a:r>
            <a:r>
              <a:rPr lang="en-US" altLang="zh-CN" b="1" dirty="0" smtClean="0">
                <a:latin typeface="Times New Roman" pitchFamily="18" charset="0"/>
                <a:ea typeface="宋体" charset="-122"/>
              </a:rPr>
              <a:t>) =</a:t>
            </a:r>
            <a:r>
              <a:rPr lang="en-US" altLang="zh-CN" b="1" i="1" dirty="0" smtClean="0">
                <a:latin typeface="Times New Roman" pitchFamily="18" charset="0"/>
                <a:ea typeface="宋体" charset="-122"/>
              </a:rPr>
              <a:t> </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a</a:t>
            </a:r>
            <a:r>
              <a:rPr lang="en-US" altLang="zh-CN" b="1" dirty="0" smtClean="0">
                <a:latin typeface="Times New Roman" pitchFamily="18" charset="0"/>
                <a:ea typeface="宋体" charset="-122"/>
              </a:rPr>
              <a:t> </a:t>
            </a:r>
            <a:r>
              <a:rPr lang="en-US" altLang="zh-CN" b="1" i="1" dirty="0" smtClean="0">
                <a:latin typeface="Times New Roman" pitchFamily="18" charset="0"/>
                <a:ea typeface="宋体" charset="-122"/>
              </a:rPr>
              <a:t>–</a:t>
            </a:r>
            <a:r>
              <a:rPr lang="en-US" altLang="zh-CN" b="1" dirty="0" smtClean="0">
                <a:latin typeface="Times New Roman" pitchFamily="18" charset="0"/>
                <a:ea typeface="宋体" charset="-122"/>
              </a:rPr>
              <a:t> </a:t>
            </a:r>
            <a:r>
              <a:rPr lang="en-US" altLang="zh-CN" b="1" i="1" dirty="0" smtClean="0">
                <a:latin typeface="Times New Roman" pitchFamily="18" charset="0"/>
                <a:ea typeface="宋体" charset="-122"/>
              </a:rPr>
              <a:t>p</a:t>
            </a:r>
            <a:r>
              <a:rPr lang="en-US" altLang="zh-CN" b="1" i="1" baseline="-25000" dirty="0" smtClean="0">
                <a:latin typeface="Times New Roman" pitchFamily="18" charset="0"/>
                <a:ea typeface="宋体" charset="-122"/>
              </a:rPr>
              <a:t>1 </a:t>
            </a:r>
            <a:r>
              <a:rPr lang="en-US" altLang="zh-CN" b="1" i="1" dirty="0" smtClean="0">
                <a:latin typeface="Times New Roman" pitchFamily="18" charset="0"/>
                <a:ea typeface="宋体" charset="-122"/>
              </a:rPr>
              <a:t>+ bp</a:t>
            </a:r>
            <a:r>
              <a:rPr lang="en-US" altLang="zh-CN" b="1" i="1" baseline="-25000" dirty="0" smtClean="0">
                <a:latin typeface="Times New Roman" pitchFamily="18" charset="0"/>
                <a:ea typeface="宋体" charset="-122"/>
              </a:rPr>
              <a:t>2</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p</a:t>
            </a:r>
            <a:r>
              <a:rPr lang="en-US" altLang="zh-CN" b="1" i="1" baseline="-25000" dirty="0" smtClean="0">
                <a:latin typeface="Times New Roman" pitchFamily="18" charset="0"/>
                <a:ea typeface="宋体" charset="-122"/>
              </a:rPr>
              <a:t>1 </a:t>
            </a:r>
            <a:r>
              <a:rPr lang="en-US" altLang="zh-CN" b="1" i="1" dirty="0" smtClean="0">
                <a:latin typeface="Times New Roman" pitchFamily="18" charset="0"/>
                <a:ea typeface="宋体" charset="-122"/>
              </a:rPr>
              <a:t>- c</a:t>
            </a:r>
            <a:r>
              <a:rPr lang="en-US" altLang="zh-CN" b="1" dirty="0" smtClean="0">
                <a:latin typeface="Times New Roman" pitchFamily="18" charset="0"/>
                <a:ea typeface="宋体" charset="-122"/>
              </a:rPr>
              <a:t>]</a:t>
            </a:r>
            <a:endParaRPr lang="en-US" altLang="zh-CN" b="1" baseline="-25000" dirty="0" smtClean="0">
              <a:latin typeface="Times New Roman" pitchFamily="18" charset="0"/>
              <a:ea typeface="宋体" charset="-122"/>
            </a:endParaRPr>
          </a:p>
          <a:p>
            <a:pPr lvl="1" eaLnBrk="1" hangingPunct="1">
              <a:buNone/>
            </a:pPr>
            <a:r>
              <a:rPr lang="en-US" altLang="zh-CN" b="1" i="1" baseline="-25000" dirty="0" smtClean="0">
                <a:latin typeface="Times New Roman" pitchFamily="18" charset="0"/>
                <a:ea typeface="宋体" charset="-122"/>
              </a:rPr>
              <a:t>     </a:t>
            </a:r>
            <a:r>
              <a:rPr lang="en-US" altLang="zh-CN" b="1" i="1" dirty="0" smtClean="0">
                <a:latin typeface="Times New Roman" pitchFamily="18" charset="0"/>
                <a:ea typeface="宋体" charset="-122"/>
              </a:rPr>
              <a:t>u</a:t>
            </a:r>
            <a:r>
              <a:rPr lang="en-US" altLang="zh-CN" b="1" i="1" baseline="-25000" dirty="0" smtClean="0">
                <a:latin typeface="Times New Roman" pitchFamily="18" charset="0"/>
                <a:ea typeface="宋体" charset="-122"/>
              </a:rPr>
              <a:t>2</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p</a:t>
            </a:r>
            <a:r>
              <a:rPr lang="en-US" altLang="zh-CN" b="1" i="1" baseline="-25000" dirty="0" smtClean="0">
                <a:latin typeface="Times New Roman" pitchFamily="18" charset="0"/>
                <a:ea typeface="宋体" charset="-122"/>
              </a:rPr>
              <a:t>1</a:t>
            </a:r>
            <a:r>
              <a:rPr lang="en-US" altLang="zh-CN" b="1" i="1" dirty="0" smtClean="0">
                <a:latin typeface="Times New Roman" pitchFamily="18" charset="0"/>
                <a:ea typeface="宋体" charset="-122"/>
              </a:rPr>
              <a:t>, p</a:t>
            </a:r>
            <a:r>
              <a:rPr lang="en-US" altLang="zh-CN" b="1" i="1" baseline="-25000" dirty="0" smtClean="0">
                <a:latin typeface="Times New Roman" pitchFamily="18" charset="0"/>
                <a:ea typeface="宋体" charset="-122"/>
              </a:rPr>
              <a:t>2</a:t>
            </a:r>
            <a:r>
              <a:rPr lang="en-US" altLang="zh-CN" b="1" dirty="0" smtClean="0">
                <a:latin typeface="Times New Roman" pitchFamily="18" charset="0"/>
                <a:ea typeface="宋体" charset="-122"/>
              </a:rPr>
              <a:t>) = [</a:t>
            </a:r>
            <a:r>
              <a:rPr lang="en-US" altLang="zh-CN" b="1" i="1" dirty="0" smtClean="0">
                <a:latin typeface="Times New Roman" pitchFamily="18" charset="0"/>
                <a:ea typeface="宋体" charset="-122"/>
              </a:rPr>
              <a:t>a</a:t>
            </a:r>
            <a:r>
              <a:rPr lang="en-US" altLang="zh-CN" b="1" dirty="0" smtClean="0">
                <a:latin typeface="Times New Roman" pitchFamily="18" charset="0"/>
                <a:ea typeface="宋体" charset="-122"/>
              </a:rPr>
              <a:t> </a:t>
            </a:r>
            <a:r>
              <a:rPr lang="en-US" altLang="zh-CN" b="1" i="1" dirty="0" smtClean="0">
                <a:latin typeface="Times New Roman" pitchFamily="18" charset="0"/>
                <a:ea typeface="宋体" charset="-122"/>
              </a:rPr>
              <a:t>–</a:t>
            </a:r>
            <a:r>
              <a:rPr lang="en-US" altLang="zh-CN" b="1" dirty="0" smtClean="0">
                <a:latin typeface="Times New Roman" pitchFamily="18" charset="0"/>
                <a:ea typeface="宋体" charset="-122"/>
              </a:rPr>
              <a:t> </a:t>
            </a:r>
            <a:r>
              <a:rPr lang="en-US" altLang="zh-CN" b="1" i="1" dirty="0" smtClean="0">
                <a:latin typeface="Times New Roman" pitchFamily="18" charset="0"/>
                <a:ea typeface="宋体" charset="-122"/>
              </a:rPr>
              <a:t>p</a:t>
            </a:r>
            <a:r>
              <a:rPr lang="en-US" altLang="zh-CN" b="1" i="1" baseline="-25000" dirty="0" smtClean="0">
                <a:latin typeface="Times New Roman" pitchFamily="18" charset="0"/>
                <a:ea typeface="宋体" charset="-122"/>
              </a:rPr>
              <a:t>2 </a:t>
            </a:r>
            <a:r>
              <a:rPr lang="en-US" altLang="zh-CN" b="1" i="1" dirty="0" smtClean="0">
                <a:latin typeface="Times New Roman" pitchFamily="18" charset="0"/>
                <a:ea typeface="宋体" charset="-122"/>
              </a:rPr>
              <a:t>+ bp</a:t>
            </a:r>
            <a:r>
              <a:rPr lang="en-US" altLang="zh-CN" b="1" i="1" baseline="-25000" dirty="0" smtClean="0">
                <a:latin typeface="Times New Roman" pitchFamily="18" charset="0"/>
                <a:ea typeface="宋体" charset="-122"/>
              </a:rPr>
              <a:t>1</a:t>
            </a:r>
            <a:r>
              <a:rPr lang="en-US" altLang="zh-CN" b="1" dirty="0" smtClean="0">
                <a:latin typeface="Times New Roman" pitchFamily="18" charset="0"/>
                <a:ea typeface="宋体" charset="-122"/>
              </a:rPr>
              <a:t>][</a:t>
            </a:r>
            <a:r>
              <a:rPr lang="en-US" altLang="zh-CN" b="1" i="1" dirty="0" smtClean="0">
                <a:latin typeface="Times New Roman" pitchFamily="18" charset="0"/>
                <a:ea typeface="宋体" charset="-122"/>
              </a:rPr>
              <a:t>p</a:t>
            </a:r>
            <a:r>
              <a:rPr lang="en-US" altLang="zh-CN" b="1" i="1" baseline="-25000" dirty="0" smtClean="0">
                <a:latin typeface="Times New Roman" pitchFamily="18" charset="0"/>
                <a:ea typeface="宋体" charset="-122"/>
              </a:rPr>
              <a:t>2 </a:t>
            </a:r>
            <a:r>
              <a:rPr lang="en-US" altLang="zh-CN" b="1" i="1" dirty="0" smtClean="0">
                <a:latin typeface="Times New Roman" pitchFamily="18" charset="0"/>
                <a:ea typeface="宋体" charset="-122"/>
              </a:rPr>
              <a:t>- c</a:t>
            </a:r>
            <a:r>
              <a:rPr lang="en-US" altLang="zh-CN" b="1" dirty="0" smtClean="0">
                <a:latin typeface="Times New Roman" pitchFamily="18" charset="0"/>
                <a:ea typeface="宋体" charset="-122"/>
              </a:rPr>
              <a:t>]</a:t>
            </a:r>
          </a:p>
          <a:p>
            <a:pPr eaLnBrk="1" hangingPunct="1">
              <a:buFont typeface="Wingdings" pitchFamily="2" charset="2"/>
              <a:buNone/>
            </a:pPr>
            <a:endParaRPr lang="zh-CN" altLang="en-US" sz="2600" dirty="0" smtClean="0">
              <a:ea typeface="宋体" charset="-122"/>
            </a:endParaRPr>
          </a:p>
        </p:txBody>
      </p:sp>
      <p:sp>
        <p:nvSpPr>
          <p:cNvPr id="6" name="灯片编号占位符 5"/>
          <p:cNvSpPr>
            <a:spLocks noGrp="1"/>
          </p:cNvSpPr>
          <p:nvPr>
            <p:ph type="sldNum" sz="quarter" idx="12"/>
          </p:nvPr>
        </p:nvSpPr>
        <p:spPr/>
        <p:txBody>
          <a:bodyPr/>
          <a:lstStyle/>
          <a:p>
            <a:pPr>
              <a:defRPr/>
            </a:pPr>
            <a:fld id="{4F6A90E8-9440-431B-9447-DF953622EAAE}" type="slidenum">
              <a:rPr lang="zh-CN" altLang="en-US"/>
              <a:pPr>
                <a:defRPr/>
              </a:pPr>
              <a:t>14</a:t>
            </a:fld>
            <a:endParaRPr lang="en-US" altLang="zh-CN"/>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zh-CN" altLang="en-US" dirty="0" smtClean="0"/>
              <a:t>纳什均衡的存在性</a:t>
            </a:r>
          </a:p>
        </p:txBody>
      </p:sp>
      <p:sp>
        <p:nvSpPr>
          <p:cNvPr id="21506" name="Content Placeholder 2"/>
          <p:cNvSpPr>
            <a:spLocks noGrp="1"/>
          </p:cNvSpPr>
          <p:nvPr>
            <p:ph idx="1"/>
          </p:nvPr>
        </p:nvSpPr>
        <p:spPr>
          <a:xfrm>
            <a:off x="457200" y="1600200"/>
            <a:ext cx="8229600" cy="5029200"/>
          </a:xfrm>
        </p:spPr>
        <p:txBody>
          <a:bodyPr/>
          <a:lstStyle/>
          <a:p>
            <a:pPr eaLnBrk="1" hangingPunct="1">
              <a:lnSpc>
                <a:spcPct val="80000"/>
              </a:lnSpc>
            </a:pPr>
            <a:endParaRPr lang="en-US" altLang="zh-CN" sz="3000" dirty="0" smtClean="0"/>
          </a:p>
          <a:p>
            <a:pPr eaLnBrk="1" hangingPunct="1">
              <a:lnSpc>
                <a:spcPct val="80000"/>
              </a:lnSpc>
            </a:pPr>
            <a:r>
              <a:rPr lang="zh-CN" altLang="en-US" sz="3000" dirty="0" smtClean="0"/>
              <a:t>定理（纳什，</a:t>
            </a:r>
            <a:r>
              <a:rPr lang="en-US" altLang="zh-CN" sz="3000" dirty="0" smtClean="0"/>
              <a:t>1950</a:t>
            </a:r>
            <a:r>
              <a:rPr lang="zh-CN" altLang="en-US" sz="3000" dirty="0" smtClean="0"/>
              <a:t>）：在任何有限博弈（即参与者</a:t>
            </a:r>
            <a:r>
              <a:rPr lang="en-US" altLang="zh-CN" sz="3000" dirty="0" smtClean="0"/>
              <a:t>n</a:t>
            </a:r>
            <a:r>
              <a:rPr lang="zh-CN" altLang="en-US" sz="3000" dirty="0" smtClean="0"/>
              <a:t>和战略集</a:t>
            </a:r>
            <a:r>
              <a:rPr lang="en-US" altLang="zh-CN" sz="3000" dirty="0" smtClean="0"/>
              <a:t>S</a:t>
            </a:r>
            <a:r>
              <a:rPr lang="en-US" altLang="zh-CN" sz="3000" baseline="-25000" dirty="0" smtClean="0"/>
              <a:t>1</a:t>
            </a:r>
            <a:r>
              <a:rPr lang="en-US" altLang="zh-CN" sz="3000" dirty="0" smtClean="0"/>
              <a:t>,…,</a:t>
            </a:r>
            <a:r>
              <a:rPr lang="en-US" altLang="zh-CN" sz="3000" dirty="0" err="1" smtClean="0"/>
              <a:t>S</a:t>
            </a:r>
            <a:r>
              <a:rPr lang="en-US" altLang="zh-CN" sz="3000" baseline="-25000" dirty="0" err="1" smtClean="0"/>
              <a:t>n</a:t>
            </a:r>
            <a:r>
              <a:rPr lang="zh-CN" altLang="en-US" sz="3000" dirty="0" smtClean="0"/>
              <a:t>都有限的博弈）中，都存在至少一个纳什均衡。</a:t>
            </a:r>
          </a:p>
          <a:p>
            <a:pPr eaLnBrk="1" hangingPunct="1">
              <a:lnSpc>
                <a:spcPct val="80000"/>
              </a:lnSpc>
              <a:buFont typeface="Arial" charset="0"/>
              <a:buNone/>
            </a:pPr>
            <a:endParaRPr lang="en-US" altLang="zh-CN" sz="3000" dirty="0" smtClean="0"/>
          </a:p>
          <a:p>
            <a:pPr>
              <a:lnSpc>
                <a:spcPct val="80000"/>
              </a:lnSpc>
            </a:pPr>
            <a:r>
              <a:rPr lang="zh-CN" altLang="en-US" sz="3000" dirty="0" smtClean="0"/>
              <a:t>弥补了重复剔除严格劣战略方法的缺陷，纳什均衡永远都能给出一个合理的预测。</a:t>
            </a:r>
          </a:p>
          <a:p>
            <a:pPr eaLnBrk="1" hangingPunct="1">
              <a:lnSpc>
                <a:spcPct val="80000"/>
              </a:lnSpc>
            </a:pPr>
            <a:endParaRPr lang="zh-CN" altLang="en-US" sz="3000" dirty="0" smtClean="0"/>
          </a:p>
          <a:p>
            <a:pPr eaLnBrk="1" hangingPunct="1">
              <a:lnSpc>
                <a:spcPct val="80000"/>
              </a:lnSpc>
            </a:pPr>
            <a:endParaRPr lang="zh-CN" altLang="en-US" sz="3000" dirty="0" smtClean="0"/>
          </a:p>
          <a:p>
            <a:pPr eaLnBrk="1" hangingPunct="1">
              <a:lnSpc>
                <a:spcPct val="80000"/>
              </a:lnSpc>
            </a:pPr>
            <a:endParaRPr lang="zh-CN" altLang="en-US" sz="3000" dirty="0" smtClean="0"/>
          </a:p>
          <a:p>
            <a:pPr eaLnBrk="1" hangingPunct="1">
              <a:lnSpc>
                <a:spcPct val="80000"/>
              </a:lnSpc>
            </a:pPr>
            <a:endParaRPr lang="zh-CN" altLang="en-US" sz="3000" dirty="0" smtClean="0"/>
          </a:p>
          <a:p>
            <a:pPr eaLnBrk="1" hangingPunct="1">
              <a:lnSpc>
                <a:spcPct val="80000"/>
              </a:lnSpc>
              <a:buFont typeface="Arial" charset="0"/>
              <a:buNone/>
            </a:pPr>
            <a:r>
              <a:rPr lang="en-US" altLang="zh-CN" sz="3000" dirty="0" smtClean="0">
                <a:sym typeface="Wingdings" pitchFamily="2" charset="2"/>
              </a:rPr>
              <a:t/>
            </a:r>
            <a:br>
              <a:rPr lang="en-US" altLang="zh-CN" sz="3000" dirty="0" smtClean="0">
                <a:sym typeface="Wingdings" pitchFamily="2" charset="2"/>
              </a:rPr>
            </a:br>
            <a:endParaRPr lang="en-US" altLang="zh-CN" sz="3000" dirty="0" smtClean="0">
              <a:sym typeface="Wingdings" pitchFamily="2" charset="2"/>
            </a:endParaRPr>
          </a:p>
          <a:p>
            <a:pPr eaLnBrk="1" hangingPunct="1">
              <a:lnSpc>
                <a:spcPct val="80000"/>
              </a:lnSpc>
              <a:buFont typeface="Arial" charset="0"/>
              <a:buNone/>
            </a:pPr>
            <a:endParaRPr lang="en-US" altLang="zh-CN" sz="3000" dirty="0" smtClean="0"/>
          </a:p>
          <a:p>
            <a:pPr eaLnBrk="1" hangingPunct="1">
              <a:lnSpc>
                <a:spcPct val="80000"/>
              </a:lnSpc>
              <a:buFont typeface="Arial" charset="0"/>
              <a:buNone/>
            </a:pPr>
            <a:endParaRPr lang="en-US" altLang="zh-CN" sz="3000" dirty="0" smtClean="0"/>
          </a:p>
          <a:p>
            <a:pPr eaLnBrk="1" hangingPunct="1">
              <a:lnSpc>
                <a:spcPct val="80000"/>
              </a:lnSpc>
              <a:buFont typeface="Arial" charset="0"/>
              <a:buNone/>
            </a:pPr>
            <a:endParaRPr lang="en-US" altLang="zh-CN" sz="3000" dirty="0" smtClean="0"/>
          </a:p>
          <a:p>
            <a:pPr eaLnBrk="1" hangingPunct="1">
              <a:lnSpc>
                <a:spcPct val="80000"/>
              </a:lnSpc>
              <a:buFont typeface="Arial" charset="0"/>
              <a:buNone/>
            </a:pPr>
            <a:endParaRPr lang="en-US" altLang="zh-CN" sz="3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如何求解纳什均衡</a:t>
            </a:r>
            <a:endParaRPr lang="zh-CN" altLang="en-US" dirty="0"/>
          </a:p>
        </p:txBody>
      </p:sp>
      <p:sp>
        <p:nvSpPr>
          <p:cNvPr id="3" name="内容占位符 2"/>
          <p:cNvSpPr>
            <a:spLocks noGrp="1"/>
          </p:cNvSpPr>
          <p:nvPr>
            <p:ph idx="1"/>
          </p:nvPr>
        </p:nvSpPr>
        <p:spPr/>
        <p:txBody>
          <a:bodyPr/>
          <a:lstStyle/>
          <a:p>
            <a:r>
              <a:rPr lang="zh-CN" altLang="en-US" dirty="0" smtClean="0"/>
              <a:t>剔除所有的严格劣战略</a:t>
            </a:r>
            <a:endParaRPr lang="en-US" altLang="zh-CN" dirty="0" smtClean="0"/>
          </a:p>
          <a:p>
            <a:pPr lvl="1"/>
            <a:r>
              <a:rPr lang="zh-CN" altLang="en-US" dirty="0" smtClean="0"/>
              <a:t>如果重复剔除的结果是只剩下一个战略组合，该组合是唯一的纳什均衡</a:t>
            </a:r>
            <a:endParaRPr lang="en-US" altLang="zh-CN" dirty="0" smtClean="0"/>
          </a:p>
          <a:p>
            <a:r>
              <a:rPr lang="zh-CN" altLang="en-US" dirty="0" smtClean="0"/>
              <a:t>在大多数情况下，重复剔除的结果是每个参与者仍然有多于一个的战略可选择：得到一个精简的博弈</a:t>
            </a:r>
            <a:endParaRPr lang="en-US" altLang="zh-CN" dirty="0" smtClean="0"/>
          </a:p>
          <a:p>
            <a:pPr lvl="1"/>
            <a:r>
              <a:rPr lang="zh-CN" altLang="en-US" dirty="0" smtClean="0"/>
              <a:t>求解原始博弈的纳什均衡等价于求解精简博弈的纳什均衡！</a:t>
            </a:r>
            <a:endParaRPr lang="en-US" altLang="zh-CN" dirty="0" smtClean="0"/>
          </a:p>
          <a:p>
            <a:pPr lvl="1"/>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rtlCol="0">
            <a:normAutofit/>
          </a:bodyPr>
          <a:lstStyle/>
          <a:p>
            <a:pPr fontAlgn="auto">
              <a:spcAft>
                <a:spcPts val="0"/>
              </a:spcAft>
              <a:defRPr/>
            </a:pPr>
            <a:r>
              <a:rPr lang="zh-CN" altLang="en-US" sz="3800" dirty="0" smtClean="0">
                <a:ea typeface="SimSun" pitchFamily="2" charset="-122"/>
              </a:rPr>
              <a:t>利用最优反应求解纳什均衡</a:t>
            </a:r>
            <a:endParaRPr lang="en-US" altLang="zh-CN" sz="3800" dirty="0">
              <a:ea typeface="SimSun" pitchFamily="2" charset="-122"/>
            </a:endParaRPr>
          </a:p>
        </p:txBody>
      </p:sp>
      <p:graphicFrame>
        <p:nvGraphicFramePr>
          <p:cNvPr id="68612" name="Group 4"/>
          <p:cNvGraphicFramePr>
            <a:graphicFrameLocks noGrp="1"/>
          </p:cNvGraphicFramePr>
          <p:nvPr>
            <p:ph idx="1"/>
          </p:nvPr>
        </p:nvGraphicFramePr>
        <p:xfrm>
          <a:off x="935038" y="1628775"/>
          <a:ext cx="7526337" cy="1981200"/>
        </p:xfrm>
        <a:graphic>
          <a:graphicData uri="http://schemas.openxmlformats.org/drawingml/2006/table">
            <a:tbl>
              <a:tblPr/>
              <a:tblGrid>
                <a:gridCol w="1212850"/>
                <a:gridCol w="765175"/>
                <a:gridCol w="1882775"/>
                <a:gridCol w="1855787"/>
                <a:gridCol w="1809750"/>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dirty="0" smtClean="0">
                        <a:ln>
                          <a:noFill/>
                        </a:ln>
                        <a:solidFill>
                          <a:schemeClr val="tx1"/>
                        </a:solidFill>
                        <a:effectLst/>
                        <a:latin typeface="Arial" charset="0"/>
                        <a:ea typeface="宋体"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宋体"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宋体" charset="-122"/>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rgbClr val="0000FF"/>
                          </a:solidFill>
                          <a:effectLst/>
                          <a:latin typeface="Arial" charset="0"/>
                          <a:ea typeface="宋体" charset="-122"/>
                          <a:cs typeface="Arial" charset="0"/>
                        </a:rPr>
                        <a:t>参与者</a:t>
                      </a:r>
                      <a:r>
                        <a:rPr kumimoji="0" lang="en-US" altLang="zh-CN" sz="2000" b="0" i="0" u="none" strike="noStrike" cap="none" normalizeH="0" baseline="0" dirty="0" smtClean="0">
                          <a:ln>
                            <a:noFill/>
                          </a:ln>
                          <a:solidFill>
                            <a:srgbClr val="0000FF"/>
                          </a:solidFill>
                          <a:effectLst/>
                          <a:latin typeface="Arial" charset="0"/>
                          <a:ea typeface="宋体" charset="-122"/>
                          <a:cs typeface="Arial" charset="0"/>
                        </a:rPr>
                        <a:t> 2</a:t>
                      </a: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folHlink"/>
                        </a:solidFill>
                        <a:effectLst/>
                        <a:latin typeface="Arial" charset="0"/>
                        <a:ea typeface="宋体" charset="-122"/>
                        <a:cs typeface="Arial" charset="0"/>
                      </a:endParaRPr>
                    </a:p>
                  </a:txBody>
                  <a:tcPr anchor="b" horzOverflow="overflow">
                    <a:lnL>
                      <a:noFill/>
                    </a:lnL>
                    <a:lnR>
                      <a:noFill/>
                    </a:lnR>
                    <a:lnT>
                      <a:noFill/>
                    </a:lnT>
                    <a:lnB>
                      <a:noFill/>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宋体"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宋体"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rgbClr val="0000FF"/>
                          </a:solidFill>
                          <a:effectLst/>
                          <a:latin typeface="Arial" charset="0"/>
                          <a:ea typeface="宋体" charset="-122"/>
                          <a:cs typeface="Arial" charset="0"/>
                        </a:rPr>
                        <a:t>左</a:t>
                      </a:r>
                      <a:endParaRPr kumimoji="0" lang="en-US" altLang="zh-CN" sz="2000" b="0" i="0" u="none" strike="noStrike" cap="none" normalizeH="0" baseline="0" dirty="0" smtClean="0">
                        <a:ln>
                          <a:noFill/>
                        </a:ln>
                        <a:solidFill>
                          <a:srgbClr val="0000FF"/>
                        </a:solidFill>
                        <a:effectLst/>
                        <a:latin typeface="Arial" charset="0"/>
                        <a:ea typeface="宋体" charset="-122"/>
                        <a:cs typeface="Arial"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rgbClr val="0000FF"/>
                          </a:solidFill>
                          <a:effectLst/>
                          <a:latin typeface="Arial" charset="0"/>
                          <a:ea typeface="宋体" charset="-122"/>
                          <a:cs typeface="Arial" charset="0"/>
                        </a:rPr>
                        <a:t>中</a:t>
                      </a:r>
                      <a:endParaRPr kumimoji="0" lang="en-US" altLang="zh-CN" sz="2000" b="0" i="0" u="none" strike="noStrike" cap="none" normalizeH="0" baseline="0" dirty="0" smtClean="0">
                        <a:ln>
                          <a:noFill/>
                        </a:ln>
                        <a:solidFill>
                          <a:srgbClr val="0000FF"/>
                        </a:solidFill>
                        <a:effectLst/>
                        <a:latin typeface="Arial" charset="0"/>
                        <a:ea typeface="宋体" charset="-122"/>
                        <a:cs typeface="Arial"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rgbClr val="0000FF"/>
                          </a:solidFill>
                          <a:effectLst/>
                          <a:latin typeface="Arial" charset="0"/>
                          <a:ea typeface="宋体" charset="-122"/>
                          <a:cs typeface="Arial" charset="0"/>
                        </a:rPr>
                        <a:t>右</a:t>
                      </a:r>
                      <a:endParaRPr kumimoji="0" lang="en-US" altLang="zh-CN" sz="2000" b="0" i="0" u="none" strike="noStrike" cap="none" normalizeH="0" baseline="0" dirty="0" smtClean="0">
                        <a:ln>
                          <a:noFill/>
                        </a:ln>
                        <a:solidFill>
                          <a:srgbClr val="0000FF"/>
                        </a:solidFill>
                        <a:effectLst/>
                        <a:latin typeface="Arial" charset="0"/>
                        <a:ea typeface="宋体" charset="-122"/>
                        <a:cs typeface="Arial"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01625">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chemeClr val="hlink"/>
                          </a:solidFill>
                          <a:effectLst/>
                          <a:latin typeface="Arial" charset="0"/>
                          <a:ea typeface="宋体" charset="-122"/>
                          <a:cs typeface="Arial" charset="0"/>
                        </a:rPr>
                        <a:t>参与者</a:t>
                      </a:r>
                      <a:r>
                        <a:rPr kumimoji="0" lang="en-US" altLang="zh-CN" sz="2000" b="0" i="0" u="none" strike="noStrike" cap="none" normalizeH="0" baseline="0" dirty="0" smtClean="0">
                          <a:ln>
                            <a:noFill/>
                          </a:ln>
                          <a:solidFill>
                            <a:schemeClr val="hlink"/>
                          </a:solidFill>
                          <a:effectLst/>
                          <a:latin typeface="Arial" charset="0"/>
                          <a:ea typeface="宋体" charset="-122"/>
                          <a:cs typeface="Arial" charset="0"/>
                        </a:rPr>
                        <a:t> 1</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chemeClr val="hlink"/>
                          </a:solidFill>
                          <a:effectLst/>
                          <a:latin typeface="Arial" charset="0"/>
                          <a:ea typeface="宋体" charset="-122"/>
                          <a:cs typeface="Arial" charset="0"/>
                        </a:rPr>
                        <a:t>上</a:t>
                      </a:r>
                      <a:endParaRPr kumimoji="0" lang="en-US" altLang="zh-CN" sz="2000" b="0" i="0" u="none" strike="noStrike" cap="none" normalizeH="0" baseline="0" dirty="0" smtClean="0">
                        <a:ln>
                          <a:noFill/>
                        </a:ln>
                        <a:solidFill>
                          <a:schemeClr val="hlink"/>
                        </a:solidFill>
                        <a:effectLst/>
                        <a:latin typeface="Arial" charset="0"/>
                        <a:ea typeface="宋体" charset="-122"/>
                        <a:cs typeface="Arial"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宋体" charset="-122"/>
                          <a:cs typeface="Arial" charset="0"/>
                        </a:rPr>
                        <a:t>0</a:t>
                      </a:r>
                      <a:r>
                        <a:rPr kumimoji="0" lang="zh-CN" altLang="en-US" sz="2000" b="1" i="0" u="none" strike="noStrike" cap="none" normalizeH="0" baseline="0" smtClean="0">
                          <a:ln>
                            <a:noFill/>
                          </a:ln>
                          <a:solidFill>
                            <a:schemeClr val="tx1"/>
                          </a:solidFill>
                          <a:effectLst/>
                          <a:latin typeface="Courier New" pitchFamily="49" charset="0"/>
                          <a:ea typeface="宋体" charset="-122"/>
                          <a:cs typeface="Arial" charset="0"/>
                        </a:rPr>
                        <a:t> ,   </a:t>
                      </a:r>
                      <a:r>
                        <a:rPr kumimoji="0" lang="zh-CN" altLang="en-US" sz="2000" b="1" i="0" u="sng" strike="noStrike" cap="none" normalizeH="0" baseline="0" smtClean="0">
                          <a:ln>
                            <a:noFill/>
                          </a:ln>
                          <a:solidFill>
                            <a:srgbClr val="0000FF"/>
                          </a:solidFill>
                          <a:effectLst/>
                          <a:latin typeface="Courier New" pitchFamily="49" charset="0"/>
                          <a:ea typeface="宋体"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sng" strike="noStrike" cap="none" normalizeH="0" baseline="0" dirty="0" smtClean="0">
                          <a:ln>
                            <a:noFill/>
                          </a:ln>
                          <a:solidFill>
                            <a:schemeClr val="hlink"/>
                          </a:solidFill>
                          <a:effectLst/>
                          <a:latin typeface="Courier New" pitchFamily="49" charset="0"/>
                          <a:ea typeface="宋体" charset="-122"/>
                          <a:cs typeface="Arial" charset="0"/>
                        </a:rPr>
                        <a:t>4</a:t>
                      </a:r>
                      <a:r>
                        <a:rPr kumimoji="0" lang="zh-CN" altLang="en-US" sz="2000" b="1" i="0" u="none" strike="noStrike" cap="none" normalizeH="0" baseline="0" dirty="0" smtClean="0">
                          <a:ln>
                            <a:noFill/>
                          </a:ln>
                          <a:solidFill>
                            <a:schemeClr val="tx1"/>
                          </a:solidFill>
                          <a:effectLst/>
                          <a:latin typeface="Courier New" pitchFamily="49" charset="0"/>
                          <a:ea typeface="宋体" charset="-122"/>
                          <a:cs typeface="Arial" charset="0"/>
                        </a:rPr>
                        <a:t> ,   </a:t>
                      </a:r>
                      <a:r>
                        <a:rPr kumimoji="0" lang="zh-CN" altLang="en-US" sz="2000" b="1" i="0" u="none" strike="noStrike" cap="none" normalizeH="0" baseline="0" dirty="0" smtClean="0">
                          <a:ln>
                            <a:noFill/>
                          </a:ln>
                          <a:solidFill>
                            <a:srgbClr val="0000FF"/>
                          </a:solidFill>
                          <a:effectLst/>
                          <a:latin typeface="Courier New" pitchFamily="49" charset="0"/>
                          <a:ea typeface="宋体"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smtClean="0">
                          <a:ln>
                            <a:noFill/>
                          </a:ln>
                          <a:solidFill>
                            <a:schemeClr val="hlink"/>
                          </a:solidFill>
                          <a:effectLst/>
                          <a:latin typeface="Courier New" pitchFamily="49" charset="0"/>
                          <a:ea typeface="宋体" charset="-122"/>
                          <a:cs typeface="Arial" charset="0"/>
                        </a:rPr>
                        <a:t>3</a:t>
                      </a:r>
                      <a:r>
                        <a:rPr kumimoji="0" lang="zh-CN" altLang="en-US" sz="2000" b="1" i="0" u="none" strike="noStrike" cap="none" normalizeH="0" baseline="0" dirty="0" smtClean="0">
                          <a:ln>
                            <a:noFill/>
                          </a:ln>
                          <a:solidFill>
                            <a:schemeClr val="tx1"/>
                          </a:solidFill>
                          <a:effectLst/>
                          <a:latin typeface="Courier New" pitchFamily="49" charset="0"/>
                          <a:ea typeface="宋体" charset="-122"/>
                          <a:cs typeface="Arial" charset="0"/>
                        </a:rPr>
                        <a:t> ,   </a:t>
                      </a:r>
                      <a:r>
                        <a:rPr kumimoji="0" lang="zh-CN" altLang="en-US" sz="2000" b="1" i="0" u="none" strike="noStrike" cap="none" normalizeH="0" baseline="0" dirty="0" smtClean="0">
                          <a:ln>
                            <a:noFill/>
                          </a:ln>
                          <a:solidFill>
                            <a:srgbClr val="0000FF"/>
                          </a:solidFill>
                          <a:effectLst/>
                          <a:latin typeface="Courier New" pitchFamily="49" charset="0"/>
                          <a:ea typeface="宋体"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chemeClr val="hlink"/>
                          </a:solidFill>
                          <a:effectLst/>
                          <a:latin typeface="Arial" charset="0"/>
                          <a:ea typeface="宋体" charset="-122"/>
                          <a:cs typeface="Arial" charset="0"/>
                        </a:rPr>
                        <a:t>中</a:t>
                      </a:r>
                      <a:endParaRPr kumimoji="0" lang="en-US" altLang="zh-CN" sz="2000" b="0" i="0" u="none" strike="noStrike" cap="none" normalizeH="0" baseline="0" dirty="0" smtClean="0">
                        <a:ln>
                          <a:noFill/>
                        </a:ln>
                        <a:solidFill>
                          <a:schemeClr val="hlink"/>
                        </a:solidFill>
                        <a:effectLst/>
                        <a:latin typeface="Arial" charset="0"/>
                        <a:ea typeface="宋体"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sng" strike="noStrike" cap="none" normalizeH="0" baseline="0" dirty="0" smtClean="0">
                          <a:ln>
                            <a:noFill/>
                          </a:ln>
                          <a:solidFill>
                            <a:schemeClr val="hlink"/>
                          </a:solidFill>
                          <a:effectLst/>
                          <a:latin typeface="Courier New" pitchFamily="49" charset="0"/>
                          <a:ea typeface="宋体" charset="-122"/>
                          <a:cs typeface="Arial" charset="0"/>
                        </a:rPr>
                        <a:t>4</a:t>
                      </a:r>
                      <a:r>
                        <a:rPr kumimoji="0" lang="zh-CN" altLang="en-US" sz="2000" b="1" i="0" u="none" strike="noStrike" cap="none" normalizeH="0" baseline="0" dirty="0" smtClean="0">
                          <a:ln>
                            <a:noFill/>
                          </a:ln>
                          <a:solidFill>
                            <a:schemeClr val="tx1"/>
                          </a:solidFill>
                          <a:effectLst/>
                          <a:latin typeface="Courier New" pitchFamily="49" charset="0"/>
                          <a:ea typeface="宋体" charset="-122"/>
                          <a:cs typeface="Arial" charset="0"/>
                        </a:rPr>
                        <a:t> ,   </a:t>
                      </a:r>
                      <a:r>
                        <a:rPr kumimoji="0" lang="zh-CN" altLang="en-US" sz="2000" b="1" i="0" u="none" strike="noStrike" cap="none" normalizeH="0" baseline="0" dirty="0" smtClean="0">
                          <a:ln>
                            <a:noFill/>
                          </a:ln>
                          <a:solidFill>
                            <a:srgbClr val="0000FF"/>
                          </a:solidFill>
                          <a:effectLst/>
                          <a:latin typeface="Courier New" pitchFamily="49" charset="0"/>
                          <a:ea typeface="宋体"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宋体" charset="-122"/>
                          <a:cs typeface="Arial" charset="0"/>
                        </a:rPr>
                        <a:t>0</a:t>
                      </a:r>
                      <a:r>
                        <a:rPr kumimoji="0" lang="zh-CN" altLang="en-US" sz="2000" b="1" i="0" u="none" strike="noStrike" cap="none" normalizeH="0" baseline="0" smtClean="0">
                          <a:ln>
                            <a:noFill/>
                          </a:ln>
                          <a:solidFill>
                            <a:schemeClr val="tx1"/>
                          </a:solidFill>
                          <a:effectLst/>
                          <a:latin typeface="Courier New" pitchFamily="49" charset="0"/>
                          <a:ea typeface="宋体" charset="-122"/>
                          <a:cs typeface="Arial" charset="0"/>
                        </a:rPr>
                        <a:t> ,   </a:t>
                      </a:r>
                      <a:r>
                        <a:rPr kumimoji="0" lang="zh-CN" altLang="en-US" sz="2000" b="1" i="0" u="sng" strike="noStrike" cap="none" normalizeH="0" baseline="0" smtClean="0">
                          <a:ln>
                            <a:noFill/>
                          </a:ln>
                          <a:solidFill>
                            <a:srgbClr val="0000FF"/>
                          </a:solidFill>
                          <a:effectLst/>
                          <a:latin typeface="Courier New" pitchFamily="49" charset="0"/>
                          <a:ea typeface="宋体"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smtClean="0">
                          <a:ln>
                            <a:noFill/>
                          </a:ln>
                          <a:solidFill>
                            <a:schemeClr val="hlink"/>
                          </a:solidFill>
                          <a:effectLst/>
                          <a:latin typeface="Courier New" pitchFamily="49" charset="0"/>
                          <a:ea typeface="宋体" charset="-122"/>
                          <a:cs typeface="Arial" charset="0"/>
                        </a:rPr>
                        <a:t>3</a:t>
                      </a:r>
                      <a:r>
                        <a:rPr kumimoji="0" lang="zh-CN" altLang="en-US" sz="2000" b="1" i="0" u="none" strike="noStrike" cap="none" normalizeH="0" baseline="0" dirty="0" smtClean="0">
                          <a:ln>
                            <a:noFill/>
                          </a:ln>
                          <a:solidFill>
                            <a:schemeClr val="tx1"/>
                          </a:solidFill>
                          <a:effectLst/>
                          <a:latin typeface="Courier New" pitchFamily="49" charset="0"/>
                          <a:ea typeface="宋体" charset="-122"/>
                          <a:cs typeface="Arial" charset="0"/>
                        </a:rPr>
                        <a:t> ,   </a:t>
                      </a:r>
                      <a:r>
                        <a:rPr kumimoji="0" lang="zh-CN" altLang="en-US" sz="2000" b="1" i="0" u="none" strike="noStrike" cap="none" normalizeH="0" baseline="0" dirty="0" smtClean="0">
                          <a:ln>
                            <a:noFill/>
                          </a:ln>
                          <a:solidFill>
                            <a:srgbClr val="0000FF"/>
                          </a:solidFill>
                          <a:effectLst/>
                          <a:latin typeface="Courier New" pitchFamily="49" charset="0"/>
                          <a:ea typeface="宋体"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chemeClr val="hlink"/>
                          </a:solidFill>
                          <a:effectLst/>
                          <a:latin typeface="Arial" charset="0"/>
                          <a:ea typeface="宋体" charset="-122"/>
                          <a:cs typeface="Arial" charset="0"/>
                        </a:rPr>
                        <a:t>下</a:t>
                      </a:r>
                      <a:endParaRPr kumimoji="0" lang="en-US" altLang="zh-CN" sz="2000" b="0" i="0" u="none" strike="noStrike" cap="none" normalizeH="0" baseline="0" dirty="0" smtClean="0">
                        <a:ln>
                          <a:noFill/>
                        </a:ln>
                        <a:solidFill>
                          <a:schemeClr val="hlink"/>
                        </a:solidFill>
                        <a:effectLst/>
                        <a:latin typeface="Arial" charset="0"/>
                        <a:ea typeface="宋体"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宋体"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宋体"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宋体"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宋体" charset="-122"/>
                          <a:cs typeface="Arial" charset="0"/>
                        </a:rPr>
                        <a:t>3</a:t>
                      </a:r>
                      <a:r>
                        <a:rPr kumimoji="0" lang="zh-CN" altLang="en-US" sz="2000" b="1" i="0" u="none" strike="noStrike" cap="none" normalizeH="0" baseline="0" smtClean="0">
                          <a:ln>
                            <a:noFill/>
                          </a:ln>
                          <a:solidFill>
                            <a:schemeClr val="tx1"/>
                          </a:solidFill>
                          <a:effectLst/>
                          <a:latin typeface="Courier New" pitchFamily="49" charset="0"/>
                          <a:ea typeface="宋体"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宋体"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sng" strike="noStrike" cap="none" normalizeH="0" baseline="0" dirty="0" smtClean="0">
                          <a:ln>
                            <a:noFill/>
                          </a:ln>
                          <a:solidFill>
                            <a:schemeClr val="hlink"/>
                          </a:solidFill>
                          <a:effectLst/>
                          <a:latin typeface="Courier New" pitchFamily="49" charset="0"/>
                          <a:ea typeface="宋体" charset="-122"/>
                          <a:cs typeface="Arial" charset="0"/>
                        </a:rPr>
                        <a:t>3.5</a:t>
                      </a:r>
                      <a:r>
                        <a:rPr kumimoji="0" lang="zh-CN" altLang="en-US" sz="2000" b="1" i="0" u="none" strike="noStrike" cap="none" normalizeH="0" baseline="0" dirty="0" smtClean="0">
                          <a:ln>
                            <a:noFill/>
                          </a:ln>
                          <a:solidFill>
                            <a:schemeClr val="hlink"/>
                          </a:solidFill>
                          <a:effectLst/>
                          <a:latin typeface="Courier New" pitchFamily="49" charset="0"/>
                          <a:ea typeface="宋体" charset="-122"/>
                          <a:cs typeface="Arial" charset="0"/>
                        </a:rPr>
                        <a:t> </a:t>
                      </a:r>
                      <a:r>
                        <a:rPr kumimoji="0" lang="zh-CN" altLang="en-US" sz="2000" b="1" i="0" u="none" strike="noStrike" cap="none" normalizeH="0" baseline="0" dirty="0" smtClean="0">
                          <a:ln>
                            <a:noFill/>
                          </a:ln>
                          <a:solidFill>
                            <a:schemeClr val="tx1"/>
                          </a:solidFill>
                          <a:effectLst/>
                          <a:latin typeface="Courier New" pitchFamily="49" charset="0"/>
                          <a:ea typeface="宋体" charset="-122"/>
                          <a:cs typeface="Arial" charset="0"/>
                        </a:rPr>
                        <a:t>, </a:t>
                      </a:r>
                      <a:r>
                        <a:rPr kumimoji="0" lang="zh-CN" altLang="en-US" sz="2000" b="1" i="0" u="sng" strike="noStrike" cap="none" normalizeH="0" baseline="0" dirty="0" smtClean="0">
                          <a:ln>
                            <a:noFill/>
                          </a:ln>
                          <a:solidFill>
                            <a:srgbClr val="0000FF"/>
                          </a:solidFill>
                          <a:effectLst/>
                          <a:latin typeface="Courier New" pitchFamily="49" charset="0"/>
                          <a:ea typeface="宋体" charset="-122"/>
                          <a:cs typeface="Arial" charset="0"/>
                        </a:rPr>
                        <a:t>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9" name="灯片编号占位符 5"/>
          <p:cNvSpPr>
            <a:spLocks noGrp="1"/>
          </p:cNvSpPr>
          <p:nvPr>
            <p:ph type="sldNum" sz="quarter" idx="12"/>
          </p:nvPr>
        </p:nvSpPr>
        <p:spPr/>
        <p:txBody>
          <a:bodyPr/>
          <a:lstStyle/>
          <a:p>
            <a:pPr>
              <a:defRPr/>
            </a:pPr>
            <a:fld id="{B4DF5785-E512-4E23-BB73-B963BCE4A606}" type="slidenum">
              <a:rPr lang="zh-CN" altLang="en-US"/>
              <a:pPr>
                <a:defRPr/>
              </a:pPr>
              <a:t>4</a:t>
            </a:fld>
            <a:endParaRPr lang="en-US" altLang="zh-CN"/>
          </a:p>
        </p:txBody>
      </p:sp>
      <p:sp>
        <p:nvSpPr>
          <p:cNvPr id="73764" name="Rectangle 3"/>
          <p:cNvSpPr>
            <a:spLocks noGrp="1" noChangeArrowheads="1"/>
          </p:cNvSpPr>
          <p:nvPr>
            <p:ph type="body" idx="4294967295"/>
          </p:nvPr>
        </p:nvSpPr>
        <p:spPr>
          <a:xfrm>
            <a:off x="1066800" y="3886200"/>
            <a:ext cx="7772400" cy="2222500"/>
          </a:xfrm>
        </p:spPr>
        <p:txBody>
          <a:bodyPr/>
          <a:lstStyle/>
          <a:p>
            <a:pPr>
              <a:lnSpc>
                <a:spcPct val="80000"/>
              </a:lnSpc>
            </a:pPr>
            <a:r>
              <a:rPr lang="zh-CN" altLang="en-US" sz="2000" dirty="0" smtClean="0">
                <a:solidFill>
                  <a:schemeClr val="hlink"/>
                </a:solidFill>
                <a:ea typeface="宋体" charset="-122"/>
              </a:rPr>
              <a:t>给定参与者</a:t>
            </a:r>
            <a:r>
              <a:rPr lang="en-US" altLang="zh-CN" sz="2000" dirty="0" smtClean="0">
                <a:solidFill>
                  <a:schemeClr val="hlink"/>
                </a:solidFill>
                <a:ea typeface="宋体" charset="-122"/>
              </a:rPr>
              <a:t>2</a:t>
            </a:r>
            <a:r>
              <a:rPr lang="zh-CN" altLang="en-US" sz="2000" dirty="0" smtClean="0">
                <a:solidFill>
                  <a:schemeClr val="hlink"/>
                </a:solidFill>
                <a:ea typeface="宋体" charset="-122"/>
              </a:rPr>
              <a:t>采用战略“左”，“中”</a:t>
            </a:r>
            <a:r>
              <a:rPr lang="en-US" altLang="zh-CN" sz="2000" dirty="0" smtClean="0">
                <a:solidFill>
                  <a:schemeClr val="hlink"/>
                </a:solidFill>
                <a:ea typeface="宋体" charset="-122"/>
              </a:rPr>
              <a:t> </a:t>
            </a:r>
            <a:r>
              <a:rPr lang="zh-CN" altLang="en-US" sz="2000" dirty="0" smtClean="0">
                <a:solidFill>
                  <a:schemeClr val="hlink"/>
                </a:solidFill>
                <a:ea typeface="宋体" charset="-122"/>
              </a:rPr>
              <a:t>是参与者</a:t>
            </a:r>
            <a:r>
              <a:rPr lang="en-US" altLang="zh-CN" sz="2000" dirty="0" smtClean="0">
                <a:solidFill>
                  <a:schemeClr val="hlink"/>
                </a:solidFill>
                <a:ea typeface="宋体" charset="-122"/>
              </a:rPr>
              <a:t>1</a:t>
            </a:r>
            <a:r>
              <a:rPr lang="zh-CN" altLang="en-US" sz="2000" dirty="0" smtClean="0">
                <a:solidFill>
                  <a:schemeClr val="hlink"/>
                </a:solidFill>
                <a:ea typeface="宋体" charset="-122"/>
              </a:rPr>
              <a:t>的最优反应</a:t>
            </a:r>
            <a:endParaRPr lang="en-US" altLang="zh-CN" sz="2000" dirty="0" smtClean="0">
              <a:ea typeface="宋体" charset="-122"/>
            </a:endParaRPr>
          </a:p>
          <a:p>
            <a:pPr>
              <a:lnSpc>
                <a:spcPct val="80000"/>
              </a:lnSpc>
            </a:pPr>
            <a:r>
              <a:rPr lang="zh-CN" altLang="en-US" sz="2000" dirty="0" smtClean="0">
                <a:solidFill>
                  <a:schemeClr val="hlink"/>
                </a:solidFill>
                <a:ea typeface="宋体" charset="-122"/>
              </a:rPr>
              <a:t>给定参与者</a:t>
            </a:r>
            <a:r>
              <a:rPr lang="en-US" altLang="zh-CN" sz="2000" dirty="0" smtClean="0">
                <a:solidFill>
                  <a:schemeClr val="hlink"/>
                </a:solidFill>
                <a:ea typeface="宋体" charset="-122"/>
              </a:rPr>
              <a:t>2</a:t>
            </a:r>
            <a:r>
              <a:rPr lang="zh-CN" altLang="en-US" sz="2000" dirty="0" smtClean="0">
                <a:solidFill>
                  <a:schemeClr val="hlink"/>
                </a:solidFill>
                <a:ea typeface="宋体" charset="-122"/>
              </a:rPr>
              <a:t>采用战略“中”，“上”</a:t>
            </a:r>
            <a:r>
              <a:rPr lang="en-US" altLang="zh-CN" sz="2000" dirty="0" smtClean="0">
                <a:solidFill>
                  <a:schemeClr val="hlink"/>
                </a:solidFill>
                <a:ea typeface="宋体" charset="-122"/>
              </a:rPr>
              <a:t> </a:t>
            </a:r>
            <a:r>
              <a:rPr lang="zh-CN" altLang="en-US" sz="2000" dirty="0" smtClean="0">
                <a:solidFill>
                  <a:schemeClr val="hlink"/>
                </a:solidFill>
                <a:ea typeface="宋体" charset="-122"/>
              </a:rPr>
              <a:t>是参与者</a:t>
            </a:r>
            <a:r>
              <a:rPr lang="en-US" altLang="zh-CN" sz="2000" dirty="0" smtClean="0">
                <a:solidFill>
                  <a:schemeClr val="hlink"/>
                </a:solidFill>
                <a:ea typeface="宋体" charset="-122"/>
              </a:rPr>
              <a:t>1</a:t>
            </a:r>
            <a:r>
              <a:rPr lang="zh-CN" altLang="en-US" sz="2000" dirty="0" smtClean="0">
                <a:solidFill>
                  <a:schemeClr val="hlink"/>
                </a:solidFill>
                <a:ea typeface="宋体" charset="-122"/>
              </a:rPr>
              <a:t>的最优反应</a:t>
            </a:r>
            <a:r>
              <a:rPr lang="en-US" altLang="zh-CN" sz="2000" dirty="0" smtClean="0">
                <a:ea typeface="宋体" charset="-122"/>
              </a:rPr>
              <a:t> </a:t>
            </a:r>
          </a:p>
          <a:p>
            <a:pPr>
              <a:lnSpc>
                <a:spcPct val="80000"/>
              </a:lnSpc>
            </a:pPr>
            <a:r>
              <a:rPr lang="zh-CN" altLang="en-US" sz="2000" dirty="0" smtClean="0">
                <a:solidFill>
                  <a:schemeClr val="hlink"/>
                </a:solidFill>
                <a:ea typeface="宋体" charset="-122"/>
              </a:rPr>
              <a:t>给定参与者</a:t>
            </a:r>
            <a:r>
              <a:rPr lang="en-US" altLang="zh-CN" sz="2000" dirty="0" smtClean="0">
                <a:solidFill>
                  <a:schemeClr val="hlink"/>
                </a:solidFill>
                <a:ea typeface="宋体" charset="-122"/>
              </a:rPr>
              <a:t>2</a:t>
            </a:r>
            <a:r>
              <a:rPr lang="zh-CN" altLang="en-US" sz="2000" dirty="0" smtClean="0">
                <a:solidFill>
                  <a:schemeClr val="hlink"/>
                </a:solidFill>
                <a:ea typeface="宋体" charset="-122"/>
              </a:rPr>
              <a:t>采用战略“右”，“下”</a:t>
            </a:r>
            <a:r>
              <a:rPr lang="en-US" altLang="zh-CN" sz="2000" dirty="0" smtClean="0">
                <a:solidFill>
                  <a:schemeClr val="hlink"/>
                </a:solidFill>
                <a:ea typeface="宋体" charset="-122"/>
              </a:rPr>
              <a:t> </a:t>
            </a:r>
            <a:r>
              <a:rPr lang="zh-CN" altLang="en-US" sz="2000" dirty="0" smtClean="0">
                <a:solidFill>
                  <a:schemeClr val="hlink"/>
                </a:solidFill>
                <a:ea typeface="宋体" charset="-122"/>
              </a:rPr>
              <a:t>是参与者</a:t>
            </a:r>
            <a:r>
              <a:rPr lang="en-US" altLang="zh-CN" sz="2000" dirty="0" smtClean="0">
                <a:solidFill>
                  <a:schemeClr val="hlink"/>
                </a:solidFill>
                <a:ea typeface="宋体" charset="-122"/>
              </a:rPr>
              <a:t>1</a:t>
            </a:r>
            <a:r>
              <a:rPr lang="zh-CN" altLang="en-US" sz="2000" dirty="0" smtClean="0">
                <a:solidFill>
                  <a:schemeClr val="hlink"/>
                </a:solidFill>
                <a:ea typeface="宋体" charset="-122"/>
              </a:rPr>
              <a:t>的最优反应</a:t>
            </a:r>
            <a:endParaRPr lang="en-US" altLang="zh-CN" sz="2000" dirty="0" smtClean="0">
              <a:ea typeface="宋体" charset="-122"/>
            </a:endParaRPr>
          </a:p>
          <a:p>
            <a:pPr>
              <a:lnSpc>
                <a:spcPct val="80000"/>
              </a:lnSpc>
            </a:pPr>
            <a:endParaRPr lang="en-US" altLang="zh-CN" sz="2000" dirty="0" smtClean="0">
              <a:solidFill>
                <a:srgbClr val="0000FF"/>
              </a:solidFill>
              <a:ea typeface="宋体" charset="-122"/>
            </a:endParaRPr>
          </a:p>
          <a:p>
            <a:pPr>
              <a:lnSpc>
                <a:spcPct val="80000"/>
              </a:lnSpc>
            </a:pPr>
            <a:r>
              <a:rPr lang="zh-CN" altLang="en-US" sz="2000" dirty="0" smtClean="0">
                <a:solidFill>
                  <a:schemeClr val="hlink"/>
                </a:solidFill>
                <a:ea typeface="宋体" charset="-122"/>
              </a:rPr>
              <a:t>给定参与者</a:t>
            </a:r>
            <a:r>
              <a:rPr lang="en-US" altLang="zh-CN" sz="2000" dirty="0" smtClean="0">
                <a:solidFill>
                  <a:schemeClr val="hlink"/>
                </a:solidFill>
                <a:ea typeface="宋体" charset="-122"/>
              </a:rPr>
              <a:t>1</a:t>
            </a:r>
            <a:r>
              <a:rPr lang="zh-CN" altLang="en-US" sz="2000" dirty="0" smtClean="0">
                <a:solidFill>
                  <a:schemeClr val="hlink"/>
                </a:solidFill>
                <a:ea typeface="宋体" charset="-122"/>
              </a:rPr>
              <a:t>采用战略“上”，“左”</a:t>
            </a:r>
            <a:r>
              <a:rPr lang="en-US" altLang="zh-CN" sz="2000" dirty="0" smtClean="0">
                <a:solidFill>
                  <a:schemeClr val="hlink"/>
                </a:solidFill>
                <a:ea typeface="宋体" charset="-122"/>
              </a:rPr>
              <a:t> </a:t>
            </a:r>
            <a:r>
              <a:rPr lang="zh-CN" altLang="en-US" sz="2000" dirty="0" smtClean="0">
                <a:solidFill>
                  <a:schemeClr val="hlink"/>
                </a:solidFill>
                <a:ea typeface="宋体" charset="-122"/>
              </a:rPr>
              <a:t>是参与者</a:t>
            </a:r>
            <a:r>
              <a:rPr lang="en-US" altLang="zh-CN" sz="2000" dirty="0" smtClean="0">
                <a:solidFill>
                  <a:schemeClr val="hlink"/>
                </a:solidFill>
                <a:ea typeface="宋体" charset="-122"/>
              </a:rPr>
              <a:t>2</a:t>
            </a:r>
            <a:r>
              <a:rPr lang="zh-CN" altLang="en-US" sz="2000" dirty="0" smtClean="0">
                <a:solidFill>
                  <a:schemeClr val="hlink"/>
                </a:solidFill>
                <a:ea typeface="宋体" charset="-122"/>
              </a:rPr>
              <a:t>的最优反应</a:t>
            </a:r>
            <a:endParaRPr lang="en-US" altLang="zh-CN" sz="2000" dirty="0" smtClean="0">
              <a:ea typeface="宋体" charset="-122"/>
            </a:endParaRPr>
          </a:p>
          <a:p>
            <a:pPr>
              <a:lnSpc>
                <a:spcPct val="80000"/>
              </a:lnSpc>
            </a:pPr>
            <a:r>
              <a:rPr lang="zh-CN" altLang="en-US" sz="2000" dirty="0" smtClean="0">
                <a:solidFill>
                  <a:schemeClr val="hlink"/>
                </a:solidFill>
                <a:ea typeface="宋体" charset="-122"/>
              </a:rPr>
              <a:t>给定参与者</a:t>
            </a:r>
            <a:r>
              <a:rPr lang="en-US" altLang="zh-CN" sz="2000" dirty="0" smtClean="0">
                <a:solidFill>
                  <a:schemeClr val="hlink"/>
                </a:solidFill>
                <a:ea typeface="宋体" charset="-122"/>
              </a:rPr>
              <a:t>1</a:t>
            </a:r>
            <a:r>
              <a:rPr lang="zh-CN" altLang="en-US" sz="2000" dirty="0" smtClean="0">
                <a:solidFill>
                  <a:schemeClr val="hlink"/>
                </a:solidFill>
                <a:ea typeface="宋体" charset="-122"/>
              </a:rPr>
              <a:t>采用战略“中”，“中”</a:t>
            </a:r>
            <a:r>
              <a:rPr lang="en-US" altLang="zh-CN" sz="2000" dirty="0" smtClean="0">
                <a:solidFill>
                  <a:schemeClr val="hlink"/>
                </a:solidFill>
                <a:ea typeface="宋体" charset="-122"/>
              </a:rPr>
              <a:t> </a:t>
            </a:r>
            <a:r>
              <a:rPr lang="zh-CN" altLang="en-US" sz="2000" dirty="0" smtClean="0">
                <a:solidFill>
                  <a:schemeClr val="hlink"/>
                </a:solidFill>
                <a:ea typeface="宋体" charset="-122"/>
              </a:rPr>
              <a:t>是参与者</a:t>
            </a:r>
            <a:r>
              <a:rPr lang="en-US" altLang="zh-CN" sz="2000" dirty="0" smtClean="0">
                <a:solidFill>
                  <a:schemeClr val="hlink"/>
                </a:solidFill>
                <a:ea typeface="宋体" charset="-122"/>
              </a:rPr>
              <a:t>2</a:t>
            </a:r>
            <a:r>
              <a:rPr lang="zh-CN" altLang="en-US" sz="2000" dirty="0" smtClean="0">
                <a:solidFill>
                  <a:schemeClr val="hlink"/>
                </a:solidFill>
                <a:ea typeface="宋体" charset="-122"/>
              </a:rPr>
              <a:t>的最优反应</a:t>
            </a:r>
            <a:r>
              <a:rPr lang="en-US" altLang="zh-CN" sz="2000" dirty="0" smtClean="0">
                <a:ea typeface="宋体" charset="-122"/>
              </a:rPr>
              <a:t> </a:t>
            </a:r>
          </a:p>
          <a:p>
            <a:pPr>
              <a:lnSpc>
                <a:spcPct val="80000"/>
              </a:lnSpc>
            </a:pPr>
            <a:r>
              <a:rPr lang="zh-CN" altLang="en-US" sz="2000" dirty="0" smtClean="0">
                <a:solidFill>
                  <a:schemeClr val="hlink"/>
                </a:solidFill>
                <a:ea typeface="宋体" charset="-122"/>
              </a:rPr>
              <a:t>给定参与者</a:t>
            </a:r>
            <a:r>
              <a:rPr lang="en-US" altLang="zh-CN" sz="2000" dirty="0" smtClean="0">
                <a:solidFill>
                  <a:schemeClr val="hlink"/>
                </a:solidFill>
                <a:ea typeface="宋体" charset="-122"/>
              </a:rPr>
              <a:t>1</a:t>
            </a:r>
            <a:r>
              <a:rPr lang="zh-CN" altLang="en-US" sz="2000" dirty="0" smtClean="0">
                <a:solidFill>
                  <a:schemeClr val="hlink"/>
                </a:solidFill>
                <a:ea typeface="宋体" charset="-122"/>
              </a:rPr>
              <a:t>采用战略“下”，“右”</a:t>
            </a:r>
            <a:r>
              <a:rPr lang="en-US" altLang="zh-CN" sz="2000" dirty="0" smtClean="0">
                <a:solidFill>
                  <a:schemeClr val="hlink"/>
                </a:solidFill>
                <a:ea typeface="宋体" charset="-122"/>
              </a:rPr>
              <a:t> </a:t>
            </a:r>
            <a:r>
              <a:rPr lang="zh-CN" altLang="en-US" sz="2000" dirty="0" smtClean="0">
                <a:solidFill>
                  <a:schemeClr val="hlink"/>
                </a:solidFill>
                <a:ea typeface="宋体" charset="-122"/>
              </a:rPr>
              <a:t>是参与者</a:t>
            </a:r>
            <a:r>
              <a:rPr lang="en-US" altLang="zh-CN" sz="2000" dirty="0" smtClean="0">
                <a:solidFill>
                  <a:schemeClr val="hlink"/>
                </a:solidFill>
                <a:ea typeface="宋体" charset="-122"/>
              </a:rPr>
              <a:t>2</a:t>
            </a:r>
            <a:r>
              <a:rPr lang="zh-CN" altLang="en-US" sz="2000" dirty="0" smtClean="0">
                <a:solidFill>
                  <a:schemeClr val="hlink"/>
                </a:solidFill>
                <a:ea typeface="宋体" charset="-122"/>
              </a:rPr>
              <a:t>的最优反应</a:t>
            </a:r>
            <a:endParaRPr lang="en-US" altLang="zh-CN" sz="2000" dirty="0" smtClean="0">
              <a:ea typeface="宋体" charset="-122"/>
            </a:endParaRP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zh-CN" altLang="en-US" smtClean="0"/>
              <a:t>性别战</a:t>
            </a:r>
          </a:p>
        </p:txBody>
      </p:sp>
      <p:sp>
        <p:nvSpPr>
          <p:cNvPr id="23554" name="Content Placeholder 2"/>
          <p:cNvSpPr>
            <a:spLocks noGrp="1"/>
          </p:cNvSpPr>
          <p:nvPr>
            <p:ph idx="1"/>
          </p:nvPr>
        </p:nvSpPr>
        <p:spPr>
          <a:xfrm>
            <a:off x="457200" y="1600200"/>
            <a:ext cx="8229600" cy="5029200"/>
          </a:xfrm>
        </p:spPr>
        <p:txBody>
          <a:bodyPr/>
          <a:lstStyle/>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buFont typeface="Arial" charset="0"/>
              <a:buNone/>
            </a:pPr>
            <a:endParaRPr lang="en-US" altLang="zh-CN" dirty="0" smtClean="0"/>
          </a:p>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r>
              <a:rPr lang="zh-CN" altLang="en-US" dirty="0" smtClean="0">
                <a:sym typeface="Wingdings" pitchFamily="2" charset="2"/>
              </a:rPr>
              <a:t>纳什均衡：（歌剧，歌剧）和（拳击，拳击）</a:t>
            </a:r>
            <a:endParaRPr lang="en-US" altLang="zh-CN" dirty="0" smtClean="0">
              <a:sym typeface="Wingdings" pitchFamily="2" charset="2"/>
            </a:endParaRPr>
          </a:p>
          <a:p>
            <a:pPr eaLnBrk="1" hangingPunct="1">
              <a:lnSpc>
                <a:spcPct val="90000"/>
              </a:lnSpc>
              <a:buFont typeface="Arial" charset="0"/>
              <a:buNone/>
            </a:pPr>
            <a:endParaRPr lang="en-US" altLang="zh-CN" dirty="0" smtClean="0"/>
          </a:p>
          <a:p>
            <a:pPr eaLnBrk="1" hangingPunct="1">
              <a:lnSpc>
                <a:spcPct val="90000"/>
              </a:lnSpc>
              <a:buFont typeface="Arial" charset="0"/>
              <a:buNone/>
            </a:pPr>
            <a:endParaRPr lang="en-US" altLang="zh-CN" dirty="0" smtClean="0"/>
          </a:p>
          <a:p>
            <a:pPr eaLnBrk="1" hangingPunct="1">
              <a:lnSpc>
                <a:spcPct val="90000"/>
              </a:lnSpc>
              <a:buFont typeface="Arial" charset="0"/>
              <a:buNone/>
            </a:pPr>
            <a:endParaRPr lang="en-US" altLang="zh-CN" dirty="0" smtClean="0"/>
          </a:p>
          <a:p>
            <a:pPr eaLnBrk="1" hangingPunct="1">
              <a:lnSpc>
                <a:spcPct val="90000"/>
              </a:lnSpc>
              <a:buFont typeface="Arial" charset="0"/>
              <a:buNone/>
            </a:pPr>
            <a:endParaRPr lang="en-US" altLang="zh-CN" dirty="0" smtClean="0"/>
          </a:p>
        </p:txBody>
      </p:sp>
      <p:graphicFrame>
        <p:nvGraphicFramePr>
          <p:cNvPr id="4" name="Table 3"/>
          <p:cNvGraphicFramePr>
            <a:graphicFrameLocks noGrp="1"/>
          </p:cNvGraphicFramePr>
          <p:nvPr/>
        </p:nvGraphicFramePr>
        <p:xfrm>
          <a:off x="1219200" y="1828800"/>
          <a:ext cx="5486400" cy="2971800"/>
        </p:xfrm>
        <a:graphic>
          <a:graphicData uri="http://schemas.openxmlformats.org/drawingml/2006/table">
            <a:tbl>
              <a:tblPr firstRow="1" bandRow="1">
                <a:tableStyleId>{5940675A-B579-460E-94D1-54222C63F5DA}</a:tableStyleId>
              </a:tblPr>
              <a:tblGrid>
                <a:gridCol w="1371600"/>
                <a:gridCol w="1371600"/>
                <a:gridCol w="1371600"/>
                <a:gridCol w="1371600"/>
              </a:tblGrid>
              <a:tr h="614734">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solidFill>
                            <a:schemeClr val="tx1"/>
                          </a:solidFill>
                        </a:rPr>
                        <a:t>男方</a:t>
                      </a:r>
                      <a:endParaRPr lang="en-US" sz="24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4734">
                <a:tc>
                  <a:txBody>
                    <a:bodyPr/>
                    <a:lstStyle/>
                    <a:p>
                      <a:pPr algn="ctr"/>
                      <a:endParaRPr lang="en-US" strike="noStrik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trike="noStrik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800" strike="noStrike" dirty="0" smtClean="0">
                          <a:solidFill>
                            <a:schemeClr val="tx1"/>
                          </a:solidFill>
                        </a:rPr>
                        <a:t>歌剧</a:t>
                      </a:r>
                      <a:endParaRPr lang="en-US" sz="2800" strike="noStrike"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800" strike="noStrike" dirty="0" smtClean="0">
                          <a:solidFill>
                            <a:schemeClr val="tx1"/>
                          </a:solidFill>
                        </a:rPr>
                        <a:t>拳击</a:t>
                      </a:r>
                      <a:endParaRPr lang="en-US" sz="2800" strike="noStrike"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71166">
                <a:tc rowSpan="2">
                  <a:txBody>
                    <a:bodyPr/>
                    <a:lstStyle/>
                    <a:p>
                      <a:pPr algn="ctr"/>
                      <a:r>
                        <a:rPr lang="zh-CN" altLang="en-US" sz="2400" strike="noStrike" dirty="0" smtClean="0">
                          <a:solidFill>
                            <a:schemeClr val="tx1"/>
                          </a:solidFill>
                        </a:rPr>
                        <a:t>女方</a:t>
                      </a:r>
                      <a:endParaRPr lang="en-US" sz="2400" strike="noStrike" dirty="0">
                        <a:solidFill>
                          <a:schemeClr val="tx1"/>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800" strike="noStrike" dirty="0" smtClean="0">
                          <a:solidFill>
                            <a:schemeClr val="tx1"/>
                          </a:solidFill>
                        </a:rPr>
                        <a:t>歌剧</a:t>
                      </a:r>
                      <a:endParaRPr lang="en-US" sz="2800" strike="noStrike"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u="sng" strike="noStrike" dirty="0" smtClean="0">
                          <a:solidFill>
                            <a:schemeClr val="tx1"/>
                          </a:solidFill>
                        </a:rPr>
                        <a:t>2</a:t>
                      </a:r>
                      <a:r>
                        <a:rPr lang="zh-CN" altLang="en-US" sz="2800" u="none" strike="noStrike" dirty="0" smtClean="0">
                          <a:solidFill>
                            <a:schemeClr val="tx1"/>
                          </a:solidFill>
                        </a:rPr>
                        <a:t>，</a:t>
                      </a:r>
                      <a:r>
                        <a:rPr lang="en-US" altLang="zh-CN" sz="2800" u="sng" strike="noStrike" dirty="0" smtClean="0">
                          <a:solidFill>
                            <a:schemeClr val="tx1"/>
                          </a:solidFill>
                        </a:rPr>
                        <a:t>1</a:t>
                      </a:r>
                      <a:endParaRPr lang="en-US" sz="2800" u="sng" strike="noStrike"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2800" u="none" strike="noStrike" dirty="0" smtClean="0">
                          <a:solidFill>
                            <a:schemeClr val="tx1"/>
                          </a:solidFill>
                        </a:rPr>
                        <a:t>0</a:t>
                      </a:r>
                      <a:r>
                        <a:rPr lang="zh-CN" altLang="en-US" sz="2800" u="none" strike="noStrike" dirty="0" smtClean="0">
                          <a:solidFill>
                            <a:schemeClr val="tx1"/>
                          </a:solidFill>
                        </a:rPr>
                        <a:t>，</a:t>
                      </a:r>
                      <a:r>
                        <a:rPr lang="en-US" altLang="zh-CN" sz="2800" u="none" strike="noStrike" dirty="0" smtClean="0">
                          <a:solidFill>
                            <a:schemeClr val="tx1"/>
                          </a:solidFill>
                        </a:rPr>
                        <a:t>0</a:t>
                      </a:r>
                      <a:endParaRPr lang="en-US" sz="2800" u="none" strike="noStrike" dirty="0">
                        <a:solidFill>
                          <a:schemeClr val="tx1"/>
                        </a:solidFill>
                      </a:endParaRPr>
                    </a:p>
                  </a:txBody>
                  <a:tcPr anchor="ctr">
                    <a:lnT w="12700" cap="flat" cmpd="sng" algn="ctr">
                      <a:solidFill>
                        <a:schemeClr val="tx1"/>
                      </a:solidFill>
                      <a:prstDash val="solid"/>
                      <a:round/>
                      <a:headEnd type="none" w="med" len="med"/>
                      <a:tailEnd type="none" w="med" len="med"/>
                    </a:lnT>
                  </a:tcPr>
                </a:tc>
              </a:tr>
              <a:tr h="871166">
                <a:tc vMerge="1">
                  <a:txBody>
                    <a:bodyPr/>
                    <a:lstStyle/>
                    <a:p>
                      <a:pPr algn="ctr"/>
                      <a:endParaRPr lang="en-US" sz="28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800" strike="noStrike" dirty="0" smtClean="0">
                          <a:solidFill>
                            <a:schemeClr val="tx1"/>
                          </a:solidFill>
                        </a:rPr>
                        <a:t>拳击</a:t>
                      </a:r>
                      <a:endParaRPr lang="en-US" sz="2800" strike="noStrike"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u="none" strike="noStrike" dirty="0" smtClean="0">
                          <a:solidFill>
                            <a:schemeClr val="tx1"/>
                          </a:solidFill>
                        </a:rPr>
                        <a:t>0</a:t>
                      </a:r>
                      <a:r>
                        <a:rPr lang="zh-CN" altLang="en-US" sz="2800" u="none" strike="noStrike" dirty="0" smtClean="0">
                          <a:solidFill>
                            <a:schemeClr val="tx1"/>
                          </a:solidFill>
                        </a:rPr>
                        <a:t>，</a:t>
                      </a:r>
                      <a:r>
                        <a:rPr lang="en-US" altLang="zh-CN" sz="2800" u="none" strike="noStrike" dirty="0" smtClean="0">
                          <a:solidFill>
                            <a:schemeClr val="tx1"/>
                          </a:solidFill>
                        </a:rPr>
                        <a:t>0</a:t>
                      </a:r>
                      <a:endParaRPr lang="en-US" sz="2800" u="none" strike="noStrike" dirty="0">
                        <a:solidFill>
                          <a:schemeClr val="tx1"/>
                        </a:solidFill>
                      </a:endParaRPr>
                    </a:p>
                  </a:txBody>
                  <a:tcPr anchor="ctr">
                    <a:lnL w="12700" cap="flat" cmpd="sng" algn="ctr">
                      <a:solidFill>
                        <a:schemeClr val="tx1"/>
                      </a:solidFill>
                      <a:prstDash val="solid"/>
                      <a:round/>
                      <a:headEnd type="none" w="med" len="med"/>
                      <a:tailEnd type="none" w="med" len="med"/>
                    </a:lnL>
                  </a:tcPr>
                </a:tc>
                <a:tc>
                  <a:txBody>
                    <a:bodyPr/>
                    <a:lstStyle/>
                    <a:p>
                      <a:pPr algn="ctr"/>
                      <a:r>
                        <a:rPr lang="zh-CN" altLang="en-US" sz="2800" u="none" strike="noStrike" dirty="0" smtClean="0">
                          <a:solidFill>
                            <a:schemeClr val="tx1"/>
                          </a:solidFill>
                        </a:rPr>
                        <a:t> </a:t>
                      </a:r>
                      <a:r>
                        <a:rPr lang="en-US" altLang="zh-CN" sz="2800" u="sng" strike="noStrike" dirty="0" smtClean="0">
                          <a:solidFill>
                            <a:schemeClr val="tx1"/>
                          </a:solidFill>
                        </a:rPr>
                        <a:t>1</a:t>
                      </a:r>
                      <a:r>
                        <a:rPr lang="zh-CN" altLang="en-US" sz="2800" u="none" strike="noStrike" dirty="0" smtClean="0">
                          <a:solidFill>
                            <a:schemeClr val="tx1"/>
                          </a:solidFill>
                        </a:rPr>
                        <a:t>，</a:t>
                      </a:r>
                      <a:r>
                        <a:rPr lang="en-US" altLang="zh-CN" sz="2800" u="sng" strike="noStrike" dirty="0" smtClean="0">
                          <a:solidFill>
                            <a:schemeClr val="tx1"/>
                          </a:solidFill>
                        </a:rPr>
                        <a:t>2</a:t>
                      </a:r>
                      <a:endParaRPr lang="en-US" sz="2800" u="sng" strike="noStrike" dirty="0">
                        <a:solidFill>
                          <a:schemeClr val="tx1"/>
                        </a:solidFill>
                      </a:endParaRPr>
                    </a:p>
                  </a:txBody>
                  <a:tcPr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zh-CN" altLang="en-US" smtClean="0"/>
              <a:t>斗鸡博弈（</a:t>
            </a:r>
            <a:r>
              <a:rPr lang="en-US" altLang="zh-CN" smtClean="0"/>
              <a:t>Chicken Game</a:t>
            </a:r>
            <a:r>
              <a:rPr lang="zh-CN" altLang="en-US" smtClean="0"/>
              <a:t>）</a:t>
            </a:r>
          </a:p>
        </p:txBody>
      </p:sp>
      <p:sp>
        <p:nvSpPr>
          <p:cNvPr id="25602" name="Content Placeholder 2"/>
          <p:cNvSpPr>
            <a:spLocks noGrp="1"/>
          </p:cNvSpPr>
          <p:nvPr>
            <p:ph idx="1"/>
          </p:nvPr>
        </p:nvSpPr>
        <p:spPr>
          <a:xfrm>
            <a:off x="457200" y="1600200"/>
            <a:ext cx="8229600" cy="5029200"/>
          </a:xfrm>
        </p:spPr>
        <p:txBody>
          <a:bodyPr/>
          <a:lstStyle/>
          <a:p>
            <a:pPr eaLnBrk="1" hangingPunct="1">
              <a:lnSpc>
                <a:spcPct val="90000"/>
              </a:lnSpc>
            </a:pPr>
            <a:endParaRPr lang="en-US" altLang="zh-CN" dirty="0" smtClean="0"/>
          </a:p>
          <a:p>
            <a:pPr eaLnBrk="1" hangingPunct="1">
              <a:lnSpc>
                <a:spcPct val="90000"/>
              </a:lnSpc>
              <a:buFont typeface="Arial" charset="0"/>
              <a:buNone/>
            </a:pPr>
            <a:endParaRPr lang="en-US" altLang="zh-CN" dirty="0" smtClean="0"/>
          </a:p>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buFont typeface="Arial" charset="0"/>
              <a:buNone/>
            </a:pPr>
            <a:endParaRPr lang="en-US" altLang="zh-CN" dirty="0" smtClean="0"/>
          </a:p>
          <a:p>
            <a:pPr eaLnBrk="1" hangingPunct="1">
              <a:lnSpc>
                <a:spcPct val="90000"/>
              </a:lnSpc>
            </a:pPr>
            <a:r>
              <a:rPr lang="zh-CN" altLang="en-US" dirty="0" smtClean="0">
                <a:sym typeface="Wingdings" pitchFamily="2" charset="2"/>
              </a:rPr>
              <a:t>纳什均衡：（转弯，坚持）和（坚持，转弯）</a:t>
            </a:r>
            <a:endParaRPr lang="en-US" altLang="zh-CN" dirty="0" smtClean="0">
              <a:sym typeface="Wingdings" pitchFamily="2" charset="2"/>
            </a:endParaRPr>
          </a:p>
          <a:p>
            <a:pPr eaLnBrk="1" hangingPunct="1">
              <a:lnSpc>
                <a:spcPct val="90000"/>
              </a:lnSpc>
              <a:buFont typeface="Arial" charset="0"/>
              <a:buNone/>
            </a:pPr>
            <a:endParaRPr lang="en-US" altLang="zh-CN" dirty="0" smtClean="0"/>
          </a:p>
          <a:p>
            <a:pPr eaLnBrk="1" hangingPunct="1">
              <a:lnSpc>
                <a:spcPct val="90000"/>
              </a:lnSpc>
              <a:buFont typeface="Arial" charset="0"/>
              <a:buNone/>
            </a:pPr>
            <a:endParaRPr lang="en-US" altLang="zh-CN" dirty="0" smtClean="0"/>
          </a:p>
        </p:txBody>
      </p:sp>
      <p:graphicFrame>
        <p:nvGraphicFramePr>
          <p:cNvPr id="4" name="Table 3"/>
          <p:cNvGraphicFramePr>
            <a:graphicFrameLocks noGrp="1"/>
          </p:cNvGraphicFramePr>
          <p:nvPr/>
        </p:nvGraphicFramePr>
        <p:xfrm>
          <a:off x="1219200" y="1828800"/>
          <a:ext cx="5410200" cy="2971800"/>
        </p:xfrm>
        <a:graphic>
          <a:graphicData uri="http://schemas.openxmlformats.org/drawingml/2006/table">
            <a:tbl>
              <a:tblPr firstRow="1" bandRow="1">
                <a:tableStyleId>{5940675A-B579-460E-94D1-54222C63F5DA}</a:tableStyleId>
              </a:tblPr>
              <a:tblGrid>
                <a:gridCol w="1352550"/>
                <a:gridCol w="1352550"/>
                <a:gridCol w="1352550"/>
                <a:gridCol w="1352550"/>
              </a:tblGrid>
              <a:tr h="614734">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solidFill>
                            <a:schemeClr val="tx1"/>
                          </a:solidFill>
                        </a:rPr>
                        <a:t>乙方</a:t>
                      </a:r>
                      <a:endParaRPr lang="en-US" sz="24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8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4734">
                <a:tc>
                  <a:txBody>
                    <a:bodyPr/>
                    <a:lstStyle/>
                    <a:p>
                      <a:pPr algn="ctr"/>
                      <a:endParaRPr lang="en-US" strike="noStrik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trike="noStrik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800" strike="noStrike" dirty="0" smtClean="0">
                          <a:solidFill>
                            <a:schemeClr val="tx1"/>
                          </a:solidFill>
                        </a:rPr>
                        <a:t>坚持</a:t>
                      </a:r>
                      <a:endParaRPr lang="en-US" sz="2800" strike="noStrike"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800" strike="noStrike" dirty="0" smtClean="0">
                          <a:solidFill>
                            <a:schemeClr val="tx1"/>
                          </a:solidFill>
                        </a:rPr>
                        <a:t>转弯</a:t>
                      </a:r>
                      <a:endParaRPr lang="en-US" sz="2800" strike="noStrike"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71166">
                <a:tc rowSpan="2">
                  <a:txBody>
                    <a:bodyPr/>
                    <a:lstStyle/>
                    <a:p>
                      <a:pPr algn="ctr"/>
                      <a:r>
                        <a:rPr lang="zh-CN" altLang="en-US" sz="2400" strike="noStrike" dirty="0" smtClean="0">
                          <a:solidFill>
                            <a:schemeClr val="tx1"/>
                          </a:solidFill>
                        </a:rPr>
                        <a:t>甲方</a:t>
                      </a:r>
                      <a:endParaRPr lang="en-US" sz="2400" strike="noStrike" dirty="0">
                        <a:solidFill>
                          <a:schemeClr val="tx1"/>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800" strike="noStrike" dirty="0" smtClean="0">
                          <a:solidFill>
                            <a:schemeClr val="tx1"/>
                          </a:solidFill>
                        </a:rPr>
                        <a:t>坚持</a:t>
                      </a:r>
                      <a:endParaRPr lang="en-US" sz="2800" strike="noStrike"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u="none" strike="noStrike" dirty="0" smtClean="0">
                          <a:solidFill>
                            <a:schemeClr val="tx1"/>
                          </a:solidFill>
                        </a:rPr>
                        <a:t>-4</a:t>
                      </a:r>
                      <a:r>
                        <a:rPr lang="zh-CN" altLang="en-US" sz="2800" u="none" strike="noStrike" dirty="0" smtClean="0">
                          <a:solidFill>
                            <a:schemeClr val="tx1"/>
                          </a:solidFill>
                        </a:rPr>
                        <a:t>，</a:t>
                      </a:r>
                      <a:r>
                        <a:rPr lang="en-US" altLang="zh-CN" sz="2800" u="none" strike="noStrike" dirty="0" smtClean="0">
                          <a:solidFill>
                            <a:schemeClr val="tx1"/>
                          </a:solidFill>
                        </a:rPr>
                        <a:t>-4</a:t>
                      </a:r>
                      <a:endParaRPr lang="en-US" sz="2800" u="none" strike="noStrike"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2800" u="sng" strike="noStrike" dirty="0" smtClean="0">
                          <a:solidFill>
                            <a:schemeClr val="tx1"/>
                          </a:solidFill>
                        </a:rPr>
                        <a:t>2</a:t>
                      </a:r>
                      <a:r>
                        <a:rPr lang="zh-CN" altLang="en-US" sz="2800" u="none" strike="noStrike" dirty="0" smtClean="0">
                          <a:solidFill>
                            <a:schemeClr val="tx1"/>
                          </a:solidFill>
                        </a:rPr>
                        <a:t>，</a:t>
                      </a:r>
                      <a:r>
                        <a:rPr lang="en-US" altLang="zh-CN" sz="2800" u="sng" strike="noStrike" dirty="0" smtClean="0">
                          <a:solidFill>
                            <a:schemeClr val="tx1"/>
                          </a:solidFill>
                        </a:rPr>
                        <a:t>0</a:t>
                      </a:r>
                      <a:endParaRPr lang="en-US" sz="2800" u="sng" strike="noStrike" dirty="0">
                        <a:solidFill>
                          <a:schemeClr val="tx1"/>
                        </a:solidFill>
                      </a:endParaRPr>
                    </a:p>
                  </a:txBody>
                  <a:tcPr anchor="ctr">
                    <a:lnT w="12700" cap="flat" cmpd="sng" algn="ctr">
                      <a:solidFill>
                        <a:schemeClr val="tx1"/>
                      </a:solidFill>
                      <a:prstDash val="solid"/>
                      <a:round/>
                      <a:headEnd type="none" w="med" len="med"/>
                      <a:tailEnd type="none" w="med" len="med"/>
                    </a:lnT>
                  </a:tcPr>
                </a:tc>
              </a:tr>
              <a:tr h="871166">
                <a:tc vMerge="1">
                  <a:txBody>
                    <a:bodyPr/>
                    <a:lstStyle/>
                    <a:p>
                      <a:pPr algn="ctr"/>
                      <a:endParaRPr lang="en-US" sz="28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2800" strike="noStrike" dirty="0" smtClean="0">
                          <a:solidFill>
                            <a:schemeClr val="tx1"/>
                          </a:solidFill>
                        </a:rPr>
                        <a:t>转弯</a:t>
                      </a:r>
                      <a:endParaRPr lang="en-US" sz="2800" strike="noStrike"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800" u="sng" strike="noStrike" dirty="0" smtClean="0">
                          <a:solidFill>
                            <a:schemeClr val="tx1"/>
                          </a:solidFill>
                        </a:rPr>
                        <a:t>0</a:t>
                      </a:r>
                      <a:r>
                        <a:rPr lang="zh-CN" altLang="en-US" sz="2800" u="none" strike="noStrike" dirty="0" smtClean="0">
                          <a:solidFill>
                            <a:schemeClr val="tx1"/>
                          </a:solidFill>
                        </a:rPr>
                        <a:t>，</a:t>
                      </a:r>
                      <a:r>
                        <a:rPr lang="en-US" altLang="zh-CN" sz="2800" u="sng" strike="noStrike" dirty="0" smtClean="0">
                          <a:solidFill>
                            <a:schemeClr val="tx1"/>
                          </a:solidFill>
                        </a:rPr>
                        <a:t>2</a:t>
                      </a:r>
                      <a:endParaRPr lang="en-US" sz="2800" u="sng" strike="noStrike" dirty="0">
                        <a:solidFill>
                          <a:schemeClr val="tx1"/>
                        </a:solidFill>
                      </a:endParaRPr>
                    </a:p>
                  </a:txBody>
                  <a:tcPr anchor="ctr">
                    <a:lnL w="12700" cap="flat" cmpd="sng" algn="ctr">
                      <a:solidFill>
                        <a:schemeClr val="tx1"/>
                      </a:solidFill>
                      <a:prstDash val="solid"/>
                      <a:round/>
                      <a:headEnd type="none" w="med" len="med"/>
                      <a:tailEnd type="none" w="med" len="med"/>
                    </a:lnL>
                  </a:tcPr>
                </a:tc>
                <a:tc>
                  <a:txBody>
                    <a:bodyPr/>
                    <a:lstStyle/>
                    <a:p>
                      <a:pPr algn="ctr"/>
                      <a:r>
                        <a:rPr lang="zh-CN" altLang="en-US" sz="2800" u="none" strike="noStrike" dirty="0" smtClean="0">
                          <a:solidFill>
                            <a:schemeClr val="tx1"/>
                          </a:solidFill>
                        </a:rPr>
                        <a:t> </a:t>
                      </a:r>
                      <a:r>
                        <a:rPr lang="en-US" altLang="zh-CN" sz="2800" u="none" strike="noStrike" dirty="0" smtClean="0">
                          <a:solidFill>
                            <a:schemeClr val="tx1"/>
                          </a:solidFill>
                        </a:rPr>
                        <a:t>1</a:t>
                      </a:r>
                      <a:r>
                        <a:rPr lang="zh-CN" altLang="en-US" sz="2800" u="none" strike="noStrike" dirty="0" smtClean="0">
                          <a:solidFill>
                            <a:schemeClr val="tx1"/>
                          </a:solidFill>
                        </a:rPr>
                        <a:t>，</a:t>
                      </a:r>
                      <a:r>
                        <a:rPr lang="en-US" altLang="zh-CN" sz="2800" u="none" strike="noStrike" dirty="0" smtClean="0">
                          <a:solidFill>
                            <a:schemeClr val="tx1"/>
                          </a:solidFill>
                        </a:rPr>
                        <a:t>1</a:t>
                      </a:r>
                      <a:endParaRPr lang="en-US" sz="2800" u="none" strike="noStrike" dirty="0">
                        <a:solidFill>
                          <a:schemeClr val="tx1"/>
                        </a:solidFill>
                      </a:endParaRPr>
                    </a:p>
                  </a:txBody>
                  <a:tcPr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zh-CN" altLang="en-US" dirty="0" smtClean="0"/>
              <a:t>旅行者困境（</a:t>
            </a:r>
            <a:r>
              <a:rPr lang="en-US" altLang="zh-CN" dirty="0" smtClean="0"/>
              <a:t>Travelers’ Dilemma</a:t>
            </a:r>
            <a:r>
              <a:rPr lang="zh-CN" altLang="en-US" dirty="0" smtClean="0"/>
              <a:t>）</a:t>
            </a:r>
          </a:p>
        </p:txBody>
      </p:sp>
      <p:sp>
        <p:nvSpPr>
          <p:cNvPr id="3" name="Content Placeholder 2"/>
          <p:cNvSpPr>
            <a:spLocks noGrp="1"/>
          </p:cNvSpPr>
          <p:nvPr>
            <p:ph idx="1"/>
          </p:nvPr>
        </p:nvSpPr>
        <p:spPr>
          <a:xfrm>
            <a:off x="457200" y="1600200"/>
            <a:ext cx="8229600" cy="5029200"/>
          </a:xfrm>
        </p:spPr>
        <p:txBody>
          <a:bodyPr rtlCol="0">
            <a:normAutofit fontScale="92500" lnSpcReduction="10000"/>
          </a:bodyPr>
          <a:lstStyle/>
          <a:p>
            <a:pPr eaLnBrk="1" fontAlgn="auto" hangingPunct="1">
              <a:spcAft>
                <a:spcPts val="0"/>
              </a:spcAft>
              <a:buFont typeface="Arial" pitchFamily="34" charset="0"/>
              <a:buChar char="•"/>
              <a:defRPr/>
            </a:pPr>
            <a:r>
              <a:rPr lang="zh-CN" altLang="en-US" dirty="0" smtClean="0"/>
              <a:t>两个游客在乘坐飞机的旅途中被航空公司损坏了他们各自购买的纪念品，被损坏的纪念品是一样的，航空公司决定赔偿。</a:t>
            </a:r>
            <a:endParaRPr lang="en-US" altLang="zh-CN" dirty="0" smtClean="0"/>
          </a:p>
          <a:p>
            <a:pPr eaLnBrk="1" fontAlgn="auto" hangingPunct="1">
              <a:spcAft>
                <a:spcPts val="0"/>
              </a:spcAft>
              <a:buFont typeface="Arial" pitchFamily="34" charset="0"/>
              <a:buChar char="•"/>
              <a:defRPr/>
            </a:pPr>
            <a:r>
              <a:rPr lang="zh-CN" altLang="en-US" dirty="0" smtClean="0"/>
              <a:t>两个游客各自写出</a:t>
            </a:r>
            <a:r>
              <a:rPr lang="en-US" altLang="zh-CN" dirty="0" smtClean="0"/>
              <a:t>2</a:t>
            </a:r>
            <a:r>
              <a:rPr lang="zh-CN" altLang="en-US" dirty="0" smtClean="0"/>
              <a:t>到</a:t>
            </a:r>
            <a:r>
              <a:rPr lang="en-US" altLang="zh-CN" dirty="0" smtClean="0"/>
              <a:t>100</a:t>
            </a:r>
            <a:r>
              <a:rPr lang="zh-CN" altLang="en-US" dirty="0" smtClean="0"/>
              <a:t>之间的任意整数。</a:t>
            </a:r>
            <a:endParaRPr lang="en-US" altLang="zh-CN" dirty="0" smtClean="0"/>
          </a:p>
          <a:p>
            <a:pPr lvl="1" fontAlgn="auto">
              <a:spcAft>
                <a:spcPts val="0"/>
              </a:spcAft>
              <a:buFont typeface="Arial" pitchFamily="34" charset="0"/>
              <a:buChar char="•"/>
              <a:defRPr/>
            </a:pPr>
            <a:r>
              <a:rPr lang="zh-CN" altLang="en-US" dirty="0" smtClean="0"/>
              <a:t>若两个数目相同，则航空公司支付他们中每一人这个数目。</a:t>
            </a:r>
            <a:endParaRPr lang="en-US" altLang="zh-CN" dirty="0" smtClean="0"/>
          </a:p>
          <a:p>
            <a:pPr lvl="1" fontAlgn="auto">
              <a:spcAft>
                <a:spcPts val="0"/>
              </a:spcAft>
              <a:buFont typeface="Arial" pitchFamily="34" charset="0"/>
              <a:buChar char="•"/>
              <a:defRPr/>
            </a:pPr>
            <a:r>
              <a:rPr lang="zh-CN" altLang="en-US" dirty="0" smtClean="0"/>
              <a:t>若不同，则取两个数目中较低的一个，并支付他们中每一人这个较低的数目，同时，写较低数目的人获得</a:t>
            </a:r>
            <a:r>
              <a:rPr lang="en-US" altLang="zh-CN" dirty="0" smtClean="0"/>
              <a:t>2</a:t>
            </a:r>
            <a:r>
              <a:rPr lang="zh-CN" altLang="en-US" dirty="0" smtClean="0"/>
              <a:t>元的奖赏，写较高数目的人被扣除</a:t>
            </a:r>
            <a:r>
              <a:rPr lang="en-US" altLang="zh-CN" dirty="0" smtClean="0"/>
              <a:t>2</a:t>
            </a:r>
            <a:r>
              <a:rPr lang="zh-CN" altLang="en-US" dirty="0" smtClean="0"/>
              <a:t>元作为惩罚。</a:t>
            </a:r>
            <a:endParaRPr lang="en-US" altLang="zh-CN" dirty="0" smtClean="0"/>
          </a:p>
          <a:p>
            <a:pPr eaLnBrk="1" fontAlgn="auto" hangingPunct="1">
              <a:spcAft>
                <a:spcPts val="0"/>
              </a:spcAft>
              <a:buFont typeface="Arial" pitchFamily="34" charset="0"/>
              <a:buChar char="•"/>
              <a:defRPr/>
            </a:pPr>
            <a:r>
              <a:rPr lang="zh-CN" altLang="en-US" dirty="0" smtClean="0">
                <a:solidFill>
                  <a:srgbClr val="FF0000"/>
                </a:solidFill>
              </a:rPr>
              <a:t>该博弈的纳什均衡是什么？</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58762"/>
          </a:xfrm>
        </p:spPr>
        <p:txBody>
          <a:bodyPr/>
          <a:lstStyle/>
          <a:p>
            <a:endParaRPr lang="zh-CN" altLang="en-US" dirty="0"/>
          </a:p>
        </p:txBody>
      </p:sp>
      <p:graphicFrame>
        <p:nvGraphicFramePr>
          <p:cNvPr id="72706" name="Object 4"/>
          <p:cNvGraphicFramePr>
            <a:graphicFrameLocks noChangeAspect="1"/>
          </p:cNvGraphicFramePr>
          <p:nvPr>
            <p:ph idx="1"/>
          </p:nvPr>
        </p:nvGraphicFramePr>
        <p:xfrm>
          <a:off x="1219200" y="1447800"/>
          <a:ext cx="6059424" cy="4267200"/>
        </p:xfrm>
        <a:graphic>
          <a:graphicData uri="http://schemas.openxmlformats.org/presentationml/2006/ole">
            <p:oleObj spid="_x0000_s72706" name="公式" r:id="rId3" imgW="1993680" imgH="142236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tLang="zh-CN" dirty="0" smtClean="0"/>
              <a:t>1.2 </a:t>
            </a:r>
            <a:r>
              <a:rPr lang="zh-CN" altLang="en-US" dirty="0" smtClean="0"/>
              <a:t>应用举例</a:t>
            </a:r>
          </a:p>
        </p:txBody>
      </p:sp>
      <p:sp>
        <p:nvSpPr>
          <p:cNvPr id="29698" name="Content Placeholder 2"/>
          <p:cNvSpPr>
            <a:spLocks noGrp="1"/>
          </p:cNvSpPr>
          <p:nvPr>
            <p:ph idx="1"/>
          </p:nvPr>
        </p:nvSpPr>
        <p:spPr>
          <a:xfrm>
            <a:off x="457200" y="1600200"/>
            <a:ext cx="8229600" cy="5029200"/>
          </a:xfrm>
        </p:spPr>
        <p:txBody>
          <a:bodyPr/>
          <a:lstStyle/>
          <a:p>
            <a:pPr eaLnBrk="1" hangingPunct="1">
              <a:buFont typeface="Arial" charset="0"/>
              <a:buNone/>
            </a:pPr>
            <a:r>
              <a:rPr lang="en-US" altLang="zh-CN" dirty="0" smtClean="0"/>
              <a:t>A. </a:t>
            </a:r>
            <a:r>
              <a:rPr lang="zh-CN" altLang="en-US" dirty="0" smtClean="0"/>
              <a:t>古诺的双头垄断模型</a:t>
            </a:r>
            <a:endParaRPr lang="en-US" altLang="zh-CN" dirty="0" smtClean="0"/>
          </a:p>
          <a:p>
            <a:pPr eaLnBrk="1" hangingPunct="1">
              <a:buFont typeface="Arial" charset="0"/>
              <a:buNone/>
            </a:pPr>
            <a:endParaRPr lang="en-US" altLang="zh-CN" dirty="0" smtClean="0"/>
          </a:p>
          <a:p>
            <a:pPr eaLnBrk="1" hangingPunct="1">
              <a:buFont typeface="Arial" charset="0"/>
              <a:buNone/>
            </a:pPr>
            <a:r>
              <a:rPr lang="en-US" altLang="zh-CN" dirty="0" smtClean="0"/>
              <a:t>B. </a:t>
            </a:r>
            <a:r>
              <a:rPr lang="zh-CN" altLang="en-US" dirty="0" smtClean="0"/>
              <a:t>贝特兰德的双头垄断模型（不同商品）</a:t>
            </a:r>
            <a:endParaRPr lang="en-US" altLang="zh-CN" dirty="0" smtClean="0"/>
          </a:p>
          <a:p>
            <a:pPr eaLnBrk="1" hangingPunct="1">
              <a:buFont typeface="Arial" charset="0"/>
              <a:buNone/>
            </a:pPr>
            <a:endParaRPr lang="en-US" altLang="zh-CN" dirty="0" smtClean="0"/>
          </a:p>
          <a:p>
            <a:pPr>
              <a:buNone/>
            </a:pPr>
            <a:r>
              <a:rPr lang="en-US" altLang="zh-CN" dirty="0" smtClean="0"/>
              <a:t>C. </a:t>
            </a:r>
            <a:r>
              <a:rPr lang="zh-CN" altLang="en-US" dirty="0" smtClean="0"/>
              <a:t>贝特兰德的双头垄断模型（相同商品）</a:t>
            </a:r>
            <a:endParaRPr lang="en-US" altLang="zh-CN" dirty="0" smtClean="0"/>
          </a:p>
          <a:p>
            <a:pPr>
              <a:buNone/>
            </a:pPr>
            <a:endParaRPr lang="en-US" altLang="zh-CN" dirty="0" smtClean="0"/>
          </a:p>
          <a:p>
            <a:pPr>
              <a:buNone/>
            </a:pPr>
            <a:r>
              <a:rPr lang="en-US" altLang="zh-CN" dirty="0" smtClean="0"/>
              <a:t>D. </a:t>
            </a:r>
            <a:r>
              <a:rPr lang="zh-CN" altLang="en-US" dirty="0" smtClean="0"/>
              <a:t>公共物品问题</a:t>
            </a:r>
            <a:endParaRPr lang="en-US" altLang="zh-CN" dirty="0" smtClean="0"/>
          </a:p>
          <a:p>
            <a:pPr eaLnBrk="1" hangingPunct="1">
              <a:buFont typeface="Arial" charset="0"/>
              <a:buNone/>
            </a:pPr>
            <a:endParaRPr lang="en-US" altLang="zh-CN" dirty="0" smtClean="0"/>
          </a:p>
          <a:p>
            <a:pPr eaLnBrk="1" hangingPunct="1">
              <a:buFont typeface="Arial" charset="0"/>
              <a:buNone/>
            </a:pPr>
            <a:endParaRPr lang="en-US" altLang="zh-CN"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FLYINGRK@7RJLKNOLJDW4YLM3" val="46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5111</TotalTime>
  <Words>892</Words>
  <Application>Microsoft Office PowerPoint</Application>
  <PresentationFormat>全屏显示(4:3)</PresentationFormat>
  <Paragraphs>143</Paragraphs>
  <Slides>14</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2" baseType="lpstr">
      <vt:lpstr>Arial</vt:lpstr>
      <vt:lpstr>宋体</vt:lpstr>
      <vt:lpstr>Calibri</vt:lpstr>
      <vt:lpstr>Wingdings</vt:lpstr>
      <vt:lpstr>Courier New</vt:lpstr>
      <vt:lpstr>Times New Roman</vt:lpstr>
      <vt:lpstr>Office Theme</vt:lpstr>
      <vt:lpstr>公式</vt:lpstr>
      <vt:lpstr>纳什均衡与重复剔除严格劣战略的关系</vt:lpstr>
      <vt:lpstr>纳什均衡的存在性</vt:lpstr>
      <vt:lpstr>如何求解纳什均衡</vt:lpstr>
      <vt:lpstr>利用最优反应求解纳什均衡</vt:lpstr>
      <vt:lpstr>性别战</vt:lpstr>
      <vt:lpstr>斗鸡博弈（Chicken Game）</vt:lpstr>
      <vt:lpstr>旅行者困境（Travelers’ Dilemma）</vt:lpstr>
      <vt:lpstr>幻灯片 8</vt:lpstr>
      <vt:lpstr>1.2 应用举例</vt:lpstr>
      <vt:lpstr>1.2 应用举例</vt:lpstr>
      <vt:lpstr>古诺的双头垄断模型</vt:lpstr>
      <vt:lpstr>古诺的双头垄断模型</vt:lpstr>
      <vt:lpstr>贝特兰德的双头垄断模型(不同商品)</vt:lpstr>
      <vt:lpstr>贝特兰德的双头垄断模型(不同商品）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完全信息静态博弈</dc:title>
  <dc:creator>flyingrk</dc:creator>
  <cp:lastModifiedBy>admin</cp:lastModifiedBy>
  <cp:revision>253</cp:revision>
  <dcterms:created xsi:type="dcterms:W3CDTF">2006-08-16T00:00:00Z</dcterms:created>
  <dcterms:modified xsi:type="dcterms:W3CDTF">2014-10-08T03:12:25Z</dcterms:modified>
</cp:coreProperties>
</file>