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37" r:id="rId2"/>
    <p:sldId id="338" r:id="rId3"/>
    <p:sldId id="339" r:id="rId4"/>
    <p:sldId id="340" r:id="rId5"/>
    <p:sldId id="341" r:id="rId6"/>
    <p:sldId id="311" r:id="rId7"/>
    <p:sldId id="327" r:id="rId8"/>
    <p:sldId id="334" r:id="rId9"/>
    <p:sldId id="325" r:id="rId10"/>
    <p:sldId id="326" r:id="rId11"/>
    <p:sldId id="331" r:id="rId12"/>
    <p:sldId id="333" r:id="rId13"/>
    <p:sldId id="322" r:id="rId14"/>
    <p:sldId id="323" r:id="rId15"/>
    <p:sldId id="336" r:id="rId16"/>
    <p:sldId id="335" r:id="rId17"/>
    <p:sldId id="324" r:id="rId18"/>
    <p:sldId id="328" r:id="rId19"/>
    <p:sldId id="329" r:id="rId20"/>
    <p:sldId id="330" r:id="rId21"/>
  </p:sldIdLst>
  <p:sldSz cx="9144000" cy="6858000" type="screen4x3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 autoAdjust="0"/>
    <p:restoredTop sz="94669" autoAdjust="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5C48A-6297-4774-BE0C-174C1E3CF7B2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653D9-9498-46AA-AE84-5722B4901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DC5E-8416-4775-9B6D-E5AA4CF3264F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A31C4-F85B-4748-B1EC-744C26A0D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00FD5-A582-420C-B479-3F71CB619C79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D4E61-1AA5-47B9-B298-B90BC1A9B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Game Theory--Lecture 1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34AF0-33C2-417B-99D7-F0DE3F71B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>
    <p:sndAc>
      <p:stSnd>
        <p:snd r:embed="rId1" name="click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6493-F99C-44F5-944A-1D0AED2EBD44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FFD8-09B7-49E9-AA3B-5D2893F0C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A1309-CB06-402E-85E4-27C14A7A044E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EE22A-BCE9-40B5-81AC-39EEF6A49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4D3BF-F787-4DC1-B951-40F479C82BEE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F95EE-AC4C-45A3-821E-58A717D7D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844BC-4F6A-4972-BF1D-AED5E3BA3CB0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FFAE8-39F3-4F59-808D-F78CAD5DD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54F3F-0E53-4371-8954-6FFABCDBD5FF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36C4C-A679-4F94-8973-A336CF5C4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11B02-1677-408E-8F13-1ED055ECE4C4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6342D-76FC-438F-A283-A11104238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93FC1-6146-44A3-8E81-C3696AEFC671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B7392-5AF5-4DE2-8547-F9AB5E033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2831E-2D09-4016-A7AB-6093672171F9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87EAF-E22E-4731-ACA5-74D78E4F5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9099797-1996-4A99-876C-A89903E7A533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E9A7998-2765-4A1B-A2E1-728F5D440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b="1" dirty="0" smtClean="0">
                <a:latin typeface="+mj-ea"/>
              </a:rPr>
              <a:t>贝特兰德的双头垄断模型</a:t>
            </a:r>
            <a:r>
              <a:rPr lang="en-US" altLang="zh-CN" sz="3600" b="1" dirty="0" smtClean="0">
                <a:latin typeface="+mj-ea"/>
              </a:rPr>
              <a:t>(</a:t>
            </a:r>
            <a:r>
              <a:rPr lang="zh-CN" altLang="en-US" sz="3600" b="1" dirty="0" smtClean="0">
                <a:latin typeface="+mj-ea"/>
              </a:rPr>
              <a:t>相同商品）</a:t>
            </a:r>
            <a:endParaRPr lang="en-US" altLang="zh-CN" sz="3600" dirty="0">
              <a:ea typeface="SimSun" pitchFamily="2" charset="-12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46085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市场参与者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zh-CN" altLang="en-US" dirty="0" smtClean="0">
                <a:ea typeface="宋体" charset="-122"/>
              </a:rPr>
              <a:t>厂商</a:t>
            </a:r>
            <a:r>
              <a:rPr lang="en-US" altLang="zh-CN" dirty="0" smtClean="0">
                <a:ea typeface="宋体" charset="-122"/>
              </a:rPr>
              <a:t> 1 </a:t>
            </a:r>
            <a:r>
              <a:rPr lang="zh-CN" altLang="en-US" dirty="0" smtClean="0">
                <a:ea typeface="宋体" charset="-122"/>
              </a:rPr>
              <a:t>和厂商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，生产相同的商品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每个厂商同时选择自己商品的价格，厂商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和厂商</a:t>
            </a:r>
            <a:r>
              <a:rPr lang="en-US" altLang="zh-CN" dirty="0" smtClean="0">
                <a:ea typeface="宋体" charset="-122"/>
              </a:rPr>
              <a:t> 2</a:t>
            </a:r>
            <a:r>
              <a:rPr lang="zh-CN" altLang="en-US" dirty="0" smtClean="0">
                <a:ea typeface="宋体" charset="-122"/>
              </a:rPr>
              <a:t>的价格分别表示为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b="1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b="1" i="1" baseline="-25000" dirty="0" smtClean="0">
                <a:latin typeface="Times New Roman" pitchFamily="18" charset="0"/>
                <a:ea typeface="宋体" charset="-122"/>
              </a:rPr>
              <a:t>2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消费者永远购买价格较低的商品，其需求为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Q = a - </a:t>
            </a:r>
            <a:r>
              <a:rPr lang="en-US" altLang="zh-CN" b="1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b="1" i="1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min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厂商</a:t>
            </a:r>
            <a:r>
              <a:rPr lang="en-US" altLang="zh-CN" b="1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的生产成本是</a:t>
            </a:r>
            <a:r>
              <a:rPr lang="en-US" altLang="zh-CN" b="1" i="1" dirty="0" err="1" smtClean="0">
                <a:latin typeface="Times New Roman" pitchFamily="18" charset="0"/>
                <a:ea typeface="宋体" charset="-122"/>
              </a:rPr>
              <a:t>C</a:t>
            </a:r>
            <a:r>
              <a:rPr lang="en-US" altLang="zh-CN" b="1" i="1" baseline="-25000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Q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) = </a:t>
            </a:r>
            <a:r>
              <a:rPr lang="en-US" altLang="zh-CN" b="1" i="1" dirty="0" err="1" smtClean="0">
                <a:latin typeface="Times New Roman" pitchFamily="18" charset="0"/>
                <a:ea typeface="宋体" charset="-122"/>
              </a:rPr>
              <a:t>c</a:t>
            </a:r>
            <a:r>
              <a:rPr lang="en-US" altLang="zh-CN" b="1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Q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 , </a:t>
            </a:r>
            <a:r>
              <a:rPr lang="en-US" altLang="zh-CN" b="1" i="1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 = 1, 2 </a:t>
            </a:r>
            <a:endParaRPr lang="en-US" altLang="zh-CN" dirty="0" smtClean="0">
              <a:latin typeface="Times New Roman" pitchFamily="18" charset="0"/>
              <a:ea typeface="宋体" charset="-122"/>
            </a:endParaRPr>
          </a:p>
          <a:p>
            <a:pPr lvl="1"/>
            <a:r>
              <a:rPr lang="zh-CN" altLang="en-US" sz="32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恒定边际成本，且满足</a:t>
            </a:r>
            <a:r>
              <a:rPr lang="en-US" altLang="zh-CN" sz="32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 &lt; 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D977A-EAAA-4454-959B-68915D11C0D4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随机变量</a:t>
            </a:r>
            <a:endParaRPr lang="en-US" altLang="zh-CN" smtClean="0"/>
          </a:p>
        </p:txBody>
      </p:sp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随机变量</a:t>
            </a:r>
            <a:r>
              <a:rPr lang="zh-CN" altLang="en-US" smtClean="0"/>
              <a:t>是其取值具有某个概率的变量</a:t>
            </a:r>
          </a:p>
          <a:p>
            <a:pPr eaLnBrk="1" hangingPunct="1"/>
            <a:r>
              <a:rPr lang="zh-CN" altLang="en-US" b="1" smtClean="0"/>
              <a:t>离散型随机变量</a:t>
            </a:r>
          </a:p>
          <a:p>
            <a:pPr lvl="1" eaLnBrk="1" hangingPunct="1"/>
            <a:r>
              <a:rPr lang="zh-CN" altLang="en-US" smtClean="0"/>
              <a:t>用</a:t>
            </a:r>
            <a:r>
              <a:rPr lang="en-US" altLang="zh-CN" smtClean="0"/>
              <a:t>X</a:t>
            </a:r>
            <a:r>
              <a:rPr lang="zh-CN" altLang="en-US" smtClean="0"/>
              <a:t>表示掷一个骰子所得到的的点数</a:t>
            </a:r>
          </a:p>
          <a:p>
            <a:pPr lvl="1" eaLnBrk="1" hangingPunct="1"/>
            <a:r>
              <a:rPr lang="en-US" altLang="zh-CN" smtClean="0"/>
              <a:t>X</a:t>
            </a:r>
            <a:r>
              <a:rPr lang="zh-CN" altLang="en-US" smtClean="0"/>
              <a:t>有六个可能取值</a:t>
            </a:r>
          </a:p>
          <a:p>
            <a:pPr lvl="1" eaLnBrk="1" hangingPunct="1"/>
            <a:r>
              <a:rPr lang="en-US" altLang="zh-CN" smtClean="0"/>
              <a:t>P(X=1)=P(X=2)=P(X=3)=P(X=4)=P(X=5)=P(X=6)=1/6</a:t>
            </a:r>
          </a:p>
          <a:p>
            <a:pPr eaLnBrk="1" hangingPunct="1"/>
            <a:r>
              <a:rPr lang="zh-CN" altLang="en-US" b="1" smtClean="0"/>
              <a:t>连续型随机变量</a:t>
            </a:r>
          </a:p>
          <a:p>
            <a:pPr lvl="1" eaLnBrk="1" hangingPunct="1"/>
            <a:r>
              <a:rPr lang="zh-CN" altLang="en-US" smtClean="0"/>
              <a:t>指针停下来时，指针所指向的角度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离散型随机变量的概率分布</a:t>
            </a:r>
            <a:endParaRPr lang="en-US" altLang="zh-CN" smtClean="0"/>
          </a:p>
        </p:txBody>
      </p:sp>
      <p:sp>
        <p:nvSpPr>
          <p:cNvPr id="6144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假设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为一个离散型随机变量</a:t>
            </a:r>
          </a:p>
          <a:p>
            <a:pPr eaLnBrk="1" hangingPunct="1"/>
            <a:r>
              <a:rPr lang="zh-CN" altLang="en-US" b="1" dirty="0" smtClean="0"/>
              <a:t>概率质量函数</a:t>
            </a:r>
            <a:r>
              <a:rPr lang="zh-CN" altLang="en-US" dirty="0" smtClean="0"/>
              <a:t>描述了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在每个可能取值的发生的概率，用</a:t>
            </a:r>
            <a:r>
              <a:rPr lang="en-US" altLang="zh-CN" dirty="0" smtClean="0"/>
              <a:t>f(x)</a:t>
            </a:r>
            <a:r>
              <a:rPr lang="zh-CN" altLang="en-US" smtClean="0"/>
              <a:t>表示概率质量函数</a:t>
            </a:r>
            <a:endParaRPr lang="zh-CN" altLang="en-US" dirty="0" smtClean="0"/>
          </a:p>
          <a:p>
            <a:pPr eaLnBrk="1" hangingPunct="1"/>
            <a:r>
              <a:rPr lang="zh-CN" altLang="en-US" b="1" dirty="0" smtClean="0"/>
              <a:t>累积分布函数</a:t>
            </a:r>
            <a:r>
              <a:rPr lang="zh-CN" altLang="en-US" dirty="0" smtClean="0"/>
              <a:t>描述了随机变量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的概率，用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表示累积分布函数</a:t>
            </a:r>
            <a:r>
              <a:rPr lang="en-US" altLang="zh-CN" dirty="0" smtClean="0"/>
              <a:t>F(x)=P(X   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累积分布函数和概率质量函数的关系：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3238500" y="5029200"/>
          <a:ext cx="2132013" cy="777875"/>
        </p:xfrm>
        <a:graphic>
          <a:graphicData uri="http://schemas.openxmlformats.org/presentationml/2006/ole">
            <p:oleObj spid="_x0000_s61444" name="Equation" r:id="rId3" imgW="939600" imgH="342720" progId="">
              <p:embed/>
            </p:oleObj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7332663" y="3844925"/>
          <a:ext cx="287337" cy="346075"/>
        </p:xfrm>
        <a:graphic>
          <a:graphicData uri="http://schemas.openxmlformats.org/presentationml/2006/ole">
            <p:oleObj spid="_x0000_s61445" name="Equation" r:id="rId4" imgW="126720" imgH="152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离散型随机变量的概率分布</a:t>
            </a:r>
            <a:endParaRPr lang="en-US" altLang="zh-CN" smtClean="0"/>
          </a:p>
        </p:txBody>
      </p:sp>
      <p:sp>
        <p:nvSpPr>
          <p:cNvPr id="63498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例子：设</a:t>
            </a:r>
            <a:r>
              <a:rPr lang="en-US" altLang="zh-CN" smtClean="0"/>
              <a:t>X</a:t>
            </a:r>
            <a:r>
              <a:rPr lang="zh-CN" altLang="en-US" smtClean="0"/>
              <a:t>为掷一个骰子所得到的的点数</a:t>
            </a:r>
          </a:p>
          <a:p>
            <a:pPr eaLnBrk="1" hangingPunct="1"/>
            <a:r>
              <a:rPr lang="zh-CN" altLang="en-US" smtClean="0"/>
              <a:t>则，概率质量函数为                       ，对于任何的</a:t>
            </a:r>
          </a:p>
          <a:p>
            <a:pPr eaLnBrk="1" hangingPunct="1"/>
            <a:r>
              <a:rPr lang="zh-CN" altLang="en-US" smtClean="0"/>
              <a:t>累积分布函数为                         ，对于任何的</a:t>
            </a:r>
          </a:p>
          <a:p>
            <a:pPr eaLnBrk="1" hangingPunct="1"/>
            <a:endParaRPr lang="zh-CN" altLang="en-US" smtClean="0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4648200" y="2286000"/>
          <a:ext cx="1612900" cy="460375"/>
        </p:xfrm>
        <a:graphic>
          <a:graphicData uri="http://schemas.openxmlformats.org/presentationml/2006/ole">
            <p:oleObj spid="_x0000_s63492" name="Equation" r:id="rId3" imgW="711000" imgH="203040" progId="">
              <p:embed/>
            </p:oleObj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1771650" y="2816225"/>
          <a:ext cx="2419350" cy="460375"/>
        </p:xfrm>
        <a:graphic>
          <a:graphicData uri="http://schemas.openxmlformats.org/presentationml/2006/ole">
            <p:oleObj spid="_x0000_s63494" name="Equation" r:id="rId4" imgW="1066680" imgH="203040" progId="">
              <p:embed/>
            </p:oleObj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3937000" y="3349625"/>
          <a:ext cx="1701800" cy="460375"/>
        </p:xfrm>
        <a:graphic>
          <a:graphicData uri="http://schemas.openxmlformats.org/presentationml/2006/ole">
            <p:oleObj spid="_x0000_s63495" name="Equation" r:id="rId5" imgW="749160" imgH="203040" progId="">
              <p:embed/>
            </p:oleObj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990600" y="3886200"/>
          <a:ext cx="2419350" cy="460375"/>
        </p:xfrm>
        <a:graphic>
          <a:graphicData uri="http://schemas.openxmlformats.org/presentationml/2006/ole">
            <p:oleObj spid="_x0000_s63496" name="Equation" r:id="rId6" imgW="106668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连续型随机变量的概率分布</a:t>
            </a:r>
            <a:endParaRPr lang="en-US" altLang="zh-CN" smtClean="0"/>
          </a:p>
        </p:txBody>
      </p:sp>
      <p:sp>
        <p:nvSpPr>
          <p:cNvPr id="3687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假设</a:t>
            </a:r>
            <a:r>
              <a:rPr lang="en-US" altLang="zh-CN" smtClean="0"/>
              <a:t>X</a:t>
            </a:r>
            <a:r>
              <a:rPr lang="zh-CN" altLang="en-US" smtClean="0"/>
              <a:t>为一个连续型随机变量，假设</a:t>
            </a:r>
            <a:r>
              <a:rPr lang="en-US" altLang="zh-CN" smtClean="0"/>
              <a:t>X</a:t>
            </a:r>
            <a:r>
              <a:rPr lang="zh-CN" altLang="en-US" smtClean="0"/>
              <a:t>的可能取值为</a:t>
            </a:r>
            <a:r>
              <a:rPr lang="en-US" altLang="zh-CN" smtClean="0"/>
              <a:t>[a,b]</a:t>
            </a:r>
          </a:p>
          <a:p>
            <a:pPr eaLnBrk="1" hangingPunct="1"/>
            <a:r>
              <a:rPr lang="zh-CN" altLang="en-US" b="1" smtClean="0"/>
              <a:t>概率密度函数</a:t>
            </a:r>
            <a:r>
              <a:rPr lang="zh-CN" altLang="en-US" smtClean="0"/>
              <a:t>描述了</a:t>
            </a:r>
            <a:r>
              <a:rPr lang="en-US" altLang="zh-CN" smtClean="0"/>
              <a:t>X</a:t>
            </a:r>
            <a:r>
              <a:rPr lang="zh-CN" altLang="en-US" smtClean="0"/>
              <a:t>在每个可能取值的发生的相对概率，用</a:t>
            </a:r>
            <a:r>
              <a:rPr lang="en-US" altLang="zh-CN" smtClean="0"/>
              <a:t>f(x)</a:t>
            </a:r>
            <a:r>
              <a:rPr lang="zh-CN" altLang="en-US" smtClean="0"/>
              <a:t>表示概率密度函数</a:t>
            </a:r>
          </a:p>
          <a:p>
            <a:pPr eaLnBrk="1" hangingPunct="1"/>
            <a:r>
              <a:rPr lang="zh-CN" altLang="en-US" b="1" smtClean="0"/>
              <a:t>累积分布函数</a:t>
            </a:r>
            <a:r>
              <a:rPr lang="zh-CN" altLang="en-US" smtClean="0"/>
              <a:t>描述了随机变量</a:t>
            </a:r>
            <a:r>
              <a:rPr lang="en-US" altLang="zh-CN" smtClean="0"/>
              <a:t>X</a:t>
            </a:r>
            <a:r>
              <a:rPr lang="zh-CN" altLang="en-US" smtClean="0"/>
              <a:t>小于</a:t>
            </a:r>
            <a:r>
              <a:rPr lang="en-US" altLang="zh-CN" smtClean="0"/>
              <a:t>x</a:t>
            </a:r>
            <a:r>
              <a:rPr lang="zh-CN" altLang="en-US" smtClean="0"/>
              <a:t>的概率，用</a:t>
            </a:r>
            <a:r>
              <a:rPr lang="en-US" altLang="zh-CN" smtClean="0"/>
              <a:t>F(x)</a:t>
            </a:r>
            <a:r>
              <a:rPr lang="zh-CN" altLang="en-US" smtClean="0"/>
              <a:t>表示累积分布函数</a:t>
            </a:r>
            <a:r>
              <a:rPr lang="en-US" altLang="zh-CN" smtClean="0"/>
              <a:t>F(x)=P(X   x)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累积分布函数和概率密度函数的关系：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124200" y="5445125"/>
          <a:ext cx="2362200" cy="749300"/>
        </p:xfrm>
        <a:graphic>
          <a:graphicData uri="http://schemas.openxmlformats.org/presentationml/2006/ole">
            <p:oleObj spid="_x0000_s36868" name="Equation" r:id="rId3" imgW="1041120" imgH="330120" progId="">
              <p:embed/>
            </p:oleObj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7315200" y="4343400"/>
          <a:ext cx="287338" cy="346075"/>
        </p:xfrm>
        <a:graphic>
          <a:graphicData uri="http://schemas.openxmlformats.org/presentationml/2006/ole">
            <p:oleObj spid="_x0000_s36872" name="Equation" r:id="rId4" imgW="126720" imgH="152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概率分布的例子</a:t>
            </a:r>
            <a:endParaRPr lang="en-US" altLang="zh-CN" smtClean="0"/>
          </a:p>
        </p:txBody>
      </p:sp>
      <p:sp>
        <p:nvSpPr>
          <p:cNvPr id="3789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均匀分布</a:t>
            </a:r>
            <a:r>
              <a:rPr lang="zh-CN" altLang="en-US" smtClean="0"/>
              <a:t>：</a:t>
            </a:r>
            <a:r>
              <a:rPr lang="en-US" altLang="zh-CN" smtClean="0"/>
              <a:t>[0,1] </a:t>
            </a:r>
            <a:r>
              <a:rPr lang="zh-CN" altLang="en-US" smtClean="0"/>
              <a:t>区间上的均匀分布</a:t>
            </a:r>
          </a:p>
          <a:p>
            <a:pPr eaLnBrk="1" hangingPunct="1"/>
            <a:r>
              <a:rPr lang="zh-CN" altLang="en-US" smtClean="0"/>
              <a:t>概率密度函数为：</a:t>
            </a:r>
            <a:r>
              <a:rPr lang="en-US" altLang="zh-CN" smtClean="0"/>
              <a:t>f(x)=1</a:t>
            </a:r>
          </a:p>
          <a:p>
            <a:pPr eaLnBrk="1" hangingPunct="1"/>
            <a:r>
              <a:rPr lang="zh-CN" altLang="en-US" smtClean="0"/>
              <a:t>累积分布函数为：</a:t>
            </a:r>
            <a:r>
              <a:rPr lang="en-US" altLang="zh-CN" smtClean="0"/>
              <a:t>F(x)=x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b="1" smtClean="0"/>
              <a:t>正态分布</a:t>
            </a:r>
            <a:r>
              <a:rPr lang="zh-CN" altLang="en-US" smtClean="0"/>
              <a:t> </a:t>
            </a:r>
          </a:p>
          <a:p>
            <a:pPr eaLnBrk="1" hangingPunct="1"/>
            <a:r>
              <a:rPr lang="zh-CN" altLang="en-US" smtClean="0"/>
              <a:t>概率密度函数为：</a:t>
            </a:r>
            <a:endParaRPr lang="en-US" altLang="zh-CN" smtClean="0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2667000" y="3962400"/>
          <a:ext cx="1382713" cy="517525"/>
        </p:xfrm>
        <a:graphic>
          <a:graphicData uri="http://schemas.openxmlformats.org/presentationml/2006/ole">
            <p:oleObj spid="_x0000_s37892" name="Equation" r:id="rId3" imgW="609480" imgH="228600" progId="">
              <p:embed/>
            </p:oleObj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3925888" y="4298950"/>
          <a:ext cx="3541712" cy="1063625"/>
        </p:xfrm>
        <a:graphic>
          <a:graphicData uri="http://schemas.openxmlformats.org/presentationml/2006/ole">
            <p:oleObj spid="_x0000_s37893" name="Equation" r:id="rId4" imgW="1562040" imgH="469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6568" name="Picture 5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054100"/>
            <a:ext cx="76200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6566" name="Object 6"/>
          <p:cNvGraphicFramePr>
            <a:graphicFrameLocks noChangeAspect="1"/>
          </p:cNvGraphicFramePr>
          <p:nvPr>
            <p:ph idx="1"/>
          </p:nvPr>
        </p:nvGraphicFramePr>
        <p:xfrm>
          <a:off x="4824413" y="5638800"/>
          <a:ext cx="280987" cy="304800"/>
        </p:xfrm>
        <a:graphic>
          <a:graphicData uri="http://schemas.openxmlformats.org/presentationml/2006/ole">
            <p:oleObj spid="_x0000_s66566" name="Equation" r:id="rId4" imgW="152280" imgH="1648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5548" name="Picture 4" descr="600px-Normal_distribution_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"/>
            <a:ext cx="8077200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5541" name="Object 5"/>
          <p:cNvGraphicFramePr>
            <a:graphicFrameLocks noChangeAspect="1"/>
          </p:cNvGraphicFramePr>
          <p:nvPr>
            <p:ph idx="1"/>
          </p:nvPr>
        </p:nvGraphicFramePr>
        <p:xfrm>
          <a:off x="6048375" y="595313"/>
          <a:ext cx="152400" cy="165100"/>
        </p:xfrm>
        <a:graphic>
          <a:graphicData uri="http://schemas.openxmlformats.org/presentationml/2006/ole">
            <p:oleObj spid="_x0000_s65541" name="Equation" r:id="rId4" imgW="152280" imgH="164880" progId="">
              <p:embed/>
            </p:oleObj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6048375" y="819150"/>
          <a:ext cx="152400" cy="165100"/>
        </p:xfrm>
        <a:graphic>
          <a:graphicData uri="http://schemas.openxmlformats.org/presentationml/2006/ole">
            <p:oleObj spid="_x0000_s65544" name="Equation" r:id="rId5" imgW="152280" imgH="164880" progId="">
              <p:embed/>
            </p:oleObj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6048375" y="1066800"/>
          <a:ext cx="152400" cy="165100"/>
        </p:xfrm>
        <a:graphic>
          <a:graphicData uri="http://schemas.openxmlformats.org/presentationml/2006/ole">
            <p:oleObj spid="_x0000_s65545" name="Equation" r:id="rId6" imgW="152280" imgH="164880" progId="">
              <p:embed/>
            </p:oleObj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6005513" y="1314450"/>
          <a:ext cx="152400" cy="165100"/>
        </p:xfrm>
        <a:graphic>
          <a:graphicData uri="http://schemas.openxmlformats.org/presentationml/2006/ole">
            <p:oleObj spid="_x0000_s65546" name="Equation" r:id="rId7" imgW="152280" imgH="1648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期望和方差</a:t>
            </a:r>
          </a:p>
        </p:txBody>
      </p:sp>
      <p:sp>
        <p:nvSpPr>
          <p:cNvPr id="6963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期望</a:t>
            </a:r>
            <a:r>
              <a:rPr lang="zh-CN" altLang="en-US" smtClean="0"/>
              <a:t>是一个随机变量每次可能结果的概率乘以其结果的总和，用</a:t>
            </a:r>
            <a:r>
              <a:rPr lang="en-US" altLang="zh-CN" smtClean="0"/>
              <a:t>E(X)</a:t>
            </a:r>
            <a:r>
              <a:rPr lang="zh-CN" altLang="en-US" smtClean="0"/>
              <a:t>表示</a:t>
            </a:r>
            <a:endParaRPr lang="en-US" altLang="zh-CN" smtClean="0"/>
          </a:p>
          <a:p>
            <a:pPr eaLnBrk="1" hangingPunct="1"/>
            <a:r>
              <a:rPr lang="zh-CN" altLang="en-US" b="1" smtClean="0"/>
              <a:t>方差</a:t>
            </a:r>
            <a:r>
              <a:rPr lang="zh-CN" altLang="en-US" smtClean="0"/>
              <a:t>描述一个随机变量的离散程度，用</a:t>
            </a:r>
            <a:r>
              <a:rPr lang="en-US" altLang="zh-CN" smtClean="0"/>
              <a:t>Var(X)</a:t>
            </a:r>
            <a:r>
              <a:rPr lang="zh-CN" altLang="en-US" smtClean="0"/>
              <a:t>表示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期望和方差</a:t>
            </a:r>
            <a:r>
              <a:rPr lang="en-US" altLang="zh-CN" smtClean="0"/>
              <a:t>-</a:t>
            </a:r>
            <a:r>
              <a:rPr lang="zh-CN" altLang="en-US" smtClean="0"/>
              <a:t>离散型随机变量</a:t>
            </a:r>
          </a:p>
        </p:txBody>
      </p:sp>
      <p:sp>
        <p:nvSpPr>
          <p:cNvPr id="583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假设</a:t>
            </a:r>
            <a:r>
              <a:rPr lang="en-US" altLang="zh-CN" smtClean="0"/>
              <a:t>X</a:t>
            </a:r>
            <a:r>
              <a:rPr lang="zh-CN" altLang="en-US" smtClean="0"/>
              <a:t>为掷骰子得到的点数，则</a:t>
            </a:r>
            <a:r>
              <a:rPr lang="en-US" altLang="zh-CN" smtClean="0"/>
              <a:t>X</a:t>
            </a:r>
            <a:r>
              <a:rPr lang="zh-CN" altLang="en-US" smtClean="0"/>
              <a:t>的期望值为：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X</a:t>
            </a:r>
            <a:r>
              <a:rPr lang="zh-CN" altLang="en-US" smtClean="0"/>
              <a:t>的方差为：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066800" y="2490788"/>
          <a:ext cx="7162800" cy="862012"/>
        </p:xfrm>
        <a:graphic>
          <a:graphicData uri="http://schemas.openxmlformats.org/presentationml/2006/ole">
            <p:oleObj spid="_x0000_s58372" name="Equation" r:id="rId3" imgW="3263760" imgH="393480" progId="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1143000" y="4479925"/>
          <a:ext cx="7086600" cy="2301875"/>
        </p:xfrm>
        <a:graphic>
          <a:graphicData uri="http://schemas.openxmlformats.org/presentationml/2006/ole">
            <p:oleObj spid="_x0000_s58373" name="Equation" r:id="rId4" imgW="3657600" imgH="1218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期望和方差</a:t>
            </a:r>
            <a:r>
              <a:rPr lang="en-US" altLang="zh-CN" smtClean="0"/>
              <a:t>-</a:t>
            </a:r>
            <a:r>
              <a:rPr lang="zh-CN" altLang="en-US" smtClean="0"/>
              <a:t>连续型随机变量</a:t>
            </a:r>
          </a:p>
        </p:txBody>
      </p:sp>
      <p:sp>
        <p:nvSpPr>
          <p:cNvPr id="5940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假设</a:t>
            </a:r>
            <a:r>
              <a:rPr lang="en-US" altLang="zh-CN" smtClean="0"/>
              <a:t>X</a:t>
            </a:r>
            <a:r>
              <a:rPr lang="zh-CN" altLang="en-US" smtClean="0"/>
              <a:t>为连续型随机变量，则</a:t>
            </a:r>
            <a:r>
              <a:rPr lang="en-US" altLang="zh-CN" smtClean="0"/>
              <a:t>X</a:t>
            </a:r>
            <a:r>
              <a:rPr lang="zh-CN" altLang="en-US" smtClean="0"/>
              <a:t>的期望值为：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X</a:t>
            </a:r>
            <a:r>
              <a:rPr lang="zh-CN" altLang="en-US" smtClean="0"/>
              <a:t>的方差为：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即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3351213" y="2560638"/>
          <a:ext cx="2592387" cy="722312"/>
        </p:xfrm>
        <a:graphic>
          <a:graphicData uri="http://schemas.openxmlformats.org/presentationml/2006/ole">
            <p:oleObj spid="_x0000_s59396" name="Equation" r:id="rId3" imgW="1180800" imgH="330120" progId="">
              <p:embed/>
            </p:oleObj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3294063" y="4202113"/>
          <a:ext cx="3181350" cy="461962"/>
        </p:xfrm>
        <a:graphic>
          <a:graphicData uri="http://schemas.openxmlformats.org/presentationml/2006/ole">
            <p:oleObj spid="_x0000_s59397" name="Equation" r:id="rId4" imgW="1536480" imgH="228600" progId="">
              <p:embed/>
            </p:oleObj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3135313" y="5181600"/>
          <a:ext cx="3313112" cy="461963"/>
        </p:xfrm>
        <a:graphic>
          <a:graphicData uri="http://schemas.openxmlformats.org/presentationml/2006/ole">
            <p:oleObj spid="_x0000_s59398" name="Equation" r:id="rId5" imgW="16002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sz="3600" dirty="0" smtClean="0"/>
              <a:t>给定价格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dirty="0" smtClean="0">
                <a:ea typeface="宋体" charset="-122"/>
              </a:rPr>
              <a:t> </a:t>
            </a:r>
            <a:r>
              <a:rPr lang="en-US" altLang="zh-CN" sz="36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3600" b="1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3600" dirty="0" smtClean="0">
                <a:ea typeface="宋体" charset="-122"/>
              </a:rPr>
              <a:t> , </a:t>
            </a:r>
            <a:r>
              <a:rPr lang="en-US" altLang="zh-CN" sz="3600" b="1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3600" b="1" i="1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3600" dirty="0" smtClean="0">
                <a:latin typeface="Times New Roman" pitchFamily="18" charset="0"/>
                <a:ea typeface="宋体" charset="-122"/>
              </a:rPr>
              <a:t>), </a:t>
            </a:r>
            <a:r>
              <a:rPr lang="zh-CN" altLang="en-US" sz="3600" dirty="0" smtClean="0"/>
              <a:t>消费者需求函数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</p:txBody>
      </p:sp>
      <p:graphicFrame>
        <p:nvGraphicFramePr>
          <p:cNvPr id="96258" name="Object 4"/>
          <p:cNvGraphicFramePr>
            <a:graphicFrameLocks noChangeAspect="1"/>
          </p:cNvGraphicFramePr>
          <p:nvPr/>
        </p:nvGraphicFramePr>
        <p:xfrm>
          <a:off x="912813" y="1485900"/>
          <a:ext cx="6910387" cy="4267200"/>
        </p:xfrm>
        <a:graphic>
          <a:graphicData uri="http://schemas.openxmlformats.org/presentationml/2006/ole">
            <p:oleObj spid="_x0000_s83970" name="公式" r:id="rId3" imgW="2273040" imgH="1422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期望和方差</a:t>
            </a:r>
            <a:r>
              <a:rPr lang="en-US" altLang="zh-CN" smtClean="0"/>
              <a:t>-</a:t>
            </a:r>
            <a:r>
              <a:rPr lang="zh-CN" altLang="en-US" smtClean="0"/>
              <a:t>连续型随机变量</a:t>
            </a:r>
          </a:p>
        </p:txBody>
      </p:sp>
      <p:sp>
        <p:nvSpPr>
          <p:cNvPr id="6042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假设</a:t>
            </a:r>
            <a:r>
              <a:rPr lang="en-US" altLang="zh-CN" smtClean="0"/>
              <a:t>X</a:t>
            </a:r>
            <a:r>
              <a:rPr lang="zh-CN" altLang="en-US" smtClean="0"/>
              <a:t>服从正态分布              ，则</a:t>
            </a:r>
            <a:r>
              <a:rPr lang="en-US" altLang="zh-CN" smtClean="0"/>
              <a:t>X</a:t>
            </a:r>
            <a:r>
              <a:rPr lang="zh-CN" altLang="en-US" smtClean="0"/>
              <a:t>的期望值为：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X</a:t>
            </a:r>
            <a:r>
              <a:rPr lang="zh-CN" altLang="en-US" smtClean="0"/>
              <a:t>的方差为：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>
              <a:buFont typeface="Arial" charset="0"/>
              <a:buNone/>
            </a:pPr>
            <a:endParaRPr lang="zh-CN" altLang="en-US" smtClean="0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3937000" y="2698750"/>
          <a:ext cx="1420813" cy="444500"/>
        </p:xfrm>
        <a:graphic>
          <a:graphicData uri="http://schemas.openxmlformats.org/presentationml/2006/ole">
            <p:oleObj spid="_x0000_s60420" name="Equation" r:id="rId3" imgW="647640" imgH="203040" progId="">
              <p:embed/>
            </p:oleObj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3886200" y="3962400"/>
          <a:ext cx="1681163" cy="461963"/>
        </p:xfrm>
        <a:graphic>
          <a:graphicData uri="http://schemas.openxmlformats.org/presentationml/2006/ole">
            <p:oleObj spid="_x0000_s60421" name="Equation" r:id="rId4" imgW="812520" imgH="228600" progId="">
              <p:embed/>
            </p:oleObj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4343400" y="1600200"/>
          <a:ext cx="1382713" cy="517525"/>
        </p:xfrm>
        <a:graphic>
          <a:graphicData uri="http://schemas.openxmlformats.org/presentationml/2006/ole">
            <p:oleObj spid="_x0000_s60423" name="Equation" r:id="rId5" imgW="60948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latin typeface="+mj-ea"/>
              </a:rPr>
              <a:t>贝特兰德的双头垄断模型</a:t>
            </a:r>
            <a:r>
              <a:rPr lang="en-US" altLang="zh-CN" sz="4000" b="1" dirty="0" smtClean="0">
                <a:latin typeface="+mj-ea"/>
              </a:rPr>
              <a:t>(</a:t>
            </a:r>
            <a:r>
              <a:rPr lang="zh-CN" altLang="en-US" sz="4000" b="1" dirty="0" smtClean="0">
                <a:latin typeface="+mj-ea"/>
              </a:rPr>
              <a:t>相同商品）</a:t>
            </a:r>
            <a:endParaRPr lang="en-US" altLang="zh-CN" sz="3800" dirty="0">
              <a:ea typeface="SimSun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47801"/>
            <a:ext cx="77724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ea typeface="宋体" charset="-122"/>
              </a:rPr>
              <a:t>标准式表达</a:t>
            </a:r>
            <a:r>
              <a:rPr lang="en-US" altLang="zh-CN" sz="2400" dirty="0" smtClean="0">
                <a:ea typeface="宋体" charset="-122"/>
              </a:rPr>
              <a:t>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charset="-122"/>
              </a:rPr>
              <a:t>参与者</a:t>
            </a:r>
            <a:r>
              <a:rPr lang="en-US" altLang="zh-CN" sz="2200" dirty="0" smtClean="0">
                <a:ea typeface="宋体" charset="-122"/>
              </a:rPr>
              <a:t>: 		</a:t>
            </a:r>
            <a:r>
              <a:rPr lang="en-US" altLang="zh-CN" sz="22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{ </a:t>
            </a:r>
            <a:r>
              <a:rPr lang="zh-CN" altLang="en-US" sz="22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厂商</a:t>
            </a:r>
            <a:r>
              <a:rPr lang="en-US" altLang="zh-CN" sz="22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1, </a:t>
            </a:r>
            <a:r>
              <a:rPr lang="zh-CN" altLang="en-US" sz="22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厂商</a:t>
            </a:r>
            <a:r>
              <a:rPr lang="en-US" altLang="zh-CN" sz="22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2}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charset="-122"/>
              </a:rPr>
              <a:t>战略空间</a:t>
            </a:r>
            <a:r>
              <a:rPr lang="en-US" altLang="zh-CN" sz="2200" dirty="0" smtClean="0">
                <a:ea typeface="宋体" charset="-122"/>
              </a:rPr>
              <a:t>: 	</a:t>
            </a:r>
            <a:r>
              <a:rPr lang="en-US" altLang="zh-CN" sz="2200" b="1" i="1" dirty="0" smtClean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200" b="1" i="1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200" b="1" i="1" dirty="0" smtClean="0">
                <a:latin typeface="Times New Roman" pitchFamily="18" charset="0"/>
                <a:ea typeface="宋体" charset="-122"/>
              </a:rPr>
              <a:t>=</a:t>
            </a:r>
            <a:r>
              <a:rPr lang="en-US" altLang="zh-CN" sz="2200" b="1" dirty="0" smtClean="0">
                <a:latin typeface="Times New Roman" pitchFamily="18" charset="0"/>
                <a:ea typeface="宋体" charset="-122"/>
              </a:rPr>
              <a:t>[0, +∞), </a:t>
            </a:r>
            <a:r>
              <a:rPr lang="en-US" altLang="zh-CN" sz="2200" b="1" i="1" dirty="0" smtClean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200" b="1" i="1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200" b="1" i="1" dirty="0" smtClean="0">
                <a:latin typeface="Times New Roman" pitchFamily="18" charset="0"/>
                <a:ea typeface="宋体" charset="-122"/>
              </a:rPr>
              <a:t>=</a:t>
            </a:r>
            <a:r>
              <a:rPr lang="en-US" altLang="zh-CN" sz="2200" b="1" dirty="0" smtClean="0">
                <a:latin typeface="Times New Roman" pitchFamily="18" charset="0"/>
                <a:ea typeface="宋体" charset="-122"/>
              </a:rPr>
              <a:t>[0, +∞)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charset="-122"/>
              </a:rPr>
              <a:t>收益函数</a:t>
            </a:r>
            <a:r>
              <a:rPr lang="en-US" altLang="zh-CN" sz="2200" dirty="0" smtClean="0">
                <a:ea typeface="宋体" charset="-122"/>
              </a:rPr>
              <a:t>: </a:t>
            </a:r>
            <a:endParaRPr lang="en-US" altLang="zh-CN" sz="2100" dirty="0" smtClean="0">
              <a:ea typeface="宋体" charset="-122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847850" y="3302000"/>
          <a:ext cx="5772150" cy="2871788"/>
        </p:xfrm>
        <a:graphic>
          <a:graphicData uri="http://schemas.openxmlformats.org/presentationml/2006/ole">
            <p:oleObj spid="_x0000_s84994" name="Equation" r:id="rId4" imgW="5029200" imgH="2501640" progId="Equation.3">
              <p:embed/>
            </p:oleObj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9BF4-023E-4FC1-9FB5-4384822314E7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 spd="med" advClick="0">
    <p:sndAc>
      <p:stSnd>
        <p:snd r:embed="rId3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 smtClean="0"/>
              <a:t>公共物品问题</a:t>
            </a:r>
            <a:endParaRPr lang="en-US" altLang="zh-CN" sz="3800" dirty="0" smtClean="0">
              <a:ea typeface="宋体" charset="-122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农场里有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 </a:t>
            </a:r>
            <a:r>
              <a:rPr lang="zh-CN" altLang="en-US" sz="2800" dirty="0" smtClean="0">
                <a:ea typeface="宋体" charset="-122"/>
                <a:cs typeface="Times New Roman" pitchFamily="18" charset="0"/>
              </a:rPr>
              <a:t>个农户。每年夏季，他们共同在农场的草地上饲养自己的羊群</a:t>
            </a:r>
            <a:endParaRPr lang="en-US" altLang="zh-CN" sz="2800" dirty="0" smtClean="0"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  <a:cs typeface="Times New Roman" pitchFamily="18" charset="0"/>
              </a:rPr>
              <a:t>农户</a:t>
            </a:r>
            <a:r>
              <a:rPr lang="en-US" altLang="zh-CN" sz="2800" b="1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en-US" sz="2800" dirty="0" smtClean="0">
                <a:ea typeface="宋体" charset="-122"/>
                <a:cs typeface="Times New Roman" pitchFamily="18" charset="0"/>
              </a:rPr>
              <a:t>拥有羊的数量是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800" b="1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b="1" i="1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zh-CN" altLang="en-US" sz="2800" b="1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en-US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800" b="1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= 1, 2, …, n</a:t>
            </a:r>
            <a:endParaRPr lang="en-US" altLang="zh-CN" sz="2800" dirty="0" smtClean="0"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对每个农户来说，无论他已经拥有多少只羊，增加一只羊的成本永远是常数</a:t>
            </a:r>
            <a:r>
              <a:rPr lang="en-US" altLang="zh-CN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endParaRPr lang="en-US" altLang="zh-CN" sz="2800" dirty="0" smtClean="0"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每只羊的价值为：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,  </a:t>
            </a:r>
            <a:r>
              <a:rPr lang="zh-CN" altLang="en-US" sz="2800" dirty="0" smtClean="0">
                <a:ea typeface="宋体" charset="-122"/>
                <a:cs typeface="Times New Roman" pitchFamily="18" charset="0"/>
              </a:rPr>
              <a:t>这里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 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为羊的总数量，即</a:t>
            </a:r>
            <a:r>
              <a:rPr lang="en-US" altLang="zh-CN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 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b="1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+ 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b="1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+ ... + </a:t>
            </a:r>
            <a:r>
              <a:rPr lang="en-US" altLang="zh-CN" sz="2800" b="1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b="1" i="1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  <a:cs typeface="Times New Roman" pitchFamily="18" charset="0"/>
              </a:rPr>
              <a:t>农场上最多能饲养的羊的数量是</a:t>
            </a:r>
            <a:r>
              <a:rPr lang="en-US" altLang="zh-CN" sz="2800" b="1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b="1" i="1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max</a:t>
            </a:r>
            <a:r>
              <a:rPr lang="zh-CN" altLang="en-US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超出该数量，羊群就不能成活，即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/>
            </a:r>
            <a:br>
              <a:rPr lang="en-US" altLang="zh-CN" sz="2800" dirty="0" smtClean="0">
                <a:ea typeface="宋体" charset="-122"/>
                <a:cs typeface="Times New Roman" pitchFamily="18" charset="0"/>
              </a:rPr>
            </a:b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&lt; </a:t>
            </a:r>
            <a:r>
              <a:rPr lang="en-US" altLang="zh-CN" sz="2800" b="1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b="1" i="1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max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→ v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&gt; 0; 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800" b="1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b="1" i="1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max</a:t>
            </a:r>
            <a:r>
              <a:rPr lang="en-US" altLang="zh-CN" sz="2800" b="1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→ v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= 0</a:t>
            </a:r>
            <a:endParaRPr lang="en-US" altLang="zh-CN" sz="2800" dirty="0" smtClean="0"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还满足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: 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sz="2800" b="1" i="1" dirty="0" smtClean="0">
                <a:latin typeface="Courier New" pitchFamily="49" charset="0"/>
                <a:ea typeface="宋体" charset="-122"/>
                <a:cs typeface="Times New Roman" pitchFamily="18" charset="0"/>
              </a:rPr>
              <a:t>’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&lt; 0 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and 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sz="2800" b="1" i="1" dirty="0" smtClean="0">
                <a:latin typeface="Courier New" pitchFamily="49" charset="0"/>
                <a:ea typeface="宋体" charset="-122"/>
                <a:cs typeface="Times New Roman" pitchFamily="18" charset="0"/>
              </a:rPr>
              <a:t>”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&lt; 0.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  <a:cs typeface="Times New Roman" pitchFamily="18" charset="0"/>
              </a:rPr>
              <a:t>每年春季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, </a:t>
            </a:r>
            <a:r>
              <a:rPr lang="zh-CN" altLang="en-US" sz="2800" dirty="0" smtClean="0">
                <a:ea typeface="宋体" charset="-122"/>
                <a:cs typeface="Times New Roman" pitchFamily="18" charset="0"/>
              </a:rPr>
              <a:t>所有农户同时决定自己应该饲养多少只羊</a:t>
            </a:r>
            <a:endParaRPr lang="en-US" altLang="zh-CN" sz="2800" dirty="0" smtClean="0">
              <a:ea typeface="宋体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50D13-CE97-42A3-827D-E7EC94AEFB30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/>
              <a:t>公共物品问题</a:t>
            </a:r>
            <a:endParaRPr lang="en-US" altLang="zh-CN" sz="3800" dirty="0" smtClean="0">
              <a:ea typeface="宋体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46085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ea typeface="宋体" charset="-122"/>
              </a:rPr>
              <a:t>标准式表述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dirty="0" smtClean="0">
                <a:ea typeface="宋体" charset="-122"/>
              </a:rPr>
              <a:t>参与者</a:t>
            </a:r>
            <a:r>
              <a:rPr lang="en-US" altLang="zh-CN" dirty="0" smtClean="0">
                <a:ea typeface="宋体" charset="-122"/>
              </a:rPr>
              <a:t>: 	</a:t>
            </a:r>
            <a:r>
              <a:rPr lang="en-US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{ </a:t>
            </a:r>
            <a:r>
              <a:rPr lang="zh-CN" altLang="en-US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农户</a:t>
            </a:r>
            <a:r>
              <a:rPr lang="en-US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1, ... </a:t>
            </a:r>
            <a:r>
              <a:rPr lang="zh-CN" altLang="en-US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农户</a:t>
            </a:r>
            <a:r>
              <a:rPr lang="en-US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dirty="0" smtClean="0">
                <a:ea typeface="宋体" charset="-122"/>
              </a:rPr>
              <a:t>策略空间</a:t>
            </a:r>
            <a:r>
              <a:rPr lang="en-US" altLang="zh-CN" dirty="0" smtClean="0">
                <a:ea typeface="宋体" charset="-122"/>
              </a:rPr>
              <a:t>: 	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b="1" i="1" baseline="-25000" dirty="0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=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[0, </a:t>
            </a:r>
            <a:r>
              <a:rPr lang="en-US" altLang="zh-CN" b="1" i="1" dirty="0" err="1" smtClean="0">
                <a:latin typeface="Times New Roman" pitchFamily="18" charset="0"/>
                <a:ea typeface="宋体" charset="-122"/>
              </a:rPr>
              <a:t>G</a:t>
            </a:r>
            <a:r>
              <a:rPr lang="en-US" altLang="zh-CN" b="1" i="1" baseline="-25000" dirty="0" err="1" smtClean="0">
                <a:latin typeface="Times New Roman" pitchFamily="18" charset="0"/>
                <a:ea typeface="宋体" charset="-122"/>
              </a:rPr>
              <a:t>max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),  </a:t>
            </a:r>
            <a:r>
              <a:rPr lang="en-US" altLang="zh-CN" b="1" i="1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=1, 2,..., 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n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dirty="0" smtClean="0">
                <a:ea typeface="宋体" charset="-122"/>
              </a:rPr>
              <a:t>收益函数</a:t>
            </a:r>
            <a:r>
              <a:rPr lang="en-US" altLang="zh-CN" dirty="0" smtClean="0">
                <a:ea typeface="宋体" charset="-122"/>
              </a:rPr>
              <a:t>: </a:t>
            </a:r>
            <a:br>
              <a:rPr lang="en-US" altLang="zh-CN" dirty="0" smtClean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给定任何战略组合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g</a:t>
            </a:r>
            <a:r>
              <a:rPr lang="en-US" altLang="zh-CN" b="1" i="1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, ..., </a:t>
            </a:r>
            <a:r>
              <a:rPr lang="en-US" altLang="zh-CN" b="1" i="1" dirty="0" err="1" smtClean="0">
                <a:latin typeface="Times New Roman" pitchFamily="18" charset="0"/>
                <a:ea typeface="宋体" charset="-122"/>
              </a:rPr>
              <a:t>g</a:t>
            </a:r>
            <a:r>
              <a:rPr lang="en-US" altLang="zh-CN" b="1" i="1" baseline="-25000" dirty="0" err="1" smtClean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)</a:t>
            </a:r>
            <a:r>
              <a:rPr lang="zh-CN" altLang="en-US" b="1" dirty="0" smtClean="0">
                <a:latin typeface="Times New Roman" pitchFamily="18" charset="0"/>
                <a:ea typeface="宋体" charset="-122"/>
              </a:rPr>
              <a:t>，</a:t>
            </a:r>
            <a:r>
              <a:rPr lang="zh-CN" altLang="en-US" dirty="0" smtClean="0">
                <a:ea typeface="宋体" charset="-122"/>
              </a:rPr>
              <a:t>对农户</a:t>
            </a:r>
            <a:r>
              <a:rPr lang="en-US" altLang="zh-CN" b="1" i="1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  = 1, 2, ..., 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来说</a:t>
            </a:r>
            <a:r>
              <a:rPr lang="zh-CN" altLang="en-US" b="1" i="1" dirty="0" smtClean="0">
                <a:latin typeface="Times New Roman" pitchFamily="18" charset="0"/>
                <a:ea typeface="宋体" charset="-122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其收益函数为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                   </a:t>
            </a:r>
            <a:r>
              <a:rPr lang="en-US" altLang="zh-CN" b="1" i="1" dirty="0" err="1" smtClean="0">
                <a:latin typeface="Times New Roman" pitchFamily="18" charset="0"/>
                <a:ea typeface="宋体" charset="-122"/>
              </a:rPr>
              <a:t>u</a:t>
            </a:r>
            <a:r>
              <a:rPr lang="en-US" altLang="zh-CN" b="1" i="1" baseline="-25000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g</a:t>
            </a:r>
            <a:r>
              <a:rPr lang="en-US" altLang="zh-CN" b="1" i="1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, ..., </a:t>
            </a:r>
            <a:r>
              <a:rPr lang="en-US" altLang="zh-CN" b="1" i="1" dirty="0" err="1" smtClean="0">
                <a:latin typeface="Times New Roman" pitchFamily="18" charset="0"/>
                <a:ea typeface="宋体" charset="-122"/>
              </a:rPr>
              <a:t>g</a:t>
            </a:r>
            <a:r>
              <a:rPr lang="en-US" altLang="zh-CN" b="1" i="1" baseline="-25000" dirty="0" err="1" smtClean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) = </a:t>
            </a:r>
            <a:r>
              <a:rPr lang="en-US" altLang="zh-CN" b="1" i="1" dirty="0" err="1" smtClean="0">
                <a:latin typeface="Times New Roman" pitchFamily="18" charset="0"/>
                <a:ea typeface="宋体" charset="-122"/>
              </a:rPr>
              <a:t>g</a:t>
            </a:r>
            <a:r>
              <a:rPr lang="en-US" altLang="zh-CN" b="1" i="1" baseline="-25000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g</a:t>
            </a:r>
            <a:r>
              <a:rPr lang="en-US" altLang="zh-CN" b="1" i="1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+ ...+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i="1" dirty="0" err="1" smtClean="0">
                <a:latin typeface="Times New Roman" pitchFamily="18" charset="0"/>
                <a:ea typeface="宋体" charset="-122"/>
              </a:rPr>
              <a:t>g</a:t>
            </a:r>
            <a:r>
              <a:rPr lang="en-US" altLang="zh-CN" b="1" i="1" baseline="-25000" dirty="0" err="1" smtClean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) 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–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</a:rPr>
              <a:t>c </a:t>
            </a:r>
            <a:r>
              <a:rPr lang="en-US" altLang="zh-CN" b="1" i="1" dirty="0" err="1" smtClean="0">
                <a:latin typeface="Times New Roman" pitchFamily="18" charset="0"/>
                <a:ea typeface="宋体" charset="-122"/>
              </a:rPr>
              <a:t>g</a:t>
            </a:r>
            <a:r>
              <a:rPr lang="en-US" altLang="zh-CN" b="1" i="1" baseline="-25000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600" dirty="0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56234-D904-4235-BDBB-F2EC4AAE4111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概率</a:t>
            </a:r>
            <a:endParaRPr lang="en-US" altLang="zh-CN" smtClean="0"/>
          </a:p>
        </p:txBody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/>
              <a:t>概率</a:t>
            </a:r>
            <a:r>
              <a:rPr lang="zh-CN" altLang="en-US" dirty="0" smtClean="0"/>
              <a:t>：是一个在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之间的实数，是对随机事件发生的可能性的度量。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概率</a:t>
            </a:r>
            <a:endParaRPr lang="en-US" altLang="zh-CN" smtClean="0"/>
          </a:p>
        </p:txBody>
      </p:sp>
      <p:sp>
        <p:nvSpPr>
          <p:cNvPr id="1433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概率</a:t>
            </a:r>
            <a:r>
              <a:rPr lang="zh-CN" altLang="en-US" smtClean="0"/>
              <a:t>：是一个在</a:t>
            </a:r>
            <a:r>
              <a:rPr lang="en-US" altLang="zh-CN" smtClean="0"/>
              <a:t>0</a:t>
            </a:r>
            <a:r>
              <a:rPr lang="zh-CN" altLang="en-US" smtClean="0"/>
              <a:t>到</a:t>
            </a:r>
            <a:r>
              <a:rPr lang="en-US" altLang="zh-CN" smtClean="0"/>
              <a:t>1</a:t>
            </a:r>
            <a:r>
              <a:rPr lang="zh-CN" altLang="en-US" smtClean="0"/>
              <a:t>之间的实数，是对随机事件发生的可能性的度量。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一副</a:t>
            </a:r>
            <a:r>
              <a:rPr lang="en-US" altLang="zh-CN" smtClean="0"/>
              <a:t>52</a:t>
            </a:r>
            <a:r>
              <a:rPr lang="zh-CN" altLang="en-US" smtClean="0"/>
              <a:t>张的扑克里面，随机抽出一张牌，抽到黑桃的概率为多少？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连续抛两次骰子，得到两个六点的概率为多少？</a:t>
            </a:r>
          </a:p>
          <a:p>
            <a:pPr eaLnBrk="1" hangingPunct="1"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概率</a:t>
            </a:r>
            <a:endParaRPr lang="en-US" altLang="zh-CN" smtClean="0"/>
          </a:p>
        </p:txBody>
      </p:sp>
      <p:sp>
        <p:nvSpPr>
          <p:cNvPr id="1536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概率</a:t>
            </a:r>
            <a:r>
              <a:rPr lang="zh-CN" altLang="en-US" smtClean="0"/>
              <a:t>：是一个在</a:t>
            </a:r>
            <a:r>
              <a:rPr lang="en-US" altLang="zh-CN" smtClean="0"/>
              <a:t>0</a:t>
            </a:r>
            <a:r>
              <a:rPr lang="zh-CN" altLang="en-US" smtClean="0"/>
              <a:t>到</a:t>
            </a:r>
            <a:r>
              <a:rPr lang="en-US" altLang="zh-CN" smtClean="0"/>
              <a:t>1</a:t>
            </a:r>
            <a:r>
              <a:rPr lang="zh-CN" altLang="en-US" smtClean="0"/>
              <a:t>之间的实数，是对随机事件发生的可能性的度量。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一副</a:t>
            </a:r>
            <a:r>
              <a:rPr lang="en-US" altLang="zh-CN" smtClean="0"/>
              <a:t>52</a:t>
            </a:r>
            <a:r>
              <a:rPr lang="zh-CN" altLang="en-US" smtClean="0"/>
              <a:t>张的扑克里面，随机抽出一张牌，抽到黑桃的概率为多少？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连续抛两次骰子，得到两个六点的概率为多少？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在一个均匀的转盘上转动指针，当指针停留下来时指向某一角度的概率为多少？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随机变量</a:t>
            </a:r>
            <a:endParaRPr lang="en-US" altLang="zh-CN" smtClean="0"/>
          </a:p>
        </p:txBody>
      </p:sp>
      <p:sp>
        <p:nvSpPr>
          <p:cNvPr id="1638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随机变量</a:t>
            </a:r>
            <a:r>
              <a:rPr lang="zh-CN" altLang="en-US" smtClean="0"/>
              <a:t>是其取值具有某个概率的变量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LYINGRK@7RJLKNOLJDW4YLM3" val="46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5055</TotalTime>
  <Words>775</Words>
  <Application>Microsoft Office PowerPoint</Application>
  <PresentationFormat>全屏显示(4:3)</PresentationFormat>
  <Paragraphs>92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Calibri</vt:lpstr>
      <vt:lpstr>Times New Roman</vt:lpstr>
      <vt:lpstr>Wingdings</vt:lpstr>
      <vt:lpstr>Symbol</vt:lpstr>
      <vt:lpstr>Courier New</vt:lpstr>
      <vt:lpstr>Office Theme</vt:lpstr>
      <vt:lpstr>Equation</vt:lpstr>
      <vt:lpstr>公式</vt:lpstr>
      <vt:lpstr>贝特兰德的双头垄断模型(相同商品）</vt:lpstr>
      <vt:lpstr>给定价格( p1 , p2), 消费者需求函数</vt:lpstr>
      <vt:lpstr>贝特兰德的双头垄断模型(相同商品）</vt:lpstr>
      <vt:lpstr>公共物品问题</vt:lpstr>
      <vt:lpstr>公共物品问题</vt:lpstr>
      <vt:lpstr>概率</vt:lpstr>
      <vt:lpstr>概率</vt:lpstr>
      <vt:lpstr>概率</vt:lpstr>
      <vt:lpstr>随机变量</vt:lpstr>
      <vt:lpstr>随机变量</vt:lpstr>
      <vt:lpstr>离散型随机变量的概率分布</vt:lpstr>
      <vt:lpstr>离散型随机变量的概率分布</vt:lpstr>
      <vt:lpstr>连续型随机变量的概率分布</vt:lpstr>
      <vt:lpstr>概率分布的例子</vt:lpstr>
      <vt:lpstr>幻灯片 15</vt:lpstr>
      <vt:lpstr>幻灯片 16</vt:lpstr>
      <vt:lpstr>期望和方差</vt:lpstr>
      <vt:lpstr>期望和方差-离散型随机变量</vt:lpstr>
      <vt:lpstr>期望和方差-连续型随机变量</vt:lpstr>
      <vt:lpstr>期望和方差-连续型随机变量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完全信息静态博弈</dc:title>
  <dc:creator>flyingrk</dc:creator>
  <cp:lastModifiedBy>admin</cp:lastModifiedBy>
  <cp:revision>145</cp:revision>
  <dcterms:created xsi:type="dcterms:W3CDTF">2006-08-16T00:00:00Z</dcterms:created>
  <dcterms:modified xsi:type="dcterms:W3CDTF">2014-10-08T03:10:58Z</dcterms:modified>
</cp:coreProperties>
</file>