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06" r:id="rId2"/>
    <p:sldId id="373" r:id="rId3"/>
    <p:sldId id="310" r:id="rId4"/>
    <p:sldId id="311" r:id="rId5"/>
    <p:sldId id="312" r:id="rId6"/>
    <p:sldId id="371" r:id="rId7"/>
    <p:sldId id="313" r:id="rId8"/>
    <p:sldId id="315" r:id="rId9"/>
    <p:sldId id="316" r:id="rId10"/>
    <p:sldId id="317" r:id="rId11"/>
    <p:sldId id="372" r:id="rId12"/>
    <p:sldId id="318" r:id="rId13"/>
    <p:sldId id="319" r:id="rId14"/>
    <p:sldId id="376" r:id="rId15"/>
    <p:sldId id="377" r:id="rId16"/>
    <p:sldId id="374" r:id="rId17"/>
    <p:sldId id="375" r:id="rId18"/>
    <p:sldId id="378" r:id="rId19"/>
    <p:sldId id="379" r:id="rId20"/>
    <p:sldId id="321" r:id="rId21"/>
    <p:sldId id="323" r:id="rId22"/>
    <p:sldId id="324" r:id="rId23"/>
    <p:sldId id="347" r:id="rId24"/>
    <p:sldId id="348" r:id="rId25"/>
    <p:sldId id="350" r:id="rId26"/>
    <p:sldId id="351" r:id="rId27"/>
    <p:sldId id="352" r:id="rId28"/>
  </p:sldIdLst>
  <p:sldSz cx="9144000" cy="6858000" type="screen4x3"/>
  <p:notesSz cx="6858000" cy="9144000"/>
  <p:embeddedFontLst>
    <p:embeddedFont>
      <p:font typeface="Calibri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9" autoAdjust="0"/>
  </p:normalViewPr>
  <p:slideViewPr>
    <p:cSldViewPr>
      <p:cViewPr varScale="1">
        <p:scale>
          <a:sx n="84" d="100"/>
          <a:sy n="84" d="100"/>
        </p:scale>
        <p:origin x="-15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9FC74EE-1E46-4AD0-868D-9DE6448FE689}" type="datetimeFigureOut">
              <a:rPr lang="en-US"/>
              <a:pPr>
                <a:defRPr/>
              </a:pPr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239D2C9-49BE-4BB3-91E9-1FB3E78A6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0ABC0A-8286-4A08-838C-8EF7CB6F718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BEF43-1BDF-4722-822F-614806AED5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91E29-123D-4D91-8C7C-EC25A3FA4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A58C0-F1F6-4456-A74C-3817144DB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DA572-5EAE-41D0-A4D8-B0141AC5B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418C2-1CE3-43EB-8EDE-2462722B0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09BFB-3F23-4BD5-B15B-061634605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F0686-E256-475A-853D-9F5F1E572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79E00-8010-4C22-8E1D-B821A93B5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CA4BF-EE45-45F0-9223-81A0E0C39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326A5-C6E7-4698-B342-460FF3471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E9D1A-048A-465C-9BD3-5D0144CFB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Fall, 2007, Fudan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78CC35-D7DA-4CCD-BC9B-79ACBF6EE8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1.3 </a:t>
            </a:r>
            <a:r>
              <a:rPr lang="zh-CN" altLang="en-US" sz="4000" smtClean="0"/>
              <a:t>理论发展：混合战略和均衡的存在性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1.3.A </a:t>
            </a:r>
            <a:r>
              <a:rPr lang="zh-CN" altLang="en-US" b="1" smtClean="0"/>
              <a:t>混合战略</a:t>
            </a:r>
            <a:endParaRPr lang="en-US" altLang="zh-CN" b="1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1.3.B </a:t>
            </a:r>
            <a:r>
              <a:rPr lang="zh-CN" altLang="en-US" b="1" smtClean="0"/>
              <a:t>纳什均衡的存在性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混合战略与严格劣战略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如果战略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为严格劣战略，那么对于其他参与者的任何战略组合，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都不可能是参与者</a:t>
            </a:r>
            <a:r>
              <a:rPr lang="en-US" altLang="zh-CN" smtClean="0"/>
              <a:t>i</a:t>
            </a:r>
            <a:r>
              <a:rPr lang="zh-CN" altLang="en-US" smtClean="0"/>
              <a:t>的最优反应战略。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逆命题：如果对于其他参与者的任何战略组合，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都不是参与者</a:t>
            </a:r>
            <a:r>
              <a:rPr lang="en-US" altLang="zh-CN" smtClean="0"/>
              <a:t>i</a:t>
            </a:r>
            <a:r>
              <a:rPr lang="zh-CN" altLang="en-US" smtClean="0"/>
              <a:t>的最优反映战略，那么一定存在另一战略严格优于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 eaLnBrk="1" hangingPunct="1"/>
            <a:r>
              <a:rPr lang="zh-CN" altLang="en-US" b="1" smtClean="0"/>
              <a:t>逆命题只有在允许混合战略的情况下才成立。</a:t>
            </a:r>
            <a:endParaRPr lang="en-US" altLang="zh-CN" b="1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>
                <a:sym typeface="Wingdings" pitchFamily="2" charset="2"/>
              </a:rPr>
              <a:t/>
            </a:r>
            <a:br>
              <a:rPr lang="en-US" altLang="zh-CN" sz="2200" smtClean="0">
                <a:sym typeface="Wingdings" pitchFamily="2" charset="2"/>
              </a:rPr>
            </a:br>
            <a:endParaRPr lang="en-US" altLang="zh-CN" sz="22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smtClean="0">
                <a:sym typeface="Wingdings" pitchFamily="2" charset="2"/>
              </a:rPr>
              <a:t>若只考虑纯战略</a:t>
            </a:r>
            <a:r>
              <a:rPr lang="zh-CN" altLang="en-US" sz="2400" smtClean="0">
                <a:sym typeface="Wingdings" pitchFamily="2" charset="2"/>
              </a:rPr>
              <a:t>：则战略</a:t>
            </a:r>
            <a:r>
              <a:rPr lang="en-US" altLang="zh-CN" sz="2400" smtClean="0">
                <a:sym typeface="Wingdings" pitchFamily="2" charset="2"/>
              </a:rPr>
              <a:t>B</a:t>
            </a:r>
            <a:r>
              <a:rPr lang="zh-CN" altLang="en-US" sz="2400" smtClean="0">
                <a:sym typeface="Wingdings" pitchFamily="2" charset="2"/>
              </a:rPr>
              <a:t>在任何情况下都不是参与人</a:t>
            </a:r>
            <a:r>
              <a:rPr lang="en-US" altLang="zh-CN" sz="2400" smtClean="0">
                <a:sym typeface="Wingdings" pitchFamily="2" charset="2"/>
              </a:rPr>
              <a:t>2</a:t>
            </a:r>
            <a:r>
              <a:rPr lang="zh-CN" altLang="en-US" sz="2400" smtClean="0">
                <a:sym typeface="Wingdings" pitchFamily="2" charset="2"/>
              </a:rPr>
              <a:t>的最优反应战略，但是不存在其他（纯）战略严格优于战略</a:t>
            </a:r>
            <a:r>
              <a:rPr lang="en-US" altLang="zh-CN" sz="2400" smtClean="0">
                <a:sym typeface="Wingdings" pitchFamily="2" charset="2"/>
              </a:rPr>
              <a:t>B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295400"/>
          <a:ext cx="5105400" cy="327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/>
                <a:gridCol w="1276350"/>
                <a:gridCol w="1276350"/>
                <a:gridCol w="1276350"/>
              </a:tblGrid>
              <a:tr h="5241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136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noStrike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noStrike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277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noStrike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42776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noStrike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2776">
                <a:tc>
                  <a:txBody>
                    <a:bodyPr/>
                    <a:lstStyle/>
                    <a:p>
                      <a:pPr algn="ctr"/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no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>
                <a:sym typeface="Wingdings" pitchFamily="2" charset="2"/>
              </a:rPr>
              <a:t/>
            </a:r>
            <a:br>
              <a:rPr lang="en-US" altLang="zh-CN" sz="2200" smtClean="0">
                <a:sym typeface="Wingdings" pitchFamily="2" charset="2"/>
              </a:rPr>
            </a:br>
            <a:endParaRPr lang="en-US" altLang="zh-CN" sz="22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smtClean="0">
                <a:sym typeface="Wingdings" pitchFamily="2" charset="2"/>
              </a:rPr>
              <a:t>若只考虑纯战略</a:t>
            </a:r>
            <a:r>
              <a:rPr lang="zh-CN" altLang="en-US" sz="2400" smtClean="0">
                <a:sym typeface="Wingdings" pitchFamily="2" charset="2"/>
              </a:rPr>
              <a:t>：则战略</a:t>
            </a:r>
            <a:r>
              <a:rPr lang="en-US" altLang="zh-CN" sz="2400" smtClean="0">
                <a:sym typeface="Wingdings" pitchFamily="2" charset="2"/>
              </a:rPr>
              <a:t>B</a:t>
            </a:r>
            <a:r>
              <a:rPr lang="zh-CN" altLang="en-US" sz="2400" smtClean="0">
                <a:sym typeface="Wingdings" pitchFamily="2" charset="2"/>
              </a:rPr>
              <a:t>在任何情况下都不是参与人</a:t>
            </a:r>
            <a:r>
              <a:rPr lang="en-US" altLang="zh-CN" sz="2400" smtClean="0">
                <a:sym typeface="Wingdings" pitchFamily="2" charset="2"/>
              </a:rPr>
              <a:t>2</a:t>
            </a:r>
            <a:r>
              <a:rPr lang="zh-CN" altLang="en-US" sz="2400" smtClean="0">
                <a:sym typeface="Wingdings" pitchFamily="2" charset="2"/>
              </a:rPr>
              <a:t>的最优反应战略，但是不存在其他（纯）战略严格优于战略</a:t>
            </a:r>
            <a:r>
              <a:rPr lang="en-US" altLang="zh-CN" sz="2400" smtClean="0">
                <a:sym typeface="Wingdings" pitchFamily="2" charset="2"/>
              </a:rPr>
              <a:t>B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 smtClean="0">
                <a:sym typeface="Wingdings" pitchFamily="2" charset="2"/>
              </a:rPr>
              <a:t>若允许混合战略</a:t>
            </a:r>
            <a:r>
              <a:rPr lang="zh-CN" altLang="en-US" sz="2400" smtClean="0">
                <a:sym typeface="Wingdings" pitchFamily="2" charset="2"/>
              </a:rPr>
              <a:t>：设（</a:t>
            </a:r>
            <a:r>
              <a:rPr lang="en-US" altLang="zh-CN" sz="2400" smtClean="0">
                <a:sym typeface="Wingdings" pitchFamily="2" charset="2"/>
              </a:rPr>
              <a:t>q,  r, 1-q-r</a:t>
            </a:r>
            <a:r>
              <a:rPr lang="zh-CN" altLang="en-US" sz="2400" smtClean="0">
                <a:sym typeface="Wingdings" pitchFamily="2" charset="2"/>
              </a:rPr>
              <a:t>）为参与者</a:t>
            </a:r>
            <a:r>
              <a:rPr lang="en-US" altLang="zh-CN" sz="2400" smtClean="0">
                <a:sym typeface="Wingdings" pitchFamily="2" charset="2"/>
              </a:rPr>
              <a:t>1</a:t>
            </a:r>
            <a:r>
              <a:rPr lang="zh-CN" altLang="en-US" sz="2400" smtClean="0">
                <a:sym typeface="Wingdings" pitchFamily="2" charset="2"/>
              </a:rPr>
              <a:t>的混合战略，则</a:t>
            </a:r>
            <a:r>
              <a:rPr lang="en-US" altLang="zh-CN" sz="2400" smtClean="0">
                <a:sym typeface="Wingdings" pitchFamily="2" charset="2"/>
              </a:rPr>
              <a:t>(1/2, 1/2, 0) </a:t>
            </a:r>
            <a:r>
              <a:rPr lang="zh-CN" altLang="en-US" sz="2400" smtClean="0">
                <a:sym typeface="Wingdings" pitchFamily="2" charset="2"/>
              </a:rPr>
              <a:t>严格优于战略</a:t>
            </a:r>
            <a:r>
              <a:rPr lang="en-US" altLang="zh-CN" sz="2400" smtClean="0">
                <a:sym typeface="Wingdings" pitchFamily="2" charset="2"/>
              </a:rPr>
              <a:t>B</a:t>
            </a:r>
            <a:r>
              <a:rPr lang="zh-CN" altLang="en-US" sz="2400" smtClean="0">
                <a:sym typeface="Wingdings" pitchFamily="2" charset="2"/>
              </a:rPr>
              <a:t>。</a:t>
            </a:r>
            <a:endParaRPr lang="en-US" altLang="zh-CN" sz="24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295400"/>
          <a:ext cx="5105400" cy="327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/>
                <a:gridCol w="1276350"/>
                <a:gridCol w="1276350"/>
                <a:gridCol w="1276350"/>
              </a:tblGrid>
              <a:tr h="5241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4136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noStrike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noStrike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4277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noStrike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42776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noStrike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42776">
                <a:tc>
                  <a:txBody>
                    <a:bodyPr/>
                    <a:lstStyle/>
                    <a:p>
                      <a:pPr algn="ctr"/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trike="noStrike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混合战略与严格劣战略</a:t>
            </a:r>
            <a:endParaRPr lang="en-US" altLang="zh-CN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b="1" smtClean="0">
                <a:sym typeface="Wingdings" pitchFamily="2" charset="2"/>
              </a:rPr>
              <a:t>一个给定的纯战略可以是针对一个混合战略的最优反应，即使这一纯战略并不是对方任何一个纯战略的最优反应。</a:t>
            </a:r>
            <a:endParaRPr lang="en-US" altLang="zh-CN" sz="2400" b="1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smtClean="0">
                <a:sym typeface="Wingdings" pitchFamily="2" charset="2"/>
              </a:rPr>
              <a:t/>
            </a:r>
            <a:br>
              <a:rPr lang="en-US" altLang="zh-CN" sz="2200" smtClean="0">
                <a:sym typeface="Wingdings" pitchFamily="2" charset="2"/>
              </a:rPr>
            </a:br>
            <a:endParaRPr lang="en-US" altLang="zh-CN" sz="22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40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sym typeface="Wingdings" pitchFamily="2" charset="2"/>
              </a:rPr>
              <a:t>设（</a:t>
            </a:r>
            <a:r>
              <a:rPr lang="en-US" altLang="zh-CN" sz="2400" smtClean="0">
                <a:sym typeface="Wingdings" pitchFamily="2" charset="2"/>
              </a:rPr>
              <a:t>q,  1-q</a:t>
            </a:r>
            <a:r>
              <a:rPr lang="zh-CN" altLang="en-US" sz="2400" smtClean="0">
                <a:sym typeface="Wingdings" pitchFamily="2" charset="2"/>
              </a:rPr>
              <a:t>）为参与者</a:t>
            </a:r>
            <a:r>
              <a:rPr lang="en-US" altLang="zh-CN" sz="2400" smtClean="0">
                <a:sym typeface="Wingdings" pitchFamily="2" charset="2"/>
              </a:rPr>
              <a:t>2</a:t>
            </a:r>
            <a:r>
              <a:rPr lang="zh-CN" altLang="en-US" sz="2400" smtClean="0">
                <a:sym typeface="Wingdings" pitchFamily="2" charset="2"/>
              </a:rPr>
              <a:t>的混合战略，则当</a:t>
            </a:r>
            <a:r>
              <a:rPr lang="en-US" altLang="zh-CN" sz="2400" smtClean="0">
                <a:sym typeface="Wingdings" pitchFamily="2" charset="2"/>
              </a:rPr>
              <a:t>1/3&lt;q&lt;2/3</a:t>
            </a:r>
            <a:r>
              <a:rPr lang="zh-CN" altLang="en-US" sz="2400" smtClean="0">
                <a:sym typeface="Wingdings" pitchFamily="2" charset="2"/>
              </a:rPr>
              <a:t>时，参与人</a:t>
            </a:r>
            <a:r>
              <a:rPr lang="en-US" altLang="zh-CN" sz="2400" smtClean="0">
                <a:sym typeface="Wingdings" pitchFamily="2" charset="2"/>
              </a:rPr>
              <a:t>1</a:t>
            </a:r>
            <a:r>
              <a:rPr lang="zh-CN" altLang="en-US" sz="2400" smtClean="0">
                <a:sym typeface="Wingdings" pitchFamily="2" charset="2"/>
              </a:rPr>
              <a:t>的最优反应是战略</a:t>
            </a:r>
            <a:r>
              <a:rPr lang="en-US" altLang="zh-CN" sz="2400" smtClean="0">
                <a:sym typeface="Wingdings" pitchFamily="2" charset="2"/>
              </a:rPr>
              <a:t>B</a:t>
            </a:r>
            <a:r>
              <a:rPr lang="zh-CN" altLang="en-US" sz="2400" smtClean="0">
                <a:sym typeface="Wingdings" pitchFamily="2" charset="2"/>
              </a:rPr>
              <a:t>。</a:t>
            </a:r>
            <a:endParaRPr lang="en-US" altLang="zh-CN" sz="240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819400"/>
          <a:ext cx="5105400" cy="3276600"/>
        </p:xfrm>
        <a:graphic>
          <a:graphicData uri="http://schemas.openxmlformats.org/drawingml/2006/table">
            <a:tbl>
              <a:tblPr/>
              <a:tblGrid>
                <a:gridCol w="1276350"/>
                <a:gridCol w="1276350"/>
                <a:gridCol w="1276350"/>
                <a:gridCol w="1276350"/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ea typeface="SimSun" pitchFamily="2" charset="-122"/>
              </a:rPr>
              <a:t>混合战略下的期望收益：</a:t>
            </a:r>
            <a:r>
              <a:rPr lang="zh-CN" altLang="en-US" sz="3600" dirty="0" smtClean="0"/>
              <a:t>一些符号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/>
              <a:t>两个参与者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代表参与者</a:t>
            </a:r>
            <a:r>
              <a:rPr lang="en-US" altLang="zh-CN" dirty="0" smtClean="0"/>
              <a:t>i</a:t>
            </a:r>
            <a:r>
              <a:rPr lang="zh-CN" altLang="en-US" dirty="0" smtClean="0"/>
              <a:t>可以选择的战略集合</a:t>
            </a:r>
            <a:endParaRPr lang="en-US" altLang="zh-CN" dirty="0" smtClean="0"/>
          </a:p>
          <a:p>
            <a:r>
              <a:rPr lang="en-US" altLang="zh-CN" dirty="0" smtClean="0"/>
              <a:t>J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中包含纯战略的个数</a:t>
            </a:r>
            <a:endParaRPr lang="en-US" altLang="zh-CN" dirty="0" smtClean="0"/>
          </a:p>
          <a:p>
            <a:r>
              <a:rPr lang="en-US" altLang="zh-CN" dirty="0" smtClean="0"/>
              <a:t>K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中包含纯战略的个数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={s</a:t>
            </a:r>
            <a:r>
              <a:rPr lang="en-US" altLang="zh-CN" baseline="-25000" dirty="0" smtClean="0"/>
              <a:t>11,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12, … ,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1J</a:t>
            </a:r>
            <a:r>
              <a:rPr lang="en-US" altLang="zh-CN" smtClean="0"/>
              <a:t>}, </a:t>
            </a:r>
            <a:r>
              <a:rPr lang="en-US" altLang="zh-CN" smtClean="0"/>
              <a:t>S</a:t>
            </a:r>
            <a:r>
              <a:rPr lang="en-US" altLang="zh-CN" baseline="-25000" smtClean="0"/>
              <a:t>2</a:t>
            </a:r>
            <a:r>
              <a:rPr lang="en-US" altLang="zh-CN" smtClean="0"/>
              <a:t>={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21,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22, … ,</a:t>
            </a:r>
            <a:r>
              <a:rPr lang="en-US" altLang="zh-CN" dirty="0" smtClean="0"/>
              <a:t> s</a:t>
            </a:r>
            <a:r>
              <a:rPr lang="en-US" altLang="zh-CN" baseline="-25000" dirty="0" smtClean="0"/>
              <a:t>2K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参与者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的混合战略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={p</a:t>
            </a:r>
            <a:r>
              <a:rPr lang="en-US" altLang="zh-CN" baseline="-25000" dirty="0" smtClean="0"/>
              <a:t>11,</a:t>
            </a:r>
            <a:r>
              <a:rPr lang="en-US" altLang="zh-CN" dirty="0" smtClean="0"/>
              <a:t> p</a:t>
            </a:r>
            <a:r>
              <a:rPr lang="en-US" altLang="zh-CN" baseline="-25000" dirty="0" smtClean="0"/>
              <a:t>12, … ,</a:t>
            </a:r>
            <a:r>
              <a:rPr lang="en-US" altLang="zh-CN" dirty="0" smtClean="0"/>
              <a:t> p</a:t>
            </a:r>
            <a:r>
              <a:rPr lang="en-US" altLang="zh-CN" baseline="-25000" dirty="0" smtClean="0"/>
              <a:t>1J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参与者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的混合战略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={p</a:t>
            </a:r>
            <a:r>
              <a:rPr lang="en-US" altLang="zh-CN" baseline="-25000" dirty="0" smtClean="0"/>
              <a:t>21,</a:t>
            </a:r>
            <a:r>
              <a:rPr lang="en-US" altLang="zh-CN" dirty="0" smtClean="0"/>
              <a:t> p</a:t>
            </a:r>
            <a:r>
              <a:rPr lang="en-US" altLang="zh-CN" baseline="-25000" dirty="0" smtClean="0"/>
              <a:t>22, … ,</a:t>
            </a:r>
            <a:r>
              <a:rPr lang="en-US" altLang="zh-CN" dirty="0" smtClean="0"/>
              <a:t> p</a:t>
            </a:r>
            <a:r>
              <a:rPr lang="en-US" altLang="zh-CN" baseline="-25000" dirty="0" smtClean="0"/>
              <a:t>2K</a:t>
            </a: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 smtClean="0">
                <a:ea typeface="SimSun" pitchFamily="2" charset="-122"/>
              </a:rPr>
              <a:t>混合战略下的期望收益</a:t>
            </a:r>
            <a:endParaRPr lang="zh-CN" altLang="en-US" sz="4000" dirty="0" smtClean="0"/>
          </a:p>
        </p:txBody>
      </p:sp>
      <p:sp>
        <p:nvSpPr>
          <p:cNvPr id="6042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458200" cy="5486400"/>
          </a:xfrm>
        </p:spPr>
        <p:txBody>
          <a:bodyPr/>
          <a:lstStyle/>
          <a:p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选择纯战略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1j</a:t>
            </a:r>
            <a:r>
              <a:rPr lang="zh-CN" altLang="en-US" smtClean="0"/>
              <a:t>的期望收益为</a:t>
            </a:r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选择混合战略</a:t>
            </a:r>
            <a:r>
              <a:rPr lang="en-US" altLang="zh-CN" smtClean="0"/>
              <a:t>p</a:t>
            </a:r>
            <a:r>
              <a:rPr lang="en-US" altLang="zh-CN" baseline="-25000" smtClean="0"/>
              <a:t>1</a:t>
            </a:r>
            <a:r>
              <a:rPr lang="en-US" altLang="zh-CN" smtClean="0"/>
              <a:t>={p</a:t>
            </a:r>
            <a:r>
              <a:rPr lang="en-US" altLang="zh-CN" baseline="-25000" smtClean="0"/>
              <a:t>11,</a:t>
            </a:r>
            <a:r>
              <a:rPr lang="en-US" altLang="zh-CN" smtClean="0"/>
              <a:t> p</a:t>
            </a:r>
            <a:r>
              <a:rPr lang="en-US" altLang="zh-CN" baseline="-25000" smtClean="0"/>
              <a:t>12, … ,</a:t>
            </a:r>
            <a:r>
              <a:rPr lang="en-US" altLang="zh-CN" smtClean="0"/>
              <a:t> p</a:t>
            </a:r>
            <a:r>
              <a:rPr lang="en-US" altLang="zh-CN" baseline="-25000" smtClean="0"/>
              <a:t>1J</a:t>
            </a:r>
            <a:r>
              <a:rPr lang="en-US" altLang="zh-CN" smtClean="0"/>
              <a:t>}</a:t>
            </a:r>
            <a:r>
              <a:rPr lang="zh-CN" altLang="en-US" smtClean="0"/>
              <a:t>的期望收益为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2</a:t>
            </a:r>
            <a:r>
              <a:rPr lang="zh-CN" altLang="en-US" smtClean="0"/>
              <a:t>选择纯战略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2k</a:t>
            </a:r>
            <a:r>
              <a:rPr lang="zh-CN" altLang="en-US" smtClean="0"/>
              <a:t>的期望收益为</a:t>
            </a:r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2</a:t>
            </a:r>
            <a:r>
              <a:rPr lang="zh-CN" altLang="en-US" smtClean="0"/>
              <a:t>选择混合战略</a:t>
            </a:r>
            <a:r>
              <a:rPr lang="en-US" altLang="zh-CN" smtClean="0"/>
              <a:t>p</a:t>
            </a:r>
            <a:r>
              <a:rPr lang="en-US" altLang="zh-CN" baseline="-25000" smtClean="0"/>
              <a:t>2</a:t>
            </a:r>
            <a:r>
              <a:rPr lang="en-US" altLang="zh-CN" smtClean="0"/>
              <a:t>={p</a:t>
            </a:r>
            <a:r>
              <a:rPr lang="en-US" altLang="zh-CN" baseline="-25000" smtClean="0"/>
              <a:t>21,</a:t>
            </a:r>
            <a:r>
              <a:rPr lang="en-US" altLang="zh-CN" smtClean="0"/>
              <a:t> p</a:t>
            </a:r>
            <a:r>
              <a:rPr lang="en-US" altLang="zh-CN" baseline="-25000" smtClean="0"/>
              <a:t>22, … ,</a:t>
            </a:r>
            <a:r>
              <a:rPr lang="en-US" altLang="zh-CN" smtClean="0"/>
              <a:t> p</a:t>
            </a:r>
            <a:r>
              <a:rPr lang="en-US" altLang="zh-CN" baseline="-25000" smtClean="0"/>
              <a:t>2K</a:t>
            </a:r>
            <a:r>
              <a:rPr lang="en-US" altLang="zh-CN" smtClean="0"/>
              <a:t>}</a:t>
            </a:r>
            <a:r>
              <a:rPr lang="zh-CN" altLang="en-US" smtClean="0"/>
              <a:t>的期望收益为</a:t>
            </a:r>
            <a:endParaRPr lang="en-US" altLang="zh-CN" smtClean="0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6934200" y="1143000"/>
          <a:ext cx="22098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0" name="Equation" r:id="rId3" imgW="990360" imgH="431640" progId="">
                  <p:embed/>
                </p:oleObj>
              </mc:Choice>
              <mc:Fallback>
                <p:oleObj name="Equation" r:id="rId3" imgW="990360" imgH="431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43000"/>
                        <a:ext cx="220980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524000" y="2895600"/>
          <a:ext cx="59182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1" name="Equation" r:id="rId5" imgW="2120760" imgH="469800" progId="">
                  <p:embed/>
                </p:oleObj>
              </mc:Choice>
              <mc:Fallback>
                <p:oleObj name="Equation" r:id="rId5" imgW="2120760" imgH="469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5918200" cy="1187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641475" y="5530850"/>
          <a:ext cx="599122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name="Equation" r:id="rId7" imgW="2145960" imgH="495000" progId="">
                  <p:embed/>
                </p:oleObj>
              </mc:Choice>
              <mc:Fallback>
                <p:oleObj name="Equation" r:id="rId7" imgW="2145960" imgH="495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5530850"/>
                        <a:ext cx="5991225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6932613" y="3944938"/>
          <a:ext cx="222567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3" name="Equation" r:id="rId9" imgW="990360" imgH="457200" progId="">
                  <p:embed/>
                </p:oleObj>
              </mc:Choice>
              <mc:Fallback>
                <p:oleObj name="Equation" r:id="rId9" imgW="990360" imgH="4572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613" y="3944938"/>
                        <a:ext cx="2225675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SimSun" pitchFamily="2" charset="-122"/>
              </a:rPr>
              <a:t>混合战略下的期望收益：例子</a:t>
            </a:r>
            <a:r>
              <a:rPr lang="en-US" altLang="zh-CN" dirty="0" smtClean="0">
                <a:ea typeface="SimSun" pitchFamily="2" charset="-122"/>
              </a:rPr>
              <a:t>1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3213100"/>
            <a:ext cx="7439025" cy="2976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ea typeface="SimSun" pitchFamily="2" charset="-122"/>
                <a:sym typeface="Symbol" pitchFamily="18" charset="2"/>
              </a:rPr>
              <a:t>参与者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 1: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EU</a:t>
            </a:r>
            <a:r>
              <a:rPr lang="en-US" altLang="zh-CN" sz="2000" b="1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上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(0.3, 0.7)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0.3</a:t>
            </a:r>
            <a:r>
              <a:rPr lang="en-US" altLang="zh-CN" sz="2000" b="1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×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(-1) +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0.7</a:t>
            </a:r>
            <a:r>
              <a:rPr lang="en-US" altLang="zh-CN" sz="2000" b="1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×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1=0.4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EU</a:t>
            </a:r>
            <a:r>
              <a:rPr lang="en-US" altLang="zh-CN" sz="2000" b="1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下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(0.3, 0.7)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0.3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×1 +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0.7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×(-1)=-0.4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b="1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sz="2000" b="1" i="1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((0.4, 0.6),</a:t>
            </a:r>
            <a:r>
              <a:rPr lang="en-US" altLang="zh-CN" sz="2000" b="1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(0.3, 0.7)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)=0.4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0.4+0.6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(-0.4)=-0.08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ea typeface="SimSun" pitchFamily="2" charset="-122"/>
                <a:sym typeface="Symbol" pitchFamily="18" charset="2"/>
              </a:rPr>
              <a:t>参与者</a:t>
            </a:r>
            <a:r>
              <a:rPr lang="en-US" altLang="zh-CN" sz="2400" dirty="0" smtClean="0">
                <a:ea typeface="SimSun" pitchFamily="2" charset="-122"/>
                <a:sym typeface="Symbol" pitchFamily="18" charset="2"/>
              </a:rPr>
              <a:t> 2: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EU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左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(0.4, 0.6)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) =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0.4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×1+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0.6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×(-1) = -0.2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EU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(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右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(0.4, 0.6)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) =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0.4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×(-1)+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0.6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×1 = 0.2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v</a:t>
            </a:r>
            <a:r>
              <a:rPr lang="en-US" altLang="zh-CN" sz="2000" b="1" i="1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(0.4, 0.6),</a:t>
            </a:r>
            <a:r>
              <a:rPr lang="en-US" altLang="zh-CN" sz="2000" b="1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(0.3, 0.7))=0.3×(-0.2)+0.7×0.2=0.08</a:t>
            </a:r>
          </a:p>
        </p:txBody>
      </p:sp>
      <p:graphicFrame>
        <p:nvGraphicFramePr>
          <p:cNvPr id="166916" name="Group 4"/>
          <p:cNvGraphicFramePr>
            <a:graphicFrameLocks noGrp="1"/>
          </p:cNvGraphicFramePr>
          <p:nvPr>
            <p:ph idx="4294967295"/>
          </p:nvPr>
        </p:nvGraphicFramePr>
        <p:xfrm>
          <a:off x="1425575" y="1484313"/>
          <a:ext cx="5845175" cy="1584960"/>
        </p:xfrm>
        <a:graphic>
          <a:graphicData uri="http://schemas.openxmlformats.org/drawingml/2006/table">
            <a:tbl>
              <a:tblPr/>
              <a:tblGrid>
                <a:gridCol w="1187450"/>
                <a:gridCol w="1217613"/>
                <a:gridCol w="1770062"/>
                <a:gridCol w="167005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左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(0.3)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右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(0.7)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上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(0.4)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zh-CN" alt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zh-CN" alt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下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(0.6)</a:t>
                      </a:r>
                      <a:endParaRPr kumimoji="0" lang="en-US" altLang="zh-CN" sz="1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zh-CN" alt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-1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,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zh-CN" alt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>
                <a:ea typeface="SimSun" pitchFamily="2" charset="-122"/>
              </a:rPr>
              <a:t>混合战略下的期望收益：例子</a:t>
            </a:r>
            <a:r>
              <a:rPr lang="en-US" altLang="zh-CN" sz="4000" dirty="0" smtClean="0">
                <a:ea typeface="SimSun" pitchFamily="2" charset="-122"/>
              </a:rPr>
              <a:t>2</a:t>
            </a:r>
            <a:endParaRPr lang="en-US" altLang="zh-CN" sz="3800" dirty="0" smtClean="0">
              <a:ea typeface="SimSun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355975"/>
            <a:ext cx="7916863" cy="2732088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SimSun" pitchFamily="2" charset="-122"/>
              </a:rPr>
              <a:t>混合战略</a:t>
            </a:r>
            <a:r>
              <a:rPr lang="en-US" altLang="zh-CN" sz="2400" dirty="0" smtClean="0">
                <a:ea typeface="SimSun" pitchFamily="2" charset="-122"/>
              </a:rPr>
              <a:t>: </a:t>
            </a:r>
            <a:r>
              <a:rPr lang="en-US" altLang="zh-CN" sz="2000" b="1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=( 3/4, 0, ¼ )</a:t>
            </a:r>
            <a:r>
              <a:rPr lang="en-US" altLang="zh-CN" sz="2000" b="1" dirty="0" smtClean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; </a:t>
            </a:r>
            <a:r>
              <a:rPr lang="en-US" altLang="zh-CN" sz="2000" b="1" dirty="0" smtClean="0">
                <a:ea typeface="SimSun" pitchFamily="2" charset="-122"/>
              </a:rPr>
              <a:t>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=( 0, 1/3, 2/3 ).</a:t>
            </a:r>
            <a:endParaRPr lang="en-US" altLang="zh-CN" sz="2000" b="1" dirty="0" smtClean="0">
              <a:solidFill>
                <a:srgbClr val="0000FF"/>
              </a:solidFill>
              <a:ea typeface="SimSun" pitchFamily="2" charset="-122"/>
            </a:endParaRPr>
          </a:p>
          <a:p>
            <a:pPr eaLnBrk="1" hangingPunct="1"/>
            <a:r>
              <a:rPr lang="zh-CN" altLang="en-US" sz="2000" dirty="0" smtClean="0">
                <a:ea typeface="SimSun" pitchFamily="2" charset="-122"/>
              </a:rPr>
              <a:t>参与者</a:t>
            </a:r>
            <a:r>
              <a:rPr lang="en-US" altLang="zh-CN" sz="2000" dirty="0" smtClean="0">
                <a:ea typeface="SimSun" pitchFamily="2" charset="-122"/>
              </a:rPr>
              <a:t>1: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EU</a:t>
            </a:r>
            <a:r>
              <a:rPr lang="en-US" altLang="zh-CN" sz="2000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(T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2000" i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)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=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1/3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)+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2/3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)=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5/3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,  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EU</a:t>
            </a:r>
            <a:r>
              <a:rPr lang="en-US" altLang="zh-CN" sz="2000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(M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2000" i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)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=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1/3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)+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2/3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)=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4/3</a:t>
            </a:r>
            <a:b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</a:b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EU</a:t>
            </a:r>
            <a:r>
              <a:rPr lang="en-US" altLang="zh-CN" sz="2000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(B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2000" i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)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=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5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1/3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)+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0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2/3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)=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5/3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.  </a:t>
            </a:r>
            <a:r>
              <a:rPr lang="en-US" altLang="zh-CN" sz="2000" b="1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v</a:t>
            </a:r>
            <a:r>
              <a:rPr lang="en-US" altLang="zh-CN" sz="2000" b="1" i="1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b="1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="1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) = </a:t>
            </a:r>
            <a:r>
              <a:rPr lang="en-US" altLang="zh-CN" sz="2000" b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5/3</a:t>
            </a:r>
            <a:endParaRPr lang="en-US" altLang="zh-CN" sz="2000" b="1" dirty="0" smtClean="0">
              <a:latin typeface="Times New Roman" pitchFamily="18" charset="0"/>
              <a:ea typeface="SimSun" pitchFamily="2" charset="-122"/>
              <a:sym typeface="Symbol" pitchFamily="18" charset="2"/>
            </a:endParaRPr>
          </a:p>
          <a:p>
            <a:pPr eaLnBrk="1" hangingPunct="1"/>
            <a:r>
              <a:rPr lang="zh-CN" altLang="en-US" sz="2000" dirty="0" smtClean="0">
                <a:ea typeface="SimSun" pitchFamily="2" charset="-122"/>
              </a:rPr>
              <a:t>参与者</a:t>
            </a:r>
            <a:r>
              <a:rPr lang="en-US" altLang="zh-CN" sz="2000" dirty="0" smtClean="0">
                <a:ea typeface="SimSun" pitchFamily="2" charset="-122"/>
              </a:rPr>
              <a:t> 2: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EU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(L, </a:t>
            </a:r>
            <a:r>
              <a:rPr lang="en-US" altLang="zh-CN" sz="2000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)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=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3/4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)+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4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1/4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)=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5/2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EU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(C, </a:t>
            </a:r>
            <a:r>
              <a:rPr lang="en-US" altLang="zh-CN" sz="2000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)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=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3/4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)+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3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1/4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)=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5/2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,</a:t>
            </a:r>
            <a:b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</a:b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EU</a:t>
            </a:r>
            <a:r>
              <a:rPr lang="en-US" altLang="zh-CN" sz="2000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(R, </a:t>
            </a:r>
            <a:r>
              <a:rPr lang="en-US" altLang="zh-CN" sz="2000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)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</a:rPr>
              <a:t>=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3/4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)+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7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(</a:t>
            </a:r>
            <a:r>
              <a:rPr lang="en-US" altLang="zh-CN" sz="2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1/4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)=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5/2</a:t>
            </a:r>
            <a:r>
              <a:rPr lang="en-US" altLang="zh-CN" sz="2000" dirty="0" smtClean="0">
                <a:latin typeface="Times New Roman" pitchFamily="18" charset="0"/>
                <a:ea typeface="SimSun" pitchFamily="2" charset="-122"/>
                <a:sym typeface="Symbol" pitchFamily="18" charset="2"/>
              </a:rPr>
              <a:t>.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v</a:t>
            </a:r>
            <a:r>
              <a:rPr lang="en-US" altLang="zh-CN" sz="2000" b="1" i="1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(</a:t>
            </a:r>
            <a:r>
              <a:rPr lang="en-US" altLang="zh-CN" sz="2000" b="1" i="1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="1" baseline="-25000" dirty="0" smtClean="0">
                <a:solidFill>
                  <a:schemeClr val="hlink"/>
                </a:solidFill>
                <a:latin typeface="Times New Roman" pitchFamily="18" charset="0"/>
                <a:ea typeface="SimSun" pitchFamily="2" charset="-122"/>
              </a:rPr>
              <a:t>1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, 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p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2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</a:rPr>
              <a:t>) = 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sym typeface="Symbol" pitchFamily="18" charset="2"/>
              </a:rPr>
              <a:t>5/2</a:t>
            </a:r>
          </a:p>
        </p:txBody>
      </p:sp>
      <p:graphicFrame>
        <p:nvGraphicFramePr>
          <p:cNvPr id="167940" name="Group 4"/>
          <p:cNvGraphicFramePr>
            <a:graphicFrameLocks noGrp="1"/>
          </p:cNvGraphicFramePr>
          <p:nvPr>
            <p:ph idx="4294967295"/>
          </p:nvPr>
        </p:nvGraphicFramePr>
        <p:xfrm>
          <a:off x="1001713" y="1425575"/>
          <a:ext cx="7453312" cy="1828800"/>
        </p:xfrm>
        <a:graphic>
          <a:graphicData uri="http://schemas.openxmlformats.org/drawingml/2006/table">
            <a:tbl>
              <a:tblPr/>
              <a:tblGrid>
                <a:gridCol w="1200150"/>
                <a:gridCol w="1093787"/>
                <a:gridCol w="1697038"/>
                <a:gridCol w="1743075"/>
                <a:gridCol w="171926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L (0)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C (1/3)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R (2/3)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T (3/4)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M (0)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SimSun" pitchFamily="2" charset="-122"/>
                          <a:cs typeface="Arial" charset="0"/>
                        </a:rPr>
                        <a:t>B (1/4)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SimSun" pitchFamily="2" charset="-122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纳什均衡</a:t>
            </a:r>
          </a:p>
        </p:txBody>
      </p:sp>
      <p:sp>
        <p:nvSpPr>
          <p:cNvPr id="6144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000" b="1" dirty="0" smtClean="0"/>
              <a:t>纯战略情况下的定义</a:t>
            </a:r>
            <a:endParaRPr lang="en-US" altLang="zh-CN" sz="3000" b="1" dirty="0" smtClean="0"/>
          </a:p>
          <a:p>
            <a:pPr>
              <a:lnSpc>
                <a:spcPct val="90000"/>
              </a:lnSpc>
              <a:buNone/>
            </a:pPr>
            <a:endParaRPr lang="en-US" altLang="zh-CN" sz="3000" b="1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sz="3000" dirty="0" smtClean="0"/>
              <a:t>   在</a:t>
            </a:r>
            <a:r>
              <a:rPr lang="en-US" altLang="zh-CN" sz="3000" dirty="0" smtClean="0"/>
              <a:t>n</a:t>
            </a:r>
            <a:r>
              <a:rPr lang="zh-CN" altLang="en-US" sz="3000" dirty="0" smtClean="0"/>
              <a:t>个参与者标准式博弈</a:t>
            </a:r>
            <a:r>
              <a:rPr lang="en-US" altLang="zh-CN" sz="3000" dirty="0" smtClean="0"/>
              <a:t>G={S</a:t>
            </a:r>
            <a:r>
              <a:rPr lang="en-US" altLang="zh-CN" sz="3000" baseline="-25000" dirty="0" smtClean="0"/>
              <a:t>1 </a:t>
            </a:r>
            <a:r>
              <a:rPr lang="en-US" altLang="zh-CN" sz="3000" dirty="0" smtClean="0"/>
              <a:t>,…,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dirty="0" smtClean="0"/>
              <a:t>; u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 ,…, u</a:t>
            </a:r>
            <a:r>
              <a:rPr lang="en-US" altLang="zh-CN" sz="3000" baseline="-25000" dirty="0" smtClean="0"/>
              <a:t>n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中，如果战略组合</a:t>
            </a:r>
            <a:r>
              <a:rPr lang="en-US" altLang="zh-CN" sz="3000" dirty="0" smtClean="0"/>
              <a:t>{s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 ,…,</a:t>
            </a:r>
            <a:r>
              <a:rPr lang="en-US" altLang="zh-CN" sz="3000" baseline="-25000" dirty="0" smtClean="0"/>
              <a:t>,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baseline="30000" dirty="0" smtClean="0"/>
              <a:t> *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满足对每一参与者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i</a:t>
            </a:r>
            <a:r>
              <a:rPr lang="en-US" altLang="zh-CN" sz="3000" baseline="30000" dirty="0" smtClean="0"/>
              <a:t>*</a:t>
            </a:r>
            <a:r>
              <a:rPr lang="zh-CN" altLang="en-US" sz="3000" dirty="0" smtClean="0"/>
              <a:t>是他针对其他</a:t>
            </a:r>
            <a:r>
              <a:rPr lang="en-US" altLang="zh-CN" sz="3000" dirty="0" smtClean="0"/>
              <a:t>n-1</a:t>
            </a:r>
            <a:r>
              <a:rPr lang="zh-CN" altLang="en-US" sz="3000" dirty="0" smtClean="0"/>
              <a:t>个参与者所选战略</a:t>
            </a:r>
            <a:r>
              <a:rPr lang="en-US" altLang="zh-CN" sz="3000" dirty="0" smtClean="0"/>
              <a:t>{s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 ,…,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zh-CN" altLang="en-US" sz="3000" dirty="0" smtClean="0"/>
              <a:t>    </a:t>
            </a:r>
            <a:r>
              <a:rPr lang="en-US" altLang="zh-CN" sz="3000" dirty="0" smtClean="0"/>
              <a:t>s</a:t>
            </a:r>
            <a:r>
              <a:rPr lang="en-US" altLang="zh-CN" sz="3000" baseline="-25000" dirty="0" smtClean="0"/>
              <a:t>i-1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 s</a:t>
            </a:r>
            <a:r>
              <a:rPr lang="en-US" altLang="zh-CN" sz="3000" baseline="-25000" dirty="0" smtClean="0"/>
              <a:t>i+1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 ,…,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baseline="30000" dirty="0" smtClean="0"/>
              <a:t> *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的最优反应策略，则称战略组合</a:t>
            </a:r>
            <a:r>
              <a:rPr lang="en-US" altLang="zh-CN" sz="3000" dirty="0" smtClean="0"/>
              <a:t>{s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 ,…,</a:t>
            </a:r>
            <a:r>
              <a:rPr lang="en-US" altLang="zh-CN" sz="3000" baseline="-25000" dirty="0" smtClean="0"/>
              <a:t>,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baseline="30000" dirty="0" smtClean="0"/>
              <a:t> *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是该博弈的一个纳什均衡。即：</a:t>
            </a:r>
            <a:endParaRPr lang="en-US" altLang="zh-CN" sz="30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3000" dirty="0" smtClean="0"/>
              <a:t>    </a:t>
            </a:r>
            <a:r>
              <a:rPr lang="en-US" altLang="zh-CN" sz="3000" dirty="0" err="1" smtClean="0"/>
              <a:t>u</a:t>
            </a:r>
            <a:r>
              <a:rPr lang="en-US" altLang="zh-CN" sz="3000" baseline="-25000" dirty="0" err="1" smtClean="0"/>
              <a:t>i</a:t>
            </a:r>
            <a:r>
              <a:rPr lang="en-US" altLang="zh-CN" sz="3000" baseline="-25000" dirty="0" smtClean="0"/>
              <a:t> </a:t>
            </a:r>
            <a:r>
              <a:rPr lang="en-US" altLang="zh-CN" sz="3000" dirty="0" smtClean="0"/>
              <a:t>(s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,…,s</a:t>
            </a:r>
            <a:r>
              <a:rPr lang="en-US" altLang="zh-CN" sz="3000" baseline="-25000" dirty="0" smtClean="0"/>
              <a:t>i-1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i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,s</a:t>
            </a:r>
            <a:r>
              <a:rPr lang="en-US" altLang="zh-CN" sz="3000" baseline="-25000" dirty="0" smtClean="0"/>
              <a:t>i+1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,…,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)    </a:t>
            </a:r>
            <a:r>
              <a:rPr lang="en-US" altLang="zh-CN" sz="3000" dirty="0" err="1" smtClean="0"/>
              <a:t>u</a:t>
            </a:r>
            <a:r>
              <a:rPr lang="en-US" altLang="zh-CN" sz="3000" baseline="-25000" dirty="0" err="1" smtClean="0"/>
              <a:t>i</a:t>
            </a:r>
            <a:r>
              <a:rPr lang="en-US" altLang="zh-CN" sz="3000" dirty="0" smtClean="0"/>
              <a:t>(s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,…,s</a:t>
            </a:r>
            <a:r>
              <a:rPr lang="en-US" altLang="zh-CN" sz="3000" baseline="-25000" dirty="0" smtClean="0"/>
              <a:t>i-1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,s</a:t>
            </a:r>
            <a:r>
              <a:rPr lang="en-US" altLang="zh-CN" sz="3000" baseline="-25000" dirty="0" smtClean="0"/>
              <a:t>i</a:t>
            </a:r>
            <a:r>
              <a:rPr lang="en-US" altLang="zh-CN" sz="3000" dirty="0" smtClean="0"/>
              <a:t>,s</a:t>
            </a:r>
            <a:r>
              <a:rPr lang="en-US" altLang="zh-CN" sz="3000" baseline="-25000" dirty="0" smtClean="0"/>
              <a:t>i+1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,…,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n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)</a:t>
            </a:r>
            <a:endParaRPr lang="en-US" altLang="zh-CN" sz="3000" baseline="-250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zh-CN" sz="3000" baseline="-25000" dirty="0" smtClean="0"/>
              <a:t>	</a:t>
            </a:r>
            <a:r>
              <a:rPr lang="zh-CN" altLang="en-US" sz="3000" dirty="0" smtClean="0"/>
              <a:t>对于任何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i</a:t>
            </a:r>
            <a:r>
              <a:rPr lang="en-US" altLang="zh-CN" sz="3000" baseline="-25000" dirty="0" smtClean="0"/>
              <a:t>       </a:t>
            </a:r>
            <a:r>
              <a:rPr lang="en-US" altLang="zh-CN" sz="3000" dirty="0" err="1" smtClean="0"/>
              <a:t>S</a:t>
            </a:r>
            <a:r>
              <a:rPr lang="en-US" altLang="zh-CN" sz="3000" baseline="-25000" dirty="0" err="1" smtClean="0"/>
              <a:t>i</a:t>
            </a:r>
            <a:r>
              <a:rPr lang="zh-CN" altLang="en-US" sz="3000" baseline="-25000" dirty="0" smtClean="0"/>
              <a:t>。</a:t>
            </a:r>
            <a:endParaRPr lang="en-US" altLang="zh-CN" sz="3000" baseline="-25000" dirty="0" smtClean="0"/>
          </a:p>
          <a:p>
            <a:pPr>
              <a:lnSpc>
                <a:spcPct val="90000"/>
              </a:lnSpc>
            </a:pPr>
            <a:endParaRPr lang="zh-CN" altLang="en-US" sz="3000" dirty="0" smtClean="0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4800600" y="4876800"/>
          <a:ext cx="3683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3" name="Equation" r:id="rId5" imgW="126720" imgH="139680" progId="">
                  <p:embed/>
                </p:oleObj>
              </mc:Choice>
              <mc:Fallback>
                <p:oleObj name="Equation" r:id="rId5" imgW="126720" imgH="1396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876800"/>
                        <a:ext cx="3683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609850" y="5438775"/>
          <a:ext cx="3619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4" name="Equation" r:id="rId7" imgW="114120" imgH="114120" progId="">
                  <p:embed/>
                </p:oleObj>
              </mc:Choice>
              <mc:Fallback>
                <p:oleObj name="Equation" r:id="rId7" imgW="114120" imgH="1141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5438775"/>
                        <a:ext cx="3619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纳什均衡</a:t>
            </a:r>
          </a:p>
        </p:txBody>
      </p:sp>
      <p:sp>
        <p:nvSpPr>
          <p:cNvPr id="6247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000" b="1" dirty="0" smtClean="0"/>
              <a:t>混合战略情况下的定义</a:t>
            </a:r>
            <a:endParaRPr lang="en-US" altLang="zh-CN" sz="3000" b="1" dirty="0" smtClean="0"/>
          </a:p>
          <a:p>
            <a:pPr>
              <a:lnSpc>
                <a:spcPct val="80000"/>
              </a:lnSpc>
              <a:buNone/>
            </a:pPr>
            <a:endParaRPr lang="en-US" altLang="zh-CN" sz="3000" b="1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3000" dirty="0" smtClean="0"/>
              <a:t>   在两个参与者标准式博弈</a:t>
            </a:r>
            <a:r>
              <a:rPr lang="en-US" altLang="zh-CN" sz="3000" dirty="0" smtClean="0"/>
              <a:t>G={S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, S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; u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, u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中，混合战略</a:t>
            </a:r>
            <a:r>
              <a:rPr lang="en-US" altLang="zh-CN" sz="3000" dirty="0" smtClean="0"/>
              <a:t>(P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baseline="30000" dirty="0" smtClean="0"/>
              <a:t> *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是纳什均衡的充分必要条件是：每一参与者的混合战略是另一参与者混合战略的最优反应，即：</a:t>
            </a:r>
            <a:endParaRPr lang="en-US" altLang="zh-CN" sz="3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3000" dirty="0" smtClean="0"/>
              <a:t>    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对</a:t>
            </a:r>
            <a:r>
              <a:rPr lang="en-US" altLang="zh-CN" sz="3000" dirty="0" smtClean="0"/>
              <a:t>S</a:t>
            </a:r>
            <a:r>
              <a:rPr lang="en-US" altLang="zh-CN" sz="3000" baseline="-25000" dirty="0" smtClean="0"/>
              <a:t>1</a:t>
            </a:r>
            <a:r>
              <a:rPr lang="zh-CN" altLang="en-US" sz="3000" dirty="0" smtClean="0"/>
              <a:t>中战略所有可能的概率分布</a:t>
            </a:r>
            <a:r>
              <a:rPr lang="en-US" altLang="zh-CN" sz="3000" dirty="0" smtClean="0"/>
              <a:t>P</a:t>
            </a:r>
            <a:r>
              <a:rPr lang="en-US" altLang="zh-CN" sz="3000" baseline="-25000" dirty="0" smtClean="0"/>
              <a:t>1</a:t>
            </a:r>
            <a:r>
              <a:rPr lang="zh-CN" altLang="en-US" sz="3000" dirty="0" smtClean="0"/>
              <a:t>，有</a:t>
            </a:r>
            <a:endParaRPr lang="en-US" altLang="zh-CN" sz="3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3000" dirty="0" smtClean="0"/>
              <a:t>     v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(P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)     v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(P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) 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zh-CN" altLang="en-US" sz="3000" dirty="0" smtClean="0"/>
              <a:t>    </a:t>
            </a:r>
            <a:r>
              <a:rPr lang="en-US" altLang="zh-CN" sz="3000" dirty="0" smtClean="0"/>
              <a:t>(ii)</a:t>
            </a:r>
            <a:r>
              <a:rPr lang="zh-CN" altLang="en-US" sz="3000" dirty="0" smtClean="0"/>
              <a:t>对</a:t>
            </a:r>
            <a:r>
              <a:rPr lang="en-US" altLang="zh-CN" sz="3000" dirty="0" smtClean="0"/>
              <a:t>S</a:t>
            </a:r>
            <a:r>
              <a:rPr lang="en-US" altLang="zh-CN" sz="3000" baseline="-25000" dirty="0" smtClean="0"/>
              <a:t>2</a:t>
            </a:r>
            <a:r>
              <a:rPr lang="zh-CN" altLang="en-US" sz="3000" dirty="0" smtClean="0"/>
              <a:t>中战略所有可能的概率分布</a:t>
            </a:r>
            <a:r>
              <a:rPr lang="en-US" altLang="zh-CN" sz="3000" dirty="0" smtClean="0"/>
              <a:t>P</a:t>
            </a:r>
            <a:r>
              <a:rPr lang="en-US" altLang="zh-CN" sz="3000" baseline="-25000" dirty="0" smtClean="0"/>
              <a:t>2</a:t>
            </a:r>
            <a:r>
              <a:rPr lang="zh-CN" altLang="en-US" sz="3000" dirty="0" smtClean="0"/>
              <a:t>，有                 </a:t>
            </a:r>
            <a:endParaRPr lang="en-US" altLang="zh-CN" sz="30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(P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)     v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(P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)</a:t>
            </a:r>
            <a:endParaRPr lang="en-US" altLang="zh-CN" sz="3000" baseline="-25000" dirty="0" smtClean="0"/>
          </a:p>
          <a:p>
            <a:pPr>
              <a:lnSpc>
                <a:spcPct val="80000"/>
              </a:lnSpc>
            </a:pPr>
            <a:endParaRPr lang="en-US" altLang="zh-CN" sz="3000" dirty="0" smtClean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590800" y="5486400"/>
          <a:ext cx="3683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7" name="Equation" r:id="rId5" imgW="126720" imgH="139680" progId="">
                  <p:embed/>
                </p:oleObj>
              </mc:Choice>
              <mc:Fallback>
                <p:oleObj name="Equation" r:id="rId5" imgW="126720" imgH="1396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86400"/>
                        <a:ext cx="368300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2590800" y="4576763"/>
          <a:ext cx="3683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8" name="Equation" r:id="rId7" imgW="126720" imgH="139680" progId="">
                  <p:embed/>
                </p:oleObj>
              </mc:Choice>
              <mc:Fallback>
                <p:oleObj name="Equation" r:id="rId7" imgW="126720" imgH="1396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6763"/>
                        <a:ext cx="3683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1.3.A </a:t>
            </a:r>
            <a:r>
              <a:rPr lang="zh-CN" altLang="en-US" dirty="0" smtClean="0"/>
              <a:t>混合战略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例子：匹配便士博弈（</a:t>
            </a:r>
            <a:r>
              <a:rPr lang="en-US" altLang="zh-CN" dirty="0" smtClean="0"/>
              <a:t>Matching Pennies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/>
            <a:r>
              <a:rPr lang="zh-CN" altLang="en-US" dirty="0" smtClean="0">
                <a:sym typeface="Wingdings" pitchFamily="2" charset="2"/>
              </a:rPr>
              <a:t>无（纯战略）纳什均衡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133600"/>
          <a:ext cx="5410200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2550"/>
                <a:gridCol w="1352550"/>
                <a:gridCol w="1352550"/>
                <a:gridCol w="1352550"/>
              </a:tblGrid>
              <a:tr h="614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乙方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4734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正面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反面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16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甲方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正面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sng" strike="noStrike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sng" strike="noStrike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sz="2800" u="sng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71166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反面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sng" strike="noStrike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endParaRPr lang="en-US" sz="2800" u="sng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u="sng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u="sng" strike="noStrike" dirty="0" smtClean="0">
                          <a:solidFill>
                            <a:schemeClr val="tx1"/>
                          </a:solidFill>
                        </a:rPr>
                        <a:t>+1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混合战略纳什均衡：</a:t>
            </a:r>
            <a:r>
              <a:rPr lang="en-US" altLang="zh-CN" dirty="0" smtClean="0"/>
              <a:t>2×2</a:t>
            </a:r>
            <a:r>
              <a:rPr lang="zh-CN" altLang="en-US" dirty="0" smtClean="0"/>
              <a:t>博弈</a:t>
            </a:r>
            <a:endParaRPr lang="zh-CN" altLang="en-US" b="1" dirty="0" smtClean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2×2</a:t>
            </a:r>
            <a:r>
              <a:rPr lang="zh-CN" altLang="en-US" dirty="0" smtClean="0"/>
              <a:t>博弈：两个参与者，每人有两个纯战略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zh-CN" altLang="en-US" dirty="0" smtClean="0">
                <a:sym typeface="Wingdings" pitchFamily="2" charset="2"/>
              </a:rPr>
              <a:t>参与者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的混合战略：</a:t>
            </a:r>
            <a:r>
              <a:rPr lang="en-US" altLang="zh-CN" dirty="0" smtClean="0">
                <a:sym typeface="Wingdings" pitchFamily="2" charset="2"/>
              </a:rPr>
              <a:t>(r, 1-r)</a:t>
            </a:r>
          </a:p>
          <a:p>
            <a:pPr eaLnBrk="1" hangingPunct="1"/>
            <a:r>
              <a:rPr lang="zh-CN" altLang="en-US" dirty="0" smtClean="0">
                <a:sym typeface="Wingdings" pitchFamily="2" charset="2"/>
              </a:rPr>
              <a:t>参与者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 smtClean="0">
                <a:sym typeface="Wingdings" pitchFamily="2" charset="2"/>
              </a:rPr>
              <a:t>的混合战略：</a:t>
            </a:r>
            <a:r>
              <a:rPr lang="en-US" altLang="zh-CN" dirty="0" smtClean="0">
                <a:sym typeface="Wingdings" pitchFamily="2" charset="2"/>
              </a:rPr>
              <a:t>(q, 1-q)</a:t>
            </a:r>
          </a:p>
          <a:p>
            <a:pPr eaLnBrk="1" hangingPunct="1"/>
            <a:endParaRPr lang="en-US" altLang="zh-CN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：猜硬币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zh-CN" altLang="en-US" sz="25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25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5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25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5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5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给定参与人</a:t>
            </a:r>
            <a:r>
              <a:rPr lang="en-US" altLang="zh-CN" sz="2500" dirty="0" smtClean="0">
                <a:sym typeface="Wingdings" pitchFamily="2" charset="2"/>
              </a:rPr>
              <a:t>2</a:t>
            </a:r>
            <a:r>
              <a:rPr lang="zh-CN" altLang="en-US" sz="2500" dirty="0" smtClean="0">
                <a:sym typeface="Wingdings" pitchFamily="2" charset="2"/>
              </a:rPr>
              <a:t>的混合战略：</a:t>
            </a:r>
            <a:r>
              <a:rPr lang="en-US" altLang="zh-CN" sz="2500" dirty="0" smtClean="0">
                <a:sym typeface="Wingdings" pitchFamily="2" charset="2"/>
              </a:rPr>
              <a:t>(q, 1-q)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参与者</a:t>
            </a:r>
            <a:r>
              <a:rPr lang="en-US" altLang="zh-CN" sz="2500" dirty="0" smtClean="0">
                <a:sym typeface="Wingdings" pitchFamily="2" charset="2"/>
              </a:rPr>
              <a:t>1</a:t>
            </a:r>
            <a:r>
              <a:rPr lang="zh-CN" altLang="en-US" sz="2500" dirty="0" smtClean="0">
                <a:sym typeface="Wingdings" pitchFamily="2" charset="2"/>
              </a:rPr>
              <a:t>出正面的期望收益：</a:t>
            </a:r>
            <a:r>
              <a:rPr lang="en-US" altLang="zh-CN" sz="2500" dirty="0" smtClean="0">
                <a:sym typeface="Wingdings" pitchFamily="2" charset="2"/>
              </a:rPr>
              <a:t>(-1)*(q)+(1)*(1-q)=1-2q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参与者</a:t>
            </a:r>
            <a:r>
              <a:rPr lang="en-US" altLang="zh-CN" sz="2500" dirty="0" smtClean="0">
                <a:sym typeface="Wingdings" pitchFamily="2" charset="2"/>
              </a:rPr>
              <a:t>1</a:t>
            </a:r>
            <a:r>
              <a:rPr lang="zh-CN" altLang="en-US" sz="2500" dirty="0" smtClean="0">
                <a:sym typeface="Wingdings" pitchFamily="2" charset="2"/>
              </a:rPr>
              <a:t>出背面的期望收益：</a:t>
            </a:r>
            <a:r>
              <a:rPr lang="en-US" altLang="zh-CN" sz="2500" dirty="0" smtClean="0">
                <a:sym typeface="Wingdings" pitchFamily="2" charset="2"/>
              </a:rPr>
              <a:t>(1)*q+(-1)*(1-q)=2q-1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 smtClean="0">
                <a:sym typeface="Wingdings" pitchFamily="2" charset="2"/>
              </a:rPr>
              <a:t>1-2q&gt;2q-1</a:t>
            </a:r>
            <a:r>
              <a:rPr lang="zh-CN" altLang="en-US" sz="2500" dirty="0" smtClean="0">
                <a:sym typeface="Wingdings" pitchFamily="2" charset="2"/>
              </a:rPr>
              <a:t>当且仅当</a:t>
            </a:r>
            <a:r>
              <a:rPr lang="en-US" altLang="zh-CN" sz="2500" dirty="0" smtClean="0">
                <a:sym typeface="Wingdings" pitchFamily="2" charset="2"/>
              </a:rPr>
              <a:t>q&lt;1/2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q&lt;1/2</a:t>
            </a:r>
            <a:r>
              <a:rPr lang="zh-CN" altLang="en-US" sz="2200" dirty="0" smtClean="0">
                <a:sym typeface="Wingdings" pitchFamily="2" charset="2"/>
              </a:rPr>
              <a:t>时，参与者</a:t>
            </a:r>
            <a:r>
              <a:rPr lang="en-US" altLang="zh-CN" sz="2200" dirty="0" smtClean="0">
                <a:sym typeface="Wingdings" pitchFamily="2" charset="2"/>
              </a:rPr>
              <a:t>1</a:t>
            </a:r>
            <a:r>
              <a:rPr lang="zh-CN" altLang="en-US" sz="2200" dirty="0" smtClean="0">
                <a:sym typeface="Wingdings" pitchFamily="2" charset="2"/>
              </a:rPr>
              <a:t>的最优反应是“正面”，即</a:t>
            </a:r>
            <a:r>
              <a:rPr lang="en-US" altLang="zh-CN" sz="2200" dirty="0" smtClean="0">
                <a:sym typeface="Wingdings" pitchFamily="2" charset="2"/>
              </a:rPr>
              <a:t>r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(q)=1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q&gt;1/2</a:t>
            </a:r>
            <a:r>
              <a:rPr lang="zh-CN" altLang="en-US" sz="2200" dirty="0" smtClean="0">
                <a:sym typeface="Wingdings" pitchFamily="2" charset="2"/>
              </a:rPr>
              <a:t>时，参与者</a:t>
            </a:r>
            <a:r>
              <a:rPr lang="en-US" altLang="zh-CN" sz="2200" dirty="0" smtClean="0">
                <a:sym typeface="Wingdings" pitchFamily="2" charset="2"/>
              </a:rPr>
              <a:t>1</a:t>
            </a:r>
            <a:r>
              <a:rPr lang="zh-CN" altLang="en-US" sz="2200" dirty="0" smtClean="0">
                <a:sym typeface="Wingdings" pitchFamily="2" charset="2"/>
              </a:rPr>
              <a:t>的最优反应是“背面”，即</a:t>
            </a:r>
            <a:r>
              <a:rPr lang="en-US" altLang="zh-CN" sz="2200" dirty="0" smtClean="0">
                <a:sym typeface="Wingdings" pitchFamily="2" charset="2"/>
              </a:rPr>
              <a:t>r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(q)=0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q=1/2</a:t>
            </a:r>
            <a:r>
              <a:rPr lang="zh-CN" altLang="en-US" sz="2200" dirty="0" smtClean="0">
                <a:sym typeface="Wingdings" pitchFamily="2" charset="2"/>
              </a:rPr>
              <a:t>时，参与者</a:t>
            </a:r>
            <a:r>
              <a:rPr lang="en-US" altLang="zh-CN" sz="2200" dirty="0" smtClean="0">
                <a:sym typeface="Wingdings" pitchFamily="2" charset="2"/>
              </a:rPr>
              <a:t>1</a:t>
            </a:r>
            <a:r>
              <a:rPr lang="zh-CN" altLang="en-US" sz="2200" dirty="0" smtClean="0">
                <a:sym typeface="Wingdings" pitchFamily="2" charset="2"/>
              </a:rPr>
              <a:t>选择“正面”和“背面”无差异，即</a:t>
            </a:r>
            <a:r>
              <a:rPr lang="en-US" altLang="zh-CN" sz="2200" dirty="0" smtClean="0">
                <a:sym typeface="Wingdings" pitchFamily="2" charset="2"/>
              </a:rPr>
              <a:t>r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(q)</a:t>
            </a:r>
            <a:r>
              <a:rPr lang="zh-CN" altLang="en-US" sz="2200" dirty="0" smtClean="0">
                <a:sym typeface="Wingdings" pitchFamily="2" charset="2"/>
              </a:rPr>
              <a:t>可为</a:t>
            </a:r>
            <a:r>
              <a:rPr lang="en-US" altLang="zh-CN" sz="2200" dirty="0" smtClean="0">
                <a:sym typeface="Wingdings" pitchFamily="2" charset="2"/>
              </a:rPr>
              <a:t>0</a:t>
            </a:r>
            <a:r>
              <a:rPr lang="zh-CN" altLang="en-US" sz="2200" dirty="0" smtClean="0">
                <a:sym typeface="Wingdings" pitchFamily="2" charset="2"/>
              </a:rPr>
              <a:t>到</a:t>
            </a:r>
            <a:r>
              <a:rPr lang="en-US" altLang="zh-CN" sz="2200" dirty="0" smtClean="0">
                <a:sym typeface="Wingdings" pitchFamily="2" charset="2"/>
              </a:rPr>
              <a:t>1</a:t>
            </a:r>
            <a:r>
              <a:rPr lang="zh-CN" altLang="en-US" sz="2200" dirty="0" smtClean="0">
                <a:sym typeface="Wingdings" pitchFamily="2" charset="2"/>
              </a:rPr>
              <a:t>之间任何值</a:t>
            </a:r>
            <a:endParaRPr lang="en-US" altLang="zh-CN" sz="2200" dirty="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>
                <a:sym typeface="Wingdings" pitchFamily="2" charset="2"/>
              </a:rPr>
              <a:t>r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(q):</a:t>
            </a:r>
            <a:r>
              <a:rPr lang="zh-CN" altLang="en-US" sz="2200" dirty="0" smtClean="0">
                <a:sym typeface="Wingdings" pitchFamily="2" charset="2"/>
              </a:rPr>
              <a:t>参与者</a:t>
            </a:r>
            <a:r>
              <a:rPr lang="en-US" altLang="zh-CN" sz="2200" dirty="0" smtClean="0">
                <a:sym typeface="Wingdings" pitchFamily="2" charset="2"/>
              </a:rPr>
              <a:t>1</a:t>
            </a:r>
            <a:r>
              <a:rPr lang="zh-CN" altLang="en-US" sz="2200" dirty="0" smtClean="0">
                <a:sym typeface="Wingdings" pitchFamily="2" charset="2"/>
              </a:rPr>
              <a:t>的</a:t>
            </a:r>
            <a:r>
              <a:rPr lang="zh-CN" altLang="en-US" sz="2200" b="1" dirty="0" smtClean="0">
                <a:sym typeface="Wingdings" pitchFamily="2" charset="2"/>
              </a:rPr>
              <a:t>最优反应对应</a:t>
            </a:r>
            <a:endParaRPr lang="en-US" altLang="zh-CN" sz="2200" b="1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219200"/>
          <a:ext cx="44196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/>
                <a:gridCol w="1104900"/>
                <a:gridCol w="1104900"/>
                <a:gridCol w="1104900"/>
              </a:tblGrid>
              <a:tr h="37240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参与人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3687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正面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反面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205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参与人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正面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2055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反面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：猜硬币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zh-CN" altLang="en-US" sz="25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5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25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5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zh-CN" altLang="en-US" sz="25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5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给定参与人</a:t>
            </a:r>
            <a:r>
              <a:rPr lang="en-US" altLang="zh-CN" sz="2500" dirty="0" smtClean="0">
                <a:sym typeface="Wingdings" pitchFamily="2" charset="2"/>
              </a:rPr>
              <a:t>1</a:t>
            </a:r>
            <a:r>
              <a:rPr lang="zh-CN" altLang="en-US" sz="2500" dirty="0" smtClean="0">
                <a:sym typeface="Wingdings" pitchFamily="2" charset="2"/>
              </a:rPr>
              <a:t>的混合战略：</a:t>
            </a:r>
            <a:r>
              <a:rPr lang="en-US" altLang="zh-CN" sz="2500" dirty="0" smtClean="0">
                <a:sym typeface="Wingdings" pitchFamily="2" charset="2"/>
              </a:rPr>
              <a:t>(r, 1-r)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参与者</a:t>
            </a:r>
            <a:r>
              <a:rPr lang="en-US" altLang="zh-CN" sz="2500" dirty="0" smtClean="0">
                <a:sym typeface="Wingdings" pitchFamily="2" charset="2"/>
              </a:rPr>
              <a:t>2</a:t>
            </a:r>
            <a:r>
              <a:rPr lang="zh-CN" altLang="en-US" sz="2500" dirty="0" smtClean="0">
                <a:sym typeface="Wingdings" pitchFamily="2" charset="2"/>
              </a:rPr>
              <a:t>出正面的期望收益：</a:t>
            </a:r>
            <a:r>
              <a:rPr lang="en-US" altLang="zh-CN" sz="2500" dirty="0" smtClean="0">
                <a:sym typeface="Wingdings" pitchFamily="2" charset="2"/>
              </a:rPr>
              <a:t>(1)*r+(-1)*(1-r)=2r-1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参与者</a:t>
            </a:r>
            <a:r>
              <a:rPr lang="en-US" altLang="zh-CN" sz="2500" dirty="0" smtClean="0">
                <a:sym typeface="Wingdings" pitchFamily="2" charset="2"/>
              </a:rPr>
              <a:t>2</a:t>
            </a:r>
            <a:r>
              <a:rPr lang="zh-CN" altLang="en-US" sz="2500" dirty="0" smtClean="0">
                <a:sym typeface="Wingdings" pitchFamily="2" charset="2"/>
              </a:rPr>
              <a:t>出背面的期望收益：</a:t>
            </a:r>
            <a:r>
              <a:rPr lang="en-US" altLang="zh-CN" sz="2500" dirty="0" smtClean="0">
                <a:sym typeface="Wingdings" pitchFamily="2" charset="2"/>
              </a:rPr>
              <a:t>(-1)*r+(1)*(1-r)=1-2r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 smtClean="0">
                <a:sym typeface="Wingdings" pitchFamily="2" charset="2"/>
              </a:rPr>
              <a:t>2r-1&gt;1-2r</a:t>
            </a:r>
            <a:r>
              <a:rPr lang="zh-CN" altLang="en-US" sz="2500" dirty="0" smtClean="0">
                <a:sym typeface="Wingdings" pitchFamily="2" charset="2"/>
              </a:rPr>
              <a:t>当且仅当</a:t>
            </a:r>
            <a:r>
              <a:rPr lang="en-US" altLang="zh-CN" sz="2500" dirty="0" smtClean="0">
                <a:sym typeface="Wingdings" pitchFamily="2" charset="2"/>
              </a:rPr>
              <a:t>r&gt;1/2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r&lt;1/2</a:t>
            </a:r>
            <a:r>
              <a:rPr lang="zh-CN" altLang="en-US" sz="2200" dirty="0" smtClean="0">
                <a:sym typeface="Wingdings" pitchFamily="2" charset="2"/>
              </a:rPr>
              <a:t>时，参与者</a:t>
            </a:r>
            <a:r>
              <a:rPr lang="en-US" altLang="zh-CN" sz="2200" dirty="0" smtClean="0">
                <a:sym typeface="Wingdings" pitchFamily="2" charset="2"/>
              </a:rPr>
              <a:t>2</a:t>
            </a:r>
            <a:r>
              <a:rPr lang="zh-CN" altLang="en-US" sz="2200" dirty="0" smtClean="0">
                <a:sym typeface="Wingdings" pitchFamily="2" charset="2"/>
              </a:rPr>
              <a:t>的最优反应是“背面”，即</a:t>
            </a:r>
            <a:r>
              <a:rPr lang="en-US" altLang="zh-CN" sz="2200" dirty="0" smtClean="0">
                <a:sym typeface="Wingdings" pitchFamily="2" charset="2"/>
              </a:rPr>
              <a:t>q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(r)=0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r&gt;1/2</a:t>
            </a:r>
            <a:r>
              <a:rPr lang="zh-CN" altLang="en-US" sz="2200" dirty="0" smtClean="0">
                <a:sym typeface="Wingdings" pitchFamily="2" charset="2"/>
              </a:rPr>
              <a:t>时，参与者</a:t>
            </a:r>
            <a:r>
              <a:rPr lang="en-US" altLang="zh-CN" sz="2200" dirty="0" smtClean="0">
                <a:sym typeface="Wingdings" pitchFamily="2" charset="2"/>
              </a:rPr>
              <a:t>2</a:t>
            </a:r>
            <a:r>
              <a:rPr lang="zh-CN" altLang="en-US" sz="2200" dirty="0" smtClean="0">
                <a:sym typeface="Wingdings" pitchFamily="2" charset="2"/>
              </a:rPr>
              <a:t>的最优反应是“正面”，即</a:t>
            </a:r>
            <a:r>
              <a:rPr lang="en-US" altLang="zh-CN" sz="2200" dirty="0" smtClean="0">
                <a:sym typeface="Wingdings" pitchFamily="2" charset="2"/>
              </a:rPr>
              <a:t>q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(r)=1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r=1/2</a:t>
            </a:r>
            <a:r>
              <a:rPr lang="zh-CN" altLang="en-US" sz="2200" dirty="0" smtClean="0">
                <a:sym typeface="Wingdings" pitchFamily="2" charset="2"/>
              </a:rPr>
              <a:t>时，参与者</a:t>
            </a:r>
            <a:r>
              <a:rPr lang="en-US" altLang="zh-CN" sz="2200" dirty="0" smtClean="0">
                <a:sym typeface="Wingdings" pitchFamily="2" charset="2"/>
              </a:rPr>
              <a:t>2</a:t>
            </a:r>
            <a:r>
              <a:rPr lang="zh-CN" altLang="en-US" sz="2200" dirty="0" smtClean="0">
                <a:sym typeface="Wingdings" pitchFamily="2" charset="2"/>
              </a:rPr>
              <a:t>选择“正面”和“背面”无差异，即</a:t>
            </a:r>
            <a:r>
              <a:rPr lang="en-US" altLang="zh-CN" sz="2200" dirty="0" smtClean="0">
                <a:sym typeface="Wingdings" pitchFamily="2" charset="2"/>
              </a:rPr>
              <a:t>q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(r)</a:t>
            </a:r>
            <a:r>
              <a:rPr lang="zh-CN" altLang="en-US" sz="2200" dirty="0" smtClean="0">
                <a:sym typeface="Wingdings" pitchFamily="2" charset="2"/>
              </a:rPr>
              <a:t>可为</a:t>
            </a:r>
            <a:r>
              <a:rPr lang="en-US" altLang="zh-CN" sz="2200" dirty="0" smtClean="0">
                <a:sym typeface="Wingdings" pitchFamily="2" charset="2"/>
              </a:rPr>
              <a:t>0</a:t>
            </a:r>
            <a:r>
              <a:rPr lang="zh-CN" altLang="en-US" sz="2200" dirty="0" smtClean="0">
                <a:sym typeface="Wingdings" pitchFamily="2" charset="2"/>
              </a:rPr>
              <a:t>到</a:t>
            </a:r>
            <a:r>
              <a:rPr lang="en-US" altLang="zh-CN" sz="2200" dirty="0" smtClean="0">
                <a:sym typeface="Wingdings" pitchFamily="2" charset="2"/>
              </a:rPr>
              <a:t>1</a:t>
            </a:r>
            <a:r>
              <a:rPr lang="zh-CN" altLang="en-US" sz="2200" dirty="0" smtClean="0">
                <a:sym typeface="Wingdings" pitchFamily="2" charset="2"/>
              </a:rPr>
              <a:t>之间任何值</a:t>
            </a:r>
            <a:endParaRPr lang="en-US" altLang="zh-CN" sz="2200" dirty="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 smtClean="0">
                <a:sym typeface="Wingdings" pitchFamily="2" charset="2"/>
              </a:rPr>
              <a:t>q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(r):</a:t>
            </a:r>
            <a:r>
              <a:rPr lang="zh-CN" altLang="en-US" sz="2200" dirty="0" smtClean="0">
                <a:sym typeface="Wingdings" pitchFamily="2" charset="2"/>
              </a:rPr>
              <a:t>参与者</a:t>
            </a:r>
            <a:r>
              <a:rPr lang="en-US" altLang="zh-CN" sz="2200" dirty="0" smtClean="0">
                <a:sym typeface="Wingdings" pitchFamily="2" charset="2"/>
              </a:rPr>
              <a:t>2</a:t>
            </a:r>
            <a:r>
              <a:rPr lang="zh-CN" altLang="en-US" sz="2200" dirty="0" smtClean="0">
                <a:sym typeface="Wingdings" pitchFamily="2" charset="2"/>
              </a:rPr>
              <a:t>的</a:t>
            </a:r>
            <a:r>
              <a:rPr lang="zh-CN" altLang="en-US" sz="2200" b="1" dirty="0" smtClean="0">
                <a:sym typeface="Wingdings" pitchFamily="2" charset="2"/>
              </a:rPr>
              <a:t>最优反应对应</a:t>
            </a:r>
            <a:endParaRPr lang="en-US" altLang="zh-CN" sz="2200" b="1" dirty="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2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447800"/>
          <a:ext cx="47244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2626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参与人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629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正面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反面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94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参与人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正面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9478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反面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：猜硬币</a:t>
            </a:r>
            <a:endParaRPr lang="zh-CN" altLang="en-US" b="1" dirty="0" smtClean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endParaRPr lang="zh-CN" altLang="en-US" sz="30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3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zh-CN" altLang="en-US" sz="3000" dirty="0" smtClean="0"/>
          </a:p>
          <a:p>
            <a:pPr eaLnBrk="1" hangingPunct="1">
              <a:lnSpc>
                <a:spcPct val="90000"/>
              </a:lnSpc>
            </a:pPr>
            <a:endParaRPr lang="zh-CN" altLang="en-US" sz="3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zh-CN" altLang="en-US" sz="3000" dirty="0" smtClean="0"/>
          </a:p>
          <a:p>
            <a:pPr eaLnBrk="1" hangingPunct="1">
              <a:lnSpc>
                <a:spcPct val="90000"/>
              </a:lnSpc>
            </a:pPr>
            <a:endParaRPr lang="en-US" altLang="zh-CN" sz="30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000" dirty="0" smtClean="0">
                <a:sym typeface="Wingdings" pitchFamily="2" charset="2"/>
              </a:rPr>
              <a:t>横轴为</a:t>
            </a:r>
            <a:r>
              <a:rPr lang="en-US" altLang="zh-CN" sz="3000" dirty="0" smtClean="0">
                <a:sym typeface="Wingdings" pitchFamily="2" charset="2"/>
              </a:rPr>
              <a:t>q</a:t>
            </a:r>
            <a:r>
              <a:rPr lang="zh-CN" altLang="en-US" sz="3000" dirty="0" smtClean="0">
                <a:sym typeface="Wingdings" pitchFamily="2" charset="2"/>
              </a:rPr>
              <a:t>，纵轴为</a:t>
            </a:r>
            <a:r>
              <a:rPr lang="en-US" altLang="zh-CN" sz="3000" dirty="0" smtClean="0">
                <a:sym typeface="Wingdings" pitchFamily="2" charset="2"/>
              </a:rPr>
              <a:t>r</a:t>
            </a:r>
            <a:r>
              <a:rPr lang="zh-CN" altLang="en-US" sz="3000" dirty="0" smtClean="0">
                <a:sym typeface="Wingdings" pitchFamily="2" charset="2"/>
              </a:rPr>
              <a:t>，在图形上画出</a:t>
            </a:r>
            <a:r>
              <a:rPr lang="en-US" altLang="zh-CN" sz="3000" dirty="0" smtClean="0">
                <a:sym typeface="Wingdings" pitchFamily="2" charset="2"/>
              </a:rPr>
              <a:t>r*(q)</a:t>
            </a:r>
            <a:r>
              <a:rPr lang="zh-CN" altLang="en-US" sz="3000" dirty="0" smtClean="0">
                <a:sym typeface="Wingdings" pitchFamily="2" charset="2"/>
              </a:rPr>
              <a:t>和</a:t>
            </a:r>
            <a:r>
              <a:rPr lang="en-US" altLang="zh-CN" sz="3000" dirty="0" smtClean="0">
                <a:sym typeface="Wingdings" pitchFamily="2" charset="2"/>
              </a:rPr>
              <a:t>q*(r)</a:t>
            </a:r>
            <a:r>
              <a:rPr lang="zh-CN" altLang="en-US" sz="3000" dirty="0" smtClean="0">
                <a:sym typeface="Wingdings" pitchFamily="2" charset="2"/>
              </a:rPr>
              <a:t>。</a:t>
            </a:r>
            <a:endParaRPr lang="en-US" altLang="zh-CN" sz="30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000" dirty="0" smtClean="0">
                <a:sym typeface="Wingdings" pitchFamily="2" charset="2"/>
              </a:rPr>
              <a:t>r*(q)</a:t>
            </a:r>
            <a:r>
              <a:rPr lang="zh-CN" altLang="en-US" sz="3000" dirty="0" smtClean="0">
                <a:sym typeface="Wingdings" pitchFamily="2" charset="2"/>
              </a:rPr>
              <a:t>和</a:t>
            </a:r>
            <a:r>
              <a:rPr lang="en-US" altLang="zh-CN" sz="3000" dirty="0" smtClean="0">
                <a:sym typeface="Wingdings" pitchFamily="2" charset="2"/>
              </a:rPr>
              <a:t>q*(r)</a:t>
            </a:r>
            <a:r>
              <a:rPr lang="zh-CN" altLang="en-US" sz="3000" dirty="0" smtClean="0">
                <a:sym typeface="Wingdings" pitchFamily="2" charset="2"/>
              </a:rPr>
              <a:t>唯一的交点为</a:t>
            </a:r>
            <a:r>
              <a:rPr lang="en-US" altLang="zh-CN" sz="3000" dirty="0" smtClean="0">
                <a:sym typeface="Wingdings" pitchFamily="2" charset="2"/>
              </a:rPr>
              <a:t>(1/2, 1/2)</a:t>
            </a:r>
            <a:r>
              <a:rPr lang="zh-CN" altLang="en-US" sz="3000" dirty="0" smtClean="0">
                <a:sym typeface="Wingdings" pitchFamily="2" charset="2"/>
              </a:rPr>
              <a:t>。</a:t>
            </a:r>
            <a:endParaRPr lang="en-US" altLang="zh-CN" sz="30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000" dirty="0" smtClean="0">
                <a:sym typeface="Wingdings" pitchFamily="2" charset="2"/>
              </a:rPr>
              <a:t>即参与人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以</a:t>
            </a:r>
            <a:r>
              <a:rPr lang="en-US" altLang="zh-CN" sz="3000" dirty="0" smtClean="0">
                <a:sym typeface="Wingdings" pitchFamily="2" charset="2"/>
              </a:rPr>
              <a:t>1/2</a:t>
            </a:r>
            <a:r>
              <a:rPr lang="zh-CN" altLang="en-US" sz="3000" dirty="0" smtClean="0">
                <a:sym typeface="Wingdings" pitchFamily="2" charset="2"/>
              </a:rPr>
              <a:t>的概率选择正面，</a:t>
            </a:r>
            <a:r>
              <a:rPr lang="en-US" altLang="zh-CN" sz="3000" dirty="0" smtClean="0">
                <a:sym typeface="Wingdings" pitchFamily="2" charset="2"/>
              </a:rPr>
              <a:t>1/2</a:t>
            </a:r>
            <a:r>
              <a:rPr lang="zh-CN" altLang="en-US" sz="3000" dirty="0" smtClean="0">
                <a:sym typeface="Wingdings" pitchFamily="2" charset="2"/>
              </a:rPr>
              <a:t>的概率选择反面，参与人</a:t>
            </a:r>
            <a:r>
              <a:rPr lang="en-US" altLang="zh-CN" sz="3000" dirty="0" smtClean="0">
                <a:sym typeface="Wingdings" pitchFamily="2" charset="2"/>
              </a:rPr>
              <a:t>2</a:t>
            </a:r>
            <a:r>
              <a:rPr lang="zh-CN" altLang="en-US" sz="3000" dirty="0" smtClean="0">
                <a:sym typeface="Wingdings" pitchFamily="2" charset="2"/>
              </a:rPr>
              <a:t>以</a:t>
            </a:r>
            <a:r>
              <a:rPr lang="en-US" altLang="zh-CN" sz="3000" dirty="0" smtClean="0">
                <a:sym typeface="Wingdings" pitchFamily="2" charset="2"/>
              </a:rPr>
              <a:t>1/2</a:t>
            </a:r>
            <a:r>
              <a:rPr lang="zh-CN" altLang="en-US" sz="3000" dirty="0" smtClean="0">
                <a:sym typeface="Wingdings" pitchFamily="2" charset="2"/>
              </a:rPr>
              <a:t>的概率选择正面，</a:t>
            </a:r>
            <a:r>
              <a:rPr lang="en-US" altLang="zh-CN" sz="3000" dirty="0" smtClean="0">
                <a:sym typeface="Wingdings" pitchFamily="2" charset="2"/>
              </a:rPr>
              <a:t>1/2</a:t>
            </a:r>
            <a:r>
              <a:rPr lang="zh-CN" altLang="en-US" sz="3000" dirty="0" smtClean="0">
                <a:sym typeface="Wingdings" pitchFamily="2" charset="2"/>
              </a:rPr>
              <a:t>的概率选择反面为唯一的纳什均衡</a:t>
            </a:r>
            <a:endParaRPr lang="en-US" altLang="zh-CN" sz="3000" b="1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6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3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3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30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3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630363"/>
          <a:ext cx="47244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0"/>
                <a:gridCol w="1181100"/>
                <a:gridCol w="1181100"/>
                <a:gridCol w="1181100"/>
              </a:tblGrid>
              <a:tr h="2626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参与人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7629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正面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反面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947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参与人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正面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9478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反面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：性别战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None/>
            </a:pPr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endParaRPr lang="zh-CN" altLang="en-US" dirty="0" smtClean="0"/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sz="2700" dirty="0" smtClean="0">
                <a:sym typeface="Wingdings" pitchFamily="2" charset="2"/>
              </a:rPr>
              <a:t>纯战略纳什均衡</a:t>
            </a:r>
            <a:r>
              <a:rPr lang="en-US" altLang="zh-CN" sz="2700" dirty="0" smtClean="0">
                <a:sym typeface="Wingdings" pitchFamily="2" charset="2"/>
              </a:rPr>
              <a:t>:</a:t>
            </a:r>
            <a:r>
              <a:rPr lang="zh-CN" altLang="en-US" sz="2700" dirty="0" smtClean="0">
                <a:sym typeface="Wingdings" pitchFamily="2" charset="2"/>
              </a:rPr>
              <a:t>（歌剧，歌剧）和（拳击，拳击）</a:t>
            </a:r>
            <a:endParaRPr lang="en-US" altLang="zh-CN" sz="2700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700" dirty="0" smtClean="0">
                <a:sym typeface="Wingdings" pitchFamily="2" charset="2"/>
              </a:rPr>
              <a:t>混合战略纳什均衡？</a:t>
            </a:r>
            <a:endParaRPr lang="en-US" altLang="zh-CN" sz="27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ym typeface="Wingdings" pitchFamily="2" charset="2"/>
              </a:rPr>
              <a:t>女方的混合战略：</a:t>
            </a:r>
            <a:r>
              <a:rPr lang="en-US" altLang="zh-CN" sz="2400" dirty="0" smtClean="0">
                <a:sym typeface="Wingdings" pitchFamily="2" charset="2"/>
              </a:rPr>
              <a:t>(r, 1-r)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 smtClean="0">
                <a:sym typeface="Wingdings" pitchFamily="2" charset="2"/>
              </a:rPr>
              <a:t>男方的混合战略：</a:t>
            </a:r>
            <a:r>
              <a:rPr lang="en-US" altLang="zh-CN" sz="2400" dirty="0" smtClean="0">
                <a:sym typeface="Wingdings" pitchFamily="2" charset="2"/>
              </a:rPr>
              <a:t>(q, 1-q)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  <a:p>
            <a:pPr>
              <a:buFont typeface="Arial" charset="0"/>
              <a:buNone/>
            </a:pPr>
            <a:endParaRPr lang="en-US" altLang="zh-C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752600"/>
          <a:ext cx="5105400" cy="2181860"/>
        </p:xfrm>
        <a:graphic>
          <a:graphicData uri="http://schemas.openxmlformats.org/drawingml/2006/table">
            <a:tbl>
              <a:tblPr/>
              <a:tblGrid>
                <a:gridCol w="1276350"/>
                <a:gridCol w="1276350"/>
                <a:gridCol w="1276350"/>
                <a:gridCol w="1276350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男方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女方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：性别战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en-US" altLang="zh-CN" sz="25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给定男方的混合战略：</a:t>
            </a:r>
            <a:r>
              <a:rPr lang="en-US" altLang="zh-CN" sz="2500" dirty="0" smtClean="0">
                <a:sym typeface="Wingdings" pitchFamily="2" charset="2"/>
              </a:rPr>
              <a:t>(q, 1-q)</a:t>
            </a:r>
          </a:p>
          <a:p>
            <a:pPr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女方选择“歌剧”的期望收益：</a:t>
            </a:r>
            <a:r>
              <a:rPr lang="en-US" altLang="zh-CN" sz="2500" dirty="0" smtClean="0">
                <a:sym typeface="Wingdings" pitchFamily="2" charset="2"/>
              </a:rPr>
              <a:t>(2)*q+(0)*(1-q)=2q</a:t>
            </a:r>
          </a:p>
          <a:p>
            <a:pPr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女方选择“拳击”的期望收益：</a:t>
            </a:r>
            <a:r>
              <a:rPr lang="en-US" altLang="zh-CN" sz="2500" dirty="0" smtClean="0">
                <a:sym typeface="Wingdings" pitchFamily="2" charset="2"/>
              </a:rPr>
              <a:t>(0)*q+(1)*(1-q)=1-q</a:t>
            </a:r>
          </a:p>
          <a:p>
            <a:pPr>
              <a:lnSpc>
                <a:spcPct val="80000"/>
              </a:lnSpc>
            </a:pPr>
            <a:r>
              <a:rPr lang="en-US" altLang="zh-CN" sz="2500" dirty="0" smtClean="0">
                <a:sym typeface="Wingdings" pitchFamily="2" charset="2"/>
              </a:rPr>
              <a:t>2q&gt;1-q</a:t>
            </a:r>
            <a:r>
              <a:rPr lang="zh-CN" altLang="en-US" sz="2500" dirty="0" smtClean="0">
                <a:sym typeface="Wingdings" pitchFamily="2" charset="2"/>
              </a:rPr>
              <a:t>当且仅当</a:t>
            </a:r>
            <a:r>
              <a:rPr lang="en-US" altLang="zh-CN" sz="2500" dirty="0" smtClean="0">
                <a:sym typeface="Wingdings" pitchFamily="2" charset="2"/>
              </a:rPr>
              <a:t>q&gt;1/3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q&lt;1/3</a:t>
            </a:r>
            <a:r>
              <a:rPr lang="zh-CN" altLang="en-US" sz="2200" dirty="0" smtClean="0">
                <a:sym typeface="Wingdings" pitchFamily="2" charset="2"/>
              </a:rPr>
              <a:t>时，女方的最优反应是“拳击”，即</a:t>
            </a:r>
            <a:r>
              <a:rPr lang="en-US" altLang="zh-CN" sz="2200" dirty="0" smtClean="0">
                <a:sym typeface="Wingdings" pitchFamily="2" charset="2"/>
              </a:rPr>
              <a:t>r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(q)=0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q&gt;1/3</a:t>
            </a:r>
            <a:r>
              <a:rPr lang="zh-CN" altLang="en-US" sz="2200" dirty="0" smtClean="0">
                <a:sym typeface="Wingdings" pitchFamily="2" charset="2"/>
              </a:rPr>
              <a:t>时，女方的最优反应是“歌剧”，即</a:t>
            </a:r>
            <a:r>
              <a:rPr lang="en-US" altLang="zh-CN" sz="2200" dirty="0" smtClean="0">
                <a:sym typeface="Wingdings" pitchFamily="2" charset="2"/>
              </a:rPr>
              <a:t>r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(q)=1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q=1/3</a:t>
            </a:r>
            <a:r>
              <a:rPr lang="zh-CN" altLang="en-US" sz="2200" dirty="0" smtClean="0">
                <a:sym typeface="Wingdings" pitchFamily="2" charset="2"/>
              </a:rPr>
              <a:t>时，女方选择“歌剧”和“拳击”无差异，即</a:t>
            </a:r>
            <a:r>
              <a:rPr lang="en-US" altLang="zh-CN" sz="2200" dirty="0" smtClean="0">
                <a:sym typeface="Wingdings" pitchFamily="2" charset="2"/>
              </a:rPr>
              <a:t>r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(q)</a:t>
            </a:r>
            <a:r>
              <a:rPr lang="zh-CN" altLang="en-US" sz="2200" dirty="0" smtClean="0">
                <a:sym typeface="Wingdings" pitchFamily="2" charset="2"/>
              </a:rPr>
              <a:t>可为</a:t>
            </a:r>
            <a:r>
              <a:rPr lang="en-US" altLang="zh-CN" sz="2200" dirty="0" smtClean="0">
                <a:sym typeface="Wingdings" pitchFamily="2" charset="2"/>
              </a:rPr>
              <a:t>0</a:t>
            </a:r>
            <a:r>
              <a:rPr lang="zh-CN" altLang="en-US" sz="2200" dirty="0" smtClean="0">
                <a:sym typeface="Wingdings" pitchFamily="2" charset="2"/>
              </a:rPr>
              <a:t>到</a:t>
            </a:r>
            <a:r>
              <a:rPr lang="en-US" altLang="zh-CN" sz="2200" dirty="0" smtClean="0">
                <a:sym typeface="Wingdings" pitchFamily="2" charset="2"/>
              </a:rPr>
              <a:t>1</a:t>
            </a:r>
            <a:r>
              <a:rPr lang="zh-CN" altLang="en-US" sz="2200" dirty="0" smtClean="0">
                <a:sym typeface="Wingdings" pitchFamily="2" charset="2"/>
              </a:rPr>
              <a:t>之间任何值</a:t>
            </a:r>
            <a:endParaRPr lang="en-US" altLang="zh-CN" sz="22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447800"/>
          <a:ext cx="4495800" cy="2011680"/>
        </p:xfrm>
        <a:graphic>
          <a:graphicData uri="http://schemas.openxmlformats.org/drawingml/2006/table">
            <a:tbl>
              <a:tblPr/>
              <a:tblGrid>
                <a:gridCol w="1123950"/>
                <a:gridCol w="1123950"/>
                <a:gridCol w="1123950"/>
                <a:gridCol w="1123950"/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男方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女方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：性别战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en-US" altLang="zh-CN" sz="25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给定女方的混合战略：</a:t>
            </a:r>
            <a:r>
              <a:rPr lang="en-US" altLang="zh-CN" sz="2500" dirty="0" smtClean="0">
                <a:sym typeface="Wingdings" pitchFamily="2" charset="2"/>
              </a:rPr>
              <a:t>(r, 1-r)</a:t>
            </a:r>
          </a:p>
          <a:p>
            <a:pPr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男方选择“歌剧”的期望收益：</a:t>
            </a:r>
            <a:r>
              <a:rPr lang="en-US" altLang="zh-CN" sz="2500" dirty="0" smtClean="0">
                <a:sym typeface="Wingdings" pitchFamily="2" charset="2"/>
              </a:rPr>
              <a:t>(1)*r+(0)*(1-r)=r</a:t>
            </a:r>
          </a:p>
          <a:p>
            <a:pPr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男方选择“拳击”的期望收益：</a:t>
            </a:r>
            <a:r>
              <a:rPr lang="en-US" altLang="zh-CN" sz="2500" dirty="0" smtClean="0">
                <a:sym typeface="Wingdings" pitchFamily="2" charset="2"/>
              </a:rPr>
              <a:t>(0)*r+(2)*(1-r)=2-2r</a:t>
            </a:r>
          </a:p>
          <a:p>
            <a:pPr>
              <a:lnSpc>
                <a:spcPct val="80000"/>
              </a:lnSpc>
            </a:pPr>
            <a:r>
              <a:rPr lang="en-US" altLang="zh-CN" sz="2500" dirty="0" smtClean="0">
                <a:sym typeface="Wingdings" pitchFamily="2" charset="2"/>
              </a:rPr>
              <a:t>r&gt;2-2r</a:t>
            </a:r>
            <a:r>
              <a:rPr lang="zh-CN" altLang="en-US" sz="2500" dirty="0" smtClean="0">
                <a:sym typeface="Wingdings" pitchFamily="2" charset="2"/>
              </a:rPr>
              <a:t>当且仅当</a:t>
            </a:r>
            <a:r>
              <a:rPr lang="en-US" altLang="zh-CN" sz="2500" dirty="0" smtClean="0">
                <a:sym typeface="Wingdings" pitchFamily="2" charset="2"/>
              </a:rPr>
              <a:t>r&gt;2/3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r&lt;2/3</a:t>
            </a:r>
            <a:r>
              <a:rPr lang="zh-CN" altLang="en-US" sz="2200" dirty="0" smtClean="0">
                <a:sym typeface="Wingdings" pitchFamily="2" charset="2"/>
              </a:rPr>
              <a:t>时，男方的最优反应是“拳击”，即</a:t>
            </a:r>
            <a:r>
              <a:rPr lang="en-US" altLang="zh-CN" sz="2200" dirty="0" smtClean="0">
                <a:sym typeface="Wingdings" pitchFamily="2" charset="2"/>
              </a:rPr>
              <a:t>q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(r)=0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r&gt;2/3</a:t>
            </a:r>
            <a:r>
              <a:rPr lang="zh-CN" altLang="en-US" sz="2200" dirty="0" smtClean="0">
                <a:sym typeface="Wingdings" pitchFamily="2" charset="2"/>
              </a:rPr>
              <a:t>时，男方的最优反应是“歌剧”，即</a:t>
            </a:r>
            <a:r>
              <a:rPr lang="en-US" altLang="zh-CN" sz="2200" dirty="0" smtClean="0">
                <a:sym typeface="Wingdings" pitchFamily="2" charset="2"/>
              </a:rPr>
              <a:t>q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(r)=1</a:t>
            </a:r>
          </a:p>
          <a:p>
            <a:pPr lvl="1">
              <a:lnSpc>
                <a:spcPct val="80000"/>
              </a:lnSpc>
            </a:pPr>
            <a:r>
              <a:rPr lang="zh-CN" altLang="en-US" sz="2200" dirty="0" smtClean="0">
                <a:sym typeface="Wingdings" pitchFamily="2" charset="2"/>
              </a:rPr>
              <a:t>当</a:t>
            </a:r>
            <a:r>
              <a:rPr lang="en-US" altLang="zh-CN" sz="2200" dirty="0" smtClean="0">
                <a:sym typeface="Wingdings" pitchFamily="2" charset="2"/>
              </a:rPr>
              <a:t>r=2/3</a:t>
            </a:r>
            <a:r>
              <a:rPr lang="zh-CN" altLang="en-US" sz="2200" dirty="0" smtClean="0">
                <a:sym typeface="Wingdings" pitchFamily="2" charset="2"/>
              </a:rPr>
              <a:t>时，男方选择“歌剧”和“拳击”无差异，即</a:t>
            </a:r>
            <a:r>
              <a:rPr lang="en-US" altLang="zh-CN" sz="2200" dirty="0" smtClean="0">
                <a:sym typeface="Wingdings" pitchFamily="2" charset="2"/>
              </a:rPr>
              <a:t>q</a:t>
            </a:r>
            <a:r>
              <a:rPr lang="en-US" altLang="zh-CN" sz="2200" baseline="30000" dirty="0" smtClean="0">
                <a:sym typeface="Wingdings" pitchFamily="2" charset="2"/>
              </a:rPr>
              <a:t>*</a:t>
            </a:r>
            <a:r>
              <a:rPr lang="en-US" altLang="zh-CN" sz="2200" dirty="0" smtClean="0">
                <a:sym typeface="Wingdings" pitchFamily="2" charset="2"/>
              </a:rPr>
              <a:t>(r)</a:t>
            </a:r>
            <a:r>
              <a:rPr lang="zh-CN" altLang="en-US" sz="2200" dirty="0" smtClean="0">
                <a:sym typeface="Wingdings" pitchFamily="2" charset="2"/>
              </a:rPr>
              <a:t>可为</a:t>
            </a:r>
            <a:r>
              <a:rPr lang="en-US" altLang="zh-CN" sz="2200" dirty="0" smtClean="0">
                <a:sym typeface="Wingdings" pitchFamily="2" charset="2"/>
              </a:rPr>
              <a:t>0</a:t>
            </a:r>
            <a:r>
              <a:rPr lang="zh-CN" altLang="en-US" sz="2200" dirty="0" smtClean="0">
                <a:sym typeface="Wingdings" pitchFamily="2" charset="2"/>
              </a:rPr>
              <a:t>到</a:t>
            </a:r>
            <a:r>
              <a:rPr lang="en-US" altLang="zh-CN" sz="2200" dirty="0" smtClean="0">
                <a:sym typeface="Wingdings" pitchFamily="2" charset="2"/>
              </a:rPr>
              <a:t>1</a:t>
            </a:r>
            <a:r>
              <a:rPr lang="zh-CN" altLang="en-US" sz="2200" dirty="0" smtClean="0">
                <a:sym typeface="Wingdings" pitchFamily="2" charset="2"/>
              </a:rPr>
              <a:t>之间任何值</a:t>
            </a:r>
            <a:endParaRPr lang="en-US" altLang="zh-CN" sz="22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524000"/>
          <a:ext cx="4724400" cy="201168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  <a:gridCol w="1181100"/>
                <a:gridCol w="11811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男方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女方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例子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：性别战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zh-CN" altLang="en-US" sz="2500" dirty="0" smtClean="0"/>
          </a:p>
          <a:p>
            <a:pPr>
              <a:lnSpc>
                <a:spcPct val="80000"/>
              </a:lnSpc>
            </a:pPr>
            <a:endParaRPr lang="en-US" altLang="zh-CN" sz="25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zh-CN" altLang="en-US" sz="2500" dirty="0" smtClean="0">
                <a:sym typeface="Wingdings" pitchFamily="2" charset="2"/>
              </a:rPr>
              <a:t>横轴为</a:t>
            </a:r>
            <a:r>
              <a:rPr lang="en-US" altLang="zh-CN" sz="2500" dirty="0" smtClean="0">
                <a:sym typeface="Wingdings" pitchFamily="2" charset="2"/>
              </a:rPr>
              <a:t>q</a:t>
            </a:r>
            <a:r>
              <a:rPr lang="zh-CN" altLang="en-US" sz="2500" dirty="0" smtClean="0">
                <a:sym typeface="Wingdings" pitchFamily="2" charset="2"/>
              </a:rPr>
              <a:t>，纵轴为</a:t>
            </a:r>
            <a:r>
              <a:rPr lang="en-US" altLang="zh-CN" sz="2500" dirty="0" smtClean="0">
                <a:sym typeface="Wingdings" pitchFamily="2" charset="2"/>
              </a:rPr>
              <a:t>r</a:t>
            </a:r>
            <a:r>
              <a:rPr lang="zh-CN" altLang="en-US" sz="2500" dirty="0" smtClean="0">
                <a:sym typeface="Wingdings" pitchFamily="2" charset="2"/>
              </a:rPr>
              <a:t>，在图形上画出</a:t>
            </a:r>
            <a:r>
              <a:rPr lang="en-US" altLang="zh-CN" sz="2500" dirty="0" smtClean="0">
                <a:sym typeface="Wingdings" pitchFamily="2" charset="2"/>
              </a:rPr>
              <a:t>r*(q)</a:t>
            </a:r>
            <a:r>
              <a:rPr lang="zh-CN" altLang="en-US" sz="2500" dirty="0" smtClean="0">
                <a:sym typeface="Wingdings" pitchFamily="2" charset="2"/>
              </a:rPr>
              <a:t>和</a:t>
            </a:r>
            <a:r>
              <a:rPr lang="en-US" altLang="zh-CN" sz="2500" dirty="0" smtClean="0">
                <a:sym typeface="Wingdings" pitchFamily="2" charset="2"/>
              </a:rPr>
              <a:t>q*(r)</a:t>
            </a:r>
            <a:r>
              <a:rPr lang="zh-CN" altLang="en-US" sz="2500" dirty="0" smtClean="0">
                <a:sym typeface="Wingdings" pitchFamily="2" charset="2"/>
              </a:rPr>
              <a:t>。</a:t>
            </a:r>
            <a:endParaRPr lang="en-US" altLang="zh-CN" sz="25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zh-CN" sz="2500" dirty="0" smtClean="0">
                <a:sym typeface="Wingdings" pitchFamily="2" charset="2"/>
              </a:rPr>
              <a:t>r*(q)</a:t>
            </a:r>
            <a:r>
              <a:rPr lang="zh-CN" altLang="en-US" sz="2500" dirty="0" smtClean="0">
                <a:sym typeface="Wingdings" pitchFamily="2" charset="2"/>
              </a:rPr>
              <a:t>和</a:t>
            </a:r>
            <a:r>
              <a:rPr lang="en-US" altLang="zh-CN" sz="2500" dirty="0" smtClean="0">
                <a:sym typeface="Wingdings" pitchFamily="2" charset="2"/>
              </a:rPr>
              <a:t>q*(r)</a:t>
            </a:r>
            <a:r>
              <a:rPr lang="zh-CN" altLang="en-US" sz="2500" dirty="0" smtClean="0">
                <a:sym typeface="Wingdings" pitchFamily="2" charset="2"/>
              </a:rPr>
              <a:t>有三个交点，分别为</a:t>
            </a:r>
            <a:r>
              <a:rPr lang="en-US" altLang="zh-CN" sz="2500" dirty="0" smtClean="0">
                <a:sym typeface="Wingdings" pitchFamily="2" charset="2"/>
              </a:rPr>
              <a:t>(1/3, 2/3)</a:t>
            </a:r>
            <a:r>
              <a:rPr lang="zh-CN" altLang="en-US" sz="2500" dirty="0" smtClean="0">
                <a:sym typeface="Wingdings" pitchFamily="2" charset="2"/>
              </a:rPr>
              <a:t>，</a:t>
            </a:r>
            <a:r>
              <a:rPr lang="en-US" altLang="zh-CN" sz="2500" dirty="0" smtClean="0">
                <a:sym typeface="Wingdings" pitchFamily="2" charset="2"/>
              </a:rPr>
              <a:t>(0,0)</a:t>
            </a:r>
            <a:r>
              <a:rPr lang="zh-CN" altLang="en-US" sz="2500" dirty="0" smtClean="0">
                <a:sym typeface="Wingdings" pitchFamily="2" charset="2"/>
              </a:rPr>
              <a:t>，</a:t>
            </a:r>
            <a:r>
              <a:rPr lang="en-US" altLang="zh-CN" sz="2500" dirty="0" smtClean="0">
                <a:sym typeface="Wingdings" pitchFamily="2" charset="2"/>
              </a:rPr>
              <a:t>(1,1)</a:t>
            </a:r>
            <a:r>
              <a:rPr lang="zh-CN" altLang="en-US" sz="2500" dirty="0" smtClean="0">
                <a:sym typeface="Wingdings" pitchFamily="2" charset="2"/>
              </a:rPr>
              <a:t>。</a:t>
            </a:r>
            <a:endParaRPr lang="en-US" altLang="zh-CN" sz="25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zh-CN" sz="2500" dirty="0" smtClean="0">
                <a:sym typeface="Wingdings" pitchFamily="2" charset="2"/>
              </a:rPr>
              <a:t>(1/3, 2/3)</a:t>
            </a:r>
            <a:r>
              <a:rPr lang="zh-CN" altLang="en-US" sz="2500" dirty="0" smtClean="0">
                <a:sym typeface="Wingdings" pitchFamily="2" charset="2"/>
              </a:rPr>
              <a:t>代表女方以</a:t>
            </a:r>
            <a:r>
              <a:rPr lang="en-US" altLang="zh-CN" sz="2500" dirty="0" smtClean="0">
                <a:sym typeface="Wingdings" pitchFamily="2" charset="2"/>
              </a:rPr>
              <a:t>2/3</a:t>
            </a:r>
            <a:r>
              <a:rPr lang="zh-CN" altLang="en-US" sz="2500" dirty="0" smtClean="0">
                <a:sym typeface="Wingdings" pitchFamily="2" charset="2"/>
              </a:rPr>
              <a:t>的概率选择歌剧，</a:t>
            </a:r>
            <a:r>
              <a:rPr lang="en-US" altLang="zh-CN" sz="2500" dirty="0" smtClean="0">
                <a:sym typeface="Wingdings" pitchFamily="2" charset="2"/>
              </a:rPr>
              <a:t>1/3</a:t>
            </a:r>
            <a:r>
              <a:rPr lang="zh-CN" altLang="en-US" sz="2500" dirty="0" smtClean="0">
                <a:sym typeface="Wingdings" pitchFamily="2" charset="2"/>
              </a:rPr>
              <a:t>的概率选择拳击，男方以</a:t>
            </a:r>
            <a:r>
              <a:rPr lang="en-US" altLang="zh-CN" sz="2500" dirty="0" smtClean="0">
                <a:sym typeface="Wingdings" pitchFamily="2" charset="2"/>
              </a:rPr>
              <a:t>1/3</a:t>
            </a:r>
            <a:r>
              <a:rPr lang="zh-CN" altLang="en-US" sz="2500" dirty="0" smtClean="0">
                <a:sym typeface="Wingdings" pitchFamily="2" charset="2"/>
              </a:rPr>
              <a:t>的概率选择歌剧，</a:t>
            </a:r>
            <a:r>
              <a:rPr lang="en-US" altLang="zh-CN" sz="2500" dirty="0" smtClean="0">
                <a:sym typeface="Wingdings" pitchFamily="2" charset="2"/>
              </a:rPr>
              <a:t>2/3</a:t>
            </a:r>
            <a:r>
              <a:rPr lang="zh-CN" altLang="en-US" sz="2500" dirty="0" smtClean="0">
                <a:sym typeface="Wingdings" pitchFamily="2" charset="2"/>
              </a:rPr>
              <a:t>的概率选择拳击这一纳什均衡。</a:t>
            </a:r>
            <a:endParaRPr lang="en-US" altLang="zh-CN" sz="25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zh-CN" sz="2500" dirty="0" smtClean="0">
                <a:sym typeface="Wingdings" pitchFamily="2" charset="2"/>
              </a:rPr>
              <a:t>(0,0)</a:t>
            </a:r>
            <a:r>
              <a:rPr lang="zh-CN" altLang="en-US" sz="2500" dirty="0" smtClean="0">
                <a:sym typeface="Wingdings" pitchFamily="2" charset="2"/>
              </a:rPr>
              <a:t>代表（拳击，拳击）这一纳什均衡。</a:t>
            </a:r>
            <a:endParaRPr lang="en-US" altLang="zh-CN" sz="25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zh-CN" sz="2500" dirty="0" smtClean="0">
                <a:sym typeface="Wingdings" pitchFamily="2" charset="2"/>
              </a:rPr>
              <a:t>(1,1)</a:t>
            </a:r>
            <a:r>
              <a:rPr lang="zh-CN" altLang="en-US" sz="2500" dirty="0" smtClean="0">
                <a:sym typeface="Wingdings" pitchFamily="2" charset="2"/>
              </a:rPr>
              <a:t>代表（歌剧，歌剧）这一纳什均衡。</a:t>
            </a:r>
            <a:endParaRPr lang="en-US" altLang="zh-CN" sz="2500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endParaRPr lang="en-US" altLang="zh-CN" sz="2500" b="1" dirty="0" smtClean="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zh-CN" sz="25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447800"/>
          <a:ext cx="4724400" cy="2011680"/>
        </p:xfrm>
        <a:graphic>
          <a:graphicData uri="http://schemas.openxmlformats.org/drawingml/2006/table">
            <a:tbl>
              <a:tblPr/>
              <a:tblGrid>
                <a:gridCol w="1181100"/>
                <a:gridCol w="1181100"/>
                <a:gridCol w="1181100"/>
                <a:gridCol w="11811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男方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女方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歌剧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拳击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>
                <a:sym typeface="Wingdings" pitchFamily="2" charset="2"/>
              </a:rPr>
              <a:t>混合战略：对于战略空间中的每个战略，以一定的概率选择各个战略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r>
              <a:rPr lang="zh-CN" altLang="en-US" smtClean="0">
                <a:sym typeface="Wingdings" pitchFamily="2" charset="2"/>
              </a:rPr>
              <a:t>解释：</a:t>
            </a:r>
            <a:endParaRPr lang="en-US" altLang="zh-CN" smtClean="0">
              <a:sym typeface="Wingdings" pitchFamily="2" charset="2"/>
            </a:endParaRPr>
          </a:p>
          <a:p>
            <a:pPr lvl="1" eaLnBrk="1" hangingPunct="1"/>
            <a:r>
              <a:rPr lang="zh-CN" altLang="en-US" smtClean="0">
                <a:sym typeface="Wingdings" pitchFamily="2" charset="2"/>
              </a:rPr>
              <a:t>一个参与者对其他参与者行为的不确定</a:t>
            </a:r>
            <a:endParaRPr lang="en-US" altLang="zh-CN" smtClean="0">
              <a:sym typeface="Wingdings" pitchFamily="2" charset="2"/>
            </a:endParaRPr>
          </a:p>
          <a:p>
            <a:pPr eaLnBrk="1" hangingPunct="1"/>
            <a:endParaRPr lang="en-US" altLang="zh-CN" smtClean="0">
              <a:sym typeface="Wingdings" pitchFamily="2" charset="2"/>
            </a:endParaRPr>
          </a:p>
          <a:p>
            <a:pPr eaLnBrk="1" hangingPunct="1"/>
            <a:endParaRPr lang="en-US" altLang="zh-CN" smtClean="0">
              <a:sym typeface="Wingdings" pitchFamily="2" charset="2"/>
            </a:endParaRPr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/>
            <a:r>
              <a:rPr lang="zh-CN" altLang="en-US" dirty="0" smtClean="0">
                <a:sym typeface="Wingdings" pitchFamily="2" charset="2"/>
              </a:rPr>
              <a:t>参与者</a:t>
            </a:r>
            <a:r>
              <a:rPr lang="en-US" altLang="zh-CN" dirty="0" err="1" smtClean="0">
                <a:sym typeface="Wingdings" pitchFamily="2" charset="2"/>
              </a:rPr>
              <a:t>i</a:t>
            </a:r>
            <a:r>
              <a:rPr lang="zh-CN" altLang="en-US" dirty="0" smtClean="0">
                <a:sym typeface="Wingdings" pitchFamily="2" charset="2"/>
              </a:rPr>
              <a:t>的一个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混合战略</a:t>
            </a:r>
            <a:r>
              <a:rPr lang="zh-CN" altLang="en-US" dirty="0" smtClean="0">
                <a:sym typeface="Wingdings" pitchFamily="2" charset="2"/>
              </a:rPr>
              <a:t>是在战略空间</a:t>
            </a:r>
            <a:r>
              <a:rPr lang="en-US" altLang="zh-CN" dirty="0" smtClean="0">
                <a:sym typeface="Wingdings" pitchFamily="2" charset="2"/>
              </a:rPr>
              <a:t>S</a:t>
            </a:r>
            <a:r>
              <a:rPr lang="en-US" altLang="zh-CN" baseline="-25000" dirty="0" smtClean="0">
                <a:sym typeface="Wingdings" pitchFamily="2" charset="2"/>
              </a:rPr>
              <a:t>i</a:t>
            </a:r>
            <a:r>
              <a:rPr lang="zh-CN" altLang="en-US" dirty="0" smtClean="0">
                <a:sym typeface="Wingdings" pitchFamily="2" charset="2"/>
              </a:rPr>
              <a:t>中（一些或全部）战略的概率分布。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endParaRPr lang="en-US" altLang="zh-CN" dirty="0" smtClean="0">
              <a:sym typeface="Wingdings" pitchFamily="2" charset="2"/>
            </a:endParaRPr>
          </a:p>
          <a:p>
            <a:pPr eaLnBrk="1" hangingPunct="1"/>
            <a:r>
              <a:rPr lang="zh-CN" altLang="en-US" dirty="0" smtClean="0">
                <a:sym typeface="Wingdings" pitchFamily="2" charset="2"/>
              </a:rPr>
              <a:t>我们称</a:t>
            </a:r>
            <a:r>
              <a:rPr lang="en-US" altLang="zh-CN" dirty="0" smtClean="0">
                <a:sym typeface="Wingdings" pitchFamily="2" charset="2"/>
              </a:rPr>
              <a:t>S</a:t>
            </a:r>
            <a:r>
              <a:rPr lang="en-US" altLang="zh-CN" baseline="-25000" dirty="0" smtClean="0">
                <a:sym typeface="Wingdings" pitchFamily="2" charset="2"/>
              </a:rPr>
              <a:t>i</a:t>
            </a:r>
            <a:r>
              <a:rPr lang="zh-CN" altLang="en-US" dirty="0" smtClean="0">
                <a:sym typeface="Wingdings" pitchFamily="2" charset="2"/>
              </a:rPr>
              <a:t>中的战略为</a:t>
            </a:r>
            <a:r>
              <a:rPr lang="en-US" altLang="zh-CN" dirty="0" err="1" smtClean="0">
                <a:sym typeface="Wingdings" pitchFamily="2" charset="2"/>
              </a:rPr>
              <a:t>i</a:t>
            </a:r>
            <a:r>
              <a:rPr lang="zh-CN" altLang="en-US" dirty="0" smtClean="0">
                <a:sym typeface="Wingdings" pitchFamily="2" charset="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纯战略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>
              <a:sym typeface="Wingdings" pitchFamily="2" charset="2"/>
            </a:endParaRPr>
          </a:p>
          <a:p>
            <a:pPr eaLnBrk="1" hangingPunct="1"/>
            <a:endParaRPr lang="en-US" altLang="zh-CN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3000" smtClean="0"/>
          </a:p>
          <a:p>
            <a:pPr eaLnBrk="1" hangingPunct="1">
              <a:lnSpc>
                <a:spcPct val="90000"/>
              </a:lnSpc>
            </a:pPr>
            <a:endParaRPr lang="en-US" altLang="zh-CN" sz="3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3000" smtClean="0"/>
          </a:p>
          <a:p>
            <a:pPr eaLnBrk="1" hangingPunct="1">
              <a:lnSpc>
                <a:spcPct val="90000"/>
              </a:lnSpc>
            </a:pPr>
            <a:endParaRPr lang="en-US" altLang="zh-CN" sz="3000" smtClean="0"/>
          </a:p>
          <a:p>
            <a:pPr eaLnBrk="1" hangingPunct="1">
              <a:lnSpc>
                <a:spcPct val="90000"/>
              </a:lnSpc>
            </a:pPr>
            <a:endParaRPr lang="en-US" altLang="zh-CN" sz="3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300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000" smtClean="0">
                <a:sym typeface="Wingdings" pitchFamily="2" charset="2"/>
              </a:rPr>
              <a:t>对于参与人</a:t>
            </a:r>
            <a:r>
              <a:rPr lang="en-US" altLang="zh-CN" sz="3000" smtClean="0">
                <a:sym typeface="Wingdings" pitchFamily="2" charset="2"/>
              </a:rPr>
              <a:t>i</a:t>
            </a:r>
            <a:r>
              <a:rPr lang="zh-CN" altLang="en-US" sz="3000" smtClean="0">
                <a:sym typeface="Wingdings" pitchFamily="2" charset="2"/>
              </a:rPr>
              <a:t>，有两个纯战略：正面，反面</a:t>
            </a:r>
            <a:endParaRPr lang="en-US" altLang="zh-CN" sz="30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000" smtClean="0">
                <a:sym typeface="Wingdings" pitchFamily="2" charset="2"/>
              </a:rPr>
              <a:t>参与人</a:t>
            </a:r>
            <a:r>
              <a:rPr lang="en-US" altLang="zh-CN" sz="3000" smtClean="0">
                <a:sym typeface="Wingdings" pitchFamily="2" charset="2"/>
              </a:rPr>
              <a:t>i</a:t>
            </a:r>
            <a:r>
              <a:rPr lang="zh-CN" altLang="en-US" sz="3000" smtClean="0">
                <a:sym typeface="Wingdings" pitchFamily="2" charset="2"/>
              </a:rPr>
              <a:t>的混合战略：</a:t>
            </a:r>
            <a:r>
              <a:rPr lang="en-US" altLang="zh-CN" sz="3000" smtClean="0">
                <a:sym typeface="Wingdings" pitchFamily="2" charset="2"/>
              </a:rPr>
              <a:t>(q, 1-q)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600" smtClean="0">
                <a:sym typeface="Wingdings" pitchFamily="2" charset="2"/>
              </a:rPr>
              <a:t>q</a:t>
            </a:r>
            <a:r>
              <a:rPr lang="zh-CN" altLang="en-US" sz="2600" smtClean="0">
                <a:sym typeface="Wingdings" pitchFamily="2" charset="2"/>
              </a:rPr>
              <a:t>为正面向上的概率</a:t>
            </a:r>
            <a:endParaRPr lang="en-US" altLang="zh-CN" sz="260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600" smtClean="0">
                <a:sym typeface="Wingdings" pitchFamily="2" charset="2"/>
              </a:rPr>
              <a:t>1-q</a:t>
            </a:r>
            <a:r>
              <a:rPr lang="zh-CN" altLang="en-US" sz="2600" smtClean="0">
                <a:sym typeface="Wingdings" pitchFamily="2" charset="2"/>
              </a:rPr>
              <a:t>为背面向上的概率</a:t>
            </a:r>
            <a:endParaRPr lang="en-US" altLang="zh-CN" sz="26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00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3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3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300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altLang="zh-CN" sz="30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600200"/>
          <a:ext cx="5486400" cy="281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58320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参与人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3209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正面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反面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649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参与人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正面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26491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反面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r>
                        <a:rPr lang="zh-CN" altLang="en-US" sz="2800" u="none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u="none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u="none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>
                <a:sym typeface="Wingdings" pitchFamily="2" charset="2"/>
              </a:rPr>
              <a:t/>
            </a:r>
            <a:br>
              <a:rPr lang="en-US" altLang="zh-CN" sz="2200" dirty="0" smtClean="0">
                <a:sym typeface="Wingdings" pitchFamily="2" charset="2"/>
              </a:rPr>
            </a:br>
            <a:endParaRPr lang="en-US" altLang="zh-CN" sz="22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sym typeface="Wingdings" pitchFamily="2" charset="2"/>
              </a:rPr>
              <a:t>参与人</a:t>
            </a:r>
            <a:r>
              <a:rPr lang="en-US" altLang="zh-CN" sz="2400" dirty="0" smtClean="0">
                <a:sym typeface="Wingdings" pitchFamily="2" charset="2"/>
              </a:rPr>
              <a:t>1</a:t>
            </a:r>
            <a:r>
              <a:rPr lang="zh-CN" altLang="en-US" sz="2400" dirty="0" smtClean="0">
                <a:sym typeface="Wingdings" pitchFamily="2" charset="2"/>
              </a:rPr>
              <a:t>的纯战略：上，下</a:t>
            </a:r>
            <a:endParaRPr lang="en-US" altLang="zh-CN" sz="24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sym typeface="Wingdings" pitchFamily="2" charset="2"/>
              </a:rPr>
              <a:t>参与人</a:t>
            </a:r>
            <a:r>
              <a:rPr lang="en-US" altLang="zh-CN" sz="2400" dirty="0" smtClean="0">
                <a:sym typeface="Wingdings" pitchFamily="2" charset="2"/>
              </a:rPr>
              <a:t>1</a:t>
            </a:r>
            <a:r>
              <a:rPr lang="zh-CN" altLang="en-US" sz="2400" dirty="0" smtClean="0">
                <a:sym typeface="Wingdings" pitchFamily="2" charset="2"/>
              </a:rPr>
              <a:t>的混合战略：</a:t>
            </a:r>
            <a:r>
              <a:rPr lang="en-US" altLang="zh-CN" sz="2400" dirty="0" smtClean="0">
                <a:sym typeface="Wingdings" pitchFamily="2" charset="2"/>
              </a:rPr>
              <a:t>(p,1-p)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sym typeface="Wingdings" pitchFamily="2" charset="2"/>
              </a:rPr>
              <a:t>p</a:t>
            </a:r>
            <a:r>
              <a:rPr lang="zh-CN" altLang="en-US" sz="2000" dirty="0" smtClean="0">
                <a:sym typeface="Wingdings" pitchFamily="2" charset="2"/>
              </a:rPr>
              <a:t>表示出“上”的概率</a:t>
            </a:r>
            <a:endParaRPr lang="en-US" altLang="zh-CN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sym typeface="Wingdings" pitchFamily="2" charset="2"/>
              </a:rPr>
              <a:t>1-p</a:t>
            </a:r>
            <a:r>
              <a:rPr lang="zh-CN" altLang="en-US" sz="2000" dirty="0" smtClean="0">
                <a:sym typeface="Wingdings" pitchFamily="2" charset="2"/>
              </a:rPr>
              <a:t>表示出“下”的概率</a:t>
            </a:r>
            <a:endParaRPr lang="en-US" altLang="zh-CN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447800"/>
          <a:ext cx="6248400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680"/>
                <a:gridCol w="1249680"/>
                <a:gridCol w="1249680"/>
                <a:gridCol w="1249680"/>
                <a:gridCol w="1249680"/>
              </a:tblGrid>
              <a:tr h="614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4734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右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16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71166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altLang="zh-CN" sz="2200" dirty="0" smtClean="0">
                <a:sym typeface="Wingdings" pitchFamily="2" charset="2"/>
              </a:rPr>
              <a:t/>
            </a:r>
            <a:br>
              <a:rPr lang="en-US" altLang="zh-CN" sz="2200" dirty="0" smtClean="0">
                <a:sym typeface="Wingdings" pitchFamily="2" charset="2"/>
              </a:rPr>
            </a:br>
            <a:endParaRPr lang="en-US" altLang="zh-CN" sz="22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2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sym typeface="Wingdings" pitchFamily="2" charset="2"/>
              </a:rPr>
              <a:t>参与人</a:t>
            </a:r>
            <a:r>
              <a:rPr lang="en-US" altLang="zh-CN" sz="2400" dirty="0" smtClean="0">
                <a:sym typeface="Wingdings" pitchFamily="2" charset="2"/>
              </a:rPr>
              <a:t>2</a:t>
            </a:r>
            <a:r>
              <a:rPr lang="zh-CN" altLang="en-US" sz="2400" dirty="0" smtClean="0">
                <a:sym typeface="Wingdings" pitchFamily="2" charset="2"/>
              </a:rPr>
              <a:t>的纯战略：左，中，右</a:t>
            </a:r>
            <a:endParaRPr lang="en-US" altLang="zh-CN" sz="24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sym typeface="Wingdings" pitchFamily="2" charset="2"/>
              </a:rPr>
              <a:t>参与人</a:t>
            </a:r>
            <a:r>
              <a:rPr lang="en-US" altLang="zh-CN" sz="2400" dirty="0" smtClean="0">
                <a:sym typeface="Wingdings" pitchFamily="2" charset="2"/>
              </a:rPr>
              <a:t>2</a:t>
            </a:r>
            <a:r>
              <a:rPr lang="zh-CN" altLang="en-US" sz="2400" dirty="0" smtClean="0">
                <a:sym typeface="Wingdings" pitchFamily="2" charset="2"/>
              </a:rPr>
              <a:t>的混合战略：</a:t>
            </a:r>
            <a:r>
              <a:rPr lang="en-US" altLang="zh-CN" sz="2400" dirty="0" smtClean="0">
                <a:sym typeface="Wingdings" pitchFamily="2" charset="2"/>
              </a:rPr>
              <a:t>(q, r, 1-q-r)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sym typeface="Wingdings" pitchFamily="2" charset="2"/>
              </a:rPr>
              <a:t>q</a:t>
            </a:r>
            <a:r>
              <a:rPr lang="zh-CN" altLang="en-US" sz="2000" dirty="0" smtClean="0">
                <a:sym typeface="Wingdings" pitchFamily="2" charset="2"/>
              </a:rPr>
              <a:t>表示出“左”的概率</a:t>
            </a:r>
            <a:endParaRPr lang="en-US" altLang="zh-CN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sym typeface="Wingdings" pitchFamily="2" charset="2"/>
              </a:rPr>
              <a:t>r</a:t>
            </a:r>
            <a:r>
              <a:rPr lang="zh-CN" altLang="en-US" sz="2000" dirty="0" smtClean="0">
                <a:sym typeface="Wingdings" pitchFamily="2" charset="2"/>
              </a:rPr>
              <a:t>表示出“中”的概率</a:t>
            </a:r>
            <a:endParaRPr lang="en-US" altLang="zh-CN" sz="2000" dirty="0" smtClean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 smtClean="0">
                <a:sym typeface="Wingdings" pitchFamily="2" charset="2"/>
              </a:rPr>
              <a:t>1-q-r</a:t>
            </a:r>
            <a:r>
              <a:rPr lang="zh-CN" altLang="en-US" sz="2000" dirty="0" smtClean="0">
                <a:sym typeface="Wingdings" pitchFamily="2" charset="2"/>
              </a:rPr>
              <a:t>表示出“右”的概率</a:t>
            </a:r>
            <a:endParaRPr lang="en-US" altLang="zh-CN" sz="20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447800"/>
          <a:ext cx="6248400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9680"/>
                <a:gridCol w="1249680"/>
                <a:gridCol w="1249680"/>
                <a:gridCol w="1249680"/>
                <a:gridCol w="1249680"/>
              </a:tblGrid>
              <a:tr h="6147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4734"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左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右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116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strike="noStrike" dirty="0" smtClean="0">
                          <a:solidFill>
                            <a:schemeClr val="tx1"/>
                          </a:solidFill>
                        </a:rPr>
                        <a:t>参与者</a:t>
                      </a:r>
                      <a:r>
                        <a:rPr lang="en-US" altLang="zh-CN" sz="24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上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71166">
                <a:tc v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下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2800" strike="noStrike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2800" strike="noStrik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4198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定义</a:t>
            </a:r>
            <a:endParaRPr lang="en-US" altLang="zh-CN" b="1" smtClean="0"/>
          </a:p>
          <a:p>
            <a:pPr eaLnBrk="1" hangingPunct="1">
              <a:buFont typeface="Arial" charset="0"/>
              <a:buNone/>
            </a:pPr>
            <a:r>
              <a:rPr lang="zh-CN" altLang="en-US" b="1" smtClean="0"/>
              <a:t>    </a:t>
            </a:r>
            <a:r>
              <a:rPr lang="zh-CN" altLang="en-US" smtClean="0"/>
              <a:t>对标准式博弈</a:t>
            </a:r>
            <a:r>
              <a:rPr lang="en-US" altLang="zh-CN" smtClean="0"/>
              <a:t>G={S</a:t>
            </a:r>
            <a:r>
              <a:rPr lang="en-US" altLang="zh-CN" baseline="-25000" smtClean="0"/>
              <a:t>1,</a:t>
            </a:r>
            <a:r>
              <a:rPr lang="en-US" altLang="zh-CN" smtClean="0"/>
              <a:t> …</a:t>
            </a:r>
            <a:r>
              <a:rPr lang="en-US" altLang="zh-CN" baseline="-25000" smtClean="0"/>
              <a:t>,</a:t>
            </a:r>
            <a:r>
              <a:rPr lang="en-US" altLang="zh-CN" smtClean="0"/>
              <a:t> S</a:t>
            </a:r>
            <a:r>
              <a:rPr lang="en-US" altLang="zh-CN" baseline="-25000" smtClean="0"/>
              <a:t>n</a:t>
            </a:r>
            <a:r>
              <a:rPr lang="en-US" altLang="zh-CN" smtClean="0"/>
              <a:t>; u</a:t>
            </a:r>
            <a:r>
              <a:rPr lang="en-US" altLang="zh-CN" baseline="-25000" smtClean="0"/>
              <a:t>1,</a:t>
            </a:r>
            <a:r>
              <a:rPr lang="en-US" altLang="zh-CN" smtClean="0"/>
              <a:t> …</a:t>
            </a:r>
            <a:r>
              <a:rPr lang="en-US" altLang="zh-CN" baseline="-25000" smtClean="0"/>
              <a:t>,</a:t>
            </a:r>
            <a:r>
              <a:rPr lang="en-US" altLang="zh-CN" smtClean="0"/>
              <a:t> u</a:t>
            </a:r>
            <a:r>
              <a:rPr lang="en-US" altLang="zh-CN" baseline="-25000" smtClean="0"/>
              <a:t>n</a:t>
            </a:r>
            <a:r>
              <a:rPr lang="en-US" altLang="zh-CN" smtClean="0"/>
              <a:t>}</a:t>
            </a:r>
            <a:r>
              <a:rPr lang="zh-CN" altLang="en-US" smtClean="0"/>
              <a:t>中，假设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en-US" altLang="zh-CN" smtClean="0"/>
              <a:t>={s</a:t>
            </a:r>
            <a:r>
              <a:rPr lang="en-US" altLang="zh-CN" baseline="-25000" smtClean="0"/>
              <a:t>i1 </a:t>
            </a:r>
            <a:r>
              <a:rPr lang="en-US" altLang="zh-CN" smtClean="0"/>
              <a:t>,…, s</a:t>
            </a:r>
            <a:r>
              <a:rPr lang="en-US" altLang="zh-CN" baseline="-25000" smtClean="0"/>
              <a:t>iK</a:t>
            </a:r>
            <a:r>
              <a:rPr lang="en-US" altLang="zh-CN" smtClean="0"/>
              <a:t>}</a:t>
            </a:r>
            <a:r>
              <a:rPr lang="zh-CN" altLang="en-US" smtClean="0"/>
              <a:t>。那么，参与者</a:t>
            </a:r>
            <a:r>
              <a:rPr lang="en-US" altLang="zh-CN" smtClean="0"/>
              <a:t>i</a:t>
            </a:r>
            <a:r>
              <a:rPr lang="zh-CN" altLang="en-US" smtClean="0"/>
              <a:t>的一个混合战略为概率分布</a:t>
            </a:r>
            <a:r>
              <a:rPr lang="en-US" altLang="zh-CN" smtClean="0"/>
              <a:t>p</a:t>
            </a:r>
            <a:r>
              <a:rPr lang="en-US" altLang="zh-CN" baseline="-25000" smtClean="0"/>
              <a:t>i</a:t>
            </a:r>
            <a:r>
              <a:rPr lang="en-US" altLang="zh-CN" smtClean="0"/>
              <a:t>=(p</a:t>
            </a:r>
            <a:r>
              <a:rPr lang="en-US" altLang="zh-CN" baseline="-25000" smtClean="0"/>
              <a:t>i1 </a:t>
            </a:r>
            <a:r>
              <a:rPr lang="en-US" altLang="zh-CN" smtClean="0"/>
              <a:t>,…, p</a:t>
            </a:r>
            <a:r>
              <a:rPr lang="en-US" altLang="zh-CN" baseline="-25000" smtClean="0"/>
              <a:t>iK</a:t>
            </a:r>
            <a:r>
              <a:rPr lang="en-US" altLang="zh-CN" smtClean="0"/>
              <a:t>)</a:t>
            </a:r>
            <a:r>
              <a:rPr lang="zh-CN" altLang="en-US" smtClean="0"/>
              <a:t>，其中对所有</a:t>
            </a:r>
            <a:r>
              <a:rPr lang="en-US" altLang="zh-CN" smtClean="0"/>
              <a:t>k=1, …, K, </a:t>
            </a:r>
            <a:r>
              <a:rPr lang="zh-CN" altLang="en-US" smtClean="0"/>
              <a:t>我们有</a:t>
            </a:r>
            <a:r>
              <a:rPr lang="en-US" altLang="zh-CN" smtClean="0"/>
              <a:t>p</a:t>
            </a:r>
            <a:r>
              <a:rPr lang="en-US" altLang="zh-CN" baseline="-25000" smtClean="0"/>
              <a:t>ik</a:t>
            </a:r>
            <a:r>
              <a:rPr lang="zh-CN" altLang="en-US" baseline="-25000" smtClean="0"/>
              <a:t>    </a:t>
            </a:r>
            <a:r>
              <a:rPr lang="en-US" altLang="zh-CN" smtClean="0"/>
              <a:t> [0,1]</a:t>
            </a:r>
            <a:r>
              <a:rPr lang="zh-CN" altLang="en-US" smtClean="0"/>
              <a:t> ，且</a:t>
            </a:r>
            <a:r>
              <a:rPr lang="en-US" altLang="zh-CN" smtClean="0"/>
              <a:t>p</a:t>
            </a:r>
            <a:r>
              <a:rPr lang="en-US" altLang="zh-CN" baseline="-25000" smtClean="0"/>
              <a:t>i1 </a:t>
            </a:r>
            <a:r>
              <a:rPr lang="en-US" altLang="zh-CN" smtClean="0"/>
              <a:t>+…+ p</a:t>
            </a:r>
            <a:r>
              <a:rPr lang="en-US" altLang="zh-CN" baseline="-25000" smtClean="0"/>
              <a:t>iK</a:t>
            </a:r>
            <a:r>
              <a:rPr lang="en-US" altLang="zh-CN" smtClean="0"/>
              <a:t>=1</a:t>
            </a:r>
            <a:r>
              <a:rPr lang="zh-CN" altLang="en-US" smtClean="0"/>
              <a:t>。</a:t>
            </a:r>
            <a:endParaRPr lang="en-US" altLang="zh-CN" b="1" smtClean="0"/>
          </a:p>
          <a:p>
            <a:pPr eaLnBrk="1" hangingPunct="1"/>
            <a:endParaRPr lang="en-US" altLang="zh-CN" b="1" smtClean="0"/>
          </a:p>
          <a:p>
            <a:pPr eaLnBrk="1" hangingPunct="1"/>
            <a:r>
              <a:rPr lang="zh-CN" altLang="en-US" smtClean="0"/>
              <a:t>若</a:t>
            </a:r>
            <a:r>
              <a:rPr lang="en-US" altLang="zh-CN" smtClean="0"/>
              <a:t>p</a:t>
            </a:r>
            <a:r>
              <a:rPr lang="en-US" altLang="zh-CN" baseline="-25000" smtClean="0"/>
              <a:t>ik</a:t>
            </a:r>
            <a:r>
              <a:rPr lang="en-US" altLang="zh-CN" smtClean="0"/>
              <a:t> =1, </a:t>
            </a:r>
            <a:r>
              <a:rPr lang="zh-CN" altLang="en-US" smtClean="0"/>
              <a:t>且</a:t>
            </a:r>
            <a:r>
              <a:rPr lang="en-US" altLang="zh-CN" smtClean="0"/>
              <a:t>p</a:t>
            </a:r>
            <a:r>
              <a:rPr lang="en-US" altLang="zh-CN" baseline="-25000" smtClean="0"/>
              <a:t>ij</a:t>
            </a:r>
            <a:r>
              <a:rPr lang="en-US" altLang="zh-CN" smtClean="0"/>
              <a:t>=0 </a:t>
            </a:r>
            <a:r>
              <a:rPr lang="zh-CN" altLang="en-US" smtClean="0"/>
              <a:t>对任何</a:t>
            </a:r>
            <a:r>
              <a:rPr lang="en-US" altLang="zh-CN" smtClean="0"/>
              <a:t>j</a:t>
            </a:r>
            <a:r>
              <a:rPr lang="zh-CN" altLang="en-US" smtClean="0"/>
              <a:t>不等于</a:t>
            </a:r>
            <a:r>
              <a:rPr lang="en-US" altLang="zh-CN" smtClean="0"/>
              <a:t>k</a:t>
            </a:r>
            <a:r>
              <a:rPr lang="zh-CN" altLang="en-US" smtClean="0"/>
              <a:t>，则</a:t>
            </a:r>
            <a:r>
              <a:rPr lang="en-US" altLang="zh-CN" smtClean="0"/>
              <a:t>p</a:t>
            </a:r>
            <a:r>
              <a:rPr lang="en-US" altLang="zh-CN" baseline="-25000" smtClean="0"/>
              <a:t>i</a:t>
            </a:r>
            <a:r>
              <a:rPr lang="en-US" altLang="zh-CN" smtClean="0"/>
              <a:t>=(p</a:t>
            </a:r>
            <a:r>
              <a:rPr lang="en-US" altLang="zh-CN" baseline="-25000" smtClean="0"/>
              <a:t>i1 </a:t>
            </a:r>
            <a:r>
              <a:rPr lang="en-US" altLang="zh-CN" smtClean="0"/>
              <a:t>,…, p</a:t>
            </a:r>
            <a:r>
              <a:rPr lang="en-US" altLang="zh-CN" baseline="-25000" smtClean="0"/>
              <a:t>iK</a:t>
            </a:r>
            <a:r>
              <a:rPr lang="en-US" altLang="zh-CN" smtClean="0"/>
              <a:t>)</a:t>
            </a:r>
            <a:r>
              <a:rPr lang="zh-CN" altLang="en-US" smtClean="0"/>
              <a:t>表示纯战略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ik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buFont typeface="Arial" charset="0"/>
              <a:buNone/>
            </a:pPr>
            <a:r>
              <a:rPr lang="zh-CN" altLang="en-US" smtClean="0"/>
              <a:t>   </a:t>
            </a:r>
            <a:endParaRPr lang="en-US" altLang="zh-CN" smtClean="0"/>
          </a:p>
          <a:p>
            <a:pPr eaLnBrk="1" hangingPunct="1">
              <a:buFont typeface="Arial" charset="0"/>
              <a:buNone/>
            </a:pPr>
            <a:endParaRPr lang="en-US" altLang="zh-CN" baseline="-25000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114800" y="3810000"/>
          <a:ext cx="2857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5" imgW="114120" imgH="114120" progId="">
                  <p:embed/>
                </p:oleObj>
              </mc:Choice>
              <mc:Fallback>
                <p:oleObj name="Equation" r:id="rId5" imgW="114120" imgH="1141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2857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1.3.A </a:t>
            </a:r>
            <a:r>
              <a:rPr lang="zh-CN" altLang="en-US" smtClean="0"/>
              <a:t>混合战略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smtClean="0"/>
              <a:t>混合战略与严格劣战略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如果战略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为严格劣战略，那么对于其他参与者的任何战略组合，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都不可能是参与者</a:t>
            </a:r>
            <a:r>
              <a:rPr lang="en-US" altLang="zh-CN" smtClean="0"/>
              <a:t>i</a:t>
            </a:r>
            <a:r>
              <a:rPr lang="zh-CN" altLang="en-US" smtClean="0"/>
              <a:t>的最优反应战略。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逆命题：如果对于其他参与者的任何战略组合，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都不是参与者</a:t>
            </a:r>
            <a:r>
              <a:rPr lang="en-US" altLang="zh-CN" smtClean="0"/>
              <a:t>i</a:t>
            </a:r>
            <a:r>
              <a:rPr lang="zh-CN" altLang="en-US" smtClean="0"/>
              <a:t>的最优反应战略，那么一定存在另一战略严格优于</a:t>
            </a:r>
            <a:r>
              <a:rPr lang="en-US" altLang="zh-CN" smtClean="0"/>
              <a:t>s</a:t>
            </a:r>
            <a:r>
              <a:rPr lang="en-US" altLang="zh-CN" baseline="-25000" smtClean="0"/>
              <a:t>i</a:t>
            </a:r>
            <a:r>
              <a:rPr lang="zh-CN" altLang="en-US" smtClean="0"/>
              <a:t>。</a:t>
            </a:r>
            <a:endParaRPr lang="en-US" altLang="zh-CN" smtClean="0"/>
          </a:p>
          <a:p>
            <a:pPr eaLnBrk="1" hangingPunct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LYINGRK@7RJLKNOLJDW4YLM3" val="46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2249</Words>
  <Application>Microsoft Office PowerPoint</Application>
  <PresentationFormat>全屏显示(4:3)</PresentationFormat>
  <Paragraphs>484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Symbol</vt:lpstr>
      <vt:lpstr>Calibri</vt:lpstr>
      <vt:lpstr>Courier New</vt:lpstr>
      <vt:lpstr>Wingdings</vt:lpstr>
      <vt:lpstr>Times New Roman</vt:lpstr>
      <vt:lpstr>Office Theme</vt:lpstr>
      <vt:lpstr>Equation</vt:lpstr>
      <vt:lpstr>1.3 理论发展：混合战略和均衡的存在性</vt:lpstr>
      <vt:lpstr>1.3.A 混合战略</vt:lpstr>
      <vt:lpstr>1.3.A 混合战略</vt:lpstr>
      <vt:lpstr>1.3.A 混合战略</vt:lpstr>
      <vt:lpstr>1.3.A 混合战略</vt:lpstr>
      <vt:lpstr>1.3.A 混合战略</vt:lpstr>
      <vt:lpstr>1.3.A 混合战略</vt:lpstr>
      <vt:lpstr>1.3.A 混合战略</vt:lpstr>
      <vt:lpstr>1.3.A 混合战略</vt:lpstr>
      <vt:lpstr>1.3.A 混合战略</vt:lpstr>
      <vt:lpstr>1.3.A 混合战略</vt:lpstr>
      <vt:lpstr>1.3.A 混合战略</vt:lpstr>
      <vt:lpstr>1.3.A 混合战略</vt:lpstr>
      <vt:lpstr>混合战略下的期望收益：一些符号</vt:lpstr>
      <vt:lpstr>混合战略下的期望收益</vt:lpstr>
      <vt:lpstr>混合战略下的期望收益：例子1</vt:lpstr>
      <vt:lpstr>混合战略下的期望收益：例子2</vt:lpstr>
      <vt:lpstr>纳什均衡</vt:lpstr>
      <vt:lpstr>纳什均衡</vt:lpstr>
      <vt:lpstr>混合战略纳什均衡：2×2博弈</vt:lpstr>
      <vt:lpstr>例子1：猜硬币</vt:lpstr>
      <vt:lpstr>例子1：猜硬币</vt:lpstr>
      <vt:lpstr>例子1：猜硬币</vt:lpstr>
      <vt:lpstr>例子2：性别战</vt:lpstr>
      <vt:lpstr>例子2：性别战</vt:lpstr>
      <vt:lpstr>例子2：性别战</vt:lpstr>
      <vt:lpstr>例子2：性别战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完全信息静态博弈</dc:title>
  <dc:creator>flyingrk</dc:creator>
  <cp:lastModifiedBy>admin</cp:lastModifiedBy>
  <cp:revision>264</cp:revision>
  <dcterms:created xsi:type="dcterms:W3CDTF">2006-08-16T00:00:00Z</dcterms:created>
  <dcterms:modified xsi:type="dcterms:W3CDTF">2016-09-26T04:49:41Z</dcterms:modified>
</cp:coreProperties>
</file>