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777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DB2F-B5D5-45BD-A85A-E853592E1F05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A20C-43B8-462B-A474-86A6C95BB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9ABEDD-39AB-4026-963B-F33ACD3B50CA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BF1151-7EA2-40BE-9C46-9C2F0EDC4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39D2C9-49BE-4BB3-91E9-1FB3E78A67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36613-B84A-4CB5-95FB-57775ADBD158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4C47-3AD8-467B-8A51-453F54D25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BB4A8-58DC-4868-81ED-56AA583FD67E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605CA-925E-4A77-8368-4770CC9DD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2465E-77FE-4316-8968-DAB63E66A572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2618A-0C3E-4A4C-9B70-62D0A657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F2B0-6EF5-4497-BEBC-9AA38E93C429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F115C-20BC-406B-ABEE-17C97634E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285F5-0D18-40E0-957A-DA2F606BA7B8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81901-5845-4387-AC76-DF55FF5EF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210A-1EB1-49AD-A0FB-A73914963184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9BD3-1930-4FEE-A94F-9AB0D770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1DB3-78DC-4D5A-8785-C3B0AF03BC4C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13A0-E242-4EDE-8C5F-AC6A3B36F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31972-374E-4BE5-89D9-70A87E08D2B0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FDB2-DB62-4525-B432-CFC136BE4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64162-B85D-4337-8F42-8AF9DDA93AD8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623E4-4ED7-4BF3-9C7E-03DD27ABF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889E-4EB9-4402-9610-5EC9BAB240C3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409A-9C4A-4375-A67A-108D80C35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33C2-F718-4B18-A961-86EE106C8FE7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E9F6-EEAD-449F-9536-F983C2A41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06221C-080F-4B66-884E-B63C9511FA9B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F56538-CA66-421A-BF2F-E8C76C8C9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：囚徒困境</a:t>
            </a:r>
            <a:endParaRPr lang="en-US" altLang="zh-CN" dirty="0" smtClean="0"/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zh-CN" altLang="en-US" sz="3000" dirty="0" smtClean="0"/>
              <a:t>即使考虑混合战略，该博弈只有一个纳什均衡，即（招认，招认）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600200"/>
          <a:ext cx="5486400" cy="2667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囚徒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沉默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招认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囚徒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沉默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招认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mtClean="0"/>
              <a:t>两个运动员，甲和乙，参加同一项比赛</a:t>
            </a:r>
          </a:p>
          <a:p>
            <a:r>
              <a:rPr lang="zh-CN" altLang="en-US" smtClean="0"/>
              <a:t>每个运动员可以选择使用或不适用兴奋剂</a:t>
            </a:r>
          </a:p>
          <a:p>
            <a:r>
              <a:rPr lang="zh-CN" altLang="en-US" smtClean="0"/>
              <a:t>国际奥委会可以选择检测甲，或检测乙，或随机检测甲或乙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 lvl="1"/>
            <a:r>
              <a:rPr lang="zh-CN" altLang="en-US" sz="2400" b="1" smtClean="0"/>
              <a:t>假设国际奥委会不进行任何检测</a:t>
            </a:r>
          </a:p>
          <a:p>
            <a:pPr lvl="1"/>
            <a:r>
              <a:rPr lang="zh-CN" altLang="en-US" sz="2400" smtClean="0"/>
              <a:t>两个运动员同样优秀</a:t>
            </a:r>
          </a:p>
          <a:p>
            <a:pPr lvl="1"/>
            <a:r>
              <a:rPr lang="zh-CN" altLang="en-US" sz="2400" smtClean="0"/>
              <a:t>获胜方所得收益为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，失败方获得收益为</a:t>
            </a:r>
            <a:r>
              <a:rPr lang="en-US" altLang="zh-CN" sz="2400" smtClean="0"/>
              <a:t>-1</a:t>
            </a:r>
          </a:p>
          <a:p>
            <a:pPr lvl="1"/>
            <a:r>
              <a:rPr lang="zh-CN" altLang="en-US" sz="2400" smtClean="0"/>
              <a:t>若双方都使用，或都不使用，则双方获胜的概率各位</a:t>
            </a:r>
            <a:r>
              <a:rPr lang="en-US" altLang="zh-CN" sz="2400" smtClean="0"/>
              <a:t>50%</a:t>
            </a:r>
          </a:p>
          <a:p>
            <a:pPr lvl="1"/>
            <a:r>
              <a:rPr lang="zh-CN" altLang="en-US" sz="2400" smtClean="0"/>
              <a:t>若一方使用，另一方不使用，则使用的那一方获胜</a:t>
            </a:r>
          </a:p>
          <a:p>
            <a:pPr lvl="1"/>
            <a:endParaRPr lang="en-US" altLang="zh-CN" sz="2400" smtClean="0"/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1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 lvl="1"/>
            <a:r>
              <a:rPr lang="zh-CN" altLang="en-US" sz="2400" b="1" smtClean="0"/>
              <a:t>假设国际奥委会不进行任何检测</a:t>
            </a:r>
          </a:p>
          <a:p>
            <a:pPr lvl="1"/>
            <a:r>
              <a:rPr lang="zh-CN" altLang="en-US" sz="2400" smtClean="0"/>
              <a:t>两个运动员同样优秀</a:t>
            </a:r>
          </a:p>
          <a:p>
            <a:pPr lvl="1"/>
            <a:r>
              <a:rPr lang="zh-CN" altLang="en-US" sz="2400" smtClean="0"/>
              <a:t>获胜方所得收益为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，失败方获得收益为</a:t>
            </a:r>
            <a:r>
              <a:rPr lang="en-US" altLang="zh-CN" sz="2400" smtClean="0"/>
              <a:t>-1</a:t>
            </a:r>
          </a:p>
          <a:p>
            <a:pPr lvl="1"/>
            <a:r>
              <a:rPr lang="zh-CN" altLang="en-US" sz="2400" smtClean="0"/>
              <a:t>若双方都使用，或都不使用，则双方获胜的概率各位</a:t>
            </a:r>
            <a:r>
              <a:rPr lang="en-US" altLang="zh-CN" sz="2400" smtClean="0"/>
              <a:t>50%</a:t>
            </a:r>
          </a:p>
          <a:p>
            <a:pPr lvl="1"/>
            <a:r>
              <a:rPr lang="zh-CN" altLang="en-US" sz="2400" smtClean="0"/>
              <a:t>若一方使用，另一方不使用，则使用的那一方获胜</a:t>
            </a:r>
          </a:p>
          <a:p>
            <a:pPr lvl="1"/>
            <a:r>
              <a:rPr lang="zh-CN" altLang="en-US" sz="2400" smtClean="0"/>
              <a:t>纳什均衡是什么？</a:t>
            </a:r>
            <a:endParaRPr lang="en-US" altLang="zh-CN" sz="2400" smtClean="0"/>
          </a:p>
        </p:txBody>
      </p:sp>
      <p:graphicFrame>
        <p:nvGraphicFramePr>
          <p:cNvPr id="174084" name="Group 4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 lvl="1"/>
            <a:r>
              <a:rPr lang="zh-CN" altLang="en-US" sz="2400" b="1" dirty="0" smtClean="0"/>
              <a:t>假设国际奥委会宣布检测其中一位运动员：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甲</a:t>
            </a:r>
          </a:p>
          <a:p>
            <a:pPr lvl="1"/>
            <a:r>
              <a:rPr lang="zh-CN" altLang="en-US" sz="2400" dirty="0" smtClean="0"/>
              <a:t>若运动员被检测出使用兴奋剂，则该运动员的收益为   </a:t>
            </a:r>
            <a:r>
              <a:rPr lang="en-US" altLang="zh-CN" sz="2400" dirty="0" smtClean="0"/>
              <a:t>-1-b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为惩罚），另外一位未被检测的运动员的收益为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zh-CN" altLang="en-US" sz="2400" dirty="0" smtClean="0"/>
              <a:t>纳什均衡是什么？</a:t>
            </a:r>
          </a:p>
        </p:txBody>
      </p:sp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1219200" y="1570038"/>
          <a:ext cx="6248400" cy="2013586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  <a:gridCol w="1562100"/>
                <a:gridCol w="15621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-1-b,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-1-b,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 lvl="1"/>
            <a:r>
              <a:rPr lang="zh-CN" altLang="en-US" sz="2400" b="1" dirty="0" smtClean="0"/>
              <a:t>假设国际奥委会宣布检测其中一位运动员：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乙</a:t>
            </a:r>
          </a:p>
          <a:p>
            <a:pPr lvl="1"/>
            <a:r>
              <a:rPr lang="zh-CN" altLang="en-US" sz="2400" dirty="0" smtClean="0"/>
              <a:t>若运动员被检测出使用兴奋剂，则该运动员的收益为   </a:t>
            </a:r>
            <a:r>
              <a:rPr lang="en-US" altLang="zh-CN" sz="2400" dirty="0" smtClean="0"/>
              <a:t>-1-b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为惩罚），另外一位未被检测的运动员的收益为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zh-CN" altLang="en-US" sz="2400" dirty="0" smtClean="0"/>
              <a:t>纳什均衡是什么？</a:t>
            </a:r>
          </a:p>
        </p:txBody>
      </p:sp>
      <p:graphicFrame>
        <p:nvGraphicFramePr>
          <p:cNvPr id="173088" name="Group 32"/>
          <p:cNvGraphicFramePr>
            <a:graphicFrameLocks noGrp="1"/>
          </p:cNvGraphicFramePr>
          <p:nvPr/>
        </p:nvGraphicFramePr>
        <p:xfrm>
          <a:off x="1219200" y="1570038"/>
          <a:ext cx="6248400" cy="2013586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  <a:gridCol w="1562100"/>
                <a:gridCol w="15621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1, -1-b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1, 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1, -1-b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414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 lvl="1"/>
            <a:r>
              <a:rPr lang="zh-CN" altLang="en-US" sz="2400" b="1" dirty="0" smtClean="0"/>
              <a:t>假设国际奥委会宣布随机药检：以概率</a:t>
            </a:r>
            <a:r>
              <a:rPr lang="en-US" altLang="zh-CN" sz="2400" b="1" dirty="0" smtClean="0"/>
              <a:t>1/2</a:t>
            </a:r>
            <a:r>
              <a:rPr lang="zh-CN" altLang="en-US" sz="2400" b="1" dirty="0" smtClean="0"/>
              <a:t>检测甲，以概率</a:t>
            </a:r>
            <a:r>
              <a:rPr lang="en-US" altLang="zh-CN" sz="2400" b="1" dirty="0" smtClean="0"/>
              <a:t>1/2</a:t>
            </a:r>
            <a:r>
              <a:rPr lang="zh-CN" altLang="en-US" sz="2400" b="1" dirty="0" smtClean="0"/>
              <a:t>检测乙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纳什均衡是什么？</a:t>
            </a:r>
          </a:p>
        </p:txBody>
      </p:sp>
      <p:graphicFrame>
        <p:nvGraphicFramePr>
          <p:cNvPr id="176179" name="Group 51"/>
          <p:cNvGraphicFramePr>
            <a:graphicFrameLocks noGrp="1"/>
          </p:cNvGraphicFramePr>
          <p:nvPr/>
        </p:nvGraphicFramePr>
        <p:xfrm>
          <a:off x="2438400" y="1600200"/>
          <a:ext cx="4191000" cy="1844677"/>
        </p:xfrm>
        <a:graphic>
          <a:graphicData uri="http://schemas.openxmlformats.org/drawingml/2006/table">
            <a:tbl>
              <a:tblPr/>
              <a:tblGrid>
                <a:gridCol w="457200"/>
                <a:gridCol w="1219200"/>
                <a:gridCol w="1447800"/>
                <a:gridCol w="10668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-b/2, -b/2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-b/2,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-b/2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案例分析：随机药检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 lvl="1"/>
            <a:r>
              <a:rPr lang="zh-CN" altLang="en-US" sz="2400" b="1" dirty="0" smtClean="0"/>
              <a:t>假设国际奥委会宣布随机药检：以概率</a:t>
            </a:r>
            <a:r>
              <a:rPr lang="en-US" altLang="zh-CN" sz="2400" b="1" dirty="0" smtClean="0"/>
              <a:t>1/2</a:t>
            </a:r>
            <a:r>
              <a:rPr lang="zh-CN" altLang="en-US" sz="2400" b="1" dirty="0" smtClean="0"/>
              <a:t>检测甲，以概率</a:t>
            </a:r>
            <a:r>
              <a:rPr lang="en-US" altLang="zh-CN" sz="2400" b="1" dirty="0" smtClean="0"/>
              <a:t>1/2</a:t>
            </a:r>
            <a:r>
              <a:rPr lang="zh-CN" altLang="en-US" sz="2400" b="1" dirty="0" smtClean="0"/>
              <a:t>检测乙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纳什均衡是什么？</a:t>
            </a:r>
          </a:p>
          <a:p>
            <a:pPr lvl="1"/>
            <a:r>
              <a:rPr lang="zh-CN" altLang="en-US" sz="2400" dirty="0" smtClean="0"/>
              <a:t>纳什均衡为（不使用，不使用）</a:t>
            </a:r>
          </a:p>
          <a:p>
            <a:pPr lvl="1"/>
            <a:r>
              <a:rPr lang="zh-CN" altLang="en-US" sz="2400" dirty="0" smtClean="0"/>
              <a:t>对于国际奥委会，以概率</a:t>
            </a:r>
            <a:r>
              <a:rPr lang="en-US" altLang="zh-CN" sz="2400" dirty="0" smtClean="0"/>
              <a:t>1/2</a:t>
            </a:r>
            <a:r>
              <a:rPr lang="zh-CN" altLang="en-US" sz="2400" dirty="0" smtClean="0"/>
              <a:t>检测甲，以概率</a:t>
            </a:r>
            <a:r>
              <a:rPr lang="en-US" altLang="zh-CN" sz="2400" dirty="0" smtClean="0"/>
              <a:t>1/2</a:t>
            </a:r>
            <a:r>
              <a:rPr lang="zh-CN" altLang="en-US" sz="2400" dirty="0" smtClean="0"/>
              <a:t>检测</a:t>
            </a:r>
            <a:r>
              <a:rPr lang="zh-CN" altLang="en-US" sz="2400" smtClean="0"/>
              <a:t>乙是最优政策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2438400" y="1600200"/>
          <a:ext cx="4191000" cy="1844677"/>
        </p:xfrm>
        <a:graphic>
          <a:graphicData uri="http://schemas.openxmlformats.org/drawingml/2006/table">
            <a:tbl>
              <a:tblPr/>
              <a:tblGrid>
                <a:gridCol w="457200"/>
                <a:gridCol w="1219200"/>
                <a:gridCol w="1447800"/>
                <a:gridCol w="10668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甲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-b/2, -b/2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-b/2,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不使用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-b/2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b="1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/>
              <a:t>科学家发现动物的争斗的两个事实：</a:t>
            </a:r>
          </a:p>
          <a:p>
            <a:pPr lvl="1"/>
            <a:r>
              <a:rPr lang="zh-CN" altLang="en-US" b="1" smtClean="0"/>
              <a:t>多数冲突无需战斗而解决</a:t>
            </a:r>
          </a:p>
          <a:p>
            <a:pPr lvl="1"/>
            <a:r>
              <a:rPr lang="zh-CN" altLang="en-US" b="1" smtClean="0"/>
              <a:t>当奖励较高时，则战斗的可能性更大</a:t>
            </a:r>
          </a:p>
          <a:p>
            <a:pPr>
              <a:buFont typeface="Arial" charset="0"/>
              <a:buNone/>
            </a:pPr>
            <a:endParaRPr lang="en-US" altLang="zh-CN" b="1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r>
              <a:rPr lang="zh-CN" altLang="en-US" smtClean="0"/>
              <a:t>蜘蛛网的价值为</a:t>
            </a:r>
            <a:r>
              <a:rPr lang="en-US" altLang="zh-CN" smtClean="0"/>
              <a:t>10</a:t>
            </a:r>
          </a:p>
          <a:p>
            <a:endParaRPr lang="zh-CN" altLang="en-US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r>
              <a:rPr lang="zh-CN" altLang="en-US" smtClean="0"/>
              <a:t>蜘蛛网的价值为</a:t>
            </a:r>
            <a:r>
              <a:rPr lang="en-US" altLang="zh-CN" smtClean="0"/>
              <a:t>10</a:t>
            </a:r>
          </a:p>
          <a:p>
            <a:r>
              <a:rPr lang="zh-CN" altLang="en-US" smtClean="0"/>
              <a:t>若两只蜘蛛都选择认输，或者都选择战斗，则每只蜘蛛获得蜘蛛网的概率为</a:t>
            </a:r>
            <a:r>
              <a:rPr lang="en-US" altLang="zh-CN" smtClean="0"/>
              <a:t>50%</a:t>
            </a:r>
          </a:p>
          <a:p>
            <a:r>
              <a:rPr lang="zh-CN" altLang="en-US" smtClean="0"/>
              <a:t>若双方都战斗，则每只蜘蛛耗费成本为</a:t>
            </a:r>
            <a:r>
              <a:rPr lang="en-US" altLang="zh-CN" smtClean="0"/>
              <a:t>c</a:t>
            </a:r>
          </a:p>
          <a:p>
            <a:r>
              <a:rPr lang="en-US" altLang="zh-CN" smtClean="0"/>
              <a:t>x=0.5*10-c=5-c</a:t>
            </a:r>
          </a:p>
          <a:p>
            <a:endParaRPr lang="zh-CN" altLang="en-US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r>
              <a:rPr lang="en-US" altLang="zh-CN" dirty="0" smtClean="0"/>
              <a:t>x=0.5*10-c=5-c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5&lt;c(</a:t>
            </a:r>
            <a:r>
              <a:rPr lang="zh-CN" altLang="en-US" dirty="0" smtClean="0"/>
              <a:t>即奖励较少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时，纳什均衡是什么？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5&gt;c(</a:t>
            </a:r>
            <a:r>
              <a:rPr lang="zh-CN" altLang="en-US" dirty="0" smtClean="0"/>
              <a:t>即奖励较多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时，纳什均衡是什么？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 lvl="1"/>
            <a:r>
              <a:rPr lang="zh-CN" altLang="en-US" smtClean="0"/>
              <a:t>不对称的战斗：某个蜘蛛较为强壮</a:t>
            </a:r>
          </a:p>
          <a:p>
            <a:pPr lvl="1"/>
            <a:r>
              <a:rPr lang="zh-CN" altLang="en-US" smtClean="0"/>
              <a:t>若两个蜘蛛都战斗，蜘蛛</a:t>
            </a:r>
            <a:r>
              <a:rPr lang="en-US" altLang="zh-CN" smtClean="0"/>
              <a:t>1</a:t>
            </a:r>
            <a:r>
              <a:rPr lang="zh-CN" altLang="en-US" smtClean="0"/>
              <a:t>的获胜概率为</a:t>
            </a:r>
            <a:r>
              <a:rPr lang="en-US" altLang="zh-CN" smtClean="0"/>
              <a:t>p</a:t>
            </a:r>
            <a:r>
              <a:rPr lang="zh-CN" altLang="en-US" smtClean="0"/>
              <a:t>；蜘蛛</a:t>
            </a:r>
            <a:r>
              <a:rPr lang="en-US" altLang="zh-CN" smtClean="0"/>
              <a:t>2</a:t>
            </a:r>
            <a:r>
              <a:rPr lang="zh-CN" altLang="en-US" smtClean="0"/>
              <a:t>的获胜概率为</a:t>
            </a:r>
            <a:r>
              <a:rPr lang="en-US" altLang="zh-CN" smtClean="0"/>
              <a:t>1-p</a:t>
            </a:r>
            <a:r>
              <a:rPr lang="zh-CN" altLang="en-US" smtClean="0"/>
              <a:t>； 其中</a:t>
            </a:r>
            <a:r>
              <a:rPr lang="en-US" altLang="zh-CN" smtClean="0"/>
              <a:t>0&lt;p&lt;1</a:t>
            </a:r>
          </a:p>
          <a:p>
            <a:pPr lvl="1"/>
            <a:r>
              <a:rPr lang="en-US" altLang="zh-CN" smtClean="0"/>
              <a:t>x=?; y=?</a:t>
            </a:r>
          </a:p>
        </p:txBody>
      </p:sp>
      <p:graphicFrame>
        <p:nvGraphicFramePr>
          <p:cNvPr id="106500" name="Group 4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 lvl="1"/>
            <a:r>
              <a:rPr lang="zh-CN" altLang="en-US" smtClean="0"/>
              <a:t>不对称的战斗：某个蜘蛛较为强壮</a:t>
            </a:r>
          </a:p>
          <a:p>
            <a:pPr lvl="1"/>
            <a:r>
              <a:rPr lang="zh-CN" altLang="en-US" smtClean="0"/>
              <a:t>若两个蜘蛛都战斗，蜘蛛</a:t>
            </a:r>
            <a:r>
              <a:rPr lang="en-US" altLang="zh-CN" smtClean="0"/>
              <a:t>1</a:t>
            </a:r>
            <a:r>
              <a:rPr lang="zh-CN" altLang="en-US" smtClean="0"/>
              <a:t>的获胜概率为</a:t>
            </a:r>
            <a:r>
              <a:rPr lang="en-US" altLang="zh-CN" smtClean="0"/>
              <a:t>p</a:t>
            </a:r>
            <a:r>
              <a:rPr lang="zh-CN" altLang="en-US" smtClean="0"/>
              <a:t>；蜘蛛</a:t>
            </a:r>
            <a:r>
              <a:rPr lang="en-US" altLang="zh-CN" smtClean="0"/>
              <a:t>2</a:t>
            </a:r>
            <a:r>
              <a:rPr lang="zh-CN" altLang="en-US" smtClean="0"/>
              <a:t>的获胜概率为</a:t>
            </a:r>
            <a:r>
              <a:rPr lang="en-US" altLang="zh-CN" smtClean="0"/>
              <a:t>1-p</a:t>
            </a:r>
            <a:r>
              <a:rPr lang="zh-CN" altLang="en-US" smtClean="0"/>
              <a:t>； 其中</a:t>
            </a:r>
            <a:r>
              <a:rPr lang="en-US" altLang="zh-CN" smtClean="0"/>
              <a:t>0&lt;p&lt;1</a:t>
            </a:r>
          </a:p>
          <a:p>
            <a:pPr lvl="1"/>
            <a:r>
              <a:rPr lang="en-US" altLang="zh-CN" smtClean="0"/>
              <a:t>x=10p-c; y=10(1-p)-c</a:t>
            </a:r>
            <a:endParaRPr lang="zh-CN" altLang="en-US" smtClean="0"/>
          </a:p>
          <a:p>
            <a:pPr lvl="1"/>
            <a:r>
              <a:rPr lang="zh-CN" altLang="en-US" smtClean="0"/>
              <a:t>假设 </a:t>
            </a:r>
            <a:r>
              <a:rPr lang="en-US" altLang="zh-CN" smtClean="0"/>
              <a:t>c&gt;5</a:t>
            </a:r>
          </a:p>
        </p:txBody>
      </p:sp>
      <p:graphicFrame>
        <p:nvGraphicFramePr>
          <p:cNvPr id="106500" name="Group 4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案例分析：动物王国中的纳什均衡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p</a:t>
            </a:r>
            <a:r>
              <a:rPr lang="zh-CN" altLang="en-US" smtClean="0"/>
              <a:t>较大，纳什均衡是什么？</a:t>
            </a:r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p</a:t>
            </a:r>
            <a:r>
              <a:rPr lang="zh-CN" altLang="en-US" smtClean="0"/>
              <a:t>较小，纳什均衡是什么？</a:t>
            </a:r>
          </a:p>
          <a:p>
            <a:pPr lvl="1"/>
            <a:r>
              <a:rPr lang="zh-CN" altLang="en-US" smtClean="0"/>
              <a:t>其他情况下，纳什均衡是什么？</a:t>
            </a:r>
            <a:endParaRPr lang="en-US" altLang="zh-CN" smtClean="0"/>
          </a:p>
        </p:txBody>
      </p:sp>
      <p:graphicFrame>
        <p:nvGraphicFramePr>
          <p:cNvPr id="106500" name="Group 4"/>
          <p:cNvGraphicFramePr>
            <a:graphicFrameLocks noGrp="1"/>
          </p:cNvGraphicFramePr>
          <p:nvPr/>
        </p:nvGraphicFramePr>
        <p:xfrm>
          <a:off x="1219200" y="1570038"/>
          <a:ext cx="5334000" cy="201168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蜘蛛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认输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战斗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984</Words>
  <Application>Microsoft Office PowerPoint</Application>
  <PresentationFormat>全屏显示(4:3)</PresentationFormat>
  <Paragraphs>255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宋体</vt:lpstr>
      <vt:lpstr>Calibri</vt:lpstr>
      <vt:lpstr>Office Theme</vt:lpstr>
      <vt:lpstr>例子3：囚徒困境</vt:lpstr>
      <vt:lpstr>案例分析：动物王国中的纳什均衡</vt:lpstr>
      <vt:lpstr>案例分析：动物王国中的纳什均衡</vt:lpstr>
      <vt:lpstr>案例分析：动物王国中的纳什均衡</vt:lpstr>
      <vt:lpstr>案例分析：动物王国中的纳什均衡</vt:lpstr>
      <vt:lpstr>案例分析：动物王国中的纳什均衡</vt:lpstr>
      <vt:lpstr>案例分析：动物王国中的纳什均衡</vt:lpstr>
      <vt:lpstr>案例分析：动物王国中的纳什均衡</vt:lpstr>
      <vt:lpstr>案例分析：动物王国中的纳什均衡</vt:lpstr>
      <vt:lpstr>案例分析：随机药检</vt:lpstr>
      <vt:lpstr>案例分析：随机药检</vt:lpstr>
      <vt:lpstr>案例分析：随机药检</vt:lpstr>
      <vt:lpstr>案例分析：随机药检</vt:lpstr>
      <vt:lpstr>案例分析：随机药检</vt:lpstr>
      <vt:lpstr>案例分析：随机药检</vt:lpstr>
      <vt:lpstr>案例分析：随机药检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228</cp:revision>
  <dcterms:created xsi:type="dcterms:W3CDTF">2006-08-16T00:00:00Z</dcterms:created>
  <dcterms:modified xsi:type="dcterms:W3CDTF">2014-10-08T03:16:44Z</dcterms:modified>
</cp:coreProperties>
</file>