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482" r:id="rId2"/>
    <p:sldId id="483" r:id="rId3"/>
    <p:sldId id="484" r:id="rId4"/>
    <p:sldId id="485" r:id="rId5"/>
    <p:sldId id="486" r:id="rId6"/>
    <p:sldId id="487" r:id="rId7"/>
    <p:sldId id="488" r:id="rId8"/>
    <p:sldId id="489" r:id="rId9"/>
    <p:sldId id="490" r:id="rId10"/>
    <p:sldId id="491" r:id="rId11"/>
    <p:sldId id="492" r:id="rId12"/>
    <p:sldId id="493" r:id="rId13"/>
    <p:sldId id="494" r:id="rId14"/>
    <p:sldId id="495" r:id="rId15"/>
    <p:sldId id="496" r:id="rId16"/>
    <p:sldId id="497" r:id="rId17"/>
    <p:sldId id="498" r:id="rId18"/>
    <p:sldId id="499" r:id="rId19"/>
    <p:sldId id="500" r:id="rId20"/>
    <p:sldId id="501" r:id="rId21"/>
    <p:sldId id="502" r:id="rId22"/>
    <p:sldId id="503" r:id="rId23"/>
    <p:sldId id="504" r:id="rId24"/>
    <p:sldId id="505" r:id="rId25"/>
    <p:sldId id="506" r:id="rId26"/>
    <p:sldId id="507" r:id="rId27"/>
    <p:sldId id="508" r:id="rId28"/>
    <p:sldId id="509" r:id="rId29"/>
    <p:sldId id="510" r:id="rId30"/>
  </p:sldIdLst>
  <p:sldSz cx="9144000" cy="6858000" type="screen4x3"/>
  <p:notesSz cx="6858000" cy="9144000"/>
  <p:embeddedFontLst>
    <p:embeddedFont>
      <p:font typeface="Calibri" pitchFamily="34" charset="0"/>
      <p:regular r:id="rId32"/>
      <p:bold r:id="rId33"/>
      <p:italic r:id="rId34"/>
      <p:boldItalic r:id="rId35"/>
    </p:embeddedFont>
  </p:embeddedFontLst>
  <p:custDataLst>
    <p:tags r:id="rId3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777" autoAdjust="0"/>
    <p:restoredTop sz="94669" autoAdjust="0"/>
  </p:normalViewPr>
  <p:slideViewPr>
    <p:cSldViewPr>
      <p:cViewPr varScale="1">
        <p:scale>
          <a:sx n="84" d="100"/>
          <a:sy n="84" d="100"/>
        </p:scale>
        <p:origin x="-154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7190A6C-CDBE-48F0-A8DF-5E86C8CAB692}" type="datetimeFigureOut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0064AF9-B348-48CF-A046-BAD04F9D0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US"/>
              <a:t>Lecture 6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zh-CN" altLang="en-US"/>
              <a:t>May 27, 2003</a:t>
            </a:r>
          </a:p>
        </p:txBody>
      </p:sp>
      <p:sp>
        <p:nvSpPr>
          <p:cNvPr id="1075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894D11-7F17-4806-87DE-EE887CDE3C81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1075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752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US"/>
              <a:t>Lecture 6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zh-CN" altLang="en-US"/>
              <a:t>May 27, 2003</a:t>
            </a:r>
          </a:p>
        </p:txBody>
      </p:sp>
      <p:sp>
        <p:nvSpPr>
          <p:cNvPr id="1146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5044BE-F459-4518-B2B2-4AAB15B0937C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1146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469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US"/>
              <a:t>Lecture 6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zh-CN" altLang="en-US"/>
              <a:t>May 27, 2003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9C633E-4F16-4D9D-BD4C-275F73E394DC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571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US"/>
              <a:t>Lecture 6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zh-CN" altLang="en-US"/>
              <a:t>May 27, 2003</a:t>
            </a:r>
          </a:p>
        </p:txBody>
      </p:sp>
      <p:sp>
        <p:nvSpPr>
          <p:cNvPr id="1167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68E68A-1678-4DCC-9771-E7F4304AF6F1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1167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674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US"/>
              <a:t>Lecture 6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zh-CN" altLang="en-US"/>
              <a:t>May 27, 2003</a:t>
            </a:r>
          </a:p>
        </p:txBody>
      </p:sp>
      <p:sp>
        <p:nvSpPr>
          <p:cNvPr id="1177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0E017E-8847-4777-A7D9-24AC5B854FD2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1177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776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US"/>
              <a:t>Lecture 6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zh-CN" altLang="en-US"/>
              <a:t>May 27, 2003</a:t>
            </a:r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0282F9-A14B-49D2-A95C-512A268EBF7F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1085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855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US"/>
              <a:t>Lecture 6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zh-CN" altLang="en-US"/>
              <a:t>May 27, 2003</a:t>
            </a:r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0282F9-A14B-49D2-A95C-512A268EBF7F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1085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855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US"/>
              <a:t>Lecture 6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zh-CN" altLang="en-US"/>
              <a:t>May 27, 2003</a:t>
            </a:r>
          </a:p>
        </p:txBody>
      </p:sp>
      <p:sp>
        <p:nvSpPr>
          <p:cNvPr id="1095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C7C287-C07E-413A-8AC3-B0B496AE1971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1095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US"/>
              <a:t>Lecture 6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zh-CN" altLang="en-US"/>
              <a:t>May 27, 2003</a:t>
            </a:r>
          </a:p>
        </p:txBody>
      </p:sp>
      <p:sp>
        <p:nvSpPr>
          <p:cNvPr id="1105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D5219F-3B4C-4D27-8C66-9A301D53111C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1105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059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US"/>
              <a:t>Lecture 6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zh-CN" altLang="en-US"/>
              <a:t>May 27, 2003</a:t>
            </a:r>
          </a:p>
        </p:txBody>
      </p:sp>
      <p:sp>
        <p:nvSpPr>
          <p:cNvPr id="1116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5228BA-9722-41A5-A614-FAAABA0FFDF4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1116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162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US"/>
              <a:t>Lecture 6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zh-CN" altLang="en-US"/>
              <a:t>May 27, 2003</a:t>
            </a:r>
          </a:p>
        </p:txBody>
      </p:sp>
      <p:sp>
        <p:nvSpPr>
          <p:cNvPr id="1126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151339-661E-4627-B4B4-381EAC67B284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1126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4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US"/>
              <a:t>Lecture 6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zh-CN" altLang="en-US"/>
              <a:t>May 27, 2003</a:t>
            </a:r>
          </a:p>
        </p:txBody>
      </p:sp>
      <p:sp>
        <p:nvSpPr>
          <p:cNvPr id="113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1D2AE6-1D48-4496-86C7-EF98BB9732E1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1136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7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US"/>
              <a:t>Lecture 6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zh-CN" altLang="en-US"/>
              <a:t>May 27, 2003</a:t>
            </a:r>
          </a:p>
        </p:txBody>
      </p:sp>
      <p:sp>
        <p:nvSpPr>
          <p:cNvPr id="1146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5044BE-F459-4518-B2B2-4AAB15B0937C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1146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469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43A30-E24F-4798-B6AC-61BA0E22AD97}" type="datetimeFigureOut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16555-22C7-416C-AB41-F8532D2625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BD9F8-3E91-4C82-83CE-02A5CA6FEB42}" type="datetimeFigureOut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E8263-BC6D-43B0-965D-5E265ADB7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3014F-359E-42F9-9EA4-585FF8A98BCB}" type="datetimeFigureOut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B97C6-305A-497D-B10C-EA36BEC99F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Fall, 2007, Fudan</a:t>
            </a:r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00FB0-5EFB-4453-A2FC-AB749B2767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zoom/>
    <p:sndAc>
      <p:stSnd>
        <p:snd r:embed="rId1" name="click.wav" builtIn="1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C4F0E-C12C-4B1E-B807-55A25294C53A}" type="datetimeFigureOut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F7742-354F-4C1D-A995-5669C2554C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2FD7A-2D3A-459C-A1C3-38AEEAD6EB7B}" type="datetimeFigureOut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9BCB2-BD4A-4A2F-9329-C46304F55E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8DCC3-04AB-4E97-9ED3-3AC17094EB29}" type="datetimeFigureOut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81B01-69F9-46FD-AB5B-9EA13A5845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BA80F-97A0-4204-AE41-DF63A9AFCC7C}" type="datetimeFigureOut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D95D0-F8A4-4E12-947D-C6C641CC1A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7AC99-BC56-4E80-9425-C20FB0359FA6}" type="datetimeFigureOut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94382-99EF-468E-AA6B-13A69BA045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CA633-6413-482C-A1A7-892F4C5B865D}" type="datetimeFigureOut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55577-7ED5-457B-9424-62C0FF71C2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BAE1C-E664-4EC9-BD8B-F11E02CF3F68}" type="datetimeFigureOut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077A1-357E-497E-9381-EB3FD60AE4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5D4F1-84D2-4B0C-AB4D-574421CB974A}" type="datetimeFigureOut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B1748-BC38-44A2-AA03-2A0F9F4E1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582216-F399-4B75-A6F9-863CCCFD2AA2}" type="datetimeFigureOut">
              <a:rPr lang="en-US"/>
              <a:pPr>
                <a:defRPr/>
              </a:pPr>
              <a:t>10/8/2014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65A8BF-DB85-401E-98C5-073FFD8E0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参与者的纯战略多于两个？</a:t>
            </a:r>
            <a:endParaRPr lang="en-US" altLang="zh-CN" dirty="0" smtClean="0"/>
          </a:p>
        </p:txBody>
      </p:sp>
      <p:sp>
        <p:nvSpPr>
          <p:cNvPr id="6553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71600"/>
            <a:ext cx="8229600" cy="4602163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endParaRPr lang="en-US" altLang="zh-CN" sz="3000" dirty="0" smtClean="0"/>
          </a:p>
          <a:p>
            <a:pPr>
              <a:lnSpc>
                <a:spcPct val="90000"/>
              </a:lnSpc>
            </a:pPr>
            <a:endParaRPr lang="en-US" altLang="zh-CN" sz="3000" dirty="0" smtClean="0"/>
          </a:p>
          <a:p>
            <a:pPr>
              <a:lnSpc>
                <a:spcPct val="90000"/>
              </a:lnSpc>
            </a:pPr>
            <a:endParaRPr lang="en-US" altLang="zh-CN" sz="3000" dirty="0" smtClean="0"/>
          </a:p>
          <a:p>
            <a:pPr>
              <a:lnSpc>
                <a:spcPct val="90000"/>
              </a:lnSpc>
            </a:pPr>
            <a:endParaRPr lang="en-US" altLang="zh-CN" sz="3000" dirty="0" smtClean="0"/>
          </a:p>
          <a:p>
            <a:pPr>
              <a:lnSpc>
                <a:spcPct val="90000"/>
              </a:lnSpc>
            </a:pPr>
            <a:endParaRPr lang="en-US" altLang="zh-CN" sz="3000" dirty="0" smtClean="0"/>
          </a:p>
          <a:p>
            <a:pPr>
              <a:lnSpc>
                <a:spcPct val="90000"/>
              </a:lnSpc>
            </a:pPr>
            <a:endParaRPr lang="en-US" altLang="zh-CN" sz="3000" dirty="0" smtClean="0"/>
          </a:p>
          <a:p>
            <a:pPr>
              <a:lnSpc>
                <a:spcPct val="90000"/>
              </a:lnSpc>
            </a:pPr>
            <a:endParaRPr lang="zh-CN" altLang="en-US" sz="3000" dirty="0" smtClean="0"/>
          </a:p>
          <a:p>
            <a:pPr>
              <a:lnSpc>
                <a:spcPct val="90000"/>
              </a:lnSpc>
            </a:pPr>
            <a:endParaRPr lang="en-US" altLang="zh-CN" sz="3000" dirty="0" smtClean="0"/>
          </a:p>
          <a:p>
            <a:pPr marL="342900" lvl="1" indent="-342900">
              <a:lnSpc>
                <a:spcPct val="90000"/>
              </a:lnSpc>
              <a:buFont typeface="Arial" charset="0"/>
              <a:buChar char="•"/>
            </a:pPr>
            <a:r>
              <a:rPr lang="zh-CN" altLang="en-US" sz="2400" dirty="0" smtClean="0"/>
              <a:t>如何找到这个博弈的混合战略纳什均衡？</a:t>
            </a:r>
          </a:p>
          <a:p>
            <a:pPr marL="342900" lvl="1" indent="-342900">
              <a:lnSpc>
                <a:spcPct val="90000"/>
              </a:lnSpc>
              <a:buFont typeface="Arial" charset="0"/>
              <a:buChar char="•"/>
            </a:pPr>
            <a:endParaRPr lang="zh-CN" altLang="en-US" sz="2500" dirty="0" smtClean="0"/>
          </a:p>
          <a:p>
            <a:pPr>
              <a:lnSpc>
                <a:spcPct val="90000"/>
              </a:lnSpc>
            </a:pPr>
            <a:endParaRPr lang="zh-CN" altLang="en-US" sz="3000" dirty="0" smtClean="0"/>
          </a:p>
          <a:p>
            <a:pPr>
              <a:lnSpc>
                <a:spcPct val="90000"/>
              </a:lnSpc>
            </a:pPr>
            <a:endParaRPr lang="zh-CN" altLang="en-US" sz="3000" dirty="0" smtClean="0"/>
          </a:p>
        </p:txBody>
      </p:sp>
      <p:graphicFrame>
        <p:nvGraphicFramePr>
          <p:cNvPr id="72762" name="Group 58"/>
          <p:cNvGraphicFramePr>
            <a:graphicFrameLocks noGrp="1"/>
          </p:cNvGraphicFramePr>
          <p:nvPr/>
        </p:nvGraphicFramePr>
        <p:xfrm>
          <a:off x="609600" y="1524000"/>
          <a:ext cx="7239000" cy="3333750"/>
        </p:xfrm>
        <a:graphic>
          <a:graphicData uri="http://schemas.openxmlformats.org/drawingml/2006/table">
            <a:tbl>
              <a:tblPr/>
              <a:tblGrid>
                <a:gridCol w="1447800"/>
                <a:gridCol w="1447800"/>
                <a:gridCol w="1524000"/>
                <a:gridCol w="1295400"/>
                <a:gridCol w="1524000"/>
              </a:tblGrid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参与者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石头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剪刀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布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参与者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石头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-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剪刀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-1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布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-1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，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 smtClean="0">
                <a:ea typeface="宋体" charset="-122"/>
              </a:rPr>
              <a:t>例子：石头，剪刀，布</a:t>
            </a:r>
            <a:endParaRPr lang="en-US" altLang="zh-CN" sz="3800" dirty="0" smtClean="0">
              <a:ea typeface="宋体" charset="-122"/>
            </a:endParaRP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3887788"/>
            <a:ext cx="7916863" cy="2185987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如果在一个混合战略纳什均衡里，某参与者选择每个纯战略的概率都为正，那么根据性质</a:t>
            </a:r>
            <a:r>
              <a:rPr lang="en-US" altLang="zh-CN" dirty="0" smtClean="0">
                <a:ea typeface="宋体" charset="-122"/>
              </a:rPr>
              <a:t>2</a:t>
            </a:r>
            <a:r>
              <a:rPr lang="zh-CN" altLang="en-US" dirty="0" smtClean="0">
                <a:ea typeface="宋体" charset="-122"/>
              </a:rPr>
              <a:t>，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zh-CN" altLang="en-US" dirty="0" smtClean="0">
                <a:ea typeface="宋体" charset="-122"/>
              </a:rPr>
              <a:t>每个纯战略一定给他带来相同的期望收益（给定对手的混合战略）</a:t>
            </a:r>
            <a:endParaRPr lang="en-US" altLang="zh-CN" dirty="0" smtClean="0">
              <a:ea typeface="宋体" charset="-122"/>
            </a:endParaRPr>
          </a:p>
        </p:txBody>
      </p:sp>
      <p:graphicFrame>
        <p:nvGraphicFramePr>
          <p:cNvPr id="5" name="Group 4"/>
          <p:cNvGraphicFramePr>
            <a:graphicFrameLocks/>
          </p:cNvGraphicFramePr>
          <p:nvPr/>
        </p:nvGraphicFramePr>
        <p:xfrm>
          <a:off x="579438" y="1452563"/>
          <a:ext cx="7969250" cy="1828800"/>
        </p:xfrm>
        <a:graphic>
          <a:graphicData uri="http://schemas.openxmlformats.org/drawingml/2006/table">
            <a:tbl>
              <a:tblPr/>
              <a:tblGrid>
                <a:gridCol w="871537"/>
                <a:gridCol w="1581150"/>
                <a:gridCol w="1814513"/>
                <a:gridCol w="1863725"/>
                <a:gridCol w="1838325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参与者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石头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21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剪刀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22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布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23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参与者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石头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11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</a:t>
                      </a: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剪刀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12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</a:t>
                      </a: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布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13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</a:t>
                      </a: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 smtClean="0">
                <a:ea typeface="宋体" charset="-122"/>
              </a:rPr>
              <a:t>例子：石头，剪刀，布</a:t>
            </a:r>
            <a:endParaRPr lang="en-US" altLang="zh-CN" sz="3800" dirty="0" smtClean="0">
              <a:ea typeface="宋体" charset="-122"/>
            </a:endParaRP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3524250"/>
            <a:ext cx="7916863" cy="2549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>
                <a:ea typeface="宋体" charset="-122"/>
              </a:rPr>
              <a:t>给定参与者</a:t>
            </a:r>
            <a:r>
              <a:rPr lang="en-US" altLang="zh-CN" sz="2400" dirty="0" smtClean="0">
                <a:ea typeface="宋体" charset="-122"/>
              </a:rPr>
              <a:t>2</a:t>
            </a:r>
            <a:r>
              <a:rPr lang="zh-CN" altLang="en-US" sz="2400" dirty="0" smtClean="0">
                <a:ea typeface="宋体" charset="-122"/>
              </a:rPr>
              <a:t>的混合战略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2 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= (</a:t>
            </a:r>
            <a:r>
              <a:rPr lang="en-US" altLang="zh-CN" sz="2400" b="1" dirty="0" smtClean="0">
                <a:ea typeface="宋体" charset="-122"/>
              </a:rPr>
              <a:t>p</a:t>
            </a:r>
            <a:r>
              <a:rPr lang="en-US" altLang="zh-CN" sz="2400" b="1" baseline="-25000" dirty="0" smtClean="0">
                <a:ea typeface="宋体" charset="-122"/>
              </a:rPr>
              <a:t>21</a:t>
            </a:r>
            <a:r>
              <a:rPr lang="en-US" altLang="zh-CN" sz="2400" b="1" dirty="0" smtClean="0">
                <a:ea typeface="宋体" charset="-122"/>
              </a:rPr>
              <a:t>, p</a:t>
            </a:r>
            <a:r>
              <a:rPr lang="en-US" altLang="zh-CN" sz="2400" b="1" baseline="-25000" dirty="0" smtClean="0">
                <a:ea typeface="宋体" charset="-122"/>
              </a:rPr>
              <a:t>22</a:t>
            </a:r>
            <a:r>
              <a:rPr lang="en-US" altLang="zh-CN" sz="2400" b="1" dirty="0" smtClean="0">
                <a:ea typeface="宋体" charset="-122"/>
              </a:rPr>
              <a:t>, p</a:t>
            </a:r>
            <a:r>
              <a:rPr lang="en-US" altLang="zh-CN" sz="2400" b="1" baseline="-25000" dirty="0" smtClean="0">
                <a:ea typeface="宋体" charset="-122"/>
              </a:rPr>
              <a:t>23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), </a:t>
            </a:r>
            <a:r>
              <a:rPr lang="zh-CN" altLang="en-US" sz="2400" dirty="0" smtClean="0">
                <a:ea typeface="宋体" charset="-122"/>
              </a:rPr>
              <a:t>参与者</a:t>
            </a:r>
            <a:r>
              <a:rPr lang="en-US" altLang="zh-CN" sz="2400" dirty="0" smtClean="0">
                <a:ea typeface="宋体" charset="-122"/>
              </a:rPr>
              <a:t> 1 </a:t>
            </a:r>
            <a:r>
              <a:rPr lang="zh-CN" altLang="en-US" sz="2400" dirty="0" smtClean="0">
                <a:ea typeface="宋体" charset="-122"/>
              </a:rPr>
              <a:t>选所有纯战略将得到相同的期望收益</a:t>
            </a:r>
            <a:r>
              <a:rPr lang="en-US" altLang="zh-CN" sz="2400" dirty="0" smtClean="0">
                <a:ea typeface="宋体" charset="-122"/>
              </a:rPr>
              <a:t>:                             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EU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石头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,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) 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0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21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+1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22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(-1)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23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/>
            </a:r>
            <a:b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</a:b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EU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剪刀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,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) = (-1)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21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0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22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+1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23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/>
            </a:r>
            <a:b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</a:b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EU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布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,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) = 1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21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(-1)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22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0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23</a:t>
            </a:r>
            <a:endParaRPr lang="en-US" altLang="zh-CN" sz="2400" b="1" dirty="0" smtClean="0">
              <a:latin typeface="Times New Roman" pitchFamily="18" charset="0"/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EU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石头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,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)= EU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布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,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)= EU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剪刀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,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)</a:t>
            </a:r>
          </a:p>
        </p:txBody>
      </p:sp>
      <p:graphicFrame>
        <p:nvGraphicFramePr>
          <p:cNvPr id="5" name="Group 4"/>
          <p:cNvGraphicFramePr>
            <a:graphicFrameLocks/>
          </p:cNvGraphicFramePr>
          <p:nvPr/>
        </p:nvGraphicFramePr>
        <p:xfrm>
          <a:off x="579438" y="1452563"/>
          <a:ext cx="7969250" cy="1828800"/>
        </p:xfrm>
        <a:graphic>
          <a:graphicData uri="http://schemas.openxmlformats.org/drawingml/2006/table">
            <a:tbl>
              <a:tblPr/>
              <a:tblGrid>
                <a:gridCol w="871537"/>
                <a:gridCol w="1581150"/>
                <a:gridCol w="1814513"/>
                <a:gridCol w="1863725"/>
                <a:gridCol w="1838325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参与者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石头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21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剪刀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22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布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23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参与者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石头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11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</a:t>
                      </a: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剪刀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12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</a:t>
                      </a: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布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13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</a:t>
                      </a: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 smtClean="0">
                <a:ea typeface="宋体" charset="-122"/>
              </a:rPr>
              <a:t>例子：石头，剪刀，布</a:t>
            </a:r>
            <a:endParaRPr lang="en-US" altLang="zh-CN" sz="3800" dirty="0" smtClean="0">
              <a:ea typeface="宋体" charset="-122"/>
            </a:endParaRP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3524250"/>
            <a:ext cx="7916863" cy="2549525"/>
          </a:xfrm>
        </p:spPr>
        <p:txBody>
          <a:bodyPr/>
          <a:lstStyle/>
          <a:p>
            <a:pPr eaLnBrk="1" hangingPunct="1"/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0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21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+1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22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(-1)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23 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= (-1)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21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0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22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+1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23 </a:t>
            </a:r>
            <a:r>
              <a:rPr lang="en-US" altLang="zh-CN" sz="2400" b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/>
            </a:r>
            <a:br>
              <a:rPr lang="en-US" altLang="zh-CN" sz="2400" b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</a:br>
            <a:r>
              <a:rPr lang="en-US" altLang="zh-CN" sz="2400" b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0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21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+1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22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(-1)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23 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= 1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21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(-1)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22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0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23 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/>
            </a:r>
            <a:b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</a:b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21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+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22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+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23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=1 </a:t>
            </a:r>
          </a:p>
          <a:p>
            <a:pPr eaLnBrk="1" hangingPunct="1"/>
            <a:endParaRPr lang="en-US" altLang="zh-CN" sz="2400" dirty="0" smtClean="0"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zh-CN" altLang="en-US" sz="2400" dirty="0" smtClean="0">
                <a:ea typeface="宋体" charset="-122"/>
                <a:cs typeface="Times New Roman" pitchFamily="18" charset="0"/>
                <a:sym typeface="Symbol" pitchFamily="18" charset="2"/>
              </a:rPr>
              <a:t>得出的解是</a:t>
            </a:r>
            <a:r>
              <a:rPr lang="en-US" altLang="zh-CN" sz="2400" dirty="0" smtClean="0">
                <a:ea typeface="宋体" charset="-122"/>
                <a:cs typeface="Times New Roman" pitchFamily="18" charset="0"/>
                <a:sym typeface="Symbol" pitchFamily="18" charset="2"/>
              </a:rPr>
              <a:t/>
            </a:r>
            <a:br>
              <a:rPr lang="en-US" altLang="zh-CN" sz="2400" dirty="0" smtClean="0">
                <a:ea typeface="宋体" charset="-122"/>
                <a:cs typeface="Times New Roman" pitchFamily="18" charset="0"/>
                <a:sym typeface="Symbol" pitchFamily="18" charset="2"/>
              </a:rPr>
            </a:b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21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=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22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=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23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=1/3</a:t>
            </a:r>
            <a:endParaRPr lang="en-US" altLang="zh-CN" dirty="0" smtClean="0">
              <a:ea typeface="宋体" charset="-122"/>
              <a:cs typeface="Times New Roman" pitchFamily="18" charset="0"/>
            </a:endParaRPr>
          </a:p>
        </p:txBody>
      </p:sp>
      <p:graphicFrame>
        <p:nvGraphicFramePr>
          <p:cNvPr id="5" name="Group 4"/>
          <p:cNvGraphicFramePr>
            <a:graphicFrameLocks/>
          </p:cNvGraphicFramePr>
          <p:nvPr/>
        </p:nvGraphicFramePr>
        <p:xfrm>
          <a:off x="579438" y="1452563"/>
          <a:ext cx="7969250" cy="1828800"/>
        </p:xfrm>
        <a:graphic>
          <a:graphicData uri="http://schemas.openxmlformats.org/drawingml/2006/table">
            <a:tbl>
              <a:tblPr/>
              <a:tblGrid>
                <a:gridCol w="871537"/>
                <a:gridCol w="1581150"/>
                <a:gridCol w="1814513"/>
                <a:gridCol w="1863725"/>
                <a:gridCol w="1838325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参与者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石头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21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剪刀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22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布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23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参与者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石头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11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</a:t>
                      </a: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剪刀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12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</a:t>
                      </a: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布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13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</a:t>
                      </a: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 smtClean="0">
                <a:ea typeface="宋体" charset="-122"/>
              </a:rPr>
              <a:t>例子：石头，剪刀，布</a:t>
            </a:r>
            <a:endParaRPr lang="en-US" altLang="zh-CN" sz="3800" dirty="0" smtClean="0">
              <a:ea typeface="宋体" charset="-122"/>
            </a:endParaRP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3524250"/>
            <a:ext cx="7916863" cy="2549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>
                <a:ea typeface="宋体" charset="-122"/>
              </a:rPr>
              <a:t>给定参与者</a:t>
            </a:r>
            <a:r>
              <a:rPr lang="en-US" altLang="zh-CN" sz="2400" dirty="0" smtClean="0">
                <a:ea typeface="宋体" charset="-122"/>
              </a:rPr>
              <a:t>1</a:t>
            </a:r>
            <a:r>
              <a:rPr lang="zh-CN" altLang="en-US" sz="2400" dirty="0" smtClean="0">
                <a:ea typeface="宋体" charset="-122"/>
              </a:rPr>
              <a:t>的混合战略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1 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= (</a:t>
            </a:r>
            <a:r>
              <a:rPr lang="en-US" altLang="zh-CN" sz="2400" b="1" dirty="0" smtClean="0">
                <a:ea typeface="宋体" charset="-122"/>
              </a:rPr>
              <a:t>p</a:t>
            </a:r>
            <a:r>
              <a:rPr lang="en-US" altLang="zh-CN" sz="2400" b="1" baseline="-25000" dirty="0" smtClean="0">
                <a:ea typeface="宋体" charset="-122"/>
              </a:rPr>
              <a:t>11</a:t>
            </a:r>
            <a:r>
              <a:rPr lang="en-US" altLang="zh-CN" sz="2400" b="1" dirty="0" smtClean="0">
                <a:ea typeface="宋体" charset="-122"/>
              </a:rPr>
              <a:t>, p</a:t>
            </a:r>
            <a:r>
              <a:rPr lang="en-US" altLang="zh-CN" sz="2400" b="1" baseline="-25000" dirty="0" smtClean="0">
                <a:ea typeface="宋体" charset="-122"/>
              </a:rPr>
              <a:t>12</a:t>
            </a:r>
            <a:r>
              <a:rPr lang="en-US" altLang="zh-CN" sz="2400" b="1" dirty="0" smtClean="0">
                <a:ea typeface="宋体" charset="-122"/>
              </a:rPr>
              <a:t>, p</a:t>
            </a:r>
            <a:r>
              <a:rPr lang="en-US" altLang="zh-CN" sz="2400" b="1" baseline="-25000" dirty="0" smtClean="0">
                <a:ea typeface="宋体" charset="-122"/>
              </a:rPr>
              <a:t>13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), </a:t>
            </a:r>
            <a:r>
              <a:rPr lang="zh-CN" altLang="en-US" sz="2400" dirty="0" smtClean="0">
                <a:ea typeface="宋体" charset="-122"/>
              </a:rPr>
              <a:t>参与者</a:t>
            </a:r>
            <a:r>
              <a:rPr lang="en-US" altLang="zh-CN" sz="2400" dirty="0" smtClean="0">
                <a:ea typeface="宋体" charset="-122"/>
              </a:rPr>
              <a:t>2</a:t>
            </a:r>
            <a:r>
              <a:rPr lang="zh-CN" altLang="en-US" sz="2400" dirty="0" smtClean="0">
                <a:ea typeface="宋体" charset="-122"/>
              </a:rPr>
              <a:t>选所有纯战略将得到相同的期望收益</a:t>
            </a:r>
            <a:r>
              <a:rPr lang="en-US" altLang="zh-CN" sz="2400" dirty="0" smtClean="0">
                <a:ea typeface="宋体" charset="-122"/>
              </a:rPr>
              <a:t>:                               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EU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石头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,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)=0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11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12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(-1)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13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/>
            </a:r>
            <a:b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</a:b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EU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剪刀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,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)=(-1)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11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0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12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+1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13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/>
            </a:r>
            <a:b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</a:b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EU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布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,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)=1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11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(-1)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12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0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13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endParaRPr lang="en-US" altLang="zh-CN" sz="2400" b="1" dirty="0" smtClean="0">
              <a:latin typeface="Times New Roman" pitchFamily="18" charset="0"/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EU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石头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,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)= EU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布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,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)= EU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剪刀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,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)</a:t>
            </a:r>
          </a:p>
        </p:txBody>
      </p:sp>
      <p:graphicFrame>
        <p:nvGraphicFramePr>
          <p:cNvPr id="5" name="Group 4"/>
          <p:cNvGraphicFramePr>
            <a:graphicFrameLocks/>
          </p:cNvGraphicFramePr>
          <p:nvPr/>
        </p:nvGraphicFramePr>
        <p:xfrm>
          <a:off x="579438" y="1452563"/>
          <a:ext cx="7969250" cy="1828800"/>
        </p:xfrm>
        <a:graphic>
          <a:graphicData uri="http://schemas.openxmlformats.org/drawingml/2006/table">
            <a:tbl>
              <a:tblPr/>
              <a:tblGrid>
                <a:gridCol w="871537"/>
                <a:gridCol w="1581150"/>
                <a:gridCol w="1814513"/>
                <a:gridCol w="1863725"/>
                <a:gridCol w="1838325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参与者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石头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21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剪刀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22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布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23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参与者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石头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11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</a:t>
                      </a: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剪刀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12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</a:t>
                      </a: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布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13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</a:t>
                      </a: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 smtClean="0">
                <a:ea typeface="宋体" charset="-122"/>
              </a:rPr>
              <a:t>例子：石头，剪刀，布</a:t>
            </a:r>
            <a:endParaRPr lang="en-US" altLang="zh-CN" sz="3800" dirty="0" smtClean="0">
              <a:ea typeface="宋体" charset="-122"/>
            </a:endParaRP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3524250"/>
            <a:ext cx="7916863" cy="2549525"/>
          </a:xfrm>
        </p:spPr>
        <p:txBody>
          <a:bodyPr/>
          <a:lstStyle/>
          <a:p>
            <a:pPr eaLnBrk="1" hangingPunct="1"/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0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11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12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(-1)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13 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=(-1)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11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0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12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+1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13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/>
            </a:r>
            <a:b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</a:b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0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11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12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(-1)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13 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= 1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11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(-1)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12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0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13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/>
            </a:r>
            <a:br>
              <a:rPr lang="en-US" altLang="zh-CN" sz="2400" b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</a:br>
            <a:r>
              <a:rPr lang="en-US" altLang="zh-CN" sz="2400" b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11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+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12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+ </a:t>
            </a:r>
            <a:r>
              <a:rPr lang="en-US" altLang="zh-CN" sz="24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13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=1 </a:t>
            </a:r>
            <a:endParaRPr lang="en-US" altLang="zh-CN" sz="2400" dirty="0" smtClean="0"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eaLnBrk="1" hangingPunct="1"/>
            <a:endParaRPr lang="en-US" altLang="zh-CN" sz="2400" dirty="0" smtClean="0"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zh-CN" altLang="en-US" sz="2400" dirty="0" smtClean="0">
                <a:ea typeface="宋体" charset="-122"/>
                <a:cs typeface="Times New Roman" pitchFamily="18" charset="0"/>
                <a:sym typeface="Symbol" pitchFamily="18" charset="2"/>
              </a:rPr>
              <a:t>最后得出的解为</a:t>
            </a:r>
            <a:r>
              <a:rPr lang="en-US" altLang="zh-CN" sz="2400" dirty="0" smtClean="0">
                <a:ea typeface="宋体" charset="-122"/>
                <a:cs typeface="Times New Roman" pitchFamily="18" charset="0"/>
                <a:sym typeface="Symbol" pitchFamily="18" charset="2"/>
              </a:rPr>
              <a:t/>
            </a:r>
            <a:br>
              <a:rPr lang="en-US" altLang="zh-CN" sz="2400" dirty="0" smtClean="0">
                <a:ea typeface="宋体" charset="-122"/>
                <a:cs typeface="Times New Roman" pitchFamily="18" charset="0"/>
                <a:sym typeface="Symbol" pitchFamily="18" charset="2"/>
              </a:rPr>
            </a:br>
            <a:r>
              <a:rPr lang="en-US" altLang="zh-CN" sz="2400" dirty="0" smtClean="0">
                <a:ea typeface="宋体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i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11</a:t>
            </a:r>
            <a:r>
              <a:rPr lang="en-US" altLang="zh-CN" sz="2400" b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= </a:t>
            </a:r>
            <a:r>
              <a:rPr lang="en-US" altLang="zh-CN" sz="2400" b="1" i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12</a:t>
            </a:r>
            <a:r>
              <a:rPr lang="en-US" altLang="zh-CN" sz="2400" b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= </a:t>
            </a:r>
            <a:r>
              <a:rPr lang="en-US" altLang="zh-CN" sz="2400" b="1" i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2400" b="1" baseline="-25000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13</a:t>
            </a:r>
            <a:r>
              <a:rPr lang="en-US" altLang="zh-CN" sz="2400" b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=1/3</a:t>
            </a:r>
          </a:p>
        </p:txBody>
      </p:sp>
      <p:graphicFrame>
        <p:nvGraphicFramePr>
          <p:cNvPr id="5" name="Group 4"/>
          <p:cNvGraphicFramePr>
            <a:graphicFrameLocks/>
          </p:cNvGraphicFramePr>
          <p:nvPr/>
        </p:nvGraphicFramePr>
        <p:xfrm>
          <a:off x="579438" y="1452563"/>
          <a:ext cx="7969250" cy="1828800"/>
        </p:xfrm>
        <a:graphic>
          <a:graphicData uri="http://schemas.openxmlformats.org/drawingml/2006/table">
            <a:tbl>
              <a:tblPr/>
              <a:tblGrid>
                <a:gridCol w="871537"/>
                <a:gridCol w="1581150"/>
                <a:gridCol w="1814513"/>
                <a:gridCol w="1863725"/>
                <a:gridCol w="1838325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参与者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石头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21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剪刀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22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布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23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参与者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石头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11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</a:t>
                      </a: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剪刀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12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</a:t>
                      </a: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布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13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</a:t>
                      </a: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 smtClean="0">
                <a:ea typeface="宋体" charset="-122"/>
              </a:rPr>
              <a:t>例子：石头，剪刀，布</a:t>
            </a:r>
            <a:endParaRPr lang="en-US" altLang="zh-CN" sz="3800" dirty="0" smtClean="0">
              <a:ea typeface="宋体" charset="-122"/>
            </a:endParaRP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3524250"/>
            <a:ext cx="7916863" cy="2549525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ea typeface="宋体" charset="-122"/>
                <a:cs typeface="Times New Roman" pitchFamily="18" charset="0"/>
                <a:sym typeface="Symbol" pitchFamily="18" charset="2"/>
              </a:rPr>
              <a:t>是否存在其它混合战略纳什均衡？</a:t>
            </a:r>
            <a:endParaRPr lang="en-US" altLang="zh-CN" sz="2400" dirty="0" smtClean="0"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lvl="1" eaLnBrk="1" hangingPunct="1"/>
            <a:r>
              <a:rPr lang="en-US" altLang="zh-CN" sz="2000" dirty="0" smtClean="0">
                <a:ea typeface="宋体" charset="-122"/>
              </a:rPr>
              <a:t>p</a:t>
            </a:r>
            <a:r>
              <a:rPr lang="en-US" altLang="zh-CN" sz="2000" baseline="-25000" dirty="0" smtClean="0">
                <a:ea typeface="宋体" charset="-122"/>
              </a:rPr>
              <a:t>11</a:t>
            </a:r>
            <a:r>
              <a:rPr lang="en-US" altLang="zh-CN" sz="2000" dirty="0" smtClean="0">
                <a:ea typeface="宋体" charset="-122"/>
              </a:rPr>
              <a:t>, p</a:t>
            </a:r>
            <a:r>
              <a:rPr lang="en-US" altLang="zh-CN" sz="2000" baseline="-25000" dirty="0" smtClean="0">
                <a:ea typeface="宋体" charset="-122"/>
              </a:rPr>
              <a:t>12</a:t>
            </a:r>
            <a:r>
              <a:rPr lang="en-US" altLang="zh-CN" sz="2000" dirty="0" smtClean="0">
                <a:ea typeface="宋体" charset="-122"/>
              </a:rPr>
              <a:t>, p</a:t>
            </a:r>
            <a:r>
              <a:rPr lang="en-US" altLang="zh-CN" sz="2000" baseline="-25000" dirty="0" smtClean="0">
                <a:ea typeface="宋体" charset="-122"/>
              </a:rPr>
              <a:t>13</a:t>
            </a:r>
            <a:r>
              <a:rPr lang="zh-CN" altLang="en-US" sz="2000" dirty="0" smtClean="0">
                <a:ea typeface="宋体" charset="-122"/>
                <a:cs typeface="Times New Roman" pitchFamily="18" charset="0"/>
                <a:sym typeface="Symbol" pitchFamily="18" charset="2"/>
              </a:rPr>
              <a:t>中只有一个为正</a:t>
            </a:r>
            <a:endParaRPr lang="en-US" altLang="zh-CN" sz="2000" dirty="0" smtClean="0"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lvl="1" eaLnBrk="1" hangingPunct="1"/>
            <a:r>
              <a:rPr lang="en-US" altLang="zh-CN" sz="2000" dirty="0" smtClean="0">
                <a:ea typeface="宋体" charset="-122"/>
              </a:rPr>
              <a:t>p</a:t>
            </a:r>
            <a:r>
              <a:rPr lang="en-US" altLang="zh-CN" sz="2000" baseline="-25000" dirty="0" smtClean="0">
                <a:ea typeface="宋体" charset="-122"/>
              </a:rPr>
              <a:t>11</a:t>
            </a:r>
            <a:r>
              <a:rPr lang="en-US" altLang="zh-CN" sz="2000" dirty="0" smtClean="0">
                <a:ea typeface="宋体" charset="-122"/>
              </a:rPr>
              <a:t>, p</a:t>
            </a:r>
            <a:r>
              <a:rPr lang="en-US" altLang="zh-CN" sz="2000" baseline="-25000" dirty="0" smtClean="0">
                <a:ea typeface="宋体" charset="-122"/>
              </a:rPr>
              <a:t>12</a:t>
            </a:r>
            <a:r>
              <a:rPr lang="en-US" altLang="zh-CN" sz="2000" dirty="0" smtClean="0">
                <a:ea typeface="宋体" charset="-122"/>
              </a:rPr>
              <a:t>, p</a:t>
            </a:r>
            <a:r>
              <a:rPr lang="en-US" altLang="zh-CN" sz="2000" baseline="-25000" dirty="0" smtClean="0">
                <a:ea typeface="宋体" charset="-122"/>
              </a:rPr>
              <a:t>13</a:t>
            </a:r>
            <a:r>
              <a:rPr lang="zh-CN" altLang="en-US" sz="2000" dirty="0" smtClean="0">
                <a:ea typeface="宋体" charset="-122"/>
                <a:cs typeface="Times New Roman" pitchFamily="18" charset="0"/>
                <a:sym typeface="Symbol" pitchFamily="18" charset="2"/>
              </a:rPr>
              <a:t>中只有两个为正</a:t>
            </a:r>
            <a:endParaRPr lang="en-US" altLang="zh-CN" sz="2000" dirty="0" smtClean="0"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zh-CN" altLang="en-US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答案都是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: NO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！</a:t>
            </a:r>
            <a:endParaRPr lang="en-US" altLang="zh-CN" sz="2400" b="1" dirty="0" smtClean="0">
              <a:latin typeface="Times New Roman" pitchFamily="18" charset="0"/>
              <a:ea typeface="宋体" charset="-122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5" name="Group 4"/>
          <p:cNvGraphicFramePr>
            <a:graphicFrameLocks/>
          </p:cNvGraphicFramePr>
          <p:nvPr/>
        </p:nvGraphicFramePr>
        <p:xfrm>
          <a:off x="579438" y="1452563"/>
          <a:ext cx="7969250" cy="1828800"/>
        </p:xfrm>
        <a:graphic>
          <a:graphicData uri="http://schemas.openxmlformats.org/drawingml/2006/table">
            <a:tbl>
              <a:tblPr/>
              <a:tblGrid>
                <a:gridCol w="871537"/>
                <a:gridCol w="1581150"/>
                <a:gridCol w="1814513"/>
                <a:gridCol w="1863725"/>
                <a:gridCol w="1838325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参与者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石头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21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剪刀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22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布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23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参与者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石头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11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</a:t>
                      </a: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剪刀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12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</a:t>
                      </a: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布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13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</a:t>
                      </a: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 smtClean="0">
                <a:ea typeface="宋体" charset="-122"/>
              </a:rPr>
              <a:t>例子：石头，剪刀，布</a:t>
            </a:r>
            <a:endParaRPr lang="en-US" altLang="zh-CN" sz="3800" dirty="0" smtClean="0">
              <a:ea typeface="宋体" charset="-122"/>
            </a:endParaRP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3524250"/>
            <a:ext cx="7916863" cy="2549525"/>
          </a:xfrm>
        </p:spPr>
        <p:txBody>
          <a:bodyPr/>
          <a:lstStyle/>
          <a:p>
            <a:pPr eaLnBrk="1" hangingPunct="1"/>
            <a:endParaRPr lang="en-US" altLang="zh-CN" sz="2400" dirty="0" smtClean="0">
              <a:ea typeface="宋体" charset="-122"/>
            </a:endParaRPr>
          </a:p>
          <a:p>
            <a:pPr eaLnBrk="1" hangingPunct="1"/>
            <a:r>
              <a:rPr lang="zh-CN" altLang="en-US" sz="2400" dirty="0" smtClean="0">
                <a:ea typeface="宋体" charset="-122"/>
              </a:rPr>
              <a:t>因此，</a:t>
            </a:r>
            <a:r>
              <a:rPr lang="en-US" altLang="zh-CN" sz="2400" dirty="0" smtClean="0">
                <a:ea typeface="宋体" charset="-122"/>
              </a:rPr>
              <a:t>(</a:t>
            </a:r>
            <a:r>
              <a:rPr lang="en-US" altLang="zh-CN" sz="2400" i="1" dirty="0" smtClean="0">
                <a:solidFill>
                  <a:schemeClr val="hlink"/>
                </a:solidFill>
                <a:ea typeface="宋体" charset="-122"/>
              </a:rPr>
              <a:t>p</a:t>
            </a:r>
            <a:r>
              <a:rPr lang="en-US" altLang="zh-CN" sz="2400" i="1" baseline="-25000" dirty="0" smtClean="0">
                <a:solidFill>
                  <a:schemeClr val="hlink"/>
                </a:solidFill>
                <a:ea typeface="宋体" charset="-122"/>
              </a:rPr>
              <a:t>1</a:t>
            </a:r>
            <a:r>
              <a:rPr lang="en-US" altLang="zh-CN" sz="2400" dirty="0" smtClean="0">
                <a:solidFill>
                  <a:schemeClr val="hlink"/>
                </a:solidFill>
                <a:ea typeface="宋体" charset="-122"/>
              </a:rPr>
              <a:t>=(1/3, 1/3, 1/3)</a:t>
            </a:r>
            <a:r>
              <a:rPr lang="en-US" altLang="zh-CN" sz="2400" dirty="0" smtClean="0">
                <a:ea typeface="宋体" charset="-122"/>
              </a:rPr>
              <a:t>, </a:t>
            </a:r>
            <a:r>
              <a:rPr lang="en-US" altLang="zh-CN" sz="2400" i="1" dirty="0" smtClean="0">
                <a:solidFill>
                  <a:srgbClr val="0000FF"/>
                </a:solidFill>
                <a:ea typeface="宋体" charset="-122"/>
              </a:rPr>
              <a:t>p</a:t>
            </a:r>
            <a:r>
              <a:rPr lang="en-US" altLang="zh-CN" sz="2400" i="1" baseline="-25000" dirty="0" smtClean="0">
                <a:solidFill>
                  <a:srgbClr val="0000FF"/>
                </a:solidFill>
                <a:ea typeface="宋体" charset="-122"/>
              </a:rPr>
              <a:t>2</a:t>
            </a:r>
            <a:r>
              <a:rPr lang="en-US" altLang="zh-CN" sz="2400" dirty="0" smtClean="0">
                <a:solidFill>
                  <a:srgbClr val="0000FF"/>
                </a:solidFill>
                <a:ea typeface="宋体" charset="-122"/>
              </a:rPr>
              <a:t>=(1/3, 1/3, 1/3)</a:t>
            </a:r>
            <a:r>
              <a:rPr lang="en-US" altLang="zh-CN" sz="2400" dirty="0" smtClean="0">
                <a:ea typeface="宋体" charset="-122"/>
              </a:rPr>
              <a:t>) </a:t>
            </a:r>
            <a:r>
              <a:rPr lang="zh-CN" altLang="en-US" sz="2400" dirty="0" smtClean="0">
                <a:ea typeface="宋体" charset="-122"/>
              </a:rPr>
              <a:t>是该博弈唯一的混合战略纳什均衡</a:t>
            </a:r>
            <a:endParaRPr lang="en-US" altLang="zh-CN" sz="2400" b="1" dirty="0" smtClean="0">
              <a:latin typeface="Times New Roman" pitchFamily="18" charset="0"/>
              <a:ea typeface="宋体" charset="-122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5" name="Group 4"/>
          <p:cNvGraphicFramePr>
            <a:graphicFrameLocks/>
          </p:cNvGraphicFramePr>
          <p:nvPr/>
        </p:nvGraphicFramePr>
        <p:xfrm>
          <a:off x="579438" y="1452563"/>
          <a:ext cx="7969250" cy="1828800"/>
        </p:xfrm>
        <a:graphic>
          <a:graphicData uri="http://schemas.openxmlformats.org/drawingml/2006/table">
            <a:tbl>
              <a:tblPr/>
              <a:tblGrid>
                <a:gridCol w="871537"/>
                <a:gridCol w="1581150"/>
                <a:gridCol w="1814513"/>
                <a:gridCol w="1863725"/>
                <a:gridCol w="1838325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参与者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石头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21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剪刀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22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布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23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参与者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石头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11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</a:t>
                      </a: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剪刀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12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</a:t>
                      </a: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布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13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</a:t>
                      </a: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smtClean="0">
                <a:ea typeface="宋体" charset="-122"/>
              </a:rPr>
              <a:t>Exercise 138.1 of Osborne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3124200"/>
            <a:ext cx="7916863" cy="2949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该博弈所有的纯战略纳什均衡？</a:t>
            </a:r>
            <a:endParaRPr lang="en-US" altLang="zh-CN" dirty="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ea typeface="宋体" charset="-122"/>
              </a:rPr>
              <a:t>如何找出所有的混合战略纳什均衡？</a:t>
            </a:r>
            <a:endParaRPr lang="en-US" altLang="zh-CN" dirty="0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ea typeface="宋体" charset="-122"/>
            </a:endParaRPr>
          </a:p>
        </p:txBody>
      </p:sp>
      <p:graphicFrame>
        <p:nvGraphicFramePr>
          <p:cNvPr id="246788" name="Group 4"/>
          <p:cNvGraphicFramePr>
            <a:graphicFrameLocks noGrp="1"/>
          </p:cNvGraphicFramePr>
          <p:nvPr>
            <p:ph idx="4294967295"/>
          </p:nvPr>
        </p:nvGraphicFramePr>
        <p:xfrm>
          <a:off x="990600" y="1371600"/>
          <a:ext cx="6691312" cy="1463040"/>
        </p:xfrm>
        <a:graphic>
          <a:graphicData uri="http://schemas.openxmlformats.org/drawingml/2006/table">
            <a:tbl>
              <a:tblPr/>
              <a:tblGrid>
                <a:gridCol w="998537"/>
                <a:gridCol w="1060450"/>
                <a:gridCol w="1524000"/>
                <a:gridCol w="1565275"/>
                <a:gridCol w="15430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Player 2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L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21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M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22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R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23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Player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T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11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2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B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12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3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smtClean="0">
                <a:ea typeface="宋体" charset="-122"/>
              </a:rPr>
              <a:t>Exercise 138.1 of Osborne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3000375"/>
            <a:ext cx="7916863" cy="307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找出所有的混合战略纳什均衡，满足</a:t>
            </a:r>
            <a:r>
              <a:rPr lang="en-US" altLang="zh-CN" sz="2400" dirty="0" smtClean="0">
                <a:solidFill>
                  <a:schemeClr val="hlink"/>
                </a:solidFill>
                <a:ea typeface="宋体" charset="-122"/>
              </a:rPr>
              <a:t>p</a:t>
            </a:r>
            <a:r>
              <a:rPr lang="en-US" altLang="zh-CN" sz="2400" baseline="-25000" dirty="0" smtClean="0">
                <a:solidFill>
                  <a:schemeClr val="hlink"/>
                </a:solidFill>
                <a:ea typeface="宋体" charset="-122"/>
              </a:rPr>
              <a:t>11</a:t>
            </a:r>
            <a:r>
              <a:rPr lang="en-US" altLang="zh-CN" sz="2400" dirty="0" smtClean="0">
                <a:solidFill>
                  <a:schemeClr val="hlink"/>
                </a:solidFill>
                <a:ea typeface="宋体" charset="-122"/>
              </a:rPr>
              <a:t>&gt;0, p</a:t>
            </a:r>
            <a:r>
              <a:rPr lang="en-US" altLang="zh-CN" sz="2400" baseline="-25000" dirty="0" smtClean="0">
                <a:solidFill>
                  <a:schemeClr val="hlink"/>
                </a:solidFill>
                <a:ea typeface="宋体" charset="-122"/>
              </a:rPr>
              <a:t>12</a:t>
            </a:r>
            <a:r>
              <a:rPr lang="en-US" altLang="zh-CN" sz="2400" dirty="0" smtClean="0">
                <a:solidFill>
                  <a:schemeClr val="hlink"/>
                </a:solidFill>
                <a:ea typeface="宋体" charset="-122"/>
              </a:rPr>
              <a:t>&gt;0</a:t>
            </a:r>
            <a:r>
              <a:rPr lang="zh-CN" altLang="en-US" sz="2400" dirty="0" smtClean="0">
                <a:solidFill>
                  <a:schemeClr val="hlink"/>
                </a:solidFill>
                <a:ea typeface="宋体" charset="-122"/>
              </a:rPr>
              <a:t>，</a:t>
            </a:r>
            <a:r>
              <a:rPr lang="zh-CN" altLang="en-US" sz="2400" dirty="0" smtClean="0">
                <a:ea typeface="宋体" charset="-122"/>
              </a:rPr>
              <a:t>即参与者</a:t>
            </a:r>
            <a:r>
              <a:rPr lang="en-US" altLang="zh-CN" sz="2400" dirty="0" smtClean="0">
                <a:ea typeface="宋体" charset="-122"/>
              </a:rPr>
              <a:t>1</a:t>
            </a:r>
            <a:r>
              <a:rPr lang="zh-CN" altLang="en-US" sz="2400" dirty="0" smtClean="0">
                <a:ea typeface="宋体" charset="-122"/>
              </a:rPr>
              <a:t>选择的是混合战略。</a:t>
            </a:r>
            <a:endParaRPr lang="en-US" altLang="zh-CN" sz="24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 smtClean="0">
                <a:ea typeface="宋体" charset="-122"/>
              </a:rPr>
              <a:t>需要考虑以下</a:t>
            </a:r>
            <a:r>
              <a:rPr lang="en-US" altLang="zh-CN" sz="2400" dirty="0" smtClean="0">
                <a:ea typeface="宋体" charset="-122"/>
              </a:rPr>
              <a:t>7</a:t>
            </a:r>
            <a:r>
              <a:rPr lang="zh-CN" altLang="en-US" sz="2400" dirty="0" smtClean="0">
                <a:ea typeface="宋体" charset="-122"/>
              </a:rPr>
              <a:t>种情况</a:t>
            </a:r>
            <a:endParaRPr lang="en-US" altLang="zh-CN" sz="2400" dirty="0" smtClean="0">
              <a:ea typeface="宋体" charset="-122"/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0000FF"/>
                </a:solidFill>
                <a:ea typeface="宋体" charset="-122"/>
              </a:rPr>
              <a:t>p</a:t>
            </a:r>
            <a:r>
              <a:rPr lang="en-US" altLang="zh-CN" sz="2000" baseline="-25000" dirty="0" smtClean="0">
                <a:solidFill>
                  <a:srgbClr val="0000FF"/>
                </a:solidFill>
                <a:ea typeface="宋体" charset="-122"/>
              </a:rPr>
              <a:t>21</a:t>
            </a:r>
            <a:r>
              <a:rPr lang="en-US" altLang="zh-CN" sz="2000" dirty="0" smtClean="0">
                <a:solidFill>
                  <a:srgbClr val="0000FF"/>
                </a:solidFill>
                <a:ea typeface="宋体" charset="-122"/>
              </a:rPr>
              <a:t>&gt;0, p</a:t>
            </a:r>
            <a:r>
              <a:rPr lang="en-US" altLang="zh-CN" sz="2000" baseline="-25000" dirty="0" smtClean="0">
                <a:solidFill>
                  <a:srgbClr val="0000FF"/>
                </a:solidFill>
                <a:ea typeface="宋体" charset="-122"/>
              </a:rPr>
              <a:t>22</a:t>
            </a:r>
            <a:r>
              <a:rPr lang="en-US" altLang="zh-CN" sz="2000" dirty="0" smtClean="0">
                <a:solidFill>
                  <a:srgbClr val="0000FF"/>
                </a:solidFill>
                <a:ea typeface="宋体" charset="-122"/>
              </a:rPr>
              <a:t>&gt;0, p</a:t>
            </a:r>
            <a:r>
              <a:rPr lang="en-US" altLang="zh-CN" sz="2000" baseline="-25000" dirty="0" smtClean="0">
                <a:solidFill>
                  <a:srgbClr val="0000FF"/>
                </a:solidFill>
                <a:ea typeface="宋体" charset="-122"/>
              </a:rPr>
              <a:t>23</a:t>
            </a:r>
            <a:r>
              <a:rPr lang="en-US" altLang="zh-CN" sz="2000" dirty="0" smtClean="0">
                <a:solidFill>
                  <a:srgbClr val="0000FF"/>
                </a:solidFill>
                <a:ea typeface="宋体" charset="-122"/>
              </a:rPr>
              <a:t>&gt;0</a:t>
            </a:r>
            <a:r>
              <a:rPr lang="en-US" altLang="zh-CN" sz="2000" dirty="0" smtClean="0">
                <a:ea typeface="宋体" charset="-122"/>
              </a:rPr>
              <a:t> 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0000FF"/>
                </a:solidFill>
                <a:ea typeface="宋体" charset="-122"/>
              </a:rPr>
              <a:t>p</a:t>
            </a:r>
            <a:r>
              <a:rPr lang="en-US" altLang="zh-CN" sz="2000" baseline="-25000" dirty="0" smtClean="0">
                <a:solidFill>
                  <a:srgbClr val="0000FF"/>
                </a:solidFill>
                <a:ea typeface="宋体" charset="-122"/>
              </a:rPr>
              <a:t>21</a:t>
            </a:r>
            <a:r>
              <a:rPr lang="en-US" altLang="zh-CN" sz="2000" dirty="0" smtClean="0">
                <a:solidFill>
                  <a:srgbClr val="0000FF"/>
                </a:solidFill>
                <a:ea typeface="宋体" charset="-122"/>
              </a:rPr>
              <a:t>=0</a:t>
            </a:r>
            <a:r>
              <a:rPr lang="en-US" altLang="zh-CN" sz="2000" dirty="0" smtClean="0">
                <a:ea typeface="宋体" charset="-122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ea typeface="宋体" charset="-122"/>
              </a:rPr>
              <a:t>, p</a:t>
            </a:r>
            <a:r>
              <a:rPr lang="en-US" altLang="zh-CN" sz="2000" baseline="-25000" dirty="0" smtClean="0">
                <a:solidFill>
                  <a:srgbClr val="0000FF"/>
                </a:solidFill>
                <a:ea typeface="宋体" charset="-122"/>
              </a:rPr>
              <a:t>22</a:t>
            </a:r>
            <a:r>
              <a:rPr lang="en-US" altLang="zh-CN" sz="2000" dirty="0" smtClean="0">
                <a:solidFill>
                  <a:srgbClr val="0000FF"/>
                </a:solidFill>
                <a:ea typeface="宋体" charset="-122"/>
              </a:rPr>
              <a:t>&gt;0, p</a:t>
            </a:r>
            <a:r>
              <a:rPr lang="en-US" altLang="zh-CN" sz="2000" baseline="-25000" dirty="0" smtClean="0">
                <a:solidFill>
                  <a:srgbClr val="0000FF"/>
                </a:solidFill>
                <a:ea typeface="宋体" charset="-122"/>
              </a:rPr>
              <a:t>23</a:t>
            </a:r>
            <a:r>
              <a:rPr lang="en-US" altLang="zh-CN" sz="2000" dirty="0" smtClean="0">
                <a:solidFill>
                  <a:srgbClr val="0000FF"/>
                </a:solidFill>
                <a:ea typeface="宋体" charset="-122"/>
              </a:rPr>
              <a:t>&gt;0</a:t>
            </a:r>
            <a:r>
              <a:rPr lang="en-US" altLang="zh-CN" sz="2000" dirty="0" smtClean="0">
                <a:ea typeface="宋体" charset="-122"/>
              </a:rPr>
              <a:t> 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0000FF"/>
                </a:solidFill>
                <a:ea typeface="宋体" charset="-122"/>
              </a:rPr>
              <a:t>p</a:t>
            </a:r>
            <a:r>
              <a:rPr lang="en-US" altLang="zh-CN" sz="2000" baseline="-25000" dirty="0" smtClean="0">
                <a:solidFill>
                  <a:srgbClr val="0000FF"/>
                </a:solidFill>
                <a:ea typeface="宋体" charset="-122"/>
              </a:rPr>
              <a:t>21</a:t>
            </a:r>
            <a:r>
              <a:rPr lang="en-US" altLang="zh-CN" sz="2000" dirty="0" smtClean="0">
                <a:solidFill>
                  <a:srgbClr val="0000FF"/>
                </a:solidFill>
                <a:ea typeface="宋体" charset="-122"/>
              </a:rPr>
              <a:t>&gt;0, p</a:t>
            </a:r>
            <a:r>
              <a:rPr lang="en-US" altLang="zh-CN" sz="2000" baseline="-25000" dirty="0" smtClean="0">
                <a:solidFill>
                  <a:srgbClr val="0000FF"/>
                </a:solidFill>
                <a:ea typeface="宋体" charset="-122"/>
              </a:rPr>
              <a:t>22</a:t>
            </a:r>
            <a:r>
              <a:rPr lang="en-US" altLang="zh-CN" sz="2000" dirty="0" smtClean="0">
                <a:solidFill>
                  <a:srgbClr val="0000FF"/>
                </a:solidFill>
                <a:ea typeface="宋体" charset="-122"/>
              </a:rPr>
              <a:t>=0</a:t>
            </a:r>
            <a:r>
              <a:rPr lang="en-US" altLang="zh-CN" sz="2000" dirty="0" smtClean="0">
                <a:ea typeface="宋体" charset="-122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ea typeface="宋体" charset="-122"/>
              </a:rPr>
              <a:t>, p</a:t>
            </a:r>
            <a:r>
              <a:rPr lang="en-US" altLang="zh-CN" sz="2000" baseline="-25000" dirty="0" smtClean="0">
                <a:solidFill>
                  <a:srgbClr val="0000FF"/>
                </a:solidFill>
                <a:ea typeface="宋体" charset="-122"/>
              </a:rPr>
              <a:t>23</a:t>
            </a:r>
            <a:r>
              <a:rPr lang="en-US" altLang="zh-CN" sz="2000" dirty="0" smtClean="0">
                <a:solidFill>
                  <a:srgbClr val="0000FF"/>
                </a:solidFill>
                <a:ea typeface="宋体" charset="-122"/>
              </a:rPr>
              <a:t>&gt;0</a:t>
            </a:r>
            <a:r>
              <a:rPr lang="en-US" altLang="zh-CN" sz="2000" dirty="0" smtClean="0">
                <a:ea typeface="宋体" charset="-122"/>
              </a:rPr>
              <a:t> 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0000FF"/>
                </a:solidFill>
                <a:ea typeface="宋体" charset="-122"/>
              </a:rPr>
              <a:t>p</a:t>
            </a:r>
            <a:r>
              <a:rPr lang="en-US" altLang="zh-CN" sz="2000" baseline="-25000" dirty="0" smtClean="0">
                <a:solidFill>
                  <a:srgbClr val="0000FF"/>
                </a:solidFill>
                <a:ea typeface="宋体" charset="-122"/>
              </a:rPr>
              <a:t>21</a:t>
            </a:r>
            <a:r>
              <a:rPr lang="en-US" altLang="zh-CN" sz="2000" dirty="0" smtClean="0">
                <a:solidFill>
                  <a:srgbClr val="0000FF"/>
                </a:solidFill>
                <a:ea typeface="宋体" charset="-122"/>
              </a:rPr>
              <a:t>&gt;0, p</a:t>
            </a:r>
            <a:r>
              <a:rPr lang="en-US" altLang="zh-CN" sz="2000" baseline="-25000" dirty="0" smtClean="0">
                <a:solidFill>
                  <a:srgbClr val="0000FF"/>
                </a:solidFill>
                <a:ea typeface="宋体" charset="-122"/>
              </a:rPr>
              <a:t>22</a:t>
            </a:r>
            <a:r>
              <a:rPr lang="en-US" altLang="zh-CN" sz="2000" dirty="0" smtClean="0">
                <a:solidFill>
                  <a:srgbClr val="0000FF"/>
                </a:solidFill>
                <a:ea typeface="宋体" charset="-122"/>
              </a:rPr>
              <a:t>&gt;0, p</a:t>
            </a:r>
            <a:r>
              <a:rPr lang="en-US" altLang="zh-CN" sz="2000" baseline="-25000" dirty="0" smtClean="0">
                <a:solidFill>
                  <a:srgbClr val="0000FF"/>
                </a:solidFill>
                <a:ea typeface="宋体" charset="-122"/>
              </a:rPr>
              <a:t>23</a:t>
            </a:r>
            <a:r>
              <a:rPr lang="en-US" altLang="zh-CN" sz="2000" dirty="0" smtClean="0">
                <a:solidFill>
                  <a:srgbClr val="0000FF"/>
                </a:solidFill>
                <a:ea typeface="宋体" charset="-122"/>
              </a:rPr>
              <a:t>=0</a:t>
            </a:r>
            <a:r>
              <a:rPr lang="en-US" altLang="zh-CN" sz="2000" dirty="0" smtClean="0">
                <a:ea typeface="宋体" charset="-122"/>
              </a:rPr>
              <a:t> 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0000FF"/>
                </a:solidFill>
                <a:ea typeface="宋体" charset="-122"/>
              </a:rPr>
              <a:t>p</a:t>
            </a:r>
            <a:r>
              <a:rPr lang="en-US" altLang="zh-CN" sz="2000" baseline="-25000" dirty="0" smtClean="0">
                <a:solidFill>
                  <a:srgbClr val="0000FF"/>
                </a:solidFill>
                <a:ea typeface="宋体" charset="-122"/>
              </a:rPr>
              <a:t>21</a:t>
            </a:r>
            <a:r>
              <a:rPr lang="en-US" altLang="zh-CN" sz="2000" dirty="0" smtClean="0">
                <a:solidFill>
                  <a:srgbClr val="0000FF"/>
                </a:solidFill>
                <a:ea typeface="宋体" charset="-122"/>
              </a:rPr>
              <a:t>=0</a:t>
            </a:r>
            <a:r>
              <a:rPr lang="en-US" altLang="zh-CN" sz="2000" dirty="0" smtClean="0">
                <a:ea typeface="宋体" charset="-122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ea typeface="宋体" charset="-122"/>
              </a:rPr>
              <a:t>, p</a:t>
            </a:r>
            <a:r>
              <a:rPr lang="en-US" altLang="zh-CN" sz="2000" baseline="-25000" dirty="0" smtClean="0">
                <a:solidFill>
                  <a:srgbClr val="0000FF"/>
                </a:solidFill>
                <a:ea typeface="宋体" charset="-122"/>
              </a:rPr>
              <a:t>22</a:t>
            </a:r>
            <a:r>
              <a:rPr lang="en-US" altLang="zh-CN" sz="2000" dirty="0" smtClean="0">
                <a:solidFill>
                  <a:srgbClr val="0000FF"/>
                </a:solidFill>
                <a:ea typeface="宋体" charset="-122"/>
              </a:rPr>
              <a:t>=0</a:t>
            </a:r>
            <a:r>
              <a:rPr lang="en-US" altLang="zh-CN" sz="2000" dirty="0" smtClean="0">
                <a:ea typeface="宋体" charset="-122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ea typeface="宋体" charset="-122"/>
              </a:rPr>
              <a:t>, p</a:t>
            </a:r>
            <a:r>
              <a:rPr lang="en-US" altLang="zh-CN" sz="2000" baseline="-25000" dirty="0" smtClean="0">
                <a:solidFill>
                  <a:srgbClr val="0000FF"/>
                </a:solidFill>
                <a:ea typeface="宋体" charset="-122"/>
              </a:rPr>
              <a:t>23</a:t>
            </a:r>
            <a:r>
              <a:rPr lang="en-US" altLang="zh-CN" sz="2000" dirty="0" smtClean="0">
                <a:solidFill>
                  <a:srgbClr val="0000FF"/>
                </a:solidFill>
                <a:ea typeface="宋体" charset="-122"/>
              </a:rPr>
              <a:t>&gt;0</a:t>
            </a:r>
            <a:r>
              <a:rPr lang="en-US" altLang="zh-CN" sz="2000" dirty="0" smtClean="0">
                <a:ea typeface="宋体" charset="-122"/>
              </a:rPr>
              <a:t> 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0000FF"/>
                </a:solidFill>
                <a:ea typeface="宋体" charset="-122"/>
              </a:rPr>
              <a:t>p</a:t>
            </a:r>
            <a:r>
              <a:rPr lang="en-US" altLang="zh-CN" sz="2000" baseline="-25000" dirty="0" smtClean="0">
                <a:solidFill>
                  <a:srgbClr val="0000FF"/>
                </a:solidFill>
                <a:ea typeface="宋体" charset="-122"/>
              </a:rPr>
              <a:t>21</a:t>
            </a:r>
            <a:r>
              <a:rPr lang="en-US" altLang="zh-CN" sz="2000" dirty="0" smtClean="0">
                <a:solidFill>
                  <a:srgbClr val="0000FF"/>
                </a:solidFill>
                <a:ea typeface="宋体" charset="-122"/>
              </a:rPr>
              <a:t>=0</a:t>
            </a:r>
            <a:r>
              <a:rPr lang="en-US" altLang="zh-CN" sz="2000" dirty="0" smtClean="0">
                <a:ea typeface="宋体" charset="-122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ea typeface="宋体" charset="-122"/>
              </a:rPr>
              <a:t>, p</a:t>
            </a:r>
            <a:r>
              <a:rPr lang="en-US" altLang="zh-CN" sz="2000" baseline="-25000" dirty="0" smtClean="0">
                <a:solidFill>
                  <a:srgbClr val="0000FF"/>
                </a:solidFill>
                <a:ea typeface="宋体" charset="-122"/>
              </a:rPr>
              <a:t>22</a:t>
            </a:r>
            <a:r>
              <a:rPr lang="en-US" altLang="zh-CN" sz="2000" dirty="0" smtClean="0">
                <a:solidFill>
                  <a:srgbClr val="0000FF"/>
                </a:solidFill>
                <a:ea typeface="宋体" charset="-122"/>
              </a:rPr>
              <a:t>&gt;0, p</a:t>
            </a:r>
            <a:r>
              <a:rPr lang="en-US" altLang="zh-CN" sz="2000" baseline="-25000" dirty="0" smtClean="0">
                <a:solidFill>
                  <a:srgbClr val="0000FF"/>
                </a:solidFill>
                <a:ea typeface="宋体" charset="-122"/>
              </a:rPr>
              <a:t>23</a:t>
            </a:r>
            <a:r>
              <a:rPr lang="en-US" altLang="zh-CN" sz="2000" dirty="0" smtClean="0">
                <a:solidFill>
                  <a:srgbClr val="0000FF"/>
                </a:solidFill>
                <a:ea typeface="宋体" charset="-122"/>
              </a:rPr>
              <a:t>=0</a:t>
            </a:r>
            <a:r>
              <a:rPr lang="en-US" altLang="zh-CN" sz="2000" dirty="0" smtClean="0">
                <a:ea typeface="宋体" charset="-122"/>
              </a:rPr>
              <a:t>  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zh-CN" sz="2000" dirty="0" smtClean="0">
                <a:solidFill>
                  <a:srgbClr val="0000FF"/>
                </a:solidFill>
                <a:ea typeface="宋体" charset="-122"/>
              </a:rPr>
              <a:t>p</a:t>
            </a:r>
            <a:r>
              <a:rPr lang="en-US" altLang="zh-CN" sz="2000" baseline="-25000" dirty="0" smtClean="0">
                <a:solidFill>
                  <a:srgbClr val="0000FF"/>
                </a:solidFill>
                <a:ea typeface="宋体" charset="-122"/>
              </a:rPr>
              <a:t>21</a:t>
            </a:r>
            <a:r>
              <a:rPr lang="en-US" altLang="zh-CN" sz="2000" dirty="0" smtClean="0">
                <a:solidFill>
                  <a:srgbClr val="0000FF"/>
                </a:solidFill>
                <a:ea typeface="宋体" charset="-122"/>
              </a:rPr>
              <a:t>&gt;0, p</a:t>
            </a:r>
            <a:r>
              <a:rPr lang="en-US" altLang="zh-CN" sz="2000" baseline="-25000" dirty="0" smtClean="0">
                <a:solidFill>
                  <a:srgbClr val="0000FF"/>
                </a:solidFill>
                <a:ea typeface="宋体" charset="-122"/>
              </a:rPr>
              <a:t>22</a:t>
            </a:r>
            <a:r>
              <a:rPr lang="en-US" altLang="zh-CN" sz="2000" dirty="0" smtClean="0">
                <a:solidFill>
                  <a:srgbClr val="0000FF"/>
                </a:solidFill>
                <a:ea typeface="宋体" charset="-122"/>
              </a:rPr>
              <a:t>=0</a:t>
            </a:r>
            <a:r>
              <a:rPr lang="en-US" altLang="zh-CN" sz="2000" dirty="0" smtClean="0">
                <a:ea typeface="宋体" charset="-122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ea typeface="宋体" charset="-122"/>
              </a:rPr>
              <a:t>, p</a:t>
            </a:r>
            <a:r>
              <a:rPr lang="en-US" altLang="zh-CN" sz="2000" baseline="-25000" dirty="0" smtClean="0">
                <a:solidFill>
                  <a:srgbClr val="0000FF"/>
                </a:solidFill>
                <a:ea typeface="宋体" charset="-122"/>
              </a:rPr>
              <a:t>23</a:t>
            </a:r>
            <a:r>
              <a:rPr lang="en-US" altLang="zh-CN" sz="2000" dirty="0" smtClean="0">
                <a:solidFill>
                  <a:srgbClr val="0000FF"/>
                </a:solidFill>
                <a:ea typeface="宋体" charset="-122"/>
              </a:rPr>
              <a:t>=0</a:t>
            </a:r>
            <a:r>
              <a:rPr lang="en-US" altLang="zh-CN" sz="2000" dirty="0" smtClean="0">
                <a:ea typeface="宋体" charset="-122"/>
              </a:rPr>
              <a:t> 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1400" dirty="0" smtClean="0">
                <a:ea typeface="宋体" charset="-122"/>
              </a:rPr>
              <a:t/>
            </a:r>
            <a:br>
              <a:rPr lang="en-US" altLang="zh-CN" sz="1400" dirty="0" smtClean="0">
                <a:ea typeface="宋体" charset="-122"/>
              </a:rPr>
            </a:br>
            <a:endParaRPr lang="en-US" altLang="zh-CN" sz="1400" dirty="0" smtClean="0">
              <a:ea typeface="宋体" charset="-122"/>
            </a:endParaRPr>
          </a:p>
        </p:txBody>
      </p:sp>
      <p:graphicFrame>
        <p:nvGraphicFramePr>
          <p:cNvPr id="248836" name="Group 4"/>
          <p:cNvGraphicFramePr>
            <a:graphicFrameLocks noGrp="1"/>
          </p:cNvGraphicFramePr>
          <p:nvPr>
            <p:ph idx="4294967295"/>
          </p:nvPr>
        </p:nvGraphicFramePr>
        <p:xfrm>
          <a:off x="1009650" y="1412875"/>
          <a:ext cx="6691313" cy="1463040"/>
        </p:xfrm>
        <a:graphic>
          <a:graphicData uri="http://schemas.openxmlformats.org/drawingml/2006/table">
            <a:tbl>
              <a:tblPr/>
              <a:tblGrid>
                <a:gridCol w="998538"/>
                <a:gridCol w="1060450"/>
                <a:gridCol w="1524000"/>
                <a:gridCol w="1565275"/>
                <a:gridCol w="15430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Player 2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L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21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M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22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R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23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Player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T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11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2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B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12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3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smtClean="0">
                <a:ea typeface="宋体" charset="-122"/>
              </a:rPr>
              <a:t>Exercise 138.1 of Osborne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3000375"/>
            <a:ext cx="7916863" cy="3073400"/>
          </a:xfrm>
        </p:spPr>
        <p:txBody>
          <a:bodyPr/>
          <a:lstStyle/>
          <a:p>
            <a:pPr eaLnBrk="1" hangingPunct="1"/>
            <a:r>
              <a:rPr lang="zh-CN" altLang="en-US" sz="1800" b="1" dirty="0" smtClean="0">
                <a:ea typeface="宋体" charset="-122"/>
              </a:rPr>
              <a:t>情形</a:t>
            </a:r>
            <a:r>
              <a:rPr lang="en-US" altLang="zh-CN" sz="1800" b="1" dirty="0" smtClean="0">
                <a:ea typeface="宋体" charset="-122"/>
              </a:rPr>
              <a:t>1</a:t>
            </a:r>
            <a:r>
              <a:rPr lang="zh-CN" altLang="en-US" sz="1800" b="1" dirty="0" smtClean="0">
                <a:ea typeface="宋体" charset="-122"/>
              </a:rPr>
              <a:t>：</a:t>
            </a:r>
            <a:r>
              <a:rPr lang="en-US" altLang="zh-CN" sz="1800" b="1" dirty="0" smtClean="0">
                <a:ea typeface="宋体" charset="-122"/>
              </a:rPr>
              <a:t>p</a:t>
            </a:r>
            <a:r>
              <a:rPr lang="en-US" altLang="zh-CN" sz="1800" b="1" baseline="-25000" dirty="0" smtClean="0">
                <a:ea typeface="宋体" charset="-122"/>
              </a:rPr>
              <a:t>11</a:t>
            </a:r>
            <a:r>
              <a:rPr lang="en-US" altLang="zh-CN" sz="1800" b="1" dirty="0" smtClean="0">
                <a:ea typeface="宋体" charset="-122"/>
              </a:rPr>
              <a:t>&gt;0, p</a:t>
            </a:r>
            <a:r>
              <a:rPr lang="en-US" altLang="zh-CN" sz="1800" b="1" baseline="-25000" dirty="0" smtClean="0">
                <a:ea typeface="宋体" charset="-122"/>
              </a:rPr>
              <a:t>12</a:t>
            </a:r>
            <a:r>
              <a:rPr lang="en-US" altLang="zh-CN" sz="1800" b="1" dirty="0" smtClean="0">
                <a:ea typeface="宋体" charset="-122"/>
              </a:rPr>
              <a:t>&gt;0, p</a:t>
            </a:r>
            <a:r>
              <a:rPr lang="en-US" altLang="zh-CN" sz="1800" b="1" baseline="-25000" dirty="0" smtClean="0">
                <a:ea typeface="宋体" charset="-122"/>
              </a:rPr>
              <a:t>21</a:t>
            </a:r>
            <a:r>
              <a:rPr lang="en-US" altLang="zh-CN" sz="1800" b="1" dirty="0" smtClean="0">
                <a:ea typeface="宋体" charset="-122"/>
              </a:rPr>
              <a:t>&gt;0, p</a:t>
            </a:r>
            <a:r>
              <a:rPr lang="en-US" altLang="zh-CN" sz="1800" b="1" baseline="-25000" dirty="0" smtClean="0">
                <a:ea typeface="宋体" charset="-122"/>
              </a:rPr>
              <a:t>22</a:t>
            </a:r>
            <a:r>
              <a:rPr lang="en-US" altLang="zh-CN" sz="1800" b="1" dirty="0" smtClean="0">
                <a:ea typeface="宋体" charset="-122"/>
              </a:rPr>
              <a:t>&gt;0, p</a:t>
            </a:r>
            <a:r>
              <a:rPr lang="en-US" altLang="zh-CN" sz="1800" b="1" baseline="-25000" dirty="0" smtClean="0">
                <a:ea typeface="宋体" charset="-122"/>
              </a:rPr>
              <a:t>23</a:t>
            </a:r>
            <a:r>
              <a:rPr lang="en-US" altLang="zh-CN" sz="1800" b="1" dirty="0" smtClean="0">
                <a:ea typeface="宋体" charset="-122"/>
              </a:rPr>
              <a:t>&gt;0 </a:t>
            </a:r>
          </a:p>
          <a:p>
            <a:pPr eaLnBrk="1" hangingPunct="1"/>
            <a:r>
              <a:rPr lang="zh-CN" altLang="en-US" sz="1800" dirty="0" smtClean="0">
                <a:ea typeface="宋体" charset="-122"/>
              </a:rPr>
              <a:t>根据性质</a:t>
            </a:r>
            <a:r>
              <a:rPr lang="en-US" altLang="zh-CN" sz="1800" dirty="0" smtClean="0">
                <a:ea typeface="宋体" charset="-122"/>
              </a:rPr>
              <a:t>2</a:t>
            </a:r>
            <a:r>
              <a:rPr lang="zh-CN" altLang="en-US" sz="1800" dirty="0" smtClean="0">
                <a:ea typeface="宋体" charset="-122"/>
              </a:rPr>
              <a:t>，对参与者</a:t>
            </a:r>
            <a:r>
              <a:rPr lang="en-US" altLang="zh-CN" sz="1800" dirty="0" smtClean="0">
                <a:ea typeface="宋体" charset="-122"/>
              </a:rPr>
              <a:t>2</a:t>
            </a:r>
            <a:r>
              <a:rPr lang="zh-CN" altLang="en-US" sz="1800" dirty="0" smtClean="0">
                <a:ea typeface="宋体" charset="-122"/>
              </a:rPr>
              <a:t>，我们有</a:t>
            </a:r>
            <a:r>
              <a:rPr lang="en-US" altLang="zh-CN" sz="1800" dirty="0" smtClean="0">
                <a:ea typeface="宋体" charset="-122"/>
              </a:rPr>
              <a:t/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11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12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= 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3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11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12 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= 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3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11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12</a:t>
            </a:r>
            <a:r>
              <a:rPr lang="en-US" altLang="zh-CN" sz="1800" dirty="0" smtClean="0">
                <a:ea typeface="宋体" charset="-122"/>
              </a:rPr>
              <a:t> </a:t>
            </a:r>
          </a:p>
          <a:p>
            <a:pPr eaLnBrk="1" hangingPunct="1">
              <a:buNone/>
            </a:pPr>
            <a:r>
              <a:rPr lang="en-US" altLang="zh-CN" sz="1800" b="1" dirty="0" smtClean="0">
                <a:ea typeface="宋体" charset="-122"/>
              </a:rPr>
              <a:t>      </a:t>
            </a:r>
            <a:r>
              <a:rPr lang="zh-CN" altLang="en-US" sz="1800" b="1" dirty="0" smtClean="0">
                <a:ea typeface="宋体" charset="-122"/>
              </a:rPr>
              <a:t>并且</a:t>
            </a:r>
            <a:r>
              <a:rPr lang="zh-CN" altLang="en-US" sz="1800" dirty="0" smtClean="0">
                <a:ea typeface="宋体" charset="-122"/>
              </a:rPr>
              <a:t>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11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+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12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=1.</a:t>
            </a:r>
          </a:p>
          <a:p>
            <a:pPr eaLnBrk="1" hangingPunct="1"/>
            <a:r>
              <a:rPr lang="zh-CN" altLang="en-US" sz="1800" dirty="0" smtClean="0">
                <a:ea typeface="宋体" charset="-122"/>
              </a:rPr>
              <a:t>对参与者</a:t>
            </a:r>
            <a:r>
              <a:rPr lang="en-US" altLang="zh-CN" sz="1800" dirty="0" smtClean="0">
                <a:ea typeface="宋体" charset="-122"/>
              </a:rPr>
              <a:t>1</a:t>
            </a:r>
            <a:r>
              <a:rPr lang="zh-CN" altLang="en-US" sz="1800" dirty="0" smtClean="0">
                <a:ea typeface="宋体" charset="-122"/>
              </a:rPr>
              <a:t>， 我们有</a:t>
            </a:r>
            <a:r>
              <a:rPr lang="en-US" altLang="zh-CN" sz="1800" dirty="0" smtClean="0">
                <a:ea typeface="宋体" charset="-122"/>
              </a:rPr>
              <a:t/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b="1" dirty="0" smtClean="0"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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21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+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</a:rPr>
              <a:t>0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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22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+1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23 </a:t>
            </a:r>
            <a:r>
              <a:rPr lang="en-US" altLang="zh-CN" sz="1800" b="1" dirty="0" smtClean="0">
                <a:ea typeface="宋体" charset="-122"/>
              </a:rPr>
              <a:t>=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</a:rPr>
              <a:t>3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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21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+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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22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+0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23  </a:t>
            </a:r>
          </a:p>
          <a:p>
            <a:pPr eaLnBrk="1" hangingPunct="1">
              <a:buNone/>
            </a:pP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       </a:t>
            </a:r>
            <a:r>
              <a:rPr lang="zh-CN" altLang="en-US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并且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21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+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22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+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23 </a:t>
            </a:r>
            <a:r>
              <a:rPr lang="en-US" altLang="zh-CN" sz="1800" b="1" dirty="0" smtClean="0">
                <a:ea typeface="宋体" charset="-122"/>
              </a:rPr>
              <a:t>=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 1</a:t>
            </a:r>
          </a:p>
          <a:p>
            <a:pPr eaLnBrk="1" hangingPunct="1"/>
            <a:r>
              <a:rPr lang="zh-CN" altLang="en-US" sz="1800" dirty="0" smtClean="0">
                <a:ea typeface="宋体" charset="-122"/>
              </a:rPr>
              <a:t>如果以上方程组的解满足</a:t>
            </a:r>
            <a:r>
              <a:rPr lang="en-US" altLang="zh-CN" sz="1800" dirty="0" smtClean="0">
                <a:ea typeface="宋体" charset="-122"/>
              </a:rPr>
              <a:t>p</a:t>
            </a:r>
            <a:r>
              <a:rPr lang="en-US" altLang="zh-CN" sz="1800" baseline="-25000" dirty="0" smtClean="0">
                <a:ea typeface="宋体" charset="-122"/>
              </a:rPr>
              <a:t>11</a:t>
            </a:r>
            <a:r>
              <a:rPr lang="en-US" altLang="zh-CN" sz="1800" dirty="0" smtClean="0">
                <a:ea typeface="宋体" charset="-122"/>
              </a:rPr>
              <a:t>&gt;0, p</a:t>
            </a:r>
            <a:r>
              <a:rPr lang="en-US" altLang="zh-CN" sz="1800" baseline="-25000" dirty="0" smtClean="0">
                <a:ea typeface="宋体" charset="-122"/>
              </a:rPr>
              <a:t>12</a:t>
            </a:r>
            <a:r>
              <a:rPr lang="en-US" altLang="zh-CN" sz="1800" dirty="0" smtClean="0">
                <a:ea typeface="宋体" charset="-122"/>
              </a:rPr>
              <a:t>&gt;0, p</a:t>
            </a:r>
            <a:r>
              <a:rPr lang="en-US" altLang="zh-CN" sz="1800" baseline="-25000" dirty="0" smtClean="0">
                <a:ea typeface="宋体" charset="-122"/>
              </a:rPr>
              <a:t>21</a:t>
            </a:r>
            <a:r>
              <a:rPr lang="en-US" altLang="zh-CN" sz="1800" dirty="0" smtClean="0">
                <a:ea typeface="宋体" charset="-122"/>
              </a:rPr>
              <a:t>&gt;0, p</a:t>
            </a:r>
            <a:r>
              <a:rPr lang="en-US" altLang="zh-CN" sz="1800" baseline="-25000" dirty="0" smtClean="0">
                <a:ea typeface="宋体" charset="-122"/>
              </a:rPr>
              <a:t>22</a:t>
            </a:r>
            <a:r>
              <a:rPr lang="en-US" altLang="zh-CN" sz="1800" dirty="0" smtClean="0">
                <a:ea typeface="宋体" charset="-122"/>
              </a:rPr>
              <a:t>&gt;0, p</a:t>
            </a:r>
            <a:r>
              <a:rPr lang="en-US" altLang="zh-CN" sz="1800" baseline="-25000" dirty="0" smtClean="0">
                <a:ea typeface="宋体" charset="-122"/>
              </a:rPr>
              <a:t>23</a:t>
            </a:r>
            <a:r>
              <a:rPr lang="en-US" altLang="zh-CN" sz="1800" dirty="0" smtClean="0">
                <a:ea typeface="宋体" charset="-122"/>
              </a:rPr>
              <a:t>&gt;0</a:t>
            </a:r>
            <a:r>
              <a:rPr lang="zh-CN" altLang="en-US" sz="1800" dirty="0" smtClean="0">
                <a:ea typeface="宋体" charset="-122"/>
              </a:rPr>
              <a:t>，那么我们就得到了一个混合战略纳什均衡</a:t>
            </a:r>
            <a:r>
              <a:rPr lang="en-US" altLang="zh-CN" sz="1800" dirty="0" smtClean="0">
                <a:ea typeface="宋体" charset="-122"/>
              </a:rPr>
              <a:t> </a:t>
            </a:r>
          </a:p>
          <a:p>
            <a:pPr eaLnBrk="1" hangingPunct="1"/>
            <a:r>
              <a:rPr lang="zh-CN" altLang="en-US" sz="1800" dirty="0" smtClean="0">
                <a:ea typeface="宋体" charset="-122"/>
              </a:rPr>
              <a:t>如果以上方程组无解，或者其解不满足</a:t>
            </a:r>
            <a:r>
              <a:rPr lang="en-US" altLang="zh-CN" sz="1800" dirty="0" smtClean="0">
                <a:ea typeface="宋体" charset="-122"/>
              </a:rPr>
              <a:t>p</a:t>
            </a:r>
            <a:r>
              <a:rPr lang="en-US" altLang="zh-CN" sz="1800" baseline="-25000" dirty="0" smtClean="0">
                <a:ea typeface="宋体" charset="-122"/>
              </a:rPr>
              <a:t>11</a:t>
            </a:r>
            <a:r>
              <a:rPr lang="en-US" altLang="zh-CN" sz="1800" dirty="0" smtClean="0">
                <a:ea typeface="宋体" charset="-122"/>
              </a:rPr>
              <a:t>&gt;0, p</a:t>
            </a:r>
            <a:r>
              <a:rPr lang="en-US" altLang="zh-CN" sz="1800" baseline="-25000" dirty="0" smtClean="0">
                <a:ea typeface="宋体" charset="-122"/>
              </a:rPr>
              <a:t>12</a:t>
            </a:r>
            <a:r>
              <a:rPr lang="en-US" altLang="zh-CN" sz="1800" dirty="0" smtClean="0">
                <a:ea typeface="宋体" charset="-122"/>
              </a:rPr>
              <a:t>&gt;0, p</a:t>
            </a:r>
            <a:r>
              <a:rPr lang="en-US" altLang="zh-CN" sz="1800" baseline="-25000" dirty="0" smtClean="0">
                <a:ea typeface="宋体" charset="-122"/>
              </a:rPr>
              <a:t>21</a:t>
            </a:r>
            <a:r>
              <a:rPr lang="en-US" altLang="zh-CN" sz="1800" dirty="0" smtClean="0">
                <a:ea typeface="宋体" charset="-122"/>
              </a:rPr>
              <a:t>&gt;0, p</a:t>
            </a:r>
            <a:r>
              <a:rPr lang="en-US" altLang="zh-CN" sz="1800" baseline="-25000" dirty="0" smtClean="0">
                <a:ea typeface="宋体" charset="-122"/>
              </a:rPr>
              <a:t>22</a:t>
            </a:r>
            <a:r>
              <a:rPr lang="en-US" altLang="zh-CN" sz="1800" dirty="0" smtClean="0">
                <a:ea typeface="宋体" charset="-122"/>
              </a:rPr>
              <a:t>&gt;0, p</a:t>
            </a:r>
            <a:r>
              <a:rPr lang="en-US" altLang="zh-CN" sz="1800" baseline="-25000" dirty="0" smtClean="0">
                <a:ea typeface="宋体" charset="-122"/>
              </a:rPr>
              <a:t>23</a:t>
            </a:r>
            <a:r>
              <a:rPr lang="en-US" altLang="zh-CN" sz="1800" dirty="0" smtClean="0">
                <a:ea typeface="宋体" charset="-122"/>
              </a:rPr>
              <a:t>&gt;0, </a:t>
            </a:r>
            <a:r>
              <a:rPr lang="zh-CN" altLang="en-US" sz="1800" dirty="0" smtClean="0">
                <a:ea typeface="宋体" charset="-122"/>
              </a:rPr>
              <a:t>那么说明在此种情况下并不存在一个混合战略纳什均衡</a:t>
            </a:r>
            <a:endParaRPr lang="en-US" altLang="zh-CN" sz="1800" dirty="0" smtClean="0">
              <a:ea typeface="宋体" charset="-122"/>
            </a:endParaRPr>
          </a:p>
        </p:txBody>
      </p:sp>
      <p:graphicFrame>
        <p:nvGraphicFramePr>
          <p:cNvPr id="248836" name="Group 4"/>
          <p:cNvGraphicFramePr>
            <a:graphicFrameLocks noGrp="1"/>
          </p:cNvGraphicFramePr>
          <p:nvPr>
            <p:ph idx="4294967295"/>
          </p:nvPr>
        </p:nvGraphicFramePr>
        <p:xfrm>
          <a:off x="1009650" y="1412875"/>
          <a:ext cx="6691313" cy="1463040"/>
        </p:xfrm>
        <a:graphic>
          <a:graphicData uri="http://schemas.openxmlformats.org/drawingml/2006/table">
            <a:tbl>
              <a:tblPr/>
              <a:tblGrid>
                <a:gridCol w="998538"/>
                <a:gridCol w="1060450"/>
                <a:gridCol w="1524000"/>
                <a:gridCol w="1565275"/>
                <a:gridCol w="15430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Player 2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L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21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M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22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R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23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Player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T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11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2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B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12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3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混合战略纳什均衡：一般情况</a:t>
            </a:r>
            <a:endParaRPr lang="zh-CN" altLang="en-US" b="1" dirty="0" smtClean="0"/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一般情况的两人博弈：两个参与者，每人有若干个纯战略</a:t>
            </a:r>
            <a:endParaRPr lang="en-US" altLang="zh-CN" dirty="0" smtClean="0"/>
          </a:p>
          <a:p>
            <a:pPr lvl="0" eaLnBrk="1" hangingPunct="1">
              <a:defRPr/>
            </a:pPr>
            <a:r>
              <a:rPr lang="zh-CN" altLang="en-US" dirty="0" smtClean="0">
                <a:ea typeface="宋体" charset="-122"/>
              </a:rPr>
              <a:t>战略空间</a:t>
            </a:r>
            <a:r>
              <a:rPr lang="en-US" altLang="zh-CN" dirty="0" smtClean="0">
                <a:ea typeface="宋体" charset="-122"/>
              </a:rPr>
              <a:t>: </a:t>
            </a:r>
            <a:br>
              <a:rPr lang="en-US" altLang="zh-CN" dirty="0" smtClean="0">
                <a:ea typeface="宋体" charset="-122"/>
              </a:rPr>
            </a:br>
            <a:r>
              <a:rPr lang="zh-CN" altLang="en-US" dirty="0" smtClean="0">
                <a:ea typeface="宋体" charset="-122"/>
              </a:rPr>
              <a:t>参与者</a:t>
            </a:r>
            <a:r>
              <a:rPr lang="en-US" altLang="zh-CN" dirty="0" smtClean="0">
                <a:ea typeface="宋体" charset="-122"/>
              </a:rPr>
              <a:t>1: </a:t>
            </a:r>
            <a:r>
              <a:rPr lang="en-US" altLang="zh-CN" b="1" i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S</a:t>
            </a:r>
            <a:r>
              <a:rPr lang="en-US" altLang="zh-CN" b="1" baseline="-25000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lang="en-US" altLang="zh-CN" b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= { </a:t>
            </a:r>
            <a:r>
              <a:rPr lang="en-US" altLang="zh-CN" b="1" i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s</a:t>
            </a:r>
            <a:r>
              <a:rPr lang="en-US" altLang="zh-CN" b="1" i="1" baseline="-25000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11</a:t>
            </a:r>
            <a:r>
              <a:rPr lang="en-US" altLang="zh-CN" b="1" i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, s</a:t>
            </a:r>
            <a:r>
              <a:rPr lang="en-US" altLang="zh-CN" b="1" i="1" baseline="-25000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12</a:t>
            </a:r>
            <a:r>
              <a:rPr lang="en-US" altLang="zh-CN" b="1" i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, ..., s</a:t>
            </a:r>
            <a:r>
              <a:rPr lang="en-US" altLang="zh-CN" b="1" i="1" baseline="-25000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1J</a:t>
            </a:r>
            <a:r>
              <a:rPr lang="en-US" altLang="zh-CN" b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 }</a:t>
            </a:r>
            <a:r>
              <a:rPr lang="en-US" altLang="zh-CN" b="1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i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en-US" altLang="zh-CN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zh-CN" altLang="en-US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个纯战略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/>
            </a:r>
            <a:br>
              <a:rPr lang="en-US" altLang="zh-CN" dirty="0" smtClean="0">
                <a:latin typeface="Times New Roman" pitchFamily="18" charset="0"/>
                <a:ea typeface="宋体" charset="-122"/>
              </a:rPr>
            </a:br>
            <a:r>
              <a:rPr lang="zh-CN" altLang="en-US" dirty="0" smtClean="0">
                <a:latin typeface="Times New Roman" pitchFamily="18" charset="0"/>
                <a:ea typeface="宋体" charset="-122"/>
              </a:rPr>
              <a:t>参与者</a:t>
            </a:r>
            <a:r>
              <a:rPr lang="en-US" altLang="zh-CN" dirty="0" smtClean="0">
                <a:ea typeface="宋体" charset="-122"/>
              </a:rPr>
              <a:t>2: </a:t>
            </a:r>
            <a:r>
              <a:rPr lang="en-US" altLang="zh-CN" b="1" i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S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= { </a:t>
            </a:r>
            <a:r>
              <a:rPr lang="en-US" altLang="zh-CN" b="1" i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s</a:t>
            </a:r>
            <a:r>
              <a:rPr lang="en-US" altLang="zh-CN" b="1" i="1" baseline="-250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21</a:t>
            </a:r>
            <a:r>
              <a:rPr lang="en-US" altLang="zh-CN" b="1" i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, s</a:t>
            </a:r>
            <a:r>
              <a:rPr lang="en-US" altLang="zh-CN" b="1" i="1" baseline="-250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22</a:t>
            </a:r>
            <a:r>
              <a:rPr lang="en-US" altLang="zh-CN" b="1" i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, ..., s</a:t>
            </a:r>
            <a:r>
              <a:rPr lang="en-US" altLang="zh-CN" b="1" i="1" baseline="-250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2K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 }</a:t>
            </a:r>
            <a:r>
              <a:rPr lang="zh-CN" altLang="en-US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i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K</a:t>
            </a:r>
            <a:r>
              <a:rPr lang="zh-CN" altLang="en-US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个纯战略</a:t>
            </a:r>
            <a:endParaRPr lang="en-US" altLang="zh-CN" dirty="0" smtClean="0">
              <a:ea typeface="宋体" charset="-122"/>
            </a:endParaRPr>
          </a:p>
          <a:p>
            <a:pPr lvl="0" eaLnBrk="1" hangingPunct="1">
              <a:defRPr/>
            </a:pPr>
            <a:r>
              <a:rPr lang="zh-CN" altLang="en-US" dirty="0" smtClean="0">
                <a:ea typeface="宋体" charset="-122"/>
              </a:rPr>
              <a:t>收益函数</a:t>
            </a:r>
            <a:r>
              <a:rPr lang="en-US" altLang="zh-CN" dirty="0" smtClean="0">
                <a:ea typeface="宋体" charset="-122"/>
              </a:rPr>
              <a:t>:</a:t>
            </a:r>
            <a:br>
              <a:rPr lang="en-US" altLang="zh-CN" dirty="0" smtClean="0">
                <a:ea typeface="宋体" charset="-122"/>
              </a:rPr>
            </a:br>
            <a:r>
              <a:rPr lang="zh-CN" altLang="en-US" dirty="0" smtClean="0">
                <a:ea typeface="宋体" charset="-122"/>
              </a:rPr>
              <a:t>参与者</a:t>
            </a:r>
            <a:r>
              <a:rPr lang="en-US" altLang="zh-CN" dirty="0" smtClean="0">
                <a:ea typeface="宋体" charset="-122"/>
              </a:rPr>
              <a:t> 1: </a:t>
            </a:r>
            <a:r>
              <a:rPr lang="en-US" altLang="zh-CN" b="1" i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u</a:t>
            </a:r>
            <a:r>
              <a:rPr lang="en-US" altLang="zh-CN" b="1" baseline="-25000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lang="en-US" altLang="zh-CN" b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b="1" i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s</a:t>
            </a:r>
            <a:r>
              <a:rPr lang="en-US" altLang="zh-CN" b="1" baseline="-25000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lang="en-US" altLang="zh-CN" b="1" i="1" baseline="-25000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en-US" altLang="zh-CN" b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b="1" i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s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en-US" altLang="zh-CN" b="1" i="1" baseline="-250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k</a:t>
            </a:r>
            <a:r>
              <a:rPr lang="en-US" altLang="zh-CN" b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)</a:t>
            </a:r>
            <a:r>
              <a:rPr lang="en-US" altLang="zh-CN" b="1" dirty="0" smtClean="0">
                <a:latin typeface="Times New Roman" pitchFamily="18" charset="0"/>
                <a:ea typeface="宋体" charset="-122"/>
              </a:rPr>
              <a:t/>
            </a:r>
            <a:br>
              <a:rPr lang="en-US" altLang="zh-CN" b="1" dirty="0" smtClean="0">
                <a:latin typeface="Times New Roman" pitchFamily="18" charset="0"/>
                <a:ea typeface="宋体" charset="-122"/>
              </a:rPr>
            </a:br>
            <a:r>
              <a:rPr lang="zh-CN" altLang="en-US" dirty="0" smtClean="0">
                <a:latin typeface="Times New Roman" pitchFamily="18" charset="0"/>
                <a:ea typeface="宋体" charset="-122"/>
              </a:rPr>
              <a:t>参与者</a:t>
            </a:r>
            <a:r>
              <a:rPr lang="en-US" altLang="zh-CN" dirty="0" smtClean="0">
                <a:ea typeface="宋体" charset="-122"/>
              </a:rPr>
              <a:t> 2:</a:t>
            </a:r>
            <a:r>
              <a:rPr lang="en-US" altLang="zh-CN" b="1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b="1" i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u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b="1" i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s</a:t>
            </a:r>
            <a:r>
              <a:rPr lang="en-US" altLang="zh-CN" b="1" baseline="-25000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lang="en-US" altLang="zh-CN" b="1" i="1" baseline="-25000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en-US" altLang="zh-CN" b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b="1" i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s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en-US" altLang="zh-CN" b="1" i="1" baseline="-250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k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)</a:t>
            </a:r>
            <a:r>
              <a:rPr lang="en-US" altLang="zh-CN" b="1" dirty="0" smtClean="0">
                <a:latin typeface="Times New Roman" pitchFamily="18" charset="0"/>
                <a:ea typeface="宋体" charset="-122"/>
              </a:rPr>
              <a:t> </a:t>
            </a:r>
            <a:br>
              <a:rPr lang="en-US" altLang="zh-CN" b="1" dirty="0" smtClean="0">
                <a:latin typeface="Times New Roman" pitchFamily="18" charset="0"/>
                <a:ea typeface="宋体" charset="-122"/>
              </a:rPr>
            </a:br>
            <a:r>
              <a:rPr lang="en-US" altLang="zh-CN" b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for </a:t>
            </a:r>
            <a:r>
              <a:rPr lang="en-US" altLang="zh-CN" b="1" i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j </a:t>
            </a:r>
            <a:r>
              <a:rPr lang="en-US" altLang="zh-CN" b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= 1, 2, ..., </a:t>
            </a:r>
            <a:r>
              <a:rPr lang="en-US" altLang="zh-CN" b="1" i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en-US" altLang="zh-CN" b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and </a:t>
            </a:r>
            <a:r>
              <a:rPr lang="en-US" altLang="zh-CN" b="1" i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k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= 1, 2, ..., </a:t>
            </a:r>
            <a:r>
              <a:rPr lang="en-US" altLang="zh-CN" b="1" i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K</a:t>
            </a:r>
          </a:p>
          <a:p>
            <a:pPr eaLnBrk="1" hangingPunct="1"/>
            <a:endParaRPr lang="en-US" altLang="zh-CN" dirty="0" smtClean="0">
              <a:sym typeface="Wingdings" pitchFamily="2" charset="2"/>
            </a:endParaRPr>
          </a:p>
          <a:p>
            <a:pPr eaLnBrk="1" hangingPunct="1">
              <a:buFont typeface="Arial" charset="0"/>
              <a:buNone/>
            </a:pPr>
            <a:endParaRPr lang="en-US" altLang="zh-CN" dirty="0" smtClean="0"/>
          </a:p>
          <a:p>
            <a:pPr eaLnBrk="1" hangingPunct="1">
              <a:buFont typeface="Arial" charset="0"/>
              <a:buNone/>
            </a:pPr>
            <a:endParaRPr lang="en-US" altLang="zh-CN" dirty="0" smtClean="0"/>
          </a:p>
          <a:p>
            <a:pPr eaLnBrk="1" hangingPunct="1">
              <a:buFont typeface="Arial" charset="0"/>
              <a:buNone/>
            </a:pPr>
            <a:endParaRPr lang="en-US" altLang="zh-CN" dirty="0" smtClean="0"/>
          </a:p>
          <a:p>
            <a:pPr eaLnBrk="1" hangingPunct="1">
              <a:buFont typeface="Arial" charset="0"/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smtClean="0">
                <a:ea typeface="宋体" charset="-122"/>
              </a:rPr>
              <a:t>Exercise 138.1 of Osborne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3000375"/>
            <a:ext cx="7916863" cy="3073400"/>
          </a:xfrm>
        </p:spPr>
        <p:txBody>
          <a:bodyPr/>
          <a:lstStyle/>
          <a:p>
            <a:pPr eaLnBrk="1" hangingPunct="1"/>
            <a:r>
              <a:rPr lang="zh-CN" altLang="en-US" sz="1800" b="1" dirty="0" smtClean="0">
                <a:ea typeface="宋体" charset="-122"/>
              </a:rPr>
              <a:t>情形</a:t>
            </a:r>
            <a:r>
              <a:rPr lang="en-US" altLang="zh-CN" sz="1800" b="1" dirty="0" smtClean="0">
                <a:ea typeface="宋体" charset="-122"/>
              </a:rPr>
              <a:t>2: p</a:t>
            </a:r>
            <a:r>
              <a:rPr lang="en-US" altLang="zh-CN" sz="1800" b="1" baseline="-25000" dirty="0" smtClean="0">
                <a:ea typeface="宋体" charset="-122"/>
              </a:rPr>
              <a:t>11</a:t>
            </a:r>
            <a:r>
              <a:rPr lang="en-US" altLang="zh-CN" sz="1800" b="1" dirty="0" smtClean="0">
                <a:ea typeface="宋体" charset="-122"/>
              </a:rPr>
              <a:t>&gt;0, p</a:t>
            </a:r>
            <a:r>
              <a:rPr lang="en-US" altLang="zh-CN" sz="1800" b="1" baseline="-25000" dirty="0" smtClean="0">
                <a:ea typeface="宋体" charset="-122"/>
              </a:rPr>
              <a:t>12</a:t>
            </a:r>
            <a:r>
              <a:rPr lang="en-US" altLang="zh-CN" sz="1800" b="1" dirty="0" smtClean="0">
                <a:ea typeface="宋体" charset="-122"/>
              </a:rPr>
              <a:t>&gt;0, p</a:t>
            </a:r>
            <a:r>
              <a:rPr lang="en-US" altLang="zh-CN" sz="1800" b="1" baseline="-25000" dirty="0" smtClean="0">
                <a:ea typeface="宋体" charset="-122"/>
              </a:rPr>
              <a:t>21</a:t>
            </a:r>
            <a:r>
              <a:rPr lang="en-US" altLang="zh-CN" sz="1800" b="1" dirty="0" smtClean="0">
                <a:ea typeface="宋体" charset="-122"/>
              </a:rPr>
              <a:t>&gt;0, p</a:t>
            </a:r>
            <a:r>
              <a:rPr lang="en-US" altLang="zh-CN" sz="1800" b="1" baseline="-25000" dirty="0" smtClean="0">
                <a:ea typeface="宋体" charset="-122"/>
              </a:rPr>
              <a:t>22</a:t>
            </a:r>
            <a:r>
              <a:rPr lang="en-US" altLang="zh-CN" sz="1800" b="1" dirty="0" smtClean="0">
                <a:ea typeface="宋体" charset="-122"/>
              </a:rPr>
              <a:t>&gt;0, p</a:t>
            </a:r>
            <a:r>
              <a:rPr lang="en-US" altLang="zh-CN" sz="1800" b="1" baseline="-25000" dirty="0" smtClean="0">
                <a:ea typeface="宋体" charset="-122"/>
              </a:rPr>
              <a:t>23</a:t>
            </a:r>
            <a:r>
              <a:rPr lang="en-US" altLang="zh-CN" sz="1800" b="1" dirty="0" smtClean="0">
                <a:ea typeface="宋体" charset="-122"/>
              </a:rPr>
              <a:t>=0 </a:t>
            </a:r>
          </a:p>
          <a:p>
            <a:pPr eaLnBrk="1" hangingPunct="1"/>
            <a:endParaRPr lang="en-US" altLang="zh-CN" sz="1800" dirty="0" smtClean="0">
              <a:ea typeface="宋体" charset="-122"/>
            </a:endParaRPr>
          </a:p>
          <a:p>
            <a:pPr eaLnBrk="1" hangingPunct="1"/>
            <a:r>
              <a:rPr lang="zh-CN" altLang="en-US" sz="1800" dirty="0" smtClean="0">
                <a:ea typeface="宋体" charset="-122"/>
              </a:rPr>
              <a:t>对参与者</a:t>
            </a:r>
            <a:r>
              <a:rPr lang="en-US" altLang="zh-CN" sz="1800" dirty="0" smtClean="0">
                <a:ea typeface="宋体" charset="-122"/>
              </a:rPr>
              <a:t>2</a:t>
            </a:r>
            <a:r>
              <a:rPr lang="zh-CN" altLang="en-US" sz="1800" dirty="0" smtClean="0">
                <a:ea typeface="宋体" charset="-122"/>
              </a:rPr>
              <a:t>，我们有</a:t>
            </a:r>
            <a:r>
              <a:rPr lang="en-US" altLang="zh-CN" sz="1800" dirty="0" smtClean="0">
                <a:ea typeface="宋体" charset="-122"/>
              </a:rPr>
              <a:t/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11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12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= 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3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11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12 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 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3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11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12</a:t>
            </a:r>
            <a:br>
              <a:rPr lang="en-US" altLang="zh-CN" sz="18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</a:br>
            <a:r>
              <a:rPr lang="en-US" altLang="zh-CN" sz="1800" dirty="0" smtClean="0">
                <a:ea typeface="宋体" charset="-122"/>
              </a:rPr>
              <a:t>and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11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+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12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=1.</a:t>
            </a:r>
          </a:p>
          <a:p>
            <a:pPr eaLnBrk="1" hangingPunct="1"/>
            <a:endParaRPr lang="en-US" altLang="zh-CN" sz="1800" dirty="0" smtClean="0">
              <a:ea typeface="宋体" charset="-122"/>
            </a:endParaRPr>
          </a:p>
          <a:p>
            <a:pPr eaLnBrk="1" hangingPunct="1"/>
            <a:r>
              <a:rPr lang="zh-CN" altLang="en-US" sz="1800" dirty="0" smtClean="0">
                <a:ea typeface="宋体" charset="-122"/>
              </a:rPr>
              <a:t>对参与者</a:t>
            </a:r>
            <a:r>
              <a:rPr lang="en-US" altLang="zh-CN" sz="1800" dirty="0" smtClean="0">
                <a:ea typeface="宋体" charset="-122"/>
              </a:rPr>
              <a:t>1</a:t>
            </a:r>
            <a:r>
              <a:rPr lang="zh-CN" altLang="en-US" sz="1800" dirty="0" smtClean="0">
                <a:ea typeface="宋体" charset="-122"/>
              </a:rPr>
              <a:t>，我们有</a:t>
            </a:r>
            <a:r>
              <a:rPr lang="en-US" altLang="zh-CN" sz="1800" dirty="0" smtClean="0">
                <a:ea typeface="宋体" charset="-122"/>
              </a:rPr>
              <a:t/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b="1" dirty="0" smtClean="0"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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21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+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</a:rPr>
              <a:t>0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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22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+1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23 </a:t>
            </a:r>
            <a:r>
              <a:rPr lang="en-US" altLang="zh-CN" sz="1800" dirty="0" smtClean="0">
                <a:ea typeface="宋体" charset="-122"/>
              </a:rPr>
              <a:t>=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</a:rPr>
              <a:t>3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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21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+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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22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+0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23 </a:t>
            </a:r>
            <a:b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</a:b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 </a:t>
            </a:r>
            <a:r>
              <a:rPr lang="en-US" altLang="zh-CN" sz="1800" dirty="0" smtClean="0">
                <a:ea typeface="宋体" charset="-122"/>
              </a:rPr>
              <a:t>and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 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21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+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22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+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23 </a:t>
            </a:r>
            <a:r>
              <a:rPr lang="en-US" altLang="zh-CN" sz="1800" dirty="0" smtClean="0">
                <a:ea typeface="宋体" charset="-122"/>
              </a:rPr>
              <a:t>=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 1</a:t>
            </a:r>
          </a:p>
        </p:txBody>
      </p:sp>
      <p:graphicFrame>
        <p:nvGraphicFramePr>
          <p:cNvPr id="250884" name="Group 4"/>
          <p:cNvGraphicFramePr>
            <a:graphicFrameLocks noGrp="1"/>
          </p:cNvGraphicFramePr>
          <p:nvPr>
            <p:ph idx="4294967295"/>
          </p:nvPr>
        </p:nvGraphicFramePr>
        <p:xfrm>
          <a:off x="1009650" y="1412875"/>
          <a:ext cx="6691313" cy="1463040"/>
        </p:xfrm>
        <a:graphic>
          <a:graphicData uri="http://schemas.openxmlformats.org/drawingml/2006/table">
            <a:tbl>
              <a:tblPr/>
              <a:tblGrid>
                <a:gridCol w="998538"/>
                <a:gridCol w="1060450"/>
                <a:gridCol w="1524000"/>
                <a:gridCol w="1565275"/>
                <a:gridCol w="15430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Player 2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L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21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M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22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R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23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Player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T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11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2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B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12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3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smtClean="0">
                <a:ea typeface="宋体" charset="-122"/>
              </a:rPr>
              <a:t>Exercise 138.1 of Osborne</a:t>
            </a:r>
          </a:p>
        </p:txBody>
      </p:sp>
      <p:sp>
        <p:nvSpPr>
          <p:cNvPr id="8704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2625" y="3000375"/>
            <a:ext cx="7916863" cy="3073400"/>
          </a:xfrm>
        </p:spPr>
        <p:txBody>
          <a:bodyPr/>
          <a:lstStyle/>
          <a:p>
            <a:pPr eaLnBrk="1" hangingPunct="1"/>
            <a:r>
              <a:rPr lang="zh-CN" altLang="en-US" sz="1800" b="1" dirty="0" smtClean="0">
                <a:ea typeface="宋体" charset="-122"/>
              </a:rPr>
              <a:t>情形</a:t>
            </a:r>
            <a:r>
              <a:rPr lang="en-US" altLang="zh-CN" sz="1800" b="1" dirty="0" smtClean="0">
                <a:ea typeface="宋体" charset="-122"/>
              </a:rPr>
              <a:t>3</a:t>
            </a:r>
            <a:r>
              <a:rPr lang="zh-CN" altLang="en-US" sz="1800" b="1" dirty="0" smtClean="0">
                <a:ea typeface="宋体" charset="-122"/>
              </a:rPr>
              <a:t>：</a:t>
            </a:r>
            <a:r>
              <a:rPr lang="en-US" altLang="zh-CN" sz="1800" b="1" dirty="0" smtClean="0">
                <a:ea typeface="宋体" charset="-122"/>
              </a:rPr>
              <a:t>p</a:t>
            </a:r>
            <a:r>
              <a:rPr lang="en-US" altLang="zh-CN" sz="1800" b="1" baseline="-25000" dirty="0" smtClean="0">
                <a:ea typeface="宋体" charset="-122"/>
              </a:rPr>
              <a:t>11</a:t>
            </a:r>
            <a:r>
              <a:rPr lang="en-US" altLang="zh-CN" sz="1800" b="1" dirty="0" smtClean="0">
                <a:ea typeface="宋体" charset="-122"/>
              </a:rPr>
              <a:t>&gt;0, p</a:t>
            </a:r>
            <a:r>
              <a:rPr lang="en-US" altLang="zh-CN" sz="1800" b="1" baseline="-25000" dirty="0" smtClean="0">
                <a:ea typeface="宋体" charset="-122"/>
              </a:rPr>
              <a:t>12</a:t>
            </a:r>
            <a:r>
              <a:rPr lang="en-US" altLang="zh-CN" sz="1800" b="1" dirty="0" smtClean="0">
                <a:ea typeface="宋体" charset="-122"/>
              </a:rPr>
              <a:t>&gt;0, p</a:t>
            </a:r>
            <a:r>
              <a:rPr lang="en-US" altLang="zh-CN" sz="1800" b="1" baseline="-25000" dirty="0" smtClean="0">
                <a:ea typeface="宋体" charset="-122"/>
              </a:rPr>
              <a:t>21</a:t>
            </a:r>
            <a:r>
              <a:rPr lang="en-US" altLang="zh-CN" sz="1800" b="1" dirty="0" smtClean="0">
                <a:ea typeface="宋体" charset="-122"/>
              </a:rPr>
              <a:t>&gt;0, p</a:t>
            </a:r>
            <a:r>
              <a:rPr lang="en-US" altLang="zh-CN" sz="1800" b="1" baseline="-25000" dirty="0" smtClean="0">
                <a:ea typeface="宋体" charset="-122"/>
              </a:rPr>
              <a:t>22</a:t>
            </a:r>
            <a:r>
              <a:rPr lang="en-US" altLang="zh-CN" sz="1800" b="1" dirty="0" smtClean="0">
                <a:ea typeface="宋体" charset="-122"/>
              </a:rPr>
              <a:t>=0, p</a:t>
            </a:r>
            <a:r>
              <a:rPr lang="en-US" altLang="zh-CN" sz="1800" b="1" baseline="-25000" dirty="0" smtClean="0">
                <a:ea typeface="宋体" charset="-122"/>
              </a:rPr>
              <a:t>23</a:t>
            </a:r>
            <a:r>
              <a:rPr lang="en-US" altLang="zh-CN" sz="1800" b="1" dirty="0" smtClean="0">
                <a:ea typeface="宋体" charset="-122"/>
              </a:rPr>
              <a:t>&gt;0 </a:t>
            </a:r>
          </a:p>
          <a:p>
            <a:pPr eaLnBrk="1" hangingPunct="1"/>
            <a:endParaRPr lang="en-US" altLang="zh-CN" sz="1800" dirty="0" smtClean="0">
              <a:ea typeface="宋体" charset="-122"/>
            </a:endParaRPr>
          </a:p>
          <a:p>
            <a:pPr eaLnBrk="1" hangingPunct="1"/>
            <a:r>
              <a:rPr lang="zh-CN" altLang="en-US" sz="1800" dirty="0" smtClean="0">
                <a:ea typeface="宋体" charset="-122"/>
              </a:rPr>
              <a:t>对参与者</a:t>
            </a:r>
            <a:r>
              <a:rPr lang="en-US" altLang="zh-CN" sz="1800" dirty="0" smtClean="0">
                <a:ea typeface="宋体" charset="-122"/>
              </a:rPr>
              <a:t>2</a:t>
            </a:r>
            <a:r>
              <a:rPr lang="zh-CN" altLang="en-US" sz="1800" dirty="0" smtClean="0">
                <a:ea typeface="宋体" charset="-122"/>
              </a:rPr>
              <a:t>，</a:t>
            </a:r>
            <a:r>
              <a:rPr lang="en-US" altLang="zh-CN" sz="1800" dirty="0" smtClean="0">
                <a:ea typeface="宋体" charset="-122"/>
              </a:rPr>
              <a:t/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11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12 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= 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3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11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12 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 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3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11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12 </a:t>
            </a:r>
            <a:br>
              <a:rPr lang="en-US" altLang="zh-CN" sz="18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</a:br>
            <a:r>
              <a:rPr lang="en-US" altLang="zh-CN" sz="1800" dirty="0" smtClean="0">
                <a:ea typeface="宋体" charset="-122"/>
              </a:rPr>
              <a:t>and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11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+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12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=1</a:t>
            </a:r>
          </a:p>
          <a:p>
            <a:pPr eaLnBrk="1" hangingPunct="1"/>
            <a:endParaRPr lang="en-US" altLang="zh-CN" sz="1800" dirty="0" smtClean="0">
              <a:ea typeface="宋体" charset="-122"/>
            </a:endParaRPr>
          </a:p>
          <a:p>
            <a:pPr eaLnBrk="1" hangingPunct="1"/>
            <a:r>
              <a:rPr lang="zh-CN" altLang="en-US" sz="1800" dirty="0" smtClean="0">
                <a:ea typeface="宋体" charset="-122"/>
              </a:rPr>
              <a:t>对参与者</a:t>
            </a:r>
            <a:r>
              <a:rPr lang="en-US" altLang="zh-CN" sz="1800" dirty="0" smtClean="0">
                <a:ea typeface="宋体" charset="-122"/>
              </a:rPr>
              <a:t>1</a:t>
            </a:r>
            <a:r>
              <a:rPr lang="zh-CN" altLang="en-US" sz="1800" dirty="0" smtClean="0">
                <a:ea typeface="宋体" charset="-122"/>
              </a:rPr>
              <a:t>，</a:t>
            </a:r>
            <a:r>
              <a:rPr lang="en-US" altLang="zh-CN" sz="1800" dirty="0" smtClean="0">
                <a:ea typeface="宋体" charset="-122"/>
              </a:rPr>
              <a:t/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b="1" dirty="0" smtClean="0"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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21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+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</a:rPr>
              <a:t>0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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22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+1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23 </a:t>
            </a:r>
            <a:r>
              <a:rPr lang="en-US" altLang="zh-CN" sz="1800" dirty="0" smtClean="0">
                <a:ea typeface="宋体" charset="-122"/>
              </a:rPr>
              <a:t>=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</a:rPr>
              <a:t>3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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21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+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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22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+0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23 </a:t>
            </a:r>
            <a:b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</a:b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 </a:t>
            </a:r>
            <a:r>
              <a:rPr lang="en-US" altLang="zh-CN" sz="1800" dirty="0" smtClean="0">
                <a:ea typeface="宋体" charset="-122"/>
              </a:rPr>
              <a:t>and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 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21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+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22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+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23 </a:t>
            </a:r>
            <a:r>
              <a:rPr lang="en-US" altLang="zh-CN" sz="1800" dirty="0" smtClean="0">
                <a:ea typeface="宋体" charset="-122"/>
              </a:rPr>
              <a:t>=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 1</a:t>
            </a:r>
          </a:p>
        </p:txBody>
      </p:sp>
      <p:graphicFrame>
        <p:nvGraphicFramePr>
          <p:cNvPr id="252932" name="Group 1028"/>
          <p:cNvGraphicFramePr>
            <a:graphicFrameLocks noGrp="1"/>
          </p:cNvGraphicFramePr>
          <p:nvPr>
            <p:ph idx="4294967295"/>
          </p:nvPr>
        </p:nvGraphicFramePr>
        <p:xfrm>
          <a:off x="1009650" y="1412875"/>
          <a:ext cx="6691313" cy="1463040"/>
        </p:xfrm>
        <a:graphic>
          <a:graphicData uri="http://schemas.openxmlformats.org/drawingml/2006/table">
            <a:tbl>
              <a:tblPr/>
              <a:tblGrid>
                <a:gridCol w="998538"/>
                <a:gridCol w="1060450"/>
                <a:gridCol w="1524000"/>
                <a:gridCol w="1565275"/>
                <a:gridCol w="15430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Player 2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L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21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M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22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R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23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Player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T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11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2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B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12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3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smtClean="0">
                <a:ea typeface="宋体" charset="-122"/>
              </a:rPr>
              <a:t>Exercise 138.1 of Osborne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3000375"/>
            <a:ext cx="7916863" cy="3073400"/>
          </a:xfrm>
        </p:spPr>
        <p:txBody>
          <a:bodyPr/>
          <a:lstStyle/>
          <a:p>
            <a:pPr eaLnBrk="1" hangingPunct="1"/>
            <a:r>
              <a:rPr lang="zh-CN" altLang="en-US" sz="1800" b="1" dirty="0" smtClean="0">
                <a:ea typeface="宋体" charset="-122"/>
              </a:rPr>
              <a:t>情形</a:t>
            </a:r>
            <a:r>
              <a:rPr lang="en-US" altLang="zh-CN" sz="1800" b="1" dirty="0" smtClean="0">
                <a:ea typeface="宋体" charset="-122"/>
              </a:rPr>
              <a:t>4</a:t>
            </a:r>
            <a:r>
              <a:rPr lang="zh-CN" altLang="en-US" sz="1800" b="1" dirty="0" smtClean="0">
                <a:ea typeface="宋体" charset="-122"/>
              </a:rPr>
              <a:t>：</a:t>
            </a:r>
            <a:r>
              <a:rPr lang="en-US" altLang="zh-CN" sz="1800" b="1" dirty="0" smtClean="0">
                <a:ea typeface="宋体" charset="-122"/>
              </a:rPr>
              <a:t>p</a:t>
            </a:r>
            <a:r>
              <a:rPr lang="en-US" altLang="zh-CN" sz="1800" b="1" baseline="-25000" dirty="0" smtClean="0">
                <a:ea typeface="宋体" charset="-122"/>
              </a:rPr>
              <a:t>11</a:t>
            </a:r>
            <a:r>
              <a:rPr lang="en-US" altLang="zh-CN" sz="1800" b="1" dirty="0" smtClean="0">
                <a:ea typeface="宋体" charset="-122"/>
              </a:rPr>
              <a:t>&gt;0, p</a:t>
            </a:r>
            <a:r>
              <a:rPr lang="en-US" altLang="zh-CN" sz="1800" b="1" baseline="-25000" dirty="0" smtClean="0">
                <a:ea typeface="宋体" charset="-122"/>
              </a:rPr>
              <a:t>12</a:t>
            </a:r>
            <a:r>
              <a:rPr lang="en-US" altLang="zh-CN" sz="1800" b="1" dirty="0" smtClean="0">
                <a:ea typeface="宋体" charset="-122"/>
              </a:rPr>
              <a:t>&gt;0, p</a:t>
            </a:r>
            <a:r>
              <a:rPr lang="en-US" altLang="zh-CN" sz="1800" b="1" baseline="-25000" dirty="0" smtClean="0">
                <a:ea typeface="宋体" charset="-122"/>
              </a:rPr>
              <a:t>21</a:t>
            </a:r>
            <a:r>
              <a:rPr lang="en-US" altLang="zh-CN" sz="1800" b="1" dirty="0" smtClean="0">
                <a:ea typeface="宋体" charset="-122"/>
              </a:rPr>
              <a:t>=0, p</a:t>
            </a:r>
            <a:r>
              <a:rPr lang="en-US" altLang="zh-CN" sz="1800" b="1" baseline="-25000" dirty="0" smtClean="0">
                <a:ea typeface="宋体" charset="-122"/>
              </a:rPr>
              <a:t>22</a:t>
            </a:r>
            <a:r>
              <a:rPr lang="en-US" altLang="zh-CN" sz="1800" b="1" dirty="0" smtClean="0">
                <a:ea typeface="宋体" charset="-122"/>
              </a:rPr>
              <a:t>&gt;0, p</a:t>
            </a:r>
            <a:r>
              <a:rPr lang="en-US" altLang="zh-CN" sz="1800" b="1" baseline="-25000" dirty="0" smtClean="0">
                <a:ea typeface="宋体" charset="-122"/>
              </a:rPr>
              <a:t>23</a:t>
            </a:r>
            <a:r>
              <a:rPr lang="en-US" altLang="zh-CN" sz="1800" b="1" dirty="0" smtClean="0">
                <a:ea typeface="宋体" charset="-122"/>
              </a:rPr>
              <a:t>&gt;0 </a:t>
            </a:r>
            <a:r>
              <a:rPr lang="en-US" altLang="zh-CN" sz="1800" dirty="0" smtClean="0">
                <a:ea typeface="宋体" charset="-122"/>
              </a:rPr>
              <a:t/>
            </a:r>
            <a:br>
              <a:rPr lang="en-US" altLang="zh-CN" sz="1800" dirty="0" smtClean="0">
                <a:ea typeface="宋体" charset="-122"/>
              </a:rPr>
            </a:br>
            <a:endParaRPr lang="en-US" altLang="zh-CN" sz="1800" dirty="0" smtClean="0">
              <a:ea typeface="宋体" charset="-122"/>
            </a:endParaRPr>
          </a:p>
          <a:p>
            <a:pPr eaLnBrk="1" hangingPunct="1"/>
            <a:r>
              <a:rPr lang="zh-CN" altLang="en-US" sz="1800" dirty="0" smtClean="0">
                <a:ea typeface="宋体" charset="-122"/>
              </a:rPr>
              <a:t>对参与者</a:t>
            </a:r>
            <a:r>
              <a:rPr lang="en-US" altLang="zh-CN" sz="1800" dirty="0" smtClean="0">
                <a:ea typeface="宋体" charset="-122"/>
              </a:rPr>
              <a:t>2</a:t>
            </a:r>
            <a:r>
              <a:rPr lang="zh-CN" altLang="en-US" sz="1800" dirty="0" smtClean="0">
                <a:ea typeface="宋体" charset="-122"/>
              </a:rPr>
              <a:t>，</a:t>
            </a:r>
            <a:r>
              <a:rPr lang="en-US" altLang="zh-CN" sz="1800" dirty="0" smtClean="0">
                <a:ea typeface="宋体" charset="-122"/>
              </a:rPr>
              <a:t/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11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12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 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3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11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12 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= 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3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11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12</a:t>
            </a:r>
            <a:br>
              <a:rPr lang="en-US" altLang="zh-CN" sz="18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</a:br>
            <a:r>
              <a:rPr lang="en-US" altLang="zh-CN" sz="1800" dirty="0" smtClean="0">
                <a:ea typeface="宋体" charset="-122"/>
              </a:rPr>
              <a:t>and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11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+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12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=1.</a:t>
            </a:r>
          </a:p>
          <a:p>
            <a:pPr eaLnBrk="1" hangingPunct="1"/>
            <a:endParaRPr lang="en-US" altLang="zh-CN" sz="1800" dirty="0" smtClean="0">
              <a:ea typeface="宋体" charset="-122"/>
            </a:endParaRPr>
          </a:p>
          <a:p>
            <a:pPr eaLnBrk="1" hangingPunct="1"/>
            <a:r>
              <a:rPr lang="zh-CN" altLang="en-US" sz="1800" dirty="0" smtClean="0">
                <a:ea typeface="宋体" charset="-122"/>
              </a:rPr>
              <a:t>对参与者</a:t>
            </a:r>
            <a:r>
              <a:rPr lang="en-US" altLang="zh-CN" sz="1800" dirty="0" smtClean="0">
                <a:ea typeface="宋体" charset="-122"/>
              </a:rPr>
              <a:t>1</a:t>
            </a:r>
            <a:r>
              <a:rPr lang="zh-CN" altLang="en-US" sz="1800" dirty="0" smtClean="0">
                <a:ea typeface="宋体" charset="-122"/>
              </a:rPr>
              <a:t>，</a:t>
            </a:r>
            <a:r>
              <a:rPr lang="en-US" altLang="zh-CN" sz="1800" dirty="0" smtClean="0">
                <a:ea typeface="宋体" charset="-122"/>
              </a:rPr>
              <a:t/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b="1" dirty="0" smtClean="0"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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21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+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</a:rPr>
              <a:t>0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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22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+1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23 </a:t>
            </a:r>
            <a:r>
              <a:rPr lang="en-US" altLang="zh-CN" sz="1800" dirty="0" smtClean="0">
                <a:ea typeface="宋体" charset="-122"/>
              </a:rPr>
              <a:t>=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</a:rPr>
              <a:t>3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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21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+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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22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+0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23 </a:t>
            </a:r>
            <a:b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</a:b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 </a:t>
            </a:r>
            <a:r>
              <a:rPr lang="en-US" altLang="zh-CN" sz="1800" dirty="0" smtClean="0">
                <a:ea typeface="宋体" charset="-122"/>
              </a:rPr>
              <a:t>and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 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21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+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22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+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23 </a:t>
            </a:r>
            <a:r>
              <a:rPr lang="en-US" altLang="zh-CN" sz="1800" dirty="0" smtClean="0">
                <a:ea typeface="宋体" charset="-122"/>
              </a:rPr>
              <a:t>=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 1</a:t>
            </a:r>
          </a:p>
        </p:txBody>
      </p:sp>
      <p:graphicFrame>
        <p:nvGraphicFramePr>
          <p:cNvPr id="254980" name="Group 4"/>
          <p:cNvGraphicFramePr>
            <a:graphicFrameLocks noGrp="1"/>
          </p:cNvGraphicFramePr>
          <p:nvPr>
            <p:ph idx="4294967295"/>
          </p:nvPr>
        </p:nvGraphicFramePr>
        <p:xfrm>
          <a:off x="1009650" y="1412875"/>
          <a:ext cx="6691313" cy="1463040"/>
        </p:xfrm>
        <a:graphic>
          <a:graphicData uri="http://schemas.openxmlformats.org/drawingml/2006/table">
            <a:tbl>
              <a:tblPr/>
              <a:tblGrid>
                <a:gridCol w="998538"/>
                <a:gridCol w="1060450"/>
                <a:gridCol w="1524000"/>
                <a:gridCol w="1565275"/>
                <a:gridCol w="15430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Player 2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L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21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M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22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R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23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Player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T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11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2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B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12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3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smtClean="0">
                <a:ea typeface="宋体" charset="-122"/>
              </a:rPr>
              <a:t>Exercise 138.1 of Osborne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3000375"/>
            <a:ext cx="7916863" cy="3073400"/>
          </a:xfrm>
        </p:spPr>
        <p:txBody>
          <a:bodyPr/>
          <a:lstStyle/>
          <a:p>
            <a:pPr eaLnBrk="1" hangingPunct="1"/>
            <a:r>
              <a:rPr lang="zh-CN" altLang="en-US" sz="1800" b="1" dirty="0" smtClean="0">
                <a:ea typeface="宋体" charset="-122"/>
              </a:rPr>
              <a:t>情形</a:t>
            </a:r>
            <a:r>
              <a:rPr lang="en-US" altLang="zh-CN" sz="1800" b="1" dirty="0" smtClean="0">
                <a:ea typeface="宋体" charset="-122"/>
              </a:rPr>
              <a:t>5</a:t>
            </a:r>
            <a:r>
              <a:rPr lang="zh-CN" altLang="en-US" sz="1800" b="1" dirty="0" smtClean="0">
                <a:ea typeface="宋体" charset="-122"/>
              </a:rPr>
              <a:t>：</a:t>
            </a:r>
            <a:r>
              <a:rPr lang="en-US" altLang="zh-CN" sz="1800" b="1" dirty="0" smtClean="0">
                <a:ea typeface="宋体" charset="-122"/>
              </a:rPr>
              <a:t>p</a:t>
            </a:r>
            <a:r>
              <a:rPr lang="en-US" altLang="zh-CN" sz="1800" b="1" baseline="-25000" dirty="0" smtClean="0">
                <a:ea typeface="宋体" charset="-122"/>
              </a:rPr>
              <a:t>11</a:t>
            </a:r>
            <a:r>
              <a:rPr lang="en-US" altLang="zh-CN" sz="1800" b="1" dirty="0" smtClean="0">
                <a:ea typeface="宋体" charset="-122"/>
              </a:rPr>
              <a:t>&gt;0, p</a:t>
            </a:r>
            <a:r>
              <a:rPr lang="en-US" altLang="zh-CN" sz="1800" b="1" baseline="-25000" dirty="0" smtClean="0">
                <a:ea typeface="宋体" charset="-122"/>
              </a:rPr>
              <a:t>12</a:t>
            </a:r>
            <a:r>
              <a:rPr lang="en-US" altLang="zh-CN" sz="1800" b="1" dirty="0" smtClean="0">
                <a:ea typeface="宋体" charset="-122"/>
              </a:rPr>
              <a:t>&gt;0, p</a:t>
            </a:r>
            <a:r>
              <a:rPr lang="en-US" altLang="zh-CN" sz="1800" b="1" baseline="-25000" dirty="0" smtClean="0">
                <a:ea typeface="宋体" charset="-122"/>
              </a:rPr>
              <a:t>21</a:t>
            </a:r>
            <a:r>
              <a:rPr lang="en-US" altLang="zh-CN" sz="1800" b="1" dirty="0" smtClean="0">
                <a:ea typeface="宋体" charset="-122"/>
              </a:rPr>
              <a:t>&gt;0, p</a:t>
            </a:r>
            <a:r>
              <a:rPr lang="en-US" altLang="zh-CN" sz="1800" b="1" baseline="-25000" dirty="0" smtClean="0">
                <a:ea typeface="宋体" charset="-122"/>
              </a:rPr>
              <a:t>22</a:t>
            </a:r>
            <a:r>
              <a:rPr lang="en-US" altLang="zh-CN" sz="1800" b="1" dirty="0" smtClean="0">
                <a:ea typeface="宋体" charset="-122"/>
              </a:rPr>
              <a:t>=0, p</a:t>
            </a:r>
            <a:r>
              <a:rPr lang="en-US" altLang="zh-CN" sz="1800" b="1" baseline="-25000" dirty="0" smtClean="0">
                <a:ea typeface="宋体" charset="-122"/>
              </a:rPr>
              <a:t>23</a:t>
            </a:r>
            <a:r>
              <a:rPr lang="en-US" altLang="zh-CN" sz="1800" b="1" dirty="0" smtClean="0">
                <a:ea typeface="宋体" charset="-122"/>
              </a:rPr>
              <a:t>=0</a:t>
            </a:r>
          </a:p>
          <a:p>
            <a:pPr eaLnBrk="1" hangingPunct="1"/>
            <a:endParaRPr lang="en-US" altLang="zh-CN" sz="1800" dirty="0" smtClean="0">
              <a:ea typeface="宋体" charset="-122"/>
            </a:endParaRPr>
          </a:p>
          <a:p>
            <a:pPr eaLnBrk="1" hangingPunct="1"/>
            <a:r>
              <a:rPr lang="zh-CN" altLang="en-US" sz="1800" dirty="0" smtClean="0">
                <a:ea typeface="宋体" charset="-122"/>
              </a:rPr>
              <a:t>这种情况只能是</a:t>
            </a:r>
            <a:r>
              <a:rPr lang="en-US" altLang="zh-CN" sz="1800" dirty="0" smtClean="0">
                <a:ea typeface="宋体" charset="-122"/>
              </a:rPr>
              <a:t>p</a:t>
            </a:r>
            <a:r>
              <a:rPr lang="en-US" altLang="zh-CN" sz="1800" baseline="-25000" dirty="0" smtClean="0">
                <a:ea typeface="宋体" charset="-122"/>
              </a:rPr>
              <a:t>21</a:t>
            </a:r>
            <a:r>
              <a:rPr lang="en-US" altLang="zh-CN" sz="1800" dirty="0" smtClean="0">
                <a:ea typeface="宋体" charset="-122"/>
              </a:rPr>
              <a:t>=1</a:t>
            </a:r>
            <a:r>
              <a:rPr lang="zh-CN" altLang="en-US" sz="1800" dirty="0" smtClean="0">
                <a:ea typeface="宋体" charset="-122"/>
              </a:rPr>
              <a:t>，即参与者</a:t>
            </a:r>
            <a:r>
              <a:rPr lang="en-US" altLang="zh-CN" sz="1800" dirty="0" smtClean="0">
                <a:ea typeface="宋体" charset="-122"/>
              </a:rPr>
              <a:t>2</a:t>
            </a:r>
            <a:r>
              <a:rPr lang="zh-CN" altLang="en-US" sz="1800" dirty="0" smtClean="0">
                <a:ea typeface="宋体" charset="-122"/>
              </a:rPr>
              <a:t>选择的是纯战略“</a:t>
            </a:r>
            <a:r>
              <a:rPr lang="en-US" altLang="zh-CN" sz="1800" dirty="0" smtClean="0">
                <a:ea typeface="宋体" charset="-122"/>
              </a:rPr>
              <a:t>L</a:t>
            </a:r>
            <a:r>
              <a:rPr lang="zh-CN" altLang="en-US" sz="1800" dirty="0" smtClean="0">
                <a:ea typeface="宋体" charset="-122"/>
              </a:rPr>
              <a:t>”</a:t>
            </a:r>
            <a:r>
              <a:rPr lang="en-US" altLang="zh-CN" sz="1800" dirty="0" smtClean="0">
                <a:ea typeface="宋体" charset="-122"/>
              </a:rPr>
              <a:t/>
            </a:r>
            <a:br>
              <a:rPr lang="en-US" altLang="zh-CN" sz="1800" dirty="0" smtClean="0">
                <a:ea typeface="宋体" charset="-122"/>
              </a:rPr>
            </a:br>
            <a:endParaRPr lang="en-US" altLang="zh-CN" sz="1800" dirty="0" smtClean="0">
              <a:ea typeface="宋体" charset="-122"/>
            </a:endParaRPr>
          </a:p>
          <a:p>
            <a:pPr eaLnBrk="1" hangingPunct="1"/>
            <a:r>
              <a:rPr lang="zh-CN" altLang="en-US" sz="18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显然，对参与者</a:t>
            </a:r>
            <a:r>
              <a:rPr lang="en-US" altLang="zh-CN" sz="18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1</a:t>
            </a:r>
            <a:r>
              <a:rPr lang="zh-CN" altLang="en-US" sz="18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，其最优选择是纯战略“</a:t>
            </a:r>
            <a:r>
              <a:rPr lang="en-US" altLang="zh-CN" sz="18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B</a:t>
            </a:r>
            <a:r>
              <a:rPr lang="zh-CN" altLang="en-US" sz="18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”，即</a:t>
            </a:r>
            <a:r>
              <a:rPr lang="en-US" altLang="zh-CN" sz="1800" dirty="0" smtClean="0">
                <a:ea typeface="宋体" charset="-122"/>
              </a:rPr>
              <a:t>p</a:t>
            </a:r>
            <a:r>
              <a:rPr lang="en-US" altLang="zh-CN" sz="1800" baseline="-25000" dirty="0" smtClean="0">
                <a:ea typeface="宋体" charset="-122"/>
              </a:rPr>
              <a:t>11</a:t>
            </a:r>
            <a:r>
              <a:rPr lang="en-US" altLang="zh-CN" sz="1800" dirty="0" smtClean="0">
                <a:ea typeface="宋体" charset="-122"/>
              </a:rPr>
              <a:t>=0, p</a:t>
            </a:r>
            <a:r>
              <a:rPr lang="en-US" altLang="zh-CN" sz="1800" baseline="-25000" dirty="0" smtClean="0">
                <a:ea typeface="宋体" charset="-122"/>
              </a:rPr>
              <a:t>12</a:t>
            </a:r>
            <a:r>
              <a:rPr lang="en-US" altLang="zh-CN" sz="1800" dirty="0" smtClean="0">
                <a:ea typeface="宋体" charset="-122"/>
              </a:rPr>
              <a:t>=1</a:t>
            </a:r>
          </a:p>
          <a:p>
            <a:pPr eaLnBrk="1" hangingPunct="1"/>
            <a:endParaRPr lang="en-US" altLang="zh-CN" sz="1800" dirty="0" smtClean="0">
              <a:latin typeface="Times New Roman" pitchFamily="18" charset="0"/>
              <a:ea typeface="宋体" charset="-122"/>
              <a:sym typeface="Symbol" pitchFamily="18" charset="2"/>
            </a:endParaRPr>
          </a:p>
          <a:p>
            <a:pPr eaLnBrk="1" hangingPunct="1"/>
            <a:r>
              <a:rPr lang="zh-CN" altLang="en-US" sz="18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该情形不存在纳什均衡</a:t>
            </a:r>
            <a:endParaRPr lang="en-US" altLang="zh-CN" sz="1800" dirty="0" smtClean="0">
              <a:latin typeface="Times New Roman" pitchFamily="18" charset="0"/>
              <a:ea typeface="宋体" charset="-122"/>
              <a:sym typeface="Symbol" pitchFamily="18" charset="2"/>
            </a:endParaRPr>
          </a:p>
        </p:txBody>
      </p:sp>
      <p:graphicFrame>
        <p:nvGraphicFramePr>
          <p:cNvPr id="257028" name="Group 4"/>
          <p:cNvGraphicFramePr>
            <a:graphicFrameLocks noGrp="1"/>
          </p:cNvGraphicFramePr>
          <p:nvPr>
            <p:ph idx="4294967295"/>
          </p:nvPr>
        </p:nvGraphicFramePr>
        <p:xfrm>
          <a:off x="1009650" y="1412875"/>
          <a:ext cx="6691313" cy="1463040"/>
        </p:xfrm>
        <a:graphic>
          <a:graphicData uri="http://schemas.openxmlformats.org/drawingml/2006/table">
            <a:tbl>
              <a:tblPr/>
              <a:tblGrid>
                <a:gridCol w="998538"/>
                <a:gridCol w="1060450"/>
                <a:gridCol w="1524000"/>
                <a:gridCol w="1565275"/>
                <a:gridCol w="15430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Player 2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L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21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M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22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R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23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Player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T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11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2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B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12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3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smtClean="0">
                <a:ea typeface="宋体" charset="-122"/>
              </a:rPr>
              <a:t>Exercise 138.1 of Osborne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3000375"/>
            <a:ext cx="7916863" cy="3073400"/>
          </a:xfrm>
        </p:spPr>
        <p:txBody>
          <a:bodyPr/>
          <a:lstStyle/>
          <a:p>
            <a:pPr eaLnBrk="1" hangingPunct="1"/>
            <a:r>
              <a:rPr lang="zh-CN" altLang="en-US" sz="1800" b="1" dirty="0" smtClean="0">
                <a:ea typeface="宋体" charset="-122"/>
              </a:rPr>
              <a:t>情形</a:t>
            </a:r>
            <a:r>
              <a:rPr lang="en-US" altLang="zh-CN" sz="1800" b="1" dirty="0" smtClean="0">
                <a:ea typeface="宋体" charset="-122"/>
              </a:rPr>
              <a:t>6</a:t>
            </a:r>
            <a:r>
              <a:rPr lang="zh-CN" altLang="en-US" sz="1800" b="1" dirty="0" smtClean="0">
                <a:ea typeface="宋体" charset="-122"/>
              </a:rPr>
              <a:t>：</a:t>
            </a:r>
            <a:r>
              <a:rPr lang="en-US" altLang="zh-CN" sz="1800" b="1" dirty="0" smtClean="0">
                <a:ea typeface="宋体" charset="-122"/>
              </a:rPr>
              <a:t>p</a:t>
            </a:r>
            <a:r>
              <a:rPr lang="en-US" altLang="zh-CN" sz="1800" b="1" baseline="-25000" dirty="0" smtClean="0">
                <a:ea typeface="宋体" charset="-122"/>
              </a:rPr>
              <a:t>11</a:t>
            </a:r>
            <a:r>
              <a:rPr lang="en-US" altLang="zh-CN" sz="1800" b="1" dirty="0" smtClean="0">
                <a:ea typeface="宋体" charset="-122"/>
              </a:rPr>
              <a:t>&gt;0, p</a:t>
            </a:r>
            <a:r>
              <a:rPr lang="en-US" altLang="zh-CN" sz="1800" b="1" baseline="-25000" dirty="0" smtClean="0">
                <a:ea typeface="宋体" charset="-122"/>
              </a:rPr>
              <a:t>12</a:t>
            </a:r>
            <a:r>
              <a:rPr lang="en-US" altLang="zh-CN" sz="1800" b="1" dirty="0" smtClean="0">
                <a:ea typeface="宋体" charset="-122"/>
              </a:rPr>
              <a:t>&gt;0, p</a:t>
            </a:r>
            <a:r>
              <a:rPr lang="en-US" altLang="zh-CN" sz="1800" b="1" baseline="-25000" dirty="0" smtClean="0">
                <a:ea typeface="宋体" charset="-122"/>
              </a:rPr>
              <a:t>21</a:t>
            </a:r>
            <a:r>
              <a:rPr lang="en-US" altLang="zh-CN" sz="1800" b="1" dirty="0" smtClean="0">
                <a:ea typeface="宋体" charset="-122"/>
              </a:rPr>
              <a:t>=0, p</a:t>
            </a:r>
            <a:r>
              <a:rPr lang="en-US" altLang="zh-CN" sz="1800" b="1" baseline="-25000" dirty="0" smtClean="0">
                <a:ea typeface="宋体" charset="-122"/>
              </a:rPr>
              <a:t>22</a:t>
            </a:r>
            <a:r>
              <a:rPr lang="en-US" altLang="zh-CN" sz="1800" b="1" dirty="0" smtClean="0">
                <a:ea typeface="宋体" charset="-122"/>
              </a:rPr>
              <a:t>&gt;0, p</a:t>
            </a:r>
            <a:r>
              <a:rPr lang="en-US" altLang="zh-CN" sz="1800" b="1" baseline="-25000" dirty="0" smtClean="0">
                <a:ea typeface="宋体" charset="-122"/>
              </a:rPr>
              <a:t>23</a:t>
            </a:r>
            <a:r>
              <a:rPr lang="en-US" altLang="zh-CN" sz="1800" b="1" dirty="0" smtClean="0">
                <a:ea typeface="宋体" charset="-122"/>
              </a:rPr>
              <a:t>=0</a:t>
            </a:r>
          </a:p>
          <a:p>
            <a:pPr eaLnBrk="1" hangingPunct="1"/>
            <a:endParaRPr lang="en-US" altLang="zh-CN" sz="1800" dirty="0" smtClean="0">
              <a:ea typeface="宋体" charset="-122"/>
            </a:endParaRPr>
          </a:p>
          <a:p>
            <a:pPr eaLnBrk="1" hangingPunct="1"/>
            <a:r>
              <a:rPr lang="zh-CN" altLang="en-US" sz="1800" dirty="0" smtClean="0">
                <a:ea typeface="宋体" charset="-122"/>
              </a:rPr>
              <a:t>这种情况只能是</a:t>
            </a:r>
            <a:r>
              <a:rPr lang="en-US" altLang="zh-CN" sz="1800" dirty="0" smtClean="0">
                <a:ea typeface="宋体" charset="-122"/>
              </a:rPr>
              <a:t>p</a:t>
            </a:r>
            <a:r>
              <a:rPr lang="en-US" altLang="zh-CN" sz="1800" baseline="-25000" dirty="0" smtClean="0">
                <a:ea typeface="宋体" charset="-122"/>
              </a:rPr>
              <a:t>22</a:t>
            </a:r>
            <a:r>
              <a:rPr lang="en-US" altLang="zh-CN" sz="1800" dirty="0" smtClean="0">
                <a:ea typeface="宋体" charset="-122"/>
              </a:rPr>
              <a:t>=1</a:t>
            </a:r>
            <a:r>
              <a:rPr lang="zh-CN" altLang="en-US" sz="1800" dirty="0" smtClean="0">
                <a:ea typeface="宋体" charset="-122"/>
              </a:rPr>
              <a:t>，即参与者</a:t>
            </a:r>
            <a:r>
              <a:rPr lang="en-US" altLang="zh-CN" sz="1800" dirty="0" smtClean="0">
                <a:ea typeface="宋体" charset="-122"/>
              </a:rPr>
              <a:t>2</a:t>
            </a:r>
            <a:r>
              <a:rPr lang="zh-CN" altLang="en-US" sz="1800" dirty="0" smtClean="0">
                <a:ea typeface="宋体" charset="-122"/>
              </a:rPr>
              <a:t>选择的是纯战略“</a:t>
            </a:r>
            <a:r>
              <a:rPr lang="en-US" altLang="zh-CN" sz="1800" dirty="0" smtClean="0">
                <a:ea typeface="宋体" charset="-122"/>
              </a:rPr>
              <a:t>M</a:t>
            </a:r>
            <a:r>
              <a:rPr lang="zh-CN" altLang="en-US" sz="1800" dirty="0" smtClean="0">
                <a:ea typeface="宋体" charset="-122"/>
              </a:rPr>
              <a:t>”</a:t>
            </a:r>
            <a:r>
              <a:rPr lang="en-US" altLang="zh-CN" sz="1800" dirty="0" smtClean="0">
                <a:ea typeface="宋体" charset="-122"/>
              </a:rPr>
              <a:t/>
            </a:r>
            <a:br>
              <a:rPr lang="en-US" altLang="zh-CN" sz="1800" dirty="0" smtClean="0">
                <a:ea typeface="宋体" charset="-122"/>
              </a:rPr>
            </a:br>
            <a:endParaRPr lang="en-US" altLang="zh-CN" sz="1800" dirty="0" smtClean="0">
              <a:ea typeface="宋体" charset="-122"/>
            </a:endParaRPr>
          </a:p>
          <a:p>
            <a:pPr eaLnBrk="1" hangingPunct="1"/>
            <a:r>
              <a:rPr lang="zh-CN" altLang="en-US" sz="18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显然，对参与者</a:t>
            </a:r>
            <a:r>
              <a:rPr lang="en-US" altLang="zh-CN" sz="18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1</a:t>
            </a:r>
            <a:r>
              <a:rPr lang="zh-CN" altLang="en-US" sz="18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，其最优选择是纯战略“</a:t>
            </a:r>
            <a:r>
              <a:rPr lang="en-US" altLang="zh-CN" sz="18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B</a:t>
            </a:r>
            <a:r>
              <a:rPr lang="zh-CN" altLang="en-US" sz="18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”，即</a:t>
            </a:r>
            <a:r>
              <a:rPr lang="en-US" altLang="zh-CN" sz="1800" dirty="0" smtClean="0">
                <a:ea typeface="宋体" charset="-122"/>
              </a:rPr>
              <a:t>p</a:t>
            </a:r>
            <a:r>
              <a:rPr lang="en-US" altLang="zh-CN" sz="1800" baseline="-25000" dirty="0" smtClean="0">
                <a:ea typeface="宋体" charset="-122"/>
              </a:rPr>
              <a:t>11</a:t>
            </a:r>
            <a:r>
              <a:rPr lang="en-US" altLang="zh-CN" sz="1800" dirty="0" smtClean="0">
                <a:ea typeface="宋体" charset="-122"/>
              </a:rPr>
              <a:t>=0, p</a:t>
            </a:r>
            <a:r>
              <a:rPr lang="en-US" altLang="zh-CN" sz="1800" baseline="-25000" dirty="0" smtClean="0">
                <a:ea typeface="宋体" charset="-122"/>
              </a:rPr>
              <a:t>12</a:t>
            </a:r>
            <a:r>
              <a:rPr lang="en-US" altLang="zh-CN" sz="1800" dirty="0" smtClean="0">
                <a:ea typeface="宋体" charset="-122"/>
              </a:rPr>
              <a:t>=1</a:t>
            </a:r>
          </a:p>
          <a:p>
            <a:pPr eaLnBrk="1" hangingPunct="1"/>
            <a:endParaRPr lang="en-US" altLang="zh-CN" sz="1800" dirty="0" smtClean="0">
              <a:latin typeface="Times New Roman" pitchFamily="18" charset="0"/>
              <a:ea typeface="宋体" charset="-122"/>
              <a:sym typeface="Symbol" pitchFamily="18" charset="2"/>
            </a:endParaRPr>
          </a:p>
          <a:p>
            <a:pPr eaLnBrk="1" hangingPunct="1"/>
            <a:r>
              <a:rPr lang="zh-CN" altLang="en-US" sz="18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该情形不存在纳什均衡</a:t>
            </a:r>
            <a:endParaRPr lang="en-US" altLang="zh-CN" sz="1800" dirty="0" smtClean="0">
              <a:latin typeface="Times New Roman" pitchFamily="18" charset="0"/>
              <a:ea typeface="宋体" charset="-122"/>
              <a:sym typeface="Symbol" pitchFamily="18" charset="2"/>
            </a:endParaRPr>
          </a:p>
        </p:txBody>
      </p:sp>
      <p:graphicFrame>
        <p:nvGraphicFramePr>
          <p:cNvPr id="259076" name="Group 4"/>
          <p:cNvGraphicFramePr>
            <a:graphicFrameLocks noGrp="1"/>
          </p:cNvGraphicFramePr>
          <p:nvPr>
            <p:ph idx="4294967295"/>
          </p:nvPr>
        </p:nvGraphicFramePr>
        <p:xfrm>
          <a:off x="1009650" y="1412875"/>
          <a:ext cx="6691313" cy="1463040"/>
        </p:xfrm>
        <a:graphic>
          <a:graphicData uri="http://schemas.openxmlformats.org/drawingml/2006/table">
            <a:tbl>
              <a:tblPr/>
              <a:tblGrid>
                <a:gridCol w="998538"/>
                <a:gridCol w="1060450"/>
                <a:gridCol w="1524000"/>
                <a:gridCol w="1565275"/>
                <a:gridCol w="15430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Player 2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L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21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M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22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R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23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Player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T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11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2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B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12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3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smtClean="0">
                <a:ea typeface="宋体" charset="-122"/>
              </a:rPr>
              <a:t>Exercise 138.1 of Osborne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3000375"/>
            <a:ext cx="7916863" cy="3073400"/>
          </a:xfrm>
        </p:spPr>
        <p:txBody>
          <a:bodyPr/>
          <a:lstStyle/>
          <a:p>
            <a:pPr eaLnBrk="1" hangingPunct="1"/>
            <a:r>
              <a:rPr lang="zh-CN" altLang="en-US" sz="1800" b="1" dirty="0" smtClean="0">
                <a:ea typeface="宋体" charset="-122"/>
              </a:rPr>
              <a:t>情形</a:t>
            </a:r>
            <a:r>
              <a:rPr lang="en-US" altLang="zh-CN" sz="1800" b="1" dirty="0" smtClean="0">
                <a:ea typeface="宋体" charset="-122"/>
              </a:rPr>
              <a:t>7</a:t>
            </a:r>
            <a:r>
              <a:rPr lang="zh-CN" altLang="en-US" sz="1800" b="1" dirty="0" smtClean="0">
                <a:ea typeface="宋体" charset="-122"/>
              </a:rPr>
              <a:t>：</a:t>
            </a:r>
            <a:r>
              <a:rPr lang="en-US" altLang="zh-CN" sz="1800" b="1" dirty="0" smtClean="0">
                <a:ea typeface="宋体" charset="-122"/>
              </a:rPr>
              <a:t>p</a:t>
            </a:r>
            <a:r>
              <a:rPr lang="en-US" altLang="zh-CN" sz="1800" b="1" baseline="-25000" dirty="0" smtClean="0">
                <a:ea typeface="宋体" charset="-122"/>
              </a:rPr>
              <a:t>11</a:t>
            </a:r>
            <a:r>
              <a:rPr lang="en-US" altLang="zh-CN" sz="1800" b="1" dirty="0" smtClean="0">
                <a:ea typeface="宋体" charset="-122"/>
              </a:rPr>
              <a:t>&gt;0, p</a:t>
            </a:r>
            <a:r>
              <a:rPr lang="en-US" altLang="zh-CN" sz="1800" b="1" baseline="-25000" dirty="0" smtClean="0">
                <a:ea typeface="宋体" charset="-122"/>
              </a:rPr>
              <a:t>12</a:t>
            </a:r>
            <a:r>
              <a:rPr lang="en-US" altLang="zh-CN" sz="1800" b="1" dirty="0" smtClean="0">
                <a:ea typeface="宋体" charset="-122"/>
              </a:rPr>
              <a:t>&gt;0, p</a:t>
            </a:r>
            <a:r>
              <a:rPr lang="en-US" altLang="zh-CN" sz="1800" b="1" baseline="-25000" dirty="0" smtClean="0">
                <a:ea typeface="宋体" charset="-122"/>
              </a:rPr>
              <a:t>21</a:t>
            </a:r>
            <a:r>
              <a:rPr lang="en-US" altLang="zh-CN" sz="1800" b="1" dirty="0" smtClean="0">
                <a:ea typeface="宋体" charset="-122"/>
              </a:rPr>
              <a:t>=0, p</a:t>
            </a:r>
            <a:r>
              <a:rPr lang="en-US" altLang="zh-CN" sz="1800" b="1" baseline="-25000" dirty="0" smtClean="0">
                <a:ea typeface="宋体" charset="-122"/>
              </a:rPr>
              <a:t>22</a:t>
            </a:r>
            <a:r>
              <a:rPr lang="en-US" altLang="zh-CN" sz="1800" b="1" dirty="0" smtClean="0">
                <a:ea typeface="宋体" charset="-122"/>
              </a:rPr>
              <a:t>=0, p</a:t>
            </a:r>
            <a:r>
              <a:rPr lang="en-US" altLang="zh-CN" sz="1800" b="1" baseline="-25000" dirty="0" smtClean="0">
                <a:ea typeface="宋体" charset="-122"/>
              </a:rPr>
              <a:t>23</a:t>
            </a:r>
            <a:r>
              <a:rPr lang="en-US" altLang="zh-CN" sz="1800" b="1" dirty="0" smtClean="0">
                <a:ea typeface="宋体" charset="-122"/>
              </a:rPr>
              <a:t>&gt;0</a:t>
            </a:r>
          </a:p>
          <a:p>
            <a:pPr eaLnBrk="1" hangingPunct="1"/>
            <a:endParaRPr lang="en-US" altLang="zh-CN" sz="1800" dirty="0" smtClean="0">
              <a:ea typeface="宋体" charset="-122"/>
            </a:endParaRPr>
          </a:p>
          <a:p>
            <a:pPr eaLnBrk="1" hangingPunct="1"/>
            <a:r>
              <a:rPr lang="zh-CN" altLang="en-US" sz="1800" dirty="0" smtClean="0">
                <a:ea typeface="宋体" charset="-122"/>
              </a:rPr>
              <a:t>这种情况只能是</a:t>
            </a:r>
            <a:r>
              <a:rPr lang="en-US" altLang="zh-CN" sz="1800" dirty="0" smtClean="0">
                <a:ea typeface="宋体" charset="-122"/>
              </a:rPr>
              <a:t>p</a:t>
            </a:r>
            <a:r>
              <a:rPr lang="en-US" altLang="zh-CN" sz="1800" baseline="-25000" dirty="0" smtClean="0">
                <a:ea typeface="宋体" charset="-122"/>
              </a:rPr>
              <a:t>23</a:t>
            </a:r>
            <a:r>
              <a:rPr lang="en-US" altLang="zh-CN" sz="1800" dirty="0" smtClean="0">
                <a:ea typeface="宋体" charset="-122"/>
              </a:rPr>
              <a:t>=1</a:t>
            </a:r>
            <a:r>
              <a:rPr lang="zh-CN" altLang="en-US" sz="1800" dirty="0" smtClean="0">
                <a:ea typeface="宋体" charset="-122"/>
              </a:rPr>
              <a:t>，即参与者</a:t>
            </a:r>
            <a:r>
              <a:rPr lang="en-US" altLang="zh-CN" sz="1800" dirty="0" smtClean="0">
                <a:ea typeface="宋体" charset="-122"/>
              </a:rPr>
              <a:t>2</a:t>
            </a:r>
            <a:r>
              <a:rPr lang="zh-CN" altLang="en-US" sz="1800" dirty="0" smtClean="0">
                <a:ea typeface="宋体" charset="-122"/>
              </a:rPr>
              <a:t>选择的是纯战略“</a:t>
            </a:r>
            <a:r>
              <a:rPr lang="en-US" altLang="zh-CN" sz="1800" dirty="0" smtClean="0">
                <a:ea typeface="宋体" charset="-122"/>
              </a:rPr>
              <a:t>R</a:t>
            </a:r>
            <a:r>
              <a:rPr lang="zh-CN" altLang="en-US" sz="1800" dirty="0" smtClean="0">
                <a:ea typeface="宋体" charset="-122"/>
              </a:rPr>
              <a:t>”</a:t>
            </a:r>
            <a:r>
              <a:rPr lang="en-US" altLang="zh-CN" sz="1800" dirty="0" smtClean="0">
                <a:ea typeface="宋体" charset="-122"/>
              </a:rPr>
              <a:t/>
            </a:r>
            <a:br>
              <a:rPr lang="en-US" altLang="zh-CN" sz="1800" dirty="0" smtClean="0">
                <a:ea typeface="宋体" charset="-122"/>
              </a:rPr>
            </a:br>
            <a:endParaRPr lang="en-US" altLang="zh-CN" sz="1800" dirty="0" smtClean="0">
              <a:ea typeface="宋体" charset="-122"/>
            </a:endParaRPr>
          </a:p>
          <a:p>
            <a:pPr eaLnBrk="1" hangingPunct="1"/>
            <a:r>
              <a:rPr lang="zh-CN" altLang="en-US" sz="18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显然，对参与者</a:t>
            </a:r>
            <a:r>
              <a:rPr lang="en-US" altLang="zh-CN" sz="18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1</a:t>
            </a:r>
            <a:r>
              <a:rPr lang="zh-CN" altLang="en-US" sz="18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，其最优选择是纯战略“</a:t>
            </a:r>
            <a:r>
              <a:rPr lang="en-US" altLang="zh-CN" sz="18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T</a:t>
            </a:r>
            <a:r>
              <a:rPr lang="zh-CN" altLang="en-US" sz="18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”，即</a:t>
            </a:r>
            <a:r>
              <a:rPr lang="en-US" altLang="zh-CN" sz="1800" dirty="0" smtClean="0">
                <a:ea typeface="宋体" charset="-122"/>
              </a:rPr>
              <a:t>p</a:t>
            </a:r>
            <a:r>
              <a:rPr lang="en-US" altLang="zh-CN" sz="1800" baseline="-25000" dirty="0" smtClean="0">
                <a:ea typeface="宋体" charset="-122"/>
              </a:rPr>
              <a:t>11</a:t>
            </a:r>
            <a:r>
              <a:rPr lang="en-US" altLang="zh-CN" sz="1800" dirty="0" smtClean="0">
                <a:ea typeface="宋体" charset="-122"/>
              </a:rPr>
              <a:t>=1, p</a:t>
            </a:r>
            <a:r>
              <a:rPr lang="en-US" altLang="zh-CN" sz="1800" baseline="-25000" dirty="0" smtClean="0">
                <a:ea typeface="宋体" charset="-122"/>
              </a:rPr>
              <a:t>12</a:t>
            </a:r>
            <a:r>
              <a:rPr lang="en-US" altLang="zh-CN" sz="1800" dirty="0" smtClean="0">
                <a:ea typeface="宋体" charset="-122"/>
              </a:rPr>
              <a:t>=0</a:t>
            </a:r>
          </a:p>
          <a:p>
            <a:pPr eaLnBrk="1" hangingPunct="1"/>
            <a:endParaRPr lang="en-US" altLang="zh-CN" sz="1800" dirty="0" smtClean="0">
              <a:latin typeface="Times New Roman" pitchFamily="18" charset="0"/>
              <a:ea typeface="宋体" charset="-122"/>
              <a:sym typeface="Symbol" pitchFamily="18" charset="2"/>
            </a:endParaRPr>
          </a:p>
          <a:p>
            <a:pPr eaLnBrk="1" hangingPunct="1"/>
            <a:r>
              <a:rPr lang="zh-CN" altLang="en-US" sz="18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该情形不存在纳什均衡</a:t>
            </a:r>
            <a:endParaRPr lang="en-US" altLang="zh-CN" sz="1800" dirty="0" smtClean="0">
              <a:latin typeface="Times New Roman" pitchFamily="18" charset="0"/>
              <a:ea typeface="宋体" charset="-122"/>
              <a:sym typeface="Symbol" pitchFamily="18" charset="2"/>
            </a:endParaRPr>
          </a:p>
        </p:txBody>
      </p:sp>
      <p:graphicFrame>
        <p:nvGraphicFramePr>
          <p:cNvPr id="261124" name="Group 4"/>
          <p:cNvGraphicFramePr>
            <a:graphicFrameLocks noGrp="1"/>
          </p:cNvGraphicFramePr>
          <p:nvPr>
            <p:ph idx="4294967295"/>
          </p:nvPr>
        </p:nvGraphicFramePr>
        <p:xfrm>
          <a:off x="1009650" y="1412875"/>
          <a:ext cx="6691313" cy="1463040"/>
        </p:xfrm>
        <a:graphic>
          <a:graphicData uri="http://schemas.openxmlformats.org/drawingml/2006/table">
            <a:tbl>
              <a:tblPr/>
              <a:tblGrid>
                <a:gridCol w="998538"/>
                <a:gridCol w="1060450"/>
                <a:gridCol w="1524000"/>
                <a:gridCol w="1565275"/>
                <a:gridCol w="15430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Player 2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L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21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M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22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R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23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Player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T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11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2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B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12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3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smtClean="0">
                <a:ea typeface="宋体" charset="-122"/>
              </a:rPr>
              <a:t>Exercise 138.1 of Osborne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3000375"/>
            <a:ext cx="7916863" cy="3073400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ea typeface="宋体" charset="-122"/>
              </a:rPr>
              <a:t>找出所有的混合战略纳什均衡，满足</a:t>
            </a:r>
            <a:r>
              <a:rPr lang="en-US" altLang="zh-CN" sz="2400" dirty="0" smtClean="0">
                <a:ea typeface="宋体" charset="-122"/>
              </a:rPr>
              <a:t>p</a:t>
            </a:r>
            <a:r>
              <a:rPr lang="en-US" altLang="zh-CN" sz="2400" baseline="-25000" dirty="0" smtClean="0">
                <a:ea typeface="宋体" charset="-122"/>
              </a:rPr>
              <a:t>11</a:t>
            </a:r>
            <a:r>
              <a:rPr lang="en-US" altLang="zh-CN" sz="2400" dirty="0" smtClean="0">
                <a:ea typeface="宋体" charset="-122"/>
              </a:rPr>
              <a:t>&gt;0, p</a:t>
            </a:r>
            <a:r>
              <a:rPr lang="en-US" altLang="zh-CN" sz="2400" baseline="-25000" dirty="0" smtClean="0">
                <a:ea typeface="宋体" charset="-122"/>
              </a:rPr>
              <a:t>12</a:t>
            </a:r>
            <a:r>
              <a:rPr lang="en-US" altLang="zh-CN" sz="2400" dirty="0" smtClean="0">
                <a:ea typeface="宋体" charset="-122"/>
              </a:rPr>
              <a:t>=0</a:t>
            </a:r>
            <a:r>
              <a:rPr lang="zh-CN" altLang="en-US" sz="24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，即参与者选择的是纯战略“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T</a:t>
            </a:r>
            <a:r>
              <a:rPr lang="zh-CN" altLang="en-US" sz="24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”</a:t>
            </a:r>
            <a:endParaRPr lang="en-US" altLang="zh-CN" sz="2400" dirty="0" smtClean="0">
              <a:latin typeface="Times New Roman" pitchFamily="18" charset="0"/>
              <a:ea typeface="宋体" charset="-122"/>
              <a:sym typeface="Symbol" pitchFamily="18" charset="2"/>
            </a:endParaRPr>
          </a:p>
          <a:p>
            <a:pPr eaLnBrk="1" hangingPunct="1"/>
            <a:r>
              <a:rPr lang="zh-CN" altLang="en-US" sz="24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显然参与者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</a:t>
            </a:r>
            <a:r>
              <a:rPr lang="zh-CN" altLang="en-US" sz="24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永远不会选择战略“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L</a:t>
            </a:r>
            <a:r>
              <a:rPr lang="zh-CN" altLang="en-US" sz="24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”，即</a:t>
            </a:r>
            <a:r>
              <a:rPr lang="en-US" altLang="zh-CN" sz="2400" dirty="0" smtClean="0">
                <a:ea typeface="宋体" charset="-122"/>
              </a:rPr>
              <a:t>p</a:t>
            </a:r>
            <a:r>
              <a:rPr lang="en-US" altLang="zh-CN" sz="2400" baseline="-25000" dirty="0" smtClean="0">
                <a:ea typeface="宋体" charset="-122"/>
              </a:rPr>
              <a:t>21</a:t>
            </a:r>
            <a:r>
              <a:rPr lang="en-US" altLang="zh-CN" sz="2400" dirty="0" smtClean="0">
                <a:ea typeface="宋体" charset="-122"/>
              </a:rPr>
              <a:t>=0</a:t>
            </a:r>
            <a:r>
              <a:rPr lang="zh-CN" altLang="en-US" sz="2400" dirty="0" smtClean="0">
                <a:ea typeface="宋体" charset="-122"/>
              </a:rPr>
              <a:t>。需要考虑以下三种情况：</a:t>
            </a:r>
            <a:endParaRPr lang="en-US" altLang="zh-CN" sz="2400" dirty="0" smtClean="0">
              <a:ea typeface="宋体" charset="-122"/>
            </a:endParaRP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0000FF"/>
                </a:solidFill>
                <a:ea typeface="宋体" charset="-122"/>
              </a:rPr>
              <a:t>p</a:t>
            </a:r>
            <a:r>
              <a:rPr lang="en-US" altLang="zh-CN" sz="2400" baseline="-25000" dirty="0" smtClean="0">
                <a:solidFill>
                  <a:srgbClr val="0000FF"/>
                </a:solidFill>
                <a:ea typeface="宋体" charset="-122"/>
              </a:rPr>
              <a:t>21</a:t>
            </a:r>
            <a:r>
              <a:rPr lang="en-US" altLang="zh-CN" sz="2400" dirty="0" smtClean="0">
                <a:solidFill>
                  <a:srgbClr val="0000FF"/>
                </a:solidFill>
                <a:ea typeface="宋体" charset="-122"/>
              </a:rPr>
              <a:t>=0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ea typeface="宋体" charset="-122"/>
              </a:rPr>
              <a:t>, p</a:t>
            </a:r>
            <a:r>
              <a:rPr lang="en-US" altLang="zh-CN" sz="2400" baseline="-25000" dirty="0" smtClean="0">
                <a:solidFill>
                  <a:srgbClr val="0000FF"/>
                </a:solidFill>
                <a:ea typeface="宋体" charset="-122"/>
              </a:rPr>
              <a:t>22</a:t>
            </a:r>
            <a:r>
              <a:rPr lang="en-US" altLang="zh-CN" sz="2400" dirty="0" smtClean="0">
                <a:solidFill>
                  <a:srgbClr val="0000FF"/>
                </a:solidFill>
                <a:ea typeface="宋体" charset="-122"/>
              </a:rPr>
              <a:t>&gt;0, p</a:t>
            </a:r>
            <a:r>
              <a:rPr lang="en-US" altLang="zh-CN" sz="2400" baseline="-25000" dirty="0" smtClean="0">
                <a:solidFill>
                  <a:srgbClr val="0000FF"/>
                </a:solidFill>
                <a:ea typeface="宋体" charset="-122"/>
              </a:rPr>
              <a:t>23</a:t>
            </a:r>
            <a:r>
              <a:rPr lang="en-US" altLang="zh-CN" sz="2400" dirty="0" smtClean="0">
                <a:solidFill>
                  <a:srgbClr val="0000FF"/>
                </a:solidFill>
                <a:ea typeface="宋体" charset="-122"/>
              </a:rPr>
              <a:t>&gt;0</a:t>
            </a:r>
            <a:r>
              <a:rPr lang="en-US" altLang="zh-CN" sz="2400" dirty="0" smtClean="0">
                <a:ea typeface="宋体" charset="-122"/>
              </a:rPr>
              <a:t> 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0000FF"/>
                </a:solidFill>
                <a:ea typeface="宋体" charset="-122"/>
              </a:rPr>
              <a:t>p</a:t>
            </a:r>
            <a:r>
              <a:rPr lang="en-US" altLang="zh-CN" sz="2400" baseline="-25000" dirty="0" smtClean="0">
                <a:solidFill>
                  <a:srgbClr val="0000FF"/>
                </a:solidFill>
                <a:ea typeface="宋体" charset="-122"/>
              </a:rPr>
              <a:t>21</a:t>
            </a:r>
            <a:r>
              <a:rPr lang="en-US" altLang="zh-CN" sz="2400" dirty="0" smtClean="0">
                <a:solidFill>
                  <a:srgbClr val="0000FF"/>
                </a:solidFill>
                <a:ea typeface="宋体" charset="-122"/>
              </a:rPr>
              <a:t>=0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ea typeface="宋体" charset="-122"/>
              </a:rPr>
              <a:t>, p</a:t>
            </a:r>
            <a:r>
              <a:rPr lang="en-US" altLang="zh-CN" sz="2400" baseline="-25000" dirty="0" smtClean="0">
                <a:solidFill>
                  <a:srgbClr val="0000FF"/>
                </a:solidFill>
                <a:ea typeface="宋体" charset="-122"/>
              </a:rPr>
              <a:t>22</a:t>
            </a:r>
            <a:r>
              <a:rPr lang="en-US" altLang="zh-CN" sz="2400" dirty="0" smtClean="0">
                <a:solidFill>
                  <a:srgbClr val="0000FF"/>
                </a:solidFill>
                <a:ea typeface="宋体" charset="-122"/>
              </a:rPr>
              <a:t>=0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ea typeface="宋体" charset="-122"/>
              </a:rPr>
              <a:t>, p</a:t>
            </a:r>
            <a:r>
              <a:rPr lang="en-US" altLang="zh-CN" sz="2400" baseline="-25000" dirty="0" smtClean="0">
                <a:solidFill>
                  <a:srgbClr val="0000FF"/>
                </a:solidFill>
                <a:ea typeface="宋体" charset="-122"/>
              </a:rPr>
              <a:t>23</a:t>
            </a:r>
            <a:r>
              <a:rPr lang="en-US" altLang="zh-CN" sz="2400" dirty="0" smtClean="0">
                <a:solidFill>
                  <a:srgbClr val="0000FF"/>
                </a:solidFill>
                <a:ea typeface="宋体" charset="-122"/>
              </a:rPr>
              <a:t>&gt;0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zh-CN" altLang="en-US" sz="2400" dirty="0" smtClean="0">
                <a:ea typeface="宋体" charset="-122"/>
              </a:rPr>
              <a:t>（纯战略）</a:t>
            </a:r>
            <a:endParaRPr lang="en-US" altLang="zh-CN" sz="2400" dirty="0" smtClean="0">
              <a:ea typeface="宋体" charset="-122"/>
            </a:endParaRP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0000FF"/>
                </a:solidFill>
                <a:ea typeface="宋体" charset="-122"/>
              </a:rPr>
              <a:t>p</a:t>
            </a:r>
            <a:r>
              <a:rPr lang="en-US" altLang="zh-CN" sz="2400" baseline="-25000" dirty="0" smtClean="0">
                <a:solidFill>
                  <a:srgbClr val="0000FF"/>
                </a:solidFill>
                <a:ea typeface="宋体" charset="-122"/>
              </a:rPr>
              <a:t>21</a:t>
            </a:r>
            <a:r>
              <a:rPr lang="en-US" altLang="zh-CN" sz="2400" dirty="0" smtClean="0">
                <a:solidFill>
                  <a:srgbClr val="0000FF"/>
                </a:solidFill>
                <a:ea typeface="宋体" charset="-122"/>
              </a:rPr>
              <a:t>=0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ea typeface="宋体" charset="-122"/>
              </a:rPr>
              <a:t>, p</a:t>
            </a:r>
            <a:r>
              <a:rPr lang="en-US" altLang="zh-CN" sz="2400" baseline="-25000" dirty="0" smtClean="0">
                <a:solidFill>
                  <a:srgbClr val="0000FF"/>
                </a:solidFill>
                <a:ea typeface="宋体" charset="-122"/>
              </a:rPr>
              <a:t>22</a:t>
            </a:r>
            <a:r>
              <a:rPr lang="en-US" altLang="zh-CN" sz="2400" dirty="0" smtClean="0">
                <a:solidFill>
                  <a:srgbClr val="0000FF"/>
                </a:solidFill>
                <a:ea typeface="宋体" charset="-122"/>
              </a:rPr>
              <a:t>&gt;0, p</a:t>
            </a:r>
            <a:r>
              <a:rPr lang="en-US" altLang="zh-CN" sz="2400" baseline="-25000" dirty="0" smtClean="0">
                <a:solidFill>
                  <a:srgbClr val="0000FF"/>
                </a:solidFill>
                <a:ea typeface="宋体" charset="-122"/>
              </a:rPr>
              <a:t>23</a:t>
            </a:r>
            <a:r>
              <a:rPr lang="en-US" altLang="zh-CN" sz="2400" dirty="0" smtClean="0">
                <a:solidFill>
                  <a:srgbClr val="0000FF"/>
                </a:solidFill>
                <a:ea typeface="宋体" charset="-122"/>
              </a:rPr>
              <a:t>=0</a:t>
            </a:r>
            <a:r>
              <a:rPr lang="en-US" altLang="zh-CN" sz="2400" dirty="0" smtClean="0">
                <a:ea typeface="宋体" charset="-122"/>
              </a:rPr>
              <a:t>  </a:t>
            </a:r>
            <a:r>
              <a:rPr lang="zh-CN" altLang="en-US" sz="2400" dirty="0" smtClean="0">
                <a:ea typeface="宋体" charset="-122"/>
              </a:rPr>
              <a:t>（纯战略）</a:t>
            </a:r>
            <a:endParaRPr lang="en-US" altLang="zh-CN" sz="2400" dirty="0" smtClean="0">
              <a:ea typeface="宋体" charset="-122"/>
            </a:endParaRPr>
          </a:p>
          <a:p>
            <a:pPr marL="457200" indent="-457200" eaLnBrk="1" hangingPunct="1">
              <a:lnSpc>
                <a:spcPct val="80000"/>
              </a:lnSpc>
            </a:pPr>
            <a:endParaRPr lang="en-US" altLang="zh-CN" sz="2400" dirty="0" smtClean="0">
              <a:ea typeface="宋体" charset="-122"/>
            </a:endParaRP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zh-CN" sz="2400" dirty="0" smtClean="0">
              <a:ea typeface="宋体" charset="-122"/>
            </a:endParaRPr>
          </a:p>
        </p:txBody>
      </p:sp>
      <p:graphicFrame>
        <p:nvGraphicFramePr>
          <p:cNvPr id="261124" name="Group 4"/>
          <p:cNvGraphicFramePr>
            <a:graphicFrameLocks noGrp="1"/>
          </p:cNvGraphicFramePr>
          <p:nvPr>
            <p:ph idx="4294967295"/>
          </p:nvPr>
        </p:nvGraphicFramePr>
        <p:xfrm>
          <a:off x="1009650" y="1412875"/>
          <a:ext cx="6691313" cy="1463040"/>
        </p:xfrm>
        <a:graphic>
          <a:graphicData uri="http://schemas.openxmlformats.org/drawingml/2006/table">
            <a:tbl>
              <a:tblPr/>
              <a:tblGrid>
                <a:gridCol w="998538"/>
                <a:gridCol w="1060450"/>
                <a:gridCol w="1524000"/>
                <a:gridCol w="1565275"/>
                <a:gridCol w="15430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Player 2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L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21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M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22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R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23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Player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T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11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2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B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12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3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smtClean="0">
                <a:ea typeface="宋体" charset="-122"/>
              </a:rPr>
              <a:t>Exercise 138.1 of Osborne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3000375"/>
            <a:ext cx="7916863" cy="307340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</a:pPr>
            <a:r>
              <a:rPr lang="zh-CN" altLang="en-US" sz="1800" b="1" dirty="0" smtClean="0"/>
              <a:t>考虑</a:t>
            </a:r>
            <a:r>
              <a:rPr lang="en-US" altLang="zh-CN" sz="1800" b="1" dirty="0" smtClean="0"/>
              <a:t>p</a:t>
            </a:r>
            <a:r>
              <a:rPr lang="en-US" altLang="zh-CN" sz="1800" b="1" baseline="-25000" dirty="0" smtClean="0"/>
              <a:t>11</a:t>
            </a:r>
            <a:r>
              <a:rPr lang="en-US" altLang="zh-CN" sz="1800" b="1" dirty="0" smtClean="0"/>
              <a:t>&gt;0, p</a:t>
            </a:r>
            <a:r>
              <a:rPr lang="en-US" altLang="zh-CN" sz="1800" b="1" baseline="-25000" dirty="0" smtClean="0"/>
              <a:t>12</a:t>
            </a:r>
            <a:r>
              <a:rPr lang="en-US" altLang="zh-CN" sz="1800" b="1" dirty="0" smtClean="0"/>
              <a:t>=0, p</a:t>
            </a:r>
            <a:r>
              <a:rPr lang="en-US" altLang="zh-CN" sz="1800" b="1" baseline="-25000" dirty="0" smtClean="0"/>
              <a:t>21</a:t>
            </a:r>
            <a:r>
              <a:rPr lang="en-US" altLang="zh-CN" sz="1800" b="1" dirty="0" smtClean="0"/>
              <a:t>=0 , p</a:t>
            </a:r>
            <a:r>
              <a:rPr lang="en-US" altLang="zh-CN" sz="1800" b="1" baseline="-25000" dirty="0" smtClean="0"/>
              <a:t>22</a:t>
            </a:r>
            <a:r>
              <a:rPr lang="en-US" altLang="zh-CN" sz="1800" b="1" dirty="0" smtClean="0"/>
              <a:t>&gt;0, p</a:t>
            </a:r>
            <a:r>
              <a:rPr lang="en-US" altLang="zh-CN" sz="1800" b="1" baseline="-25000" dirty="0" smtClean="0"/>
              <a:t>23</a:t>
            </a:r>
            <a:r>
              <a:rPr lang="en-US" altLang="zh-CN" sz="1800" b="1" dirty="0" smtClean="0"/>
              <a:t>&gt;0 </a:t>
            </a:r>
          </a:p>
          <a:p>
            <a:pPr eaLnBrk="1" hangingPunct="1"/>
            <a:endParaRPr lang="en-US" altLang="zh-CN" sz="1800" dirty="0" smtClean="0">
              <a:ea typeface="宋体" charset="-122"/>
            </a:endParaRPr>
          </a:p>
          <a:p>
            <a:pPr eaLnBrk="1" hangingPunct="1"/>
            <a:r>
              <a:rPr lang="zh-CN" altLang="en-US" sz="1800" dirty="0" smtClean="0">
                <a:ea typeface="宋体" charset="-122"/>
              </a:rPr>
              <a:t>给定参与者</a:t>
            </a:r>
            <a:r>
              <a:rPr lang="en-US" altLang="zh-CN" sz="1800" dirty="0" smtClean="0">
                <a:ea typeface="宋体" charset="-122"/>
              </a:rPr>
              <a:t>1</a:t>
            </a:r>
            <a:r>
              <a:rPr lang="zh-CN" altLang="en-US" sz="1800" dirty="0" smtClean="0">
                <a:ea typeface="宋体" charset="-122"/>
              </a:rPr>
              <a:t>选择纯战略“</a:t>
            </a:r>
            <a:r>
              <a:rPr lang="en-US" altLang="zh-CN" sz="1800" dirty="0" smtClean="0">
                <a:ea typeface="宋体" charset="-122"/>
              </a:rPr>
              <a:t>T</a:t>
            </a:r>
            <a:r>
              <a:rPr lang="zh-CN" altLang="en-US" sz="1800" dirty="0" smtClean="0">
                <a:ea typeface="宋体" charset="-122"/>
              </a:rPr>
              <a:t>”，参与者</a:t>
            </a:r>
            <a:r>
              <a:rPr lang="en-US" altLang="zh-CN" sz="1800" dirty="0" smtClean="0">
                <a:ea typeface="宋体" charset="-122"/>
              </a:rPr>
              <a:t>2</a:t>
            </a:r>
            <a:r>
              <a:rPr lang="zh-CN" altLang="en-US" sz="1800" dirty="0" smtClean="0">
                <a:ea typeface="宋体" charset="-122"/>
              </a:rPr>
              <a:t>永远给出的是最优反应</a:t>
            </a:r>
            <a:r>
              <a:rPr lang="en-US" altLang="zh-CN" sz="1800" dirty="0" smtClean="0">
                <a:ea typeface="宋体" charset="-122"/>
              </a:rPr>
              <a:t/>
            </a:r>
            <a:br>
              <a:rPr lang="en-US" altLang="zh-CN" sz="1800" dirty="0" smtClean="0">
                <a:ea typeface="宋体" charset="-122"/>
              </a:rPr>
            </a:br>
            <a:endParaRPr lang="en-US" altLang="zh-CN" sz="1800" dirty="0" smtClean="0">
              <a:ea typeface="宋体" charset="-122"/>
            </a:endParaRPr>
          </a:p>
          <a:p>
            <a:pPr eaLnBrk="1" hangingPunct="1"/>
            <a:r>
              <a:rPr lang="zh-CN" altLang="en-US" sz="1800" dirty="0" smtClean="0">
                <a:ea typeface="宋体" charset="-122"/>
              </a:rPr>
              <a:t>对参与者</a:t>
            </a:r>
            <a:r>
              <a:rPr lang="en-US" altLang="zh-CN" sz="1800" dirty="0" smtClean="0">
                <a:ea typeface="宋体" charset="-122"/>
              </a:rPr>
              <a:t>1</a:t>
            </a:r>
            <a:r>
              <a:rPr lang="zh-CN" altLang="en-US" sz="1800" dirty="0" smtClean="0">
                <a:ea typeface="宋体" charset="-122"/>
              </a:rPr>
              <a:t>，我们必须有</a:t>
            </a:r>
            <a:r>
              <a:rPr lang="en-US" altLang="zh-CN" sz="1800" dirty="0" smtClean="0">
                <a:ea typeface="宋体" charset="-122"/>
              </a:rPr>
              <a:t/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b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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21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+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</a:rPr>
              <a:t>0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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22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+1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23 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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</a:rPr>
              <a:t>3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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21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+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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22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+0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23 </a:t>
            </a:r>
          </a:p>
          <a:p>
            <a:pPr eaLnBrk="1" hangingPunct="1">
              <a:buNone/>
            </a:pPr>
            <a:r>
              <a:rPr lang="en-US" altLang="zh-CN" sz="1800" b="1" i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      </a:t>
            </a:r>
            <a:r>
              <a:rPr lang="zh-CN" altLang="en-US" sz="18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并且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21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+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22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+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23 </a:t>
            </a:r>
            <a:r>
              <a:rPr lang="en-US" altLang="zh-CN" sz="1800" dirty="0" smtClean="0">
                <a:ea typeface="宋体" charset="-122"/>
              </a:rPr>
              <a:t>=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 1</a:t>
            </a:r>
          </a:p>
          <a:p>
            <a:pPr eaLnBrk="1" hangingPunct="1">
              <a:buNone/>
            </a:pPr>
            <a:endParaRPr lang="en-US" altLang="zh-CN" sz="1800" b="1" dirty="0" smtClean="0">
              <a:latin typeface="Times New Roman" pitchFamily="18" charset="0"/>
              <a:ea typeface="宋体" charset="-122"/>
              <a:sym typeface="Symbol" pitchFamily="18" charset="2"/>
            </a:endParaRPr>
          </a:p>
          <a:p>
            <a:pPr eaLnBrk="1" hangingPunct="1"/>
            <a:r>
              <a:rPr lang="zh-CN" altLang="en-US" sz="18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必须满足 </a:t>
            </a:r>
            <a:r>
              <a:rPr lang="en-US" altLang="zh-CN" sz="1800" b="1" i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23</a:t>
            </a: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 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1800" b="1" i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22</a:t>
            </a:r>
            <a:endParaRPr lang="en-US" altLang="zh-CN" sz="1800" b="1" dirty="0" smtClean="0">
              <a:solidFill>
                <a:srgbClr val="FF0000"/>
              </a:solidFill>
              <a:latin typeface="Times New Roman" pitchFamily="18" charset="0"/>
              <a:ea typeface="宋体" charset="-122"/>
              <a:sym typeface="Symbol" pitchFamily="18" charset="2"/>
            </a:endParaRPr>
          </a:p>
          <a:p>
            <a:pPr eaLnBrk="1" hangingPunct="1"/>
            <a:endParaRPr lang="en-US" altLang="zh-CN" sz="1800" b="1" dirty="0" smtClean="0">
              <a:latin typeface="Times New Roman" pitchFamily="18" charset="0"/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endParaRPr lang="en-US" altLang="zh-CN" sz="1800" dirty="0" smtClean="0">
              <a:latin typeface="Times New Roman" pitchFamily="18" charset="0"/>
              <a:ea typeface="宋体" charset="-122"/>
              <a:sym typeface="Symbol" pitchFamily="18" charset="2"/>
            </a:endParaRPr>
          </a:p>
        </p:txBody>
      </p:sp>
      <p:graphicFrame>
        <p:nvGraphicFramePr>
          <p:cNvPr id="263172" name="Group 4"/>
          <p:cNvGraphicFramePr>
            <a:graphicFrameLocks noGrp="1"/>
          </p:cNvGraphicFramePr>
          <p:nvPr>
            <p:ph idx="4294967295"/>
          </p:nvPr>
        </p:nvGraphicFramePr>
        <p:xfrm>
          <a:off x="1009650" y="1412875"/>
          <a:ext cx="6691313" cy="1463040"/>
        </p:xfrm>
        <a:graphic>
          <a:graphicData uri="http://schemas.openxmlformats.org/drawingml/2006/table">
            <a:tbl>
              <a:tblPr/>
              <a:tblGrid>
                <a:gridCol w="998538"/>
                <a:gridCol w="1060450"/>
                <a:gridCol w="1524000"/>
                <a:gridCol w="1565275"/>
                <a:gridCol w="15430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Player 2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L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21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M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22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R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23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Player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T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11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2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B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12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3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smtClean="0">
                <a:ea typeface="宋体" charset="-122"/>
              </a:rPr>
              <a:t>Exercise 138.1 of Osborne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3000375"/>
            <a:ext cx="7916863" cy="3073400"/>
          </a:xfrm>
        </p:spPr>
        <p:txBody>
          <a:bodyPr/>
          <a:lstStyle/>
          <a:p>
            <a:pPr lvl="0" eaLnBrk="1" hangingPunct="1"/>
            <a:r>
              <a:rPr lang="zh-CN" altLang="en-US" sz="2400" dirty="0" smtClean="0">
                <a:solidFill>
                  <a:prstClr val="black"/>
                </a:solidFill>
                <a:ea typeface="宋体" charset="-122"/>
              </a:rPr>
              <a:t>找出所有的混合战略纳什均衡，满足</a:t>
            </a:r>
            <a:r>
              <a:rPr lang="en-US" altLang="zh-CN" sz="2400" dirty="0" smtClean="0">
                <a:solidFill>
                  <a:prstClr val="black"/>
                </a:solidFill>
                <a:ea typeface="宋体" charset="-122"/>
              </a:rPr>
              <a:t>p</a:t>
            </a:r>
            <a:r>
              <a:rPr lang="en-US" altLang="zh-CN" sz="2400" baseline="-25000" dirty="0" smtClean="0">
                <a:solidFill>
                  <a:prstClr val="black"/>
                </a:solidFill>
                <a:ea typeface="宋体" charset="-122"/>
              </a:rPr>
              <a:t>11</a:t>
            </a:r>
            <a:r>
              <a:rPr lang="en-US" altLang="zh-CN" sz="2400" dirty="0" smtClean="0">
                <a:solidFill>
                  <a:prstClr val="black"/>
                </a:solidFill>
                <a:ea typeface="宋体" charset="-122"/>
              </a:rPr>
              <a:t>=0, p</a:t>
            </a:r>
            <a:r>
              <a:rPr lang="en-US" altLang="zh-CN" sz="2400" baseline="-25000" dirty="0" smtClean="0">
                <a:solidFill>
                  <a:prstClr val="black"/>
                </a:solidFill>
                <a:ea typeface="宋体" charset="-122"/>
              </a:rPr>
              <a:t>12</a:t>
            </a:r>
            <a:r>
              <a:rPr lang="en-US" altLang="zh-CN" sz="2400" dirty="0" smtClean="0">
                <a:solidFill>
                  <a:prstClr val="black"/>
                </a:solidFill>
                <a:ea typeface="宋体" charset="-122"/>
              </a:rPr>
              <a:t>&gt;0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，即参与者选择的是纯战略“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B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”</a:t>
            </a:r>
            <a:endParaRPr lang="en-US" altLang="zh-CN" sz="2400" dirty="0" smtClean="0">
              <a:solidFill>
                <a:prstClr val="black"/>
              </a:solidFill>
              <a:latin typeface="Times New Roman" pitchFamily="18" charset="0"/>
              <a:ea typeface="宋体" charset="-122"/>
              <a:sym typeface="Symbol" pitchFamily="18" charset="2"/>
            </a:endParaRPr>
          </a:p>
          <a:p>
            <a:pPr lvl="0" eaLnBrk="1" hangingPunct="1"/>
            <a:r>
              <a:rPr lang="zh-CN" altLang="en-US" sz="2400" dirty="0" smtClean="0">
                <a:solidFill>
                  <a:prstClr val="black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显然参与者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2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永远不会选择战略“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M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”，即</a:t>
            </a:r>
            <a:r>
              <a:rPr lang="en-US" altLang="zh-CN" sz="2400" dirty="0" smtClean="0">
                <a:solidFill>
                  <a:prstClr val="black"/>
                </a:solidFill>
                <a:ea typeface="宋体" charset="-122"/>
              </a:rPr>
              <a:t>p</a:t>
            </a:r>
            <a:r>
              <a:rPr lang="en-US" altLang="zh-CN" sz="2400" baseline="-25000" dirty="0" smtClean="0">
                <a:solidFill>
                  <a:prstClr val="black"/>
                </a:solidFill>
                <a:ea typeface="宋体" charset="-122"/>
              </a:rPr>
              <a:t>22</a:t>
            </a:r>
            <a:r>
              <a:rPr lang="en-US" altLang="zh-CN" sz="2400" dirty="0" smtClean="0">
                <a:solidFill>
                  <a:prstClr val="black"/>
                </a:solidFill>
                <a:ea typeface="宋体" charset="-122"/>
              </a:rPr>
              <a:t>=0</a:t>
            </a:r>
            <a:r>
              <a:rPr lang="zh-CN" altLang="en-US" sz="2400" dirty="0" smtClean="0">
                <a:solidFill>
                  <a:prstClr val="black"/>
                </a:solidFill>
                <a:ea typeface="宋体" charset="-122"/>
              </a:rPr>
              <a:t>。需要考虑以下三种情况：</a:t>
            </a:r>
            <a:endParaRPr lang="en-US" altLang="zh-CN" sz="2400" dirty="0" smtClean="0">
              <a:solidFill>
                <a:prstClr val="black"/>
              </a:solidFill>
              <a:ea typeface="宋体" charset="-122"/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0000FF"/>
                </a:solidFill>
                <a:ea typeface="宋体" charset="-122"/>
              </a:rPr>
              <a:t>p</a:t>
            </a:r>
            <a:r>
              <a:rPr lang="en-US" altLang="zh-CN" sz="2400" baseline="-25000" dirty="0" smtClean="0">
                <a:solidFill>
                  <a:srgbClr val="0000FF"/>
                </a:solidFill>
                <a:ea typeface="宋体" charset="-122"/>
              </a:rPr>
              <a:t>21</a:t>
            </a:r>
            <a:r>
              <a:rPr lang="en-US" altLang="zh-CN" sz="2400" dirty="0" smtClean="0">
                <a:solidFill>
                  <a:srgbClr val="0000FF"/>
                </a:solidFill>
                <a:ea typeface="宋体" charset="-122"/>
              </a:rPr>
              <a:t>&gt;0, p</a:t>
            </a:r>
            <a:r>
              <a:rPr lang="en-US" altLang="zh-CN" sz="2400" baseline="-25000" dirty="0" smtClean="0">
                <a:solidFill>
                  <a:srgbClr val="0000FF"/>
                </a:solidFill>
                <a:ea typeface="宋体" charset="-122"/>
              </a:rPr>
              <a:t>22</a:t>
            </a:r>
            <a:r>
              <a:rPr lang="en-US" altLang="zh-CN" sz="2400" dirty="0" smtClean="0">
                <a:solidFill>
                  <a:srgbClr val="0000FF"/>
                </a:solidFill>
                <a:ea typeface="宋体" charset="-122"/>
              </a:rPr>
              <a:t>=0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ea typeface="宋体" charset="-122"/>
              </a:rPr>
              <a:t>, p</a:t>
            </a:r>
            <a:r>
              <a:rPr lang="en-US" altLang="zh-CN" sz="2400" baseline="-25000" dirty="0" smtClean="0">
                <a:solidFill>
                  <a:srgbClr val="0000FF"/>
                </a:solidFill>
                <a:ea typeface="宋体" charset="-122"/>
              </a:rPr>
              <a:t>23</a:t>
            </a:r>
            <a:r>
              <a:rPr lang="en-US" altLang="zh-CN" sz="2400" dirty="0" smtClean="0">
                <a:solidFill>
                  <a:srgbClr val="0000FF"/>
                </a:solidFill>
                <a:ea typeface="宋体" charset="-122"/>
              </a:rPr>
              <a:t>&gt;0</a:t>
            </a:r>
            <a:r>
              <a:rPr lang="en-US" altLang="zh-CN" sz="2400" dirty="0" smtClean="0">
                <a:ea typeface="宋体" charset="-122"/>
              </a:rPr>
              <a:t> </a:t>
            </a: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0000FF"/>
                </a:solidFill>
                <a:ea typeface="宋体" charset="-122"/>
              </a:rPr>
              <a:t>p</a:t>
            </a:r>
            <a:r>
              <a:rPr lang="en-US" altLang="zh-CN" sz="2400" baseline="-25000" dirty="0" smtClean="0">
                <a:solidFill>
                  <a:srgbClr val="0000FF"/>
                </a:solidFill>
                <a:ea typeface="宋体" charset="-122"/>
              </a:rPr>
              <a:t>21</a:t>
            </a:r>
            <a:r>
              <a:rPr lang="en-US" altLang="zh-CN" sz="2400" dirty="0" smtClean="0">
                <a:solidFill>
                  <a:srgbClr val="0000FF"/>
                </a:solidFill>
                <a:ea typeface="宋体" charset="-122"/>
              </a:rPr>
              <a:t>=0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ea typeface="宋体" charset="-122"/>
              </a:rPr>
              <a:t>, p</a:t>
            </a:r>
            <a:r>
              <a:rPr lang="en-US" altLang="zh-CN" sz="2400" baseline="-25000" dirty="0" smtClean="0">
                <a:solidFill>
                  <a:srgbClr val="0000FF"/>
                </a:solidFill>
                <a:ea typeface="宋体" charset="-122"/>
              </a:rPr>
              <a:t>22</a:t>
            </a:r>
            <a:r>
              <a:rPr lang="en-US" altLang="zh-CN" sz="2400" dirty="0" smtClean="0">
                <a:solidFill>
                  <a:srgbClr val="0000FF"/>
                </a:solidFill>
                <a:ea typeface="宋体" charset="-122"/>
              </a:rPr>
              <a:t>=0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ea typeface="宋体" charset="-122"/>
              </a:rPr>
              <a:t>, p</a:t>
            </a:r>
            <a:r>
              <a:rPr lang="en-US" altLang="zh-CN" sz="2400" baseline="-25000" dirty="0" smtClean="0">
                <a:solidFill>
                  <a:srgbClr val="0000FF"/>
                </a:solidFill>
                <a:ea typeface="宋体" charset="-122"/>
              </a:rPr>
              <a:t>23</a:t>
            </a:r>
            <a:r>
              <a:rPr lang="en-US" altLang="zh-CN" sz="2400" dirty="0" smtClean="0">
                <a:solidFill>
                  <a:srgbClr val="0000FF"/>
                </a:solidFill>
                <a:ea typeface="宋体" charset="-122"/>
              </a:rPr>
              <a:t>&gt;0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ea typeface="宋体" charset="-122"/>
              </a:rPr>
              <a:t>（纯战略）</a:t>
            </a:r>
            <a:endParaRPr lang="en-US" altLang="zh-CN" sz="2400" dirty="0" smtClean="0">
              <a:ea typeface="宋体" charset="-122"/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0000FF"/>
                </a:solidFill>
                <a:ea typeface="宋体" charset="-122"/>
              </a:rPr>
              <a:t>p</a:t>
            </a:r>
            <a:r>
              <a:rPr lang="en-US" altLang="zh-CN" sz="2400" baseline="-25000" dirty="0" smtClean="0">
                <a:solidFill>
                  <a:srgbClr val="0000FF"/>
                </a:solidFill>
                <a:ea typeface="宋体" charset="-122"/>
              </a:rPr>
              <a:t>21</a:t>
            </a:r>
            <a:r>
              <a:rPr lang="en-US" altLang="zh-CN" sz="2400" dirty="0" smtClean="0">
                <a:solidFill>
                  <a:srgbClr val="0000FF"/>
                </a:solidFill>
                <a:ea typeface="宋体" charset="-122"/>
              </a:rPr>
              <a:t>&gt;0, p</a:t>
            </a:r>
            <a:r>
              <a:rPr lang="en-US" altLang="zh-CN" sz="2400" baseline="-25000" dirty="0" smtClean="0">
                <a:solidFill>
                  <a:srgbClr val="0000FF"/>
                </a:solidFill>
                <a:ea typeface="宋体" charset="-122"/>
              </a:rPr>
              <a:t>22</a:t>
            </a:r>
            <a:r>
              <a:rPr lang="en-US" altLang="zh-CN" sz="2400" dirty="0" smtClean="0">
                <a:solidFill>
                  <a:srgbClr val="0000FF"/>
                </a:solidFill>
                <a:ea typeface="宋体" charset="-122"/>
              </a:rPr>
              <a:t>=0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ea typeface="宋体" charset="-122"/>
              </a:rPr>
              <a:t>, p</a:t>
            </a:r>
            <a:r>
              <a:rPr lang="en-US" altLang="zh-CN" sz="2400" baseline="-25000" dirty="0" smtClean="0">
                <a:solidFill>
                  <a:srgbClr val="0000FF"/>
                </a:solidFill>
                <a:ea typeface="宋体" charset="-122"/>
              </a:rPr>
              <a:t>23</a:t>
            </a:r>
            <a:r>
              <a:rPr lang="en-US" altLang="zh-CN" sz="2400" dirty="0" smtClean="0">
                <a:solidFill>
                  <a:srgbClr val="0000FF"/>
                </a:solidFill>
                <a:ea typeface="宋体" charset="-122"/>
              </a:rPr>
              <a:t>=0</a:t>
            </a:r>
            <a:r>
              <a:rPr lang="en-US" altLang="zh-CN" sz="2400" dirty="0" smtClean="0">
                <a:ea typeface="宋体" charset="-122"/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  <a:ea typeface="宋体" charset="-122"/>
              </a:rPr>
              <a:t>（纯战略）</a:t>
            </a:r>
            <a:endParaRPr lang="en-US" altLang="zh-CN" sz="2400" dirty="0" smtClean="0">
              <a:ea typeface="宋体" charset="-122"/>
            </a:endParaRPr>
          </a:p>
          <a:p>
            <a:pPr lvl="0" eaLnBrk="1" hangingPunct="1"/>
            <a:endParaRPr lang="en-US" altLang="zh-CN" sz="2400" dirty="0" smtClean="0">
              <a:solidFill>
                <a:prstClr val="black"/>
              </a:solidFill>
              <a:ea typeface="宋体" charset="-122"/>
            </a:endParaRPr>
          </a:p>
        </p:txBody>
      </p:sp>
      <p:graphicFrame>
        <p:nvGraphicFramePr>
          <p:cNvPr id="265220" name="Group 4"/>
          <p:cNvGraphicFramePr>
            <a:graphicFrameLocks noGrp="1"/>
          </p:cNvGraphicFramePr>
          <p:nvPr>
            <p:ph idx="4294967295"/>
          </p:nvPr>
        </p:nvGraphicFramePr>
        <p:xfrm>
          <a:off x="1009650" y="1412875"/>
          <a:ext cx="6691313" cy="1463040"/>
        </p:xfrm>
        <a:graphic>
          <a:graphicData uri="http://schemas.openxmlformats.org/drawingml/2006/table">
            <a:tbl>
              <a:tblPr/>
              <a:tblGrid>
                <a:gridCol w="998538"/>
                <a:gridCol w="1060450"/>
                <a:gridCol w="1524000"/>
                <a:gridCol w="1565275"/>
                <a:gridCol w="15430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Player 2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L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21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M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22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R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23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Player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T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11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2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B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12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3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smtClean="0">
                <a:ea typeface="宋体" charset="-122"/>
              </a:rPr>
              <a:t>Exercise 138.1 of Osborne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3000375"/>
            <a:ext cx="7916863" cy="3073400"/>
          </a:xfrm>
        </p:spPr>
        <p:txBody>
          <a:bodyPr/>
          <a:lstStyle/>
          <a:p>
            <a:pPr marL="342900" lvl="1" indent="-342900" eaLnBrk="1" hangingPunct="1">
              <a:buFont typeface="Arial" charset="0"/>
              <a:buChar char="•"/>
            </a:pPr>
            <a:r>
              <a:rPr lang="zh-CN" altLang="en-US" sz="1800" b="1" dirty="0" smtClean="0"/>
              <a:t>考虑</a:t>
            </a:r>
            <a:r>
              <a:rPr lang="en-US" altLang="zh-CN" sz="1800" b="1" dirty="0" smtClean="0">
                <a:ea typeface="宋体" charset="-122"/>
              </a:rPr>
              <a:t>p</a:t>
            </a:r>
            <a:r>
              <a:rPr lang="en-US" altLang="zh-CN" sz="1800" b="1" baseline="-25000" dirty="0" smtClean="0">
                <a:ea typeface="宋体" charset="-122"/>
              </a:rPr>
              <a:t>11</a:t>
            </a:r>
            <a:r>
              <a:rPr lang="en-US" altLang="zh-CN" sz="1800" b="1" dirty="0" smtClean="0">
                <a:ea typeface="宋体" charset="-122"/>
              </a:rPr>
              <a:t>=0, p</a:t>
            </a:r>
            <a:r>
              <a:rPr lang="en-US" altLang="zh-CN" sz="1800" b="1" baseline="-25000" dirty="0" smtClean="0">
                <a:ea typeface="宋体" charset="-122"/>
              </a:rPr>
              <a:t>12</a:t>
            </a:r>
            <a:r>
              <a:rPr lang="en-US" altLang="zh-CN" sz="1800" b="1" dirty="0" smtClean="0">
                <a:ea typeface="宋体" charset="-122"/>
              </a:rPr>
              <a:t>&gt;0</a:t>
            </a:r>
            <a:r>
              <a:rPr lang="en-US" altLang="zh-CN" sz="1800" b="1" dirty="0" smtClean="0"/>
              <a:t>, </a:t>
            </a:r>
            <a:r>
              <a:rPr lang="en-US" altLang="zh-CN" sz="1800" b="1" dirty="0" smtClean="0">
                <a:ea typeface="宋体" charset="-122"/>
              </a:rPr>
              <a:t>p</a:t>
            </a:r>
            <a:r>
              <a:rPr lang="en-US" altLang="zh-CN" sz="1800" b="1" baseline="-25000" dirty="0" smtClean="0">
                <a:ea typeface="宋体" charset="-122"/>
              </a:rPr>
              <a:t>21</a:t>
            </a:r>
            <a:r>
              <a:rPr lang="en-US" altLang="zh-CN" sz="1800" b="1" dirty="0" smtClean="0">
                <a:ea typeface="宋体" charset="-122"/>
              </a:rPr>
              <a:t>&gt;0, p</a:t>
            </a:r>
            <a:r>
              <a:rPr lang="en-US" altLang="zh-CN" sz="1800" b="1" baseline="-25000" dirty="0" smtClean="0">
                <a:ea typeface="宋体" charset="-122"/>
              </a:rPr>
              <a:t>22</a:t>
            </a:r>
            <a:r>
              <a:rPr lang="en-US" altLang="zh-CN" sz="1800" b="1" dirty="0" smtClean="0">
                <a:ea typeface="宋体" charset="-122"/>
              </a:rPr>
              <a:t>=0 , p</a:t>
            </a:r>
            <a:r>
              <a:rPr lang="en-US" altLang="zh-CN" sz="1800" b="1" baseline="-25000" dirty="0" smtClean="0">
                <a:ea typeface="宋体" charset="-122"/>
              </a:rPr>
              <a:t>23</a:t>
            </a:r>
            <a:r>
              <a:rPr lang="en-US" altLang="zh-CN" sz="1800" b="1" dirty="0" smtClean="0">
                <a:ea typeface="宋体" charset="-122"/>
              </a:rPr>
              <a:t>&gt;0 </a:t>
            </a:r>
            <a:endParaRPr lang="en-US" altLang="zh-CN" sz="1800" b="1" dirty="0" smtClean="0"/>
          </a:p>
          <a:p>
            <a:pPr eaLnBrk="1" hangingPunct="1"/>
            <a:endParaRPr lang="en-US" altLang="zh-CN" sz="1800" dirty="0" smtClean="0">
              <a:ea typeface="宋体" charset="-122"/>
            </a:endParaRPr>
          </a:p>
          <a:p>
            <a:pPr eaLnBrk="1" hangingPunct="1"/>
            <a:r>
              <a:rPr lang="zh-CN" altLang="en-US" sz="1800" dirty="0" smtClean="0">
                <a:ea typeface="宋体" charset="-122"/>
              </a:rPr>
              <a:t>给定参与者</a:t>
            </a:r>
            <a:r>
              <a:rPr lang="en-US" altLang="zh-CN" sz="1800" dirty="0" smtClean="0">
                <a:ea typeface="宋体" charset="-122"/>
              </a:rPr>
              <a:t>1</a:t>
            </a:r>
            <a:r>
              <a:rPr lang="zh-CN" altLang="en-US" sz="1800" dirty="0" smtClean="0">
                <a:ea typeface="宋体" charset="-122"/>
              </a:rPr>
              <a:t>选择纯战略“</a:t>
            </a:r>
            <a:r>
              <a:rPr lang="en-US" altLang="zh-CN" sz="1800" dirty="0" smtClean="0">
                <a:ea typeface="宋体" charset="-122"/>
              </a:rPr>
              <a:t>B</a:t>
            </a:r>
            <a:r>
              <a:rPr lang="zh-CN" altLang="en-US" sz="1800" dirty="0" smtClean="0">
                <a:ea typeface="宋体" charset="-122"/>
              </a:rPr>
              <a:t>”，参与者</a:t>
            </a:r>
            <a:r>
              <a:rPr lang="en-US" altLang="zh-CN" sz="1800" dirty="0" smtClean="0">
                <a:ea typeface="宋体" charset="-122"/>
              </a:rPr>
              <a:t>2</a:t>
            </a:r>
            <a:r>
              <a:rPr lang="zh-CN" altLang="en-US" sz="1800" dirty="0" smtClean="0">
                <a:ea typeface="宋体" charset="-122"/>
              </a:rPr>
              <a:t>永远给出的是最优反应</a:t>
            </a:r>
            <a:r>
              <a:rPr lang="en-US" altLang="zh-CN" sz="1800" dirty="0" smtClean="0">
                <a:ea typeface="宋体" charset="-122"/>
              </a:rPr>
              <a:t/>
            </a:r>
            <a:br>
              <a:rPr lang="en-US" altLang="zh-CN" sz="1800" dirty="0" smtClean="0">
                <a:ea typeface="宋体" charset="-122"/>
              </a:rPr>
            </a:br>
            <a:endParaRPr lang="en-US" altLang="zh-CN" sz="1800" dirty="0" smtClean="0">
              <a:ea typeface="宋体" charset="-122"/>
            </a:endParaRPr>
          </a:p>
          <a:p>
            <a:pPr eaLnBrk="1" hangingPunct="1"/>
            <a:r>
              <a:rPr lang="zh-CN" altLang="en-US" sz="1800" dirty="0" smtClean="0">
                <a:ea typeface="宋体" charset="-122"/>
              </a:rPr>
              <a:t>对参与者</a:t>
            </a:r>
            <a:r>
              <a:rPr lang="en-US" altLang="zh-CN" sz="1800" dirty="0" smtClean="0">
                <a:ea typeface="宋体" charset="-122"/>
              </a:rPr>
              <a:t>1</a:t>
            </a:r>
            <a:r>
              <a:rPr lang="zh-CN" altLang="en-US" sz="1800" dirty="0" smtClean="0">
                <a:ea typeface="宋体" charset="-122"/>
              </a:rPr>
              <a:t>，我们必须有</a:t>
            </a:r>
            <a:r>
              <a:rPr lang="en-US" altLang="zh-CN" sz="1800" dirty="0" smtClean="0">
                <a:ea typeface="宋体" charset="-122"/>
              </a:rPr>
              <a:t/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b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</a:rPr>
              <a:t>3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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21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+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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22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+0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23 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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</a:rPr>
              <a:t> 2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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21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+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</a:rPr>
              <a:t>0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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22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+1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23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</a:rPr>
              <a:t> </a:t>
            </a:r>
            <a:endParaRPr lang="en-US" altLang="zh-CN" sz="1800" b="1" baseline="-25000" dirty="0" smtClean="0">
              <a:latin typeface="Times New Roman" pitchFamily="18" charset="0"/>
              <a:ea typeface="宋体" charset="-122"/>
              <a:sym typeface="Symbol" pitchFamily="18" charset="2"/>
            </a:endParaRPr>
          </a:p>
          <a:p>
            <a:pPr eaLnBrk="1" hangingPunct="1">
              <a:buNone/>
            </a:pPr>
            <a:r>
              <a:rPr lang="en-US" altLang="zh-CN" sz="1800" b="1" i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      </a:t>
            </a:r>
            <a:r>
              <a:rPr lang="zh-CN" altLang="en-US" sz="18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并且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21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+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22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+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23 </a:t>
            </a:r>
            <a:r>
              <a:rPr lang="en-US" altLang="zh-CN" sz="1800" dirty="0" smtClean="0">
                <a:ea typeface="宋体" charset="-122"/>
              </a:rPr>
              <a:t>=</a:t>
            </a:r>
            <a:r>
              <a:rPr lang="en-US" altLang="zh-CN" sz="1800" b="1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 1</a:t>
            </a:r>
          </a:p>
          <a:p>
            <a:pPr eaLnBrk="1" hangingPunct="1"/>
            <a:endParaRPr lang="en-US" altLang="zh-CN" sz="1800" b="1" dirty="0" smtClean="0">
              <a:latin typeface="Times New Roman" pitchFamily="18" charset="0"/>
              <a:ea typeface="宋体" charset="-122"/>
              <a:sym typeface="Symbol" pitchFamily="18" charset="2"/>
            </a:endParaRPr>
          </a:p>
          <a:p>
            <a:pPr eaLnBrk="1" hangingPunct="1"/>
            <a:r>
              <a:rPr lang="zh-CN" altLang="en-US" sz="18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必须满足 </a:t>
            </a:r>
            <a:r>
              <a:rPr lang="en-US" altLang="zh-CN" sz="1800" b="1" i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21</a:t>
            </a: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 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1800" b="1" i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p</a:t>
            </a:r>
            <a:r>
              <a:rPr lang="en-US" altLang="zh-CN" sz="1800" b="1" baseline="-25000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23</a:t>
            </a:r>
            <a:endParaRPr lang="en-US" altLang="zh-CN" sz="1800" b="1" dirty="0" smtClean="0">
              <a:solidFill>
                <a:srgbClr val="FF0000"/>
              </a:solidFill>
              <a:latin typeface="Times New Roman" pitchFamily="18" charset="0"/>
              <a:ea typeface="宋体" charset="-122"/>
              <a:sym typeface="Symbol" pitchFamily="18" charset="2"/>
            </a:endParaRPr>
          </a:p>
        </p:txBody>
      </p:sp>
      <p:graphicFrame>
        <p:nvGraphicFramePr>
          <p:cNvPr id="267268" name="Group 4"/>
          <p:cNvGraphicFramePr>
            <a:graphicFrameLocks noGrp="1"/>
          </p:cNvGraphicFramePr>
          <p:nvPr>
            <p:ph idx="4294967295"/>
          </p:nvPr>
        </p:nvGraphicFramePr>
        <p:xfrm>
          <a:off x="1009650" y="1412875"/>
          <a:ext cx="6691313" cy="1463040"/>
        </p:xfrm>
        <a:graphic>
          <a:graphicData uri="http://schemas.openxmlformats.org/drawingml/2006/table">
            <a:tbl>
              <a:tblPr/>
              <a:tblGrid>
                <a:gridCol w="998538"/>
                <a:gridCol w="1060450"/>
                <a:gridCol w="1524000"/>
                <a:gridCol w="1565275"/>
                <a:gridCol w="1543050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Player 2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L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21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M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22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R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23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Player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T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11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2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B (p</a:t>
                      </a:r>
                      <a:r>
                        <a:rPr kumimoji="0" lang="en-US" altLang="zh-CN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12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3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dirty="0" smtClean="0">
                <a:ea typeface="SimSun" pitchFamily="2" charset="-122"/>
              </a:rPr>
              <a:t>回顾：混合战略下的期望收益</a:t>
            </a:r>
            <a:endParaRPr lang="zh-CN" altLang="en-US" sz="4000" dirty="0" smtClean="0"/>
          </a:p>
        </p:txBody>
      </p:sp>
      <p:sp>
        <p:nvSpPr>
          <p:cNvPr id="60425" name="Content Placeholder 2"/>
          <p:cNvSpPr>
            <a:spLocks noGrp="1"/>
          </p:cNvSpPr>
          <p:nvPr>
            <p:ph idx="4294967295"/>
          </p:nvPr>
        </p:nvSpPr>
        <p:spPr>
          <a:xfrm>
            <a:off x="228600" y="1371600"/>
            <a:ext cx="8458200" cy="5486400"/>
          </a:xfrm>
        </p:spPr>
        <p:txBody>
          <a:bodyPr/>
          <a:lstStyle/>
          <a:p>
            <a:r>
              <a:rPr lang="zh-CN" altLang="en-US" smtClean="0"/>
              <a:t>参与者</a:t>
            </a:r>
            <a:r>
              <a:rPr lang="en-US" altLang="zh-CN" smtClean="0"/>
              <a:t>1</a:t>
            </a:r>
            <a:r>
              <a:rPr lang="zh-CN" altLang="en-US" smtClean="0"/>
              <a:t>选择纯战略</a:t>
            </a:r>
            <a:r>
              <a:rPr lang="en-US" altLang="zh-CN" smtClean="0"/>
              <a:t>s</a:t>
            </a:r>
            <a:r>
              <a:rPr lang="en-US" altLang="zh-CN" baseline="-25000" smtClean="0"/>
              <a:t>1j</a:t>
            </a:r>
            <a:r>
              <a:rPr lang="zh-CN" altLang="en-US" smtClean="0"/>
              <a:t>的期望收益为</a:t>
            </a:r>
            <a:endParaRPr lang="en-US" altLang="zh-CN" smtClean="0"/>
          </a:p>
          <a:p>
            <a:r>
              <a:rPr lang="zh-CN" altLang="en-US" smtClean="0"/>
              <a:t>参与者</a:t>
            </a:r>
            <a:r>
              <a:rPr lang="en-US" altLang="zh-CN" smtClean="0"/>
              <a:t>1</a:t>
            </a:r>
            <a:r>
              <a:rPr lang="zh-CN" altLang="en-US" smtClean="0"/>
              <a:t>选择混合战略</a:t>
            </a:r>
            <a:r>
              <a:rPr lang="en-US" altLang="zh-CN" smtClean="0"/>
              <a:t>p</a:t>
            </a:r>
            <a:r>
              <a:rPr lang="en-US" altLang="zh-CN" baseline="-25000" smtClean="0"/>
              <a:t>1</a:t>
            </a:r>
            <a:r>
              <a:rPr lang="en-US" altLang="zh-CN" smtClean="0"/>
              <a:t>={p</a:t>
            </a:r>
            <a:r>
              <a:rPr lang="en-US" altLang="zh-CN" baseline="-25000" smtClean="0"/>
              <a:t>11,</a:t>
            </a:r>
            <a:r>
              <a:rPr lang="en-US" altLang="zh-CN" smtClean="0"/>
              <a:t> p</a:t>
            </a:r>
            <a:r>
              <a:rPr lang="en-US" altLang="zh-CN" baseline="-25000" smtClean="0"/>
              <a:t>12, … ,</a:t>
            </a:r>
            <a:r>
              <a:rPr lang="en-US" altLang="zh-CN" smtClean="0"/>
              <a:t> p</a:t>
            </a:r>
            <a:r>
              <a:rPr lang="en-US" altLang="zh-CN" baseline="-25000" smtClean="0"/>
              <a:t>1J</a:t>
            </a:r>
            <a:r>
              <a:rPr lang="en-US" altLang="zh-CN" smtClean="0"/>
              <a:t>}</a:t>
            </a:r>
            <a:r>
              <a:rPr lang="zh-CN" altLang="en-US" smtClean="0"/>
              <a:t>的期望收益为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参与者</a:t>
            </a:r>
            <a:r>
              <a:rPr lang="en-US" altLang="zh-CN" smtClean="0"/>
              <a:t>2</a:t>
            </a:r>
            <a:r>
              <a:rPr lang="zh-CN" altLang="en-US" smtClean="0"/>
              <a:t>选择纯战略</a:t>
            </a:r>
            <a:r>
              <a:rPr lang="en-US" altLang="zh-CN" smtClean="0"/>
              <a:t>s</a:t>
            </a:r>
            <a:r>
              <a:rPr lang="en-US" altLang="zh-CN" baseline="-25000" smtClean="0"/>
              <a:t>2k</a:t>
            </a:r>
            <a:r>
              <a:rPr lang="zh-CN" altLang="en-US" smtClean="0"/>
              <a:t>的期望收益为</a:t>
            </a:r>
            <a:endParaRPr lang="en-US" altLang="zh-CN" smtClean="0"/>
          </a:p>
          <a:p>
            <a:r>
              <a:rPr lang="zh-CN" altLang="en-US" smtClean="0"/>
              <a:t>参与者</a:t>
            </a:r>
            <a:r>
              <a:rPr lang="en-US" altLang="zh-CN" smtClean="0"/>
              <a:t>2</a:t>
            </a:r>
            <a:r>
              <a:rPr lang="zh-CN" altLang="en-US" smtClean="0"/>
              <a:t>选择混合战略</a:t>
            </a:r>
            <a:r>
              <a:rPr lang="en-US" altLang="zh-CN" smtClean="0"/>
              <a:t>p</a:t>
            </a:r>
            <a:r>
              <a:rPr lang="en-US" altLang="zh-CN" baseline="-25000" smtClean="0"/>
              <a:t>2</a:t>
            </a:r>
            <a:r>
              <a:rPr lang="en-US" altLang="zh-CN" smtClean="0"/>
              <a:t>={p</a:t>
            </a:r>
            <a:r>
              <a:rPr lang="en-US" altLang="zh-CN" baseline="-25000" smtClean="0"/>
              <a:t>21,</a:t>
            </a:r>
            <a:r>
              <a:rPr lang="en-US" altLang="zh-CN" smtClean="0"/>
              <a:t> p</a:t>
            </a:r>
            <a:r>
              <a:rPr lang="en-US" altLang="zh-CN" baseline="-25000" smtClean="0"/>
              <a:t>22, … ,</a:t>
            </a:r>
            <a:r>
              <a:rPr lang="en-US" altLang="zh-CN" smtClean="0"/>
              <a:t> p</a:t>
            </a:r>
            <a:r>
              <a:rPr lang="en-US" altLang="zh-CN" baseline="-25000" smtClean="0"/>
              <a:t>2K</a:t>
            </a:r>
            <a:r>
              <a:rPr lang="en-US" altLang="zh-CN" smtClean="0"/>
              <a:t>}</a:t>
            </a:r>
            <a:r>
              <a:rPr lang="zh-CN" altLang="en-US" smtClean="0"/>
              <a:t>的期望收益为</a:t>
            </a:r>
            <a:endParaRPr lang="en-US" altLang="zh-CN" smtClean="0"/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6934200" y="1143000"/>
          <a:ext cx="2209800" cy="1023938"/>
        </p:xfrm>
        <a:graphic>
          <a:graphicData uri="http://schemas.openxmlformats.org/presentationml/2006/ole">
            <p:oleObj spid="_x0000_s212994" name="Equation" r:id="rId3" imgW="990360" imgH="431640" progId="">
              <p:embed/>
            </p:oleObj>
          </a:graphicData>
        </a:graphic>
      </p:graphicFrame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1524000" y="2895600"/>
          <a:ext cx="5918200" cy="1187450"/>
        </p:xfrm>
        <a:graphic>
          <a:graphicData uri="http://schemas.openxmlformats.org/presentationml/2006/ole">
            <p:oleObj spid="_x0000_s212995" name="Equation" r:id="rId4" imgW="2120760" imgH="469800" progId="">
              <p:embed/>
            </p:oleObj>
          </a:graphicData>
        </a:graphic>
      </p:graphicFrame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1641475" y="5530850"/>
          <a:ext cx="5991225" cy="1252538"/>
        </p:xfrm>
        <a:graphic>
          <a:graphicData uri="http://schemas.openxmlformats.org/presentationml/2006/ole">
            <p:oleObj spid="_x0000_s212996" name="Equation" r:id="rId5" imgW="2145960" imgH="495000" progId="">
              <p:embed/>
            </p:oleObj>
          </a:graphicData>
        </a:graphic>
      </p:graphicFrame>
      <p:graphicFrame>
        <p:nvGraphicFramePr>
          <p:cNvPr id="60423" name="Object 7"/>
          <p:cNvGraphicFramePr>
            <a:graphicFrameLocks noChangeAspect="1"/>
          </p:cNvGraphicFramePr>
          <p:nvPr/>
        </p:nvGraphicFramePr>
        <p:xfrm>
          <a:off x="6932613" y="3944938"/>
          <a:ext cx="2225675" cy="1084262"/>
        </p:xfrm>
        <a:graphic>
          <a:graphicData uri="http://schemas.openxmlformats.org/presentationml/2006/ole">
            <p:oleObj spid="_x0000_s212997" name="Equation" r:id="rId6" imgW="990360" imgH="4572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回顾：混合战略纳什均衡定义</a:t>
            </a:r>
          </a:p>
        </p:txBody>
      </p:sp>
      <p:sp>
        <p:nvSpPr>
          <p:cNvPr id="62472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zh-CN" sz="3000" b="1" dirty="0" smtClean="0"/>
              <a:t>    </a:t>
            </a:r>
            <a:r>
              <a:rPr lang="zh-CN" altLang="en-US" sz="3000" dirty="0" smtClean="0"/>
              <a:t>在两个参与者标准式博弈</a:t>
            </a:r>
            <a:r>
              <a:rPr lang="en-US" altLang="zh-CN" sz="3000" dirty="0" smtClean="0"/>
              <a:t>G={S</a:t>
            </a:r>
            <a:r>
              <a:rPr lang="en-US" altLang="zh-CN" sz="3000" baseline="-25000" dirty="0" smtClean="0"/>
              <a:t>1</a:t>
            </a:r>
            <a:r>
              <a:rPr lang="en-US" altLang="zh-CN" sz="3000" dirty="0" smtClean="0"/>
              <a:t>, S</a:t>
            </a:r>
            <a:r>
              <a:rPr lang="en-US" altLang="zh-CN" sz="3000" baseline="-25000" dirty="0" smtClean="0"/>
              <a:t>2</a:t>
            </a:r>
            <a:r>
              <a:rPr lang="en-US" altLang="zh-CN" sz="3000" dirty="0" smtClean="0"/>
              <a:t>; u</a:t>
            </a:r>
            <a:r>
              <a:rPr lang="en-US" altLang="zh-CN" sz="3000" baseline="-25000" dirty="0" smtClean="0"/>
              <a:t>1</a:t>
            </a:r>
            <a:r>
              <a:rPr lang="en-US" altLang="zh-CN" sz="3000" dirty="0" smtClean="0"/>
              <a:t>, u</a:t>
            </a:r>
            <a:r>
              <a:rPr lang="en-US" altLang="zh-CN" sz="3000" baseline="-25000" dirty="0" smtClean="0"/>
              <a:t>2</a:t>
            </a:r>
            <a:r>
              <a:rPr lang="en-US" altLang="zh-CN" sz="3000" dirty="0" smtClean="0"/>
              <a:t>}</a:t>
            </a:r>
            <a:r>
              <a:rPr lang="zh-CN" altLang="en-US" sz="3000" dirty="0" smtClean="0"/>
              <a:t>中，混合战略</a:t>
            </a:r>
            <a:r>
              <a:rPr lang="en-US" altLang="zh-CN" sz="3000" dirty="0" smtClean="0"/>
              <a:t>(P</a:t>
            </a:r>
            <a:r>
              <a:rPr lang="en-US" altLang="zh-CN" sz="3000" baseline="-25000" dirty="0" smtClean="0"/>
              <a:t>1</a:t>
            </a:r>
            <a:r>
              <a:rPr lang="en-US" altLang="zh-CN" sz="3000" baseline="30000" dirty="0" smtClean="0"/>
              <a:t>*</a:t>
            </a:r>
            <a:r>
              <a:rPr lang="en-US" altLang="zh-CN" sz="3000" dirty="0" smtClean="0"/>
              <a:t>, P</a:t>
            </a:r>
            <a:r>
              <a:rPr lang="en-US" altLang="zh-CN" sz="3000" baseline="-25000" dirty="0" smtClean="0"/>
              <a:t>2</a:t>
            </a:r>
            <a:r>
              <a:rPr lang="en-US" altLang="zh-CN" sz="3000" baseline="30000" dirty="0" smtClean="0"/>
              <a:t> *</a:t>
            </a:r>
            <a:r>
              <a:rPr lang="en-US" altLang="zh-CN" sz="3000" dirty="0" smtClean="0"/>
              <a:t>)</a:t>
            </a:r>
            <a:r>
              <a:rPr lang="zh-CN" altLang="en-US" sz="3000" dirty="0" smtClean="0"/>
              <a:t>是纳什均衡的充分必要条件是：每一参与者的混合战略是另一参与者混合战略的最优反应，即：</a:t>
            </a:r>
            <a:endParaRPr lang="en-US" altLang="zh-CN" sz="3000" dirty="0" smtClean="0"/>
          </a:p>
          <a:p>
            <a:pPr>
              <a:buFont typeface="Arial" charset="0"/>
              <a:buNone/>
            </a:pPr>
            <a:r>
              <a:rPr lang="zh-CN" altLang="en-US" sz="3000" dirty="0" smtClean="0"/>
              <a:t>    </a:t>
            </a:r>
            <a:r>
              <a:rPr lang="en-US" altLang="zh-CN" sz="3000" dirty="0" smtClean="0"/>
              <a:t>(</a:t>
            </a:r>
            <a:r>
              <a:rPr lang="en-US" altLang="zh-CN" sz="3000" dirty="0" err="1" smtClean="0"/>
              <a:t>i</a:t>
            </a:r>
            <a:r>
              <a:rPr lang="en-US" altLang="zh-CN" sz="3000" dirty="0" smtClean="0"/>
              <a:t>)</a:t>
            </a:r>
            <a:r>
              <a:rPr lang="zh-CN" altLang="en-US" sz="3000" dirty="0" smtClean="0"/>
              <a:t>对</a:t>
            </a:r>
            <a:r>
              <a:rPr lang="en-US" altLang="zh-CN" sz="3000" dirty="0" smtClean="0"/>
              <a:t>S</a:t>
            </a:r>
            <a:r>
              <a:rPr lang="en-US" altLang="zh-CN" sz="3000" baseline="-25000" dirty="0" smtClean="0"/>
              <a:t>1</a:t>
            </a:r>
            <a:r>
              <a:rPr lang="zh-CN" altLang="en-US" sz="3000" dirty="0" smtClean="0"/>
              <a:t>中战略所有可能的概率分布</a:t>
            </a:r>
            <a:r>
              <a:rPr lang="en-US" altLang="zh-CN" sz="3000" dirty="0" smtClean="0"/>
              <a:t>P</a:t>
            </a:r>
            <a:r>
              <a:rPr lang="en-US" altLang="zh-CN" sz="3000" baseline="-25000" dirty="0" smtClean="0"/>
              <a:t>1</a:t>
            </a:r>
            <a:r>
              <a:rPr lang="zh-CN" altLang="en-US" sz="3000" dirty="0" smtClean="0"/>
              <a:t>，有</a:t>
            </a:r>
            <a:endParaRPr lang="en-US" altLang="zh-CN" sz="3000" dirty="0" smtClean="0"/>
          </a:p>
          <a:p>
            <a:pPr>
              <a:buFont typeface="Arial" charset="0"/>
              <a:buNone/>
            </a:pPr>
            <a:r>
              <a:rPr lang="en-US" altLang="zh-CN" sz="3000" dirty="0" smtClean="0"/>
              <a:t>     v</a:t>
            </a:r>
            <a:r>
              <a:rPr lang="en-US" altLang="zh-CN" sz="3000" baseline="-25000" dirty="0" smtClean="0"/>
              <a:t>1</a:t>
            </a:r>
            <a:r>
              <a:rPr lang="en-US" altLang="zh-CN" sz="3000" dirty="0" smtClean="0"/>
              <a:t>(P</a:t>
            </a:r>
            <a:r>
              <a:rPr lang="en-US" altLang="zh-CN" sz="3000" baseline="-25000" dirty="0" smtClean="0"/>
              <a:t>1</a:t>
            </a:r>
            <a:r>
              <a:rPr lang="en-US" altLang="zh-CN" sz="3000" baseline="30000" dirty="0" smtClean="0"/>
              <a:t>*</a:t>
            </a:r>
            <a:r>
              <a:rPr lang="en-US" altLang="zh-CN" sz="3000" dirty="0" smtClean="0"/>
              <a:t>, P</a:t>
            </a:r>
            <a:r>
              <a:rPr lang="en-US" altLang="zh-CN" sz="3000" baseline="-25000" dirty="0" smtClean="0"/>
              <a:t>2</a:t>
            </a:r>
            <a:r>
              <a:rPr lang="en-US" altLang="zh-CN" sz="3000" baseline="30000" dirty="0" smtClean="0"/>
              <a:t>*</a:t>
            </a:r>
            <a:r>
              <a:rPr lang="en-US" altLang="zh-CN" sz="3000" dirty="0" smtClean="0"/>
              <a:t>)     v</a:t>
            </a:r>
            <a:r>
              <a:rPr lang="en-US" altLang="zh-CN" sz="3000" baseline="-25000" dirty="0" smtClean="0"/>
              <a:t>1</a:t>
            </a:r>
            <a:r>
              <a:rPr lang="en-US" altLang="zh-CN" sz="3000" dirty="0" smtClean="0"/>
              <a:t>(P</a:t>
            </a:r>
            <a:r>
              <a:rPr lang="en-US" altLang="zh-CN" sz="3000" baseline="-25000" dirty="0" smtClean="0"/>
              <a:t>1</a:t>
            </a:r>
            <a:r>
              <a:rPr lang="en-US" altLang="zh-CN" sz="3000" dirty="0" smtClean="0"/>
              <a:t>, P</a:t>
            </a:r>
            <a:r>
              <a:rPr lang="en-US" altLang="zh-CN" sz="3000" baseline="-25000" dirty="0" smtClean="0"/>
              <a:t>2</a:t>
            </a:r>
            <a:r>
              <a:rPr lang="en-US" altLang="zh-CN" sz="3000" baseline="30000" dirty="0" smtClean="0"/>
              <a:t>*</a:t>
            </a:r>
            <a:r>
              <a:rPr lang="en-US" altLang="zh-CN" sz="3000" dirty="0" smtClean="0"/>
              <a:t>)  </a:t>
            </a:r>
          </a:p>
          <a:p>
            <a:pPr>
              <a:buFont typeface="Arial" charset="0"/>
              <a:buNone/>
            </a:pPr>
            <a:r>
              <a:rPr lang="zh-CN" altLang="en-US" sz="3000" dirty="0" smtClean="0"/>
              <a:t>    </a:t>
            </a:r>
            <a:r>
              <a:rPr lang="en-US" altLang="zh-CN" sz="3000" dirty="0" smtClean="0"/>
              <a:t>(ii)</a:t>
            </a:r>
            <a:r>
              <a:rPr lang="zh-CN" altLang="en-US" sz="3000" dirty="0" smtClean="0"/>
              <a:t>对</a:t>
            </a:r>
            <a:r>
              <a:rPr lang="en-US" altLang="zh-CN" sz="3000" dirty="0" smtClean="0"/>
              <a:t>S</a:t>
            </a:r>
            <a:r>
              <a:rPr lang="en-US" altLang="zh-CN" sz="3000" baseline="-25000" dirty="0" smtClean="0"/>
              <a:t>2</a:t>
            </a:r>
            <a:r>
              <a:rPr lang="zh-CN" altLang="en-US" sz="3000" dirty="0" smtClean="0"/>
              <a:t>中战略所有可能的概率分布</a:t>
            </a:r>
            <a:r>
              <a:rPr lang="en-US" altLang="zh-CN" sz="3000" dirty="0" smtClean="0"/>
              <a:t>P</a:t>
            </a:r>
            <a:r>
              <a:rPr lang="en-US" altLang="zh-CN" sz="3000" baseline="-25000" dirty="0" smtClean="0"/>
              <a:t>2</a:t>
            </a:r>
            <a:r>
              <a:rPr lang="zh-CN" altLang="en-US" sz="3000" dirty="0" smtClean="0"/>
              <a:t>，有                 </a:t>
            </a:r>
            <a:endParaRPr lang="en-US" altLang="zh-CN" sz="3000" dirty="0" smtClean="0"/>
          </a:p>
          <a:p>
            <a:pPr>
              <a:buFont typeface="Arial" charset="0"/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v</a:t>
            </a:r>
            <a:r>
              <a:rPr lang="en-US" altLang="zh-CN" sz="3000" baseline="-25000" dirty="0" smtClean="0"/>
              <a:t>2</a:t>
            </a:r>
            <a:r>
              <a:rPr lang="en-US" altLang="zh-CN" sz="3000" dirty="0" smtClean="0"/>
              <a:t>(P</a:t>
            </a:r>
            <a:r>
              <a:rPr lang="en-US" altLang="zh-CN" sz="3000" baseline="-25000" dirty="0" smtClean="0"/>
              <a:t>1</a:t>
            </a:r>
            <a:r>
              <a:rPr lang="en-US" altLang="zh-CN" sz="3000" baseline="30000" dirty="0" smtClean="0"/>
              <a:t>*</a:t>
            </a:r>
            <a:r>
              <a:rPr lang="en-US" altLang="zh-CN" sz="3000" dirty="0" smtClean="0"/>
              <a:t>, P</a:t>
            </a:r>
            <a:r>
              <a:rPr lang="en-US" altLang="zh-CN" sz="3000" baseline="-25000" dirty="0" smtClean="0"/>
              <a:t>2</a:t>
            </a:r>
            <a:r>
              <a:rPr lang="en-US" altLang="zh-CN" sz="3000" baseline="30000" dirty="0" smtClean="0"/>
              <a:t>*</a:t>
            </a:r>
            <a:r>
              <a:rPr lang="en-US" altLang="zh-CN" sz="3000" dirty="0" smtClean="0"/>
              <a:t>)     v</a:t>
            </a:r>
            <a:r>
              <a:rPr lang="en-US" altLang="zh-CN" sz="3000" baseline="-25000" dirty="0" smtClean="0"/>
              <a:t>2</a:t>
            </a:r>
            <a:r>
              <a:rPr lang="en-US" altLang="zh-CN" sz="3000" dirty="0" smtClean="0"/>
              <a:t>(P</a:t>
            </a:r>
            <a:r>
              <a:rPr lang="en-US" altLang="zh-CN" sz="3000" baseline="-25000" dirty="0" smtClean="0"/>
              <a:t>1</a:t>
            </a:r>
            <a:r>
              <a:rPr lang="en-US" altLang="zh-CN" sz="3000" baseline="30000" dirty="0" smtClean="0"/>
              <a:t>*</a:t>
            </a:r>
            <a:r>
              <a:rPr lang="en-US" altLang="zh-CN" sz="3000" dirty="0" smtClean="0"/>
              <a:t>, P</a:t>
            </a:r>
            <a:r>
              <a:rPr lang="en-US" altLang="zh-CN" sz="3000" baseline="-25000" dirty="0" smtClean="0"/>
              <a:t>2</a:t>
            </a:r>
            <a:r>
              <a:rPr lang="en-US" altLang="zh-CN" sz="3000" dirty="0" smtClean="0"/>
              <a:t>)</a:t>
            </a:r>
            <a:endParaRPr lang="en-US" altLang="zh-CN" sz="3000" baseline="-25000" dirty="0" smtClean="0"/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214018" name="Equation" r:id="rId3" imgW="114120" imgH="215640" progId="Equation.3">
              <p:embed/>
            </p:oleObj>
          </a:graphicData>
        </a:graphic>
      </p:graphicFrame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2590800" y="5257800"/>
          <a:ext cx="368300" cy="376238"/>
        </p:xfrm>
        <a:graphic>
          <a:graphicData uri="http://schemas.openxmlformats.org/presentationml/2006/ole">
            <p:oleObj spid="_x0000_s214019" name="Equation" r:id="rId4" imgW="126720" imgH="139680" progId="">
              <p:embed/>
            </p:oleObj>
          </a:graphicData>
        </a:graphic>
      </p:graphicFrame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2590800" y="4114800"/>
          <a:ext cx="368300" cy="376237"/>
        </p:xfrm>
        <a:graphic>
          <a:graphicData uri="http://schemas.openxmlformats.org/presentationml/2006/ole">
            <p:oleObj spid="_x0000_s214020" name="Equation" r:id="rId5" imgW="126720" imgH="1396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性质</a:t>
            </a:r>
            <a:r>
              <a:rPr lang="en-US" altLang="zh-CN" sz="4000" dirty="0" smtClean="0"/>
              <a:t>1</a:t>
            </a:r>
            <a:endParaRPr lang="en-US" altLang="zh-CN" sz="4000" dirty="0" smtClean="0">
              <a:ea typeface="宋体" charset="-122"/>
            </a:endParaRP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4375" y="1673225"/>
            <a:ext cx="7699375" cy="421005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sz="24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</a:t>
            </a:r>
            <a:endParaRPr lang="en-US" altLang="zh-CN" sz="2400" dirty="0" smtClean="0"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eaLnBrk="1" hangingPunct="1">
              <a:buNone/>
            </a:pPr>
            <a:r>
              <a:rPr lang="en-US" altLang="zh-CN" sz="24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</a:t>
            </a:r>
            <a:r>
              <a:rPr lang="zh-CN" altLang="en-US" sz="24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一个混合战略组合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US" altLang="zh-CN" sz="2400" baseline="-25000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2400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*,</a:t>
            </a:r>
            <a:r>
              <a:rPr lang="en-US" altLang="zh-CN" sz="2400" i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US" altLang="zh-CN" sz="2400" baseline="-250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*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):</a:t>
            </a:r>
            <a:r>
              <a:rPr lang="en-US" altLang="zh-CN" sz="2400" dirty="0" smtClean="0">
                <a:ea typeface="宋体" charset="-122"/>
              </a:rPr>
              <a:t/>
            </a:r>
            <a:br>
              <a:rPr lang="en-US" altLang="zh-CN" sz="2400" dirty="0" smtClean="0">
                <a:ea typeface="宋体" charset="-122"/>
              </a:rPr>
            </a:br>
            <a:r>
              <a:rPr lang="en-US" altLang="zh-CN" sz="2400" dirty="0" smtClean="0">
                <a:ea typeface="宋体" charset="-122"/>
              </a:rPr>
              <a:t>                       </a:t>
            </a:r>
            <a:r>
              <a:rPr lang="en-US" altLang="zh-CN" sz="2400" b="1" i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2400" b="1" baseline="-25000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400" b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*=(</a:t>
            </a:r>
            <a:r>
              <a:rPr lang="en-US" altLang="zh-CN" sz="2400" b="1" i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2400" b="1" baseline="-25000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11</a:t>
            </a:r>
            <a:r>
              <a:rPr lang="en-US" altLang="zh-CN" sz="2400" b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*</a:t>
            </a:r>
            <a:r>
              <a:rPr lang="en-US" altLang="zh-CN" sz="2400" b="1" i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, p</a:t>
            </a:r>
            <a:r>
              <a:rPr lang="en-US" altLang="zh-CN" sz="2400" b="1" baseline="-25000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12</a:t>
            </a:r>
            <a:r>
              <a:rPr lang="en-US" altLang="zh-CN" sz="2400" b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*</a:t>
            </a:r>
            <a:r>
              <a:rPr lang="en-US" altLang="zh-CN" sz="2400" b="1" i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, ..., p</a:t>
            </a:r>
            <a:r>
              <a:rPr lang="en-US" altLang="zh-CN" sz="2400" b="1" baseline="-25000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400" b="1" i="1" baseline="-25000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en-US" altLang="zh-CN" sz="2400" b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*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b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)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 </a:t>
            </a:r>
            <a:br>
              <a:rPr lang="en-US" altLang="zh-CN" sz="2400" b="1" dirty="0" smtClean="0">
                <a:latin typeface="Times New Roman" pitchFamily="18" charset="0"/>
                <a:ea typeface="宋体" charset="-122"/>
              </a:rPr>
            </a:b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                    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*=(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21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*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, p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22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*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, ..., p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2400" b="1" i="1" baseline="-250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K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*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)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 </a:t>
            </a:r>
            <a:endParaRPr lang="en-US" altLang="zh-CN" sz="2400" b="1" dirty="0" smtClean="0">
              <a:latin typeface="Courier New" pitchFamily="49" charset="0"/>
              <a:ea typeface="宋体" charset="-122"/>
            </a:endParaRPr>
          </a:p>
          <a:p>
            <a:pPr eaLnBrk="1" hangingPunct="1">
              <a:buNone/>
            </a:pPr>
            <a:r>
              <a:rPr lang="en-US" altLang="zh-CN" sz="2400" b="1" dirty="0" smtClean="0">
                <a:latin typeface="Courier New" pitchFamily="49" charset="0"/>
                <a:ea typeface="宋体" charset="-122"/>
              </a:rPr>
              <a:t>  </a:t>
            </a:r>
            <a:r>
              <a:rPr lang="zh-CN" altLang="en-US" sz="2400" dirty="0" smtClean="0">
                <a:latin typeface="Courier New" pitchFamily="49" charset="0"/>
                <a:ea typeface="宋体" charset="-122"/>
              </a:rPr>
              <a:t>构成一个混合战略纳什均衡当且仅当以下条件得以满足：</a:t>
            </a:r>
            <a:r>
              <a:rPr lang="en-US" altLang="zh-CN" sz="2400" dirty="0" smtClean="0">
                <a:ea typeface="宋体" charset="-122"/>
              </a:rPr>
              <a:t/>
            </a:r>
            <a:br>
              <a:rPr lang="en-US" altLang="zh-CN" sz="2400" dirty="0" smtClean="0">
                <a:ea typeface="宋体" charset="-122"/>
              </a:rPr>
            </a:br>
            <a:r>
              <a:rPr lang="en-US" altLang="zh-CN" sz="2400" dirty="0" smtClean="0">
                <a:ea typeface="宋体" charset="-122"/>
              </a:rPr>
              <a:t>(</a:t>
            </a:r>
            <a:r>
              <a:rPr lang="en-US" altLang="zh-CN" sz="2400" dirty="0" err="1" smtClean="0">
                <a:ea typeface="宋体" charset="-122"/>
              </a:rPr>
              <a:t>i</a:t>
            </a:r>
            <a:r>
              <a:rPr lang="en-US" altLang="zh-CN" sz="2400" dirty="0" smtClean="0">
                <a:ea typeface="宋体" charset="-122"/>
              </a:rPr>
              <a:t>)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400" i="1" baseline="-25000" dirty="0" smtClean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2400" baseline="-25000" dirty="0" smtClean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*,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2400" baseline="-25000" dirty="0" smtClean="0"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*) 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 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EU</a:t>
            </a:r>
            <a:r>
              <a:rPr lang="en-US" altLang="zh-CN" sz="2400" baseline="-25000" dirty="0" smtClean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s</a:t>
            </a:r>
            <a:r>
              <a:rPr lang="en-US" altLang="zh-CN" sz="2400" baseline="-25000" dirty="0" smtClean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400" i="1" baseline="-25000" dirty="0" smtClean="0">
                <a:latin typeface="Times New Roman" pitchFamily="18" charset="0"/>
                <a:ea typeface="宋体" charset="-122"/>
              </a:rPr>
              <a:t>j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2400" baseline="-25000" dirty="0" smtClean="0"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*), </a:t>
            </a:r>
            <a:r>
              <a:rPr lang="zh-CN" altLang="en-US" sz="2400" dirty="0" smtClean="0">
                <a:latin typeface="Times New Roman" pitchFamily="18" charset="0"/>
                <a:ea typeface="宋体" charset="-122"/>
              </a:rPr>
              <a:t>对任何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j 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= 1, 2, ...,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J;</a:t>
            </a:r>
            <a:endParaRPr lang="en-US" altLang="zh-CN" sz="2400" dirty="0" smtClean="0">
              <a:latin typeface="Times New Roman" pitchFamily="18" charset="0"/>
              <a:ea typeface="宋体" charset="-122"/>
            </a:endParaRPr>
          </a:p>
          <a:p>
            <a:pPr eaLnBrk="1" hangingPunct="1">
              <a:buNone/>
            </a:pPr>
            <a:r>
              <a:rPr lang="zh-CN" altLang="en-US" sz="2400" dirty="0" smtClean="0">
                <a:latin typeface="Times New Roman" pitchFamily="18" charset="0"/>
                <a:ea typeface="宋体" charset="-122"/>
              </a:rPr>
              <a:t>    并且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/>
            </a:r>
            <a:br>
              <a:rPr lang="en-US" altLang="zh-CN" sz="2400" dirty="0" smtClean="0">
                <a:latin typeface="Times New Roman" pitchFamily="18" charset="0"/>
                <a:ea typeface="宋体" charset="-122"/>
              </a:rPr>
            </a:b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(ii)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v</a:t>
            </a:r>
            <a:r>
              <a:rPr lang="en-US" altLang="zh-CN" sz="2400" i="1" baseline="-25000" dirty="0" smtClean="0"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2400" baseline="-25000" dirty="0" smtClean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*,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2400" baseline="-25000" dirty="0" smtClean="0"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*) 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 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EU</a:t>
            </a:r>
            <a:r>
              <a:rPr lang="en-US" altLang="zh-CN" sz="2400" baseline="-25000" dirty="0" smtClean="0"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s</a:t>
            </a:r>
            <a:r>
              <a:rPr lang="en-US" altLang="zh-CN" sz="2400" baseline="-25000" dirty="0" smtClean="0"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2400" i="1" baseline="-25000" dirty="0" smtClean="0">
                <a:latin typeface="Times New Roman" pitchFamily="18" charset="0"/>
                <a:ea typeface="宋体" charset="-122"/>
              </a:rPr>
              <a:t>k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2400" baseline="-25000" dirty="0" smtClean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*), </a:t>
            </a:r>
            <a:r>
              <a:rPr lang="zh-CN" altLang="en-US" sz="2400" dirty="0" smtClean="0">
                <a:latin typeface="Times New Roman" pitchFamily="18" charset="0"/>
                <a:ea typeface="宋体" charset="-122"/>
              </a:rPr>
              <a:t>对任何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k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= 1, 2, ...,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</a:rPr>
              <a:t>K</a:t>
            </a:r>
          </a:p>
        </p:txBody>
      </p:sp>
    </p:spTree>
  </p:cSld>
  <p:clrMapOvr>
    <a:masterClrMapping/>
  </p:clrMapOvr>
  <p:transition spd="med">
    <p:zoom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性质</a:t>
            </a:r>
            <a:r>
              <a:rPr lang="en-US" altLang="zh-CN" sz="4000" dirty="0" smtClean="0"/>
              <a:t>2</a:t>
            </a:r>
            <a:endParaRPr lang="en-US" altLang="zh-CN" sz="4000" dirty="0" smtClean="0">
              <a:ea typeface="宋体" charset="-122"/>
            </a:endParaRP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4375" y="1673225"/>
            <a:ext cx="7699375" cy="4210050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sz="24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     一个混合战略组合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US" altLang="zh-CN" sz="2400" baseline="-25000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2400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*,</a:t>
            </a:r>
            <a:r>
              <a:rPr lang="en-US" altLang="zh-CN" sz="2400" i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US" altLang="zh-CN" sz="2400" baseline="-250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*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):</a:t>
            </a:r>
            <a:r>
              <a:rPr lang="en-US" altLang="zh-CN" sz="2400" dirty="0" smtClean="0">
                <a:ea typeface="宋体" charset="-122"/>
              </a:rPr>
              <a:t/>
            </a:r>
            <a:br>
              <a:rPr lang="en-US" altLang="zh-CN" sz="2400" dirty="0" smtClean="0">
                <a:ea typeface="宋体" charset="-122"/>
              </a:rPr>
            </a:br>
            <a:r>
              <a:rPr lang="en-US" altLang="zh-CN" sz="2400" dirty="0" smtClean="0">
                <a:ea typeface="宋体" charset="-122"/>
              </a:rPr>
              <a:t>                       </a:t>
            </a:r>
            <a:r>
              <a:rPr lang="en-US" altLang="zh-CN" sz="2400" b="1" i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2400" b="1" baseline="-25000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400" b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*=(</a:t>
            </a:r>
            <a:r>
              <a:rPr lang="en-US" altLang="zh-CN" sz="2400" b="1" i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2400" b="1" baseline="-25000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11</a:t>
            </a:r>
            <a:r>
              <a:rPr lang="en-US" altLang="zh-CN" sz="2400" b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*</a:t>
            </a:r>
            <a:r>
              <a:rPr lang="en-US" altLang="zh-CN" sz="2400" b="1" i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, p</a:t>
            </a:r>
            <a:r>
              <a:rPr lang="en-US" altLang="zh-CN" sz="2400" b="1" baseline="-25000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12</a:t>
            </a:r>
            <a:r>
              <a:rPr lang="en-US" altLang="zh-CN" sz="2400" b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*</a:t>
            </a:r>
            <a:r>
              <a:rPr lang="en-US" altLang="zh-CN" sz="2400" b="1" i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, ..., p</a:t>
            </a:r>
            <a:r>
              <a:rPr lang="en-US" altLang="zh-CN" sz="2400" b="1" baseline="-25000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400" b="1" i="1" baseline="-25000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J</a:t>
            </a:r>
            <a:r>
              <a:rPr lang="en-US" altLang="zh-CN" sz="2400" b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*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b="1" dirty="0" smtClean="0">
                <a:solidFill>
                  <a:schemeClr val="hlink"/>
                </a:solidFill>
                <a:latin typeface="Times New Roman" pitchFamily="18" charset="0"/>
                <a:ea typeface="宋体" charset="-122"/>
              </a:rPr>
              <a:t>)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 </a:t>
            </a:r>
            <a:br>
              <a:rPr lang="en-US" altLang="zh-CN" sz="2400" b="1" dirty="0" smtClean="0">
                <a:latin typeface="Times New Roman" pitchFamily="18" charset="0"/>
                <a:ea typeface="宋体" charset="-122"/>
              </a:rPr>
            </a:b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                    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*=(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21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*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, p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22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*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, ..., p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2400" b="1" i="1" baseline="-25000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K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*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)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 </a:t>
            </a:r>
            <a:endParaRPr lang="en-US" altLang="zh-CN" sz="2400" b="1" dirty="0" smtClean="0">
              <a:latin typeface="Courier New" pitchFamily="49" charset="0"/>
              <a:ea typeface="宋体" charset="-122"/>
            </a:endParaRPr>
          </a:p>
          <a:p>
            <a:pPr eaLnBrk="1" hangingPunct="1">
              <a:buNone/>
            </a:pPr>
            <a:r>
              <a:rPr lang="en-US" altLang="zh-CN" sz="2400" b="1" dirty="0" smtClean="0">
                <a:latin typeface="Courier New" pitchFamily="49" charset="0"/>
                <a:ea typeface="宋体" charset="-122"/>
              </a:rPr>
              <a:t>  </a:t>
            </a:r>
            <a:r>
              <a:rPr lang="zh-CN" altLang="en-US" sz="2400" dirty="0" smtClean="0">
                <a:latin typeface="Courier New" pitchFamily="49" charset="0"/>
                <a:ea typeface="宋体" charset="-122"/>
              </a:rPr>
              <a:t>构成一个混合战略纳什均衡当且仅当以下条件成立：</a:t>
            </a:r>
            <a:endParaRPr lang="en-US" altLang="zh-CN" sz="2400" dirty="0" smtClean="0">
              <a:ea typeface="宋体" charset="-122"/>
            </a:endParaRPr>
          </a:p>
          <a:p>
            <a:pPr lvl="1" eaLnBrk="1" hangingPunct="1">
              <a:buFont typeface="Wingdings" pitchFamily="2" charset="2"/>
              <a:buChar char="Ø"/>
            </a:pPr>
            <a:endParaRPr lang="en-US" altLang="zh-CN" sz="1800" dirty="0" smtClean="0">
              <a:ea typeface="宋体" charset="-122"/>
            </a:endParaRP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1800" dirty="0" smtClean="0">
                <a:ea typeface="宋体" charset="-122"/>
              </a:rPr>
              <a:t>参与者</a:t>
            </a:r>
            <a:r>
              <a:rPr lang="en-US" altLang="zh-CN" sz="1800" dirty="0" smtClean="0">
                <a:ea typeface="宋体" charset="-122"/>
              </a:rPr>
              <a:t> 1: </a:t>
            </a:r>
            <a:r>
              <a:rPr lang="zh-CN" altLang="en-US" sz="1800" dirty="0" smtClean="0">
                <a:ea typeface="宋体" charset="-122"/>
              </a:rPr>
              <a:t>对任何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</a:rPr>
              <a:t>m</a:t>
            </a:r>
            <a:r>
              <a:rPr lang="en-US" altLang="zh-CN" sz="1800" dirty="0" smtClean="0">
                <a:ea typeface="宋体" charset="-122"/>
              </a:rPr>
              <a:t> </a:t>
            </a:r>
            <a:r>
              <a:rPr lang="zh-CN" altLang="en-US" sz="1800" dirty="0" smtClean="0">
                <a:ea typeface="宋体" charset="-122"/>
              </a:rPr>
              <a:t>和</a:t>
            </a:r>
            <a:r>
              <a:rPr lang="en-US" altLang="zh-CN" sz="1800" dirty="0" smtClean="0">
                <a:ea typeface="宋体" charset="-122"/>
              </a:rPr>
              <a:t>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1800" dirty="0" smtClean="0">
                <a:ea typeface="宋体" charset="-122"/>
              </a:rPr>
              <a:t>, 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zh-CN" altLang="en-US" sz="1800" dirty="0" smtClean="0">
                <a:ea typeface="宋体" charset="-122"/>
              </a:rPr>
              <a:t>如果</a:t>
            </a:r>
            <a:r>
              <a:rPr lang="en-US" altLang="zh-CN" sz="1800" dirty="0" smtClean="0">
                <a:ea typeface="宋体" charset="-122"/>
              </a:rPr>
              <a:t> </a:t>
            </a:r>
            <a:r>
              <a:rPr lang="en-US" altLang="zh-CN" sz="1800" i="1" dirty="0" smtClean="0"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1800" baseline="-25000" dirty="0" smtClean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1800" i="1" baseline="-25000" dirty="0" smtClean="0">
                <a:latin typeface="Times New Roman" pitchFamily="18" charset="0"/>
                <a:ea typeface="宋体" charset="-122"/>
              </a:rPr>
              <a:t>m</a:t>
            </a:r>
            <a:r>
              <a:rPr lang="en-US" altLang="zh-CN" sz="1800" dirty="0" smtClean="0">
                <a:latin typeface="Times New Roman" pitchFamily="18" charset="0"/>
                <a:ea typeface="宋体" charset="-122"/>
              </a:rPr>
              <a:t>*&gt;0</a:t>
            </a:r>
            <a:r>
              <a:rPr lang="en-US" altLang="zh-CN" sz="1800" dirty="0" smtClean="0">
                <a:ea typeface="宋体" charset="-122"/>
              </a:rPr>
              <a:t> </a:t>
            </a:r>
            <a:r>
              <a:rPr lang="zh-CN" altLang="en-US" sz="1800" dirty="0" smtClean="0">
                <a:ea typeface="宋体" charset="-122"/>
              </a:rPr>
              <a:t>并且</a:t>
            </a:r>
            <a:r>
              <a:rPr lang="en-US" altLang="zh-CN" sz="1800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1800" i="1" dirty="0" smtClean="0"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1800" baseline="-25000" dirty="0" smtClean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1800" i="1" baseline="-25000" dirty="0" smtClean="0"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1800" dirty="0" smtClean="0">
                <a:latin typeface="Times New Roman" pitchFamily="18" charset="0"/>
                <a:ea typeface="宋体" charset="-122"/>
              </a:rPr>
              <a:t>*&gt;0</a:t>
            </a:r>
            <a:r>
              <a:rPr lang="zh-CN" altLang="en-US" sz="1800" dirty="0" smtClean="0">
                <a:latin typeface="Times New Roman" pitchFamily="18" charset="0"/>
                <a:ea typeface="宋体" charset="-122"/>
              </a:rPr>
              <a:t>，那么</a:t>
            </a:r>
            <a:r>
              <a:rPr lang="en-US" altLang="zh-CN" sz="1800" dirty="0" smtClean="0">
                <a:latin typeface="Times New Roman" pitchFamily="18" charset="0"/>
                <a:ea typeface="宋体" charset="-122"/>
              </a:rPr>
              <a:t>  EU</a:t>
            </a:r>
            <a:r>
              <a:rPr lang="en-US" altLang="zh-CN" sz="1800" baseline="-25000" dirty="0" smtClean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1800" dirty="0" smtClean="0"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1800" i="1" dirty="0" smtClean="0">
                <a:latin typeface="Times New Roman" pitchFamily="18" charset="0"/>
                <a:ea typeface="宋体" charset="-122"/>
              </a:rPr>
              <a:t>s</a:t>
            </a:r>
            <a:r>
              <a:rPr lang="en-US" altLang="zh-CN" sz="1800" baseline="-25000" dirty="0" smtClean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1800" i="1" baseline="-25000" dirty="0" smtClean="0">
                <a:latin typeface="Times New Roman" pitchFamily="18" charset="0"/>
                <a:ea typeface="宋体" charset="-122"/>
              </a:rPr>
              <a:t>m</a:t>
            </a:r>
            <a:r>
              <a:rPr lang="en-US" altLang="zh-CN" sz="1800" i="1" dirty="0" smtClean="0">
                <a:latin typeface="Times New Roman" pitchFamily="18" charset="0"/>
                <a:ea typeface="宋体" charset="-122"/>
              </a:rPr>
              <a:t>, p</a:t>
            </a:r>
            <a:r>
              <a:rPr lang="en-US" altLang="zh-CN" sz="1800" baseline="-25000" dirty="0" smtClean="0"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1800" dirty="0" smtClean="0">
                <a:latin typeface="Times New Roman" pitchFamily="18" charset="0"/>
                <a:ea typeface="宋体" charset="-122"/>
              </a:rPr>
              <a:t>*) = EU</a:t>
            </a:r>
            <a:r>
              <a:rPr lang="en-US" altLang="zh-CN" sz="1800" baseline="-25000" dirty="0" smtClean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1800" dirty="0" smtClean="0"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1800" i="1" dirty="0" smtClean="0">
                <a:latin typeface="Times New Roman" pitchFamily="18" charset="0"/>
                <a:ea typeface="宋体" charset="-122"/>
              </a:rPr>
              <a:t>s</a:t>
            </a:r>
            <a:r>
              <a:rPr lang="en-US" altLang="zh-CN" sz="1800" baseline="-25000" dirty="0" smtClean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1800" i="1" baseline="-25000" dirty="0" smtClean="0"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1800" dirty="0" smtClean="0"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1800" i="1" dirty="0" smtClean="0"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1800" baseline="-25000" dirty="0" smtClean="0"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1800" dirty="0" smtClean="0">
                <a:latin typeface="Times New Roman" pitchFamily="18" charset="0"/>
                <a:ea typeface="宋体" charset="-122"/>
              </a:rPr>
              <a:t>*)</a:t>
            </a:r>
            <a:r>
              <a:rPr lang="en-US" altLang="zh-CN" sz="1800" dirty="0" smtClean="0">
                <a:ea typeface="宋体" charset="-122"/>
              </a:rPr>
              <a:t>;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zh-CN" altLang="en-US" sz="1800" dirty="0" smtClean="0">
                <a:latin typeface="Times New Roman" pitchFamily="18" charset="0"/>
                <a:ea typeface="宋体" charset="-122"/>
              </a:rPr>
              <a:t>如果 </a:t>
            </a:r>
            <a:r>
              <a:rPr lang="en-US" altLang="zh-CN" sz="1800" i="1" dirty="0" smtClean="0"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1800" baseline="-25000" dirty="0" smtClean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1800" i="1" baseline="-25000" dirty="0" smtClean="0">
                <a:latin typeface="Times New Roman" pitchFamily="18" charset="0"/>
                <a:ea typeface="宋体" charset="-122"/>
              </a:rPr>
              <a:t>m</a:t>
            </a:r>
            <a:r>
              <a:rPr lang="en-US" altLang="zh-CN" sz="1800" dirty="0" smtClean="0">
                <a:latin typeface="Times New Roman" pitchFamily="18" charset="0"/>
                <a:ea typeface="宋体" charset="-122"/>
              </a:rPr>
              <a:t>*&gt;0</a:t>
            </a:r>
            <a:r>
              <a:rPr lang="en-US" altLang="zh-CN" sz="1800" dirty="0" smtClean="0">
                <a:ea typeface="宋体" charset="-122"/>
              </a:rPr>
              <a:t> </a:t>
            </a:r>
            <a:r>
              <a:rPr lang="zh-CN" altLang="en-US" sz="1800" dirty="0" smtClean="0">
                <a:ea typeface="宋体" charset="-122"/>
              </a:rPr>
              <a:t>并且</a:t>
            </a:r>
            <a:r>
              <a:rPr lang="en-US" altLang="zh-CN" sz="1800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1800" i="1" dirty="0" smtClean="0"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1800" baseline="-25000" dirty="0" smtClean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1800" i="1" baseline="-25000" dirty="0" smtClean="0"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1800" dirty="0" smtClean="0">
                <a:latin typeface="Times New Roman" pitchFamily="18" charset="0"/>
                <a:ea typeface="宋体" charset="-122"/>
              </a:rPr>
              <a:t>*=0</a:t>
            </a:r>
            <a:r>
              <a:rPr lang="zh-CN" altLang="en-US" sz="1800" dirty="0" smtClean="0">
                <a:latin typeface="Times New Roman" pitchFamily="18" charset="0"/>
                <a:ea typeface="宋体" charset="-122"/>
              </a:rPr>
              <a:t>，那么 </a:t>
            </a:r>
            <a:r>
              <a:rPr lang="en-US" altLang="zh-CN" sz="1800" dirty="0" smtClean="0">
                <a:latin typeface="Times New Roman" pitchFamily="18" charset="0"/>
                <a:ea typeface="宋体" charset="-122"/>
              </a:rPr>
              <a:t> EU</a:t>
            </a:r>
            <a:r>
              <a:rPr lang="en-US" altLang="zh-CN" sz="1800" baseline="-25000" dirty="0" smtClean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1800" dirty="0" smtClean="0"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1800" i="1" dirty="0" smtClean="0">
                <a:latin typeface="Times New Roman" pitchFamily="18" charset="0"/>
                <a:ea typeface="宋体" charset="-122"/>
              </a:rPr>
              <a:t>s</a:t>
            </a:r>
            <a:r>
              <a:rPr lang="en-US" altLang="zh-CN" sz="1800" baseline="-25000" dirty="0" smtClean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1800" i="1" baseline="-25000" dirty="0" smtClean="0">
                <a:latin typeface="Times New Roman" pitchFamily="18" charset="0"/>
                <a:ea typeface="宋体" charset="-122"/>
              </a:rPr>
              <a:t>m</a:t>
            </a:r>
            <a:r>
              <a:rPr lang="en-US" altLang="zh-CN" sz="1800" i="1" dirty="0" smtClean="0">
                <a:latin typeface="Times New Roman" pitchFamily="18" charset="0"/>
                <a:ea typeface="宋体" charset="-122"/>
              </a:rPr>
              <a:t>, p</a:t>
            </a:r>
            <a:r>
              <a:rPr lang="en-US" altLang="zh-CN" sz="1800" baseline="-25000" dirty="0" smtClean="0"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1800" dirty="0" smtClean="0">
                <a:latin typeface="Times New Roman" pitchFamily="18" charset="0"/>
                <a:ea typeface="宋体" charset="-122"/>
              </a:rPr>
              <a:t>*) </a:t>
            </a:r>
            <a:r>
              <a:rPr lang="en-US" altLang="zh-CN" sz="18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 </a:t>
            </a:r>
            <a:r>
              <a:rPr lang="en-US" altLang="zh-CN" sz="1800" dirty="0" smtClean="0">
                <a:latin typeface="Times New Roman" pitchFamily="18" charset="0"/>
                <a:ea typeface="宋体" charset="-122"/>
              </a:rPr>
              <a:t>EU</a:t>
            </a:r>
            <a:r>
              <a:rPr lang="en-US" altLang="zh-CN" sz="1800" baseline="-25000" dirty="0" smtClean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1800" dirty="0" smtClean="0"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1800" i="1" dirty="0" smtClean="0">
                <a:latin typeface="Times New Roman" pitchFamily="18" charset="0"/>
                <a:ea typeface="宋体" charset="-122"/>
              </a:rPr>
              <a:t>s</a:t>
            </a:r>
            <a:r>
              <a:rPr lang="en-US" altLang="zh-CN" sz="1800" baseline="-25000" dirty="0" smtClean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1800" i="1" baseline="-25000" dirty="0" smtClean="0"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1800" dirty="0" smtClean="0"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1800" i="1" dirty="0" smtClean="0"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1800" baseline="-25000" dirty="0" smtClean="0"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1800" dirty="0" smtClean="0">
                <a:latin typeface="Times New Roman" pitchFamily="18" charset="0"/>
                <a:ea typeface="宋体" charset="-122"/>
              </a:rPr>
              <a:t>*)</a:t>
            </a:r>
            <a:r>
              <a:rPr lang="zh-CN" altLang="en-US" sz="1800" dirty="0" smtClean="0">
                <a:latin typeface="Times New Roman" pitchFamily="18" charset="0"/>
                <a:ea typeface="宋体" charset="-122"/>
              </a:rPr>
              <a:t>。</a:t>
            </a:r>
            <a:endParaRPr lang="en-US" altLang="zh-CN" sz="1800" dirty="0" smtClean="0">
              <a:latin typeface="Times New Roman" pitchFamily="18" charset="0"/>
              <a:ea typeface="宋体" charset="-122"/>
            </a:endParaRPr>
          </a:p>
          <a:p>
            <a:pPr lvl="1" eaLnBrk="1" hangingPunct="1">
              <a:buFont typeface="Wingdings" pitchFamily="2" charset="2"/>
              <a:buChar char="Ø"/>
            </a:pPr>
            <a:endParaRPr lang="en-US" altLang="zh-CN" sz="1800" dirty="0" smtClean="0">
              <a:ea typeface="宋体" charset="-122"/>
            </a:endParaRP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1800" dirty="0" smtClean="0">
                <a:ea typeface="宋体" charset="-122"/>
              </a:rPr>
              <a:t>参与者 </a:t>
            </a:r>
            <a:r>
              <a:rPr lang="en-US" altLang="zh-CN" sz="1800" dirty="0" smtClean="0">
                <a:ea typeface="宋体" charset="-122"/>
              </a:rPr>
              <a:t>2:</a:t>
            </a:r>
            <a:r>
              <a:rPr lang="zh-CN" altLang="en-US" sz="1800" dirty="0" smtClean="0">
                <a:ea typeface="宋体" charset="-122"/>
              </a:rPr>
              <a:t>对任何</a:t>
            </a:r>
            <a:r>
              <a:rPr lang="en-US" altLang="zh-CN" sz="1800" b="1" i="1" dirty="0" err="1" smtClean="0"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1800" dirty="0" smtClean="0">
                <a:ea typeface="宋体" charset="-122"/>
              </a:rPr>
              <a:t> </a:t>
            </a:r>
            <a:r>
              <a:rPr lang="zh-CN" altLang="en-US" sz="1800" dirty="0" smtClean="0">
                <a:ea typeface="宋体" charset="-122"/>
              </a:rPr>
              <a:t>和</a:t>
            </a:r>
            <a:r>
              <a:rPr lang="en-US" altLang="zh-CN" sz="1800" dirty="0" smtClean="0">
                <a:ea typeface="宋体" charset="-122"/>
              </a:rPr>
              <a:t> </a:t>
            </a:r>
            <a:r>
              <a:rPr lang="en-US" altLang="zh-CN" sz="1800" b="1" i="1" dirty="0" smtClean="0">
                <a:latin typeface="Times New Roman" pitchFamily="18" charset="0"/>
                <a:ea typeface="宋体" charset="-122"/>
              </a:rPr>
              <a:t>k</a:t>
            </a:r>
            <a:r>
              <a:rPr lang="en-US" altLang="zh-CN" sz="1800" dirty="0" smtClean="0">
                <a:ea typeface="宋体" charset="-122"/>
              </a:rPr>
              <a:t>, 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zh-CN" altLang="en-US" sz="1800" dirty="0" smtClean="0">
                <a:ea typeface="宋体" charset="-122"/>
              </a:rPr>
              <a:t>如果 </a:t>
            </a:r>
            <a:r>
              <a:rPr lang="en-US" altLang="zh-CN" sz="1800" i="1" dirty="0" smtClean="0"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1800" baseline="-25000" dirty="0" smtClean="0"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1800" i="1" baseline="-25000" dirty="0" smtClean="0"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1800" dirty="0" smtClean="0">
                <a:latin typeface="Times New Roman" pitchFamily="18" charset="0"/>
                <a:ea typeface="宋体" charset="-122"/>
              </a:rPr>
              <a:t>*&gt;0  </a:t>
            </a:r>
            <a:r>
              <a:rPr lang="zh-CN" altLang="en-US" sz="1800" dirty="0" smtClean="0">
                <a:ea typeface="宋体" charset="-122"/>
              </a:rPr>
              <a:t>并且 </a:t>
            </a:r>
            <a:r>
              <a:rPr lang="en-US" altLang="zh-CN" sz="1800" i="1" dirty="0" smtClean="0"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1800" baseline="-25000" dirty="0" smtClean="0"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1800" i="1" baseline="-25000" dirty="0" smtClean="0">
                <a:latin typeface="Times New Roman" pitchFamily="18" charset="0"/>
                <a:ea typeface="宋体" charset="-122"/>
              </a:rPr>
              <a:t>k</a:t>
            </a:r>
            <a:r>
              <a:rPr lang="en-US" altLang="zh-CN" sz="1800" dirty="0" smtClean="0">
                <a:latin typeface="Times New Roman" pitchFamily="18" charset="0"/>
                <a:ea typeface="宋体" charset="-122"/>
              </a:rPr>
              <a:t>*&gt;0 </a:t>
            </a:r>
            <a:r>
              <a:rPr lang="zh-CN" altLang="en-US" sz="1800" dirty="0" smtClean="0">
                <a:latin typeface="Times New Roman" pitchFamily="18" charset="0"/>
                <a:ea typeface="宋体" charset="-122"/>
              </a:rPr>
              <a:t>，那么</a:t>
            </a:r>
            <a:r>
              <a:rPr lang="en-US" altLang="zh-CN" sz="1800" dirty="0" smtClean="0">
                <a:latin typeface="Times New Roman" pitchFamily="18" charset="0"/>
                <a:ea typeface="宋体" charset="-122"/>
              </a:rPr>
              <a:t> EU</a:t>
            </a:r>
            <a:r>
              <a:rPr lang="en-US" altLang="zh-CN" sz="1800" baseline="-25000" dirty="0" smtClean="0"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1800" dirty="0" smtClean="0"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1800" i="1" dirty="0" smtClean="0">
                <a:latin typeface="Times New Roman" pitchFamily="18" charset="0"/>
                <a:ea typeface="宋体" charset="-122"/>
              </a:rPr>
              <a:t>s</a:t>
            </a:r>
            <a:r>
              <a:rPr lang="en-US" altLang="zh-CN" sz="1800" baseline="-25000" dirty="0" smtClean="0"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1800" i="1" baseline="-25000" dirty="0" smtClean="0"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1800" dirty="0" smtClean="0"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1800" i="1" dirty="0" smtClean="0"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1800" baseline="-25000" dirty="0" smtClean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1800" dirty="0" smtClean="0">
                <a:latin typeface="Times New Roman" pitchFamily="18" charset="0"/>
                <a:ea typeface="宋体" charset="-122"/>
              </a:rPr>
              <a:t>*) = EU</a:t>
            </a:r>
            <a:r>
              <a:rPr lang="en-US" altLang="zh-CN" sz="1800" baseline="-25000" dirty="0" smtClean="0"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1800" dirty="0" smtClean="0"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1800" i="1" dirty="0" smtClean="0">
                <a:latin typeface="Times New Roman" pitchFamily="18" charset="0"/>
                <a:ea typeface="宋体" charset="-122"/>
              </a:rPr>
              <a:t>s</a:t>
            </a:r>
            <a:r>
              <a:rPr lang="en-US" altLang="zh-CN" sz="1800" baseline="-25000" dirty="0" smtClean="0"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1800" i="1" baseline="-25000" dirty="0" smtClean="0">
                <a:latin typeface="Times New Roman" pitchFamily="18" charset="0"/>
                <a:ea typeface="宋体" charset="-122"/>
              </a:rPr>
              <a:t>k</a:t>
            </a:r>
            <a:r>
              <a:rPr lang="en-US" altLang="zh-CN" sz="1800" dirty="0" smtClean="0"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1800" i="1" dirty="0" smtClean="0"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1800" baseline="-25000" dirty="0" smtClean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1800" dirty="0" smtClean="0">
                <a:latin typeface="Times New Roman" pitchFamily="18" charset="0"/>
                <a:ea typeface="宋体" charset="-122"/>
              </a:rPr>
              <a:t>*)</a:t>
            </a:r>
            <a:r>
              <a:rPr lang="en-US" altLang="zh-CN" sz="1800" dirty="0" smtClean="0">
                <a:ea typeface="宋体" charset="-122"/>
              </a:rPr>
              <a:t>; </a:t>
            </a:r>
          </a:p>
          <a:p>
            <a:pPr lvl="2" eaLnBrk="1" hangingPunct="1">
              <a:buFont typeface="Wingdings" pitchFamily="2" charset="2"/>
              <a:buChar char="Ø"/>
            </a:pPr>
            <a:r>
              <a:rPr lang="zh-CN" altLang="en-US" sz="1800" dirty="0" smtClean="0">
                <a:ea typeface="宋体" charset="-122"/>
              </a:rPr>
              <a:t>如果</a:t>
            </a:r>
            <a:r>
              <a:rPr lang="en-US" altLang="zh-CN" sz="1800" dirty="0" smtClean="0">
                <a:ea typeface="宋体" charset="-122"/>
              </a:rPr>
              <a:t>  </a:t>
            </a:r>
            <a:r>
              <a:rPr lang="en-US" altLang="zh-CN" sz="1800" i="1" dirty="0" smtClean="0"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1800" baseline="-25000" dirty="0" smtClean="0"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1800" i="1" baseline="-25000" dirty="0" smtClean="0"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1800" dirty="0" smtClean="0">
                <a:latin typeface="Times New Roman" pitchFamily="18" charset="0"/>
                <a:ea typeface="宋体" charset="-122"/>
              </a:rPr>
              <a:t>*&gt;0</a:t>
            </a:r>
            <a:r>
              <a:rPr lang="en-US" altLang="zh-CN" sz="1800" dirty="0" smtClean="0">
                <a:ea typeface="宋体" charset="-122"/>
              </a:rPr>
              <a:t> </a:t>
            </a:r>
            <a:r>
              <a:rPr lang="zh-CN" altLang="en-US" sz="1800" dirty="0" smtClean="0">
                <a:ea typeface="宋体" charset="-122"/>
              </a:rPr>
              <a:t>并且</a:t>
            </a:r>
            <a:r>
              <a:rPr lang="en-US" altLang="zh-CN" sz="1800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1800" i="1" dirty="0" smtClean="0"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1800" baseline="-25000" dirty="0" smtClean="0"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1800" i="1" baseline="-25000" dirty="0" smtClean="0">
                <a:latin typeface="Times New Roman" pitchFamily="18" charset="0"/>
                <a:ea typeface="宋体" charset="-122"/>
              </a:rPr>
              <a:t>k</a:t>
            </a:r>
            <a:r>
              <a:rPr lang="en-US" altLang="zh-CN" sz="1800" dirty="0" smtClean="0">
                <a:latin typeface="Times New Roman" pitchFamily="18" charset="0"/>
                <a:ea typeface="宋体" charset="-122"/>
              </a:rPr>
              <a:t>*=0 </a:t>
            </a:r>
            <a:r>
              <a:rPr lang="zh-CN" altLang="en-US" sz="1800" dirty="0" smtClean="0">
                <a:latin typeface="Times New Roman" pitchFamily="18" charset="0"/>
                <a:ea typeface="宋体" charset="-122"/>
              </a:rPr>
              <a:t>，那么 </a:t>
            </a:r>
            <a:r>
              <a:rPr lang="en-US" altLang="zh-CN" sz="1800" dirty="0" smtClean="0">
                <a:latin typeface="Times New Roman" pitchFamily="18" charset="0"/>
                <a:ea typeface="宋体" charset="-122"/>
              </a:rPr>
              <a:t>EU</a:t>
            </a:r>
            <a:r>
              <a:rPr lang="en-US" altLang="zh-CN" sz="1800" baseline="-25000" dirty="0" smtClean="0"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1800" dirty="0" smtClean="0"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1800" i="1" dirty="0" smtClean="0">
                <a:latin typeface="Times New Roman" pitchFamily="18" charset="0"/>
                <a:ea typeface="宋体" charset="-122"/>
              </a:rPr>
              <a:t>s</a:t>
            </a:r>
            <a:r>
              <a:rPr lang="en-US" altLang="zh-CN" sz="1800" baseline="-25000" dirty="0" smtClean="0"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1800" i="1" baseline="-25000" dirty="0" smtClean="0"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1800" dirty="0" smtClean="0"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1800" i="1" dirty="0" smtClean="0"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1800" baseline="-25000" dirty="0" smtClean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1800" dirty="0" smtClean="0">
                <a:latin typeface="Times New Roman" pitchFamily="18" charset="0"/>
                <a:ea typeface="宋体" charset="-122"/>
              </a:rPr>
              <a:t>*) </a:t>
            </a:r>
            <a:r>
              <a:rPr lang="en-US" altLang="zh-CN" sz="1800" dirty="0" smtClean="0">
                <a:latin typeface="Times New Roman" pitchFamily="18" charset="0"/>
                <a:ea typeface="宋体" charset="-122"/>
                <a:sym typeface="Symbol" pitchFamily="18" charset="2"/>
              </a:rPr>
              <a:t></a:t>
            </a:r>
            <a:r>
              <a:rPr lang="en-US" altLang="zh-CN" sz="1800" dirty="0" smtClean="0">
                <a:latin typeface="Times New Roman" pitchFamily="18" charset="0"/>
                <a:ea typeface="宋体" charset="-122"/>
              </a:rPr>
              <a:t> EU</a:t>
            </a:r>
            <a:r>
              <a:rPr lang="en-US" altLang="zh-CN" sz="1800" baseline="-25000" dirty="0" smtClean="0"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1800" dirty="0" smtClean="0"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1800" i="1" dirty="0" smtClean="0">
                <a:latin typeface="Times New Roman" pitchFamily="18" charset="0"/>
                <a:ea typeface="宋体" charset="-122"/>
              </a:rPr>
              <a:t>s</a:t>
            </a:r>
            <a:r>
              <a:rPr lang="en-US" altLang="zh-CN" sz="1800" baseline="-25000" dirty="0" smtClean="0"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1800" i="1" baseline="-25000" dirty="0" smtClean="0">
                <a:latin typeface="Times New Roman" pitchFamily="18" charset="0"/>
                <a:ea typeface="宋体" charset="-122"/>
              </a:rPr>
              <a:t>k</a:t>
            </a:r>
            <a:r>
              <a:rPr lang="en-US" altLang="zh-CN" sz="1800" dirty="0" smtClean="0">
                <a:latin typeface="Times New Roman" pitchFamily="18" charset="0"/>
                <a:ea typeface="宋体" charset="-122"/>
              </a:rPr>
              <a:t>, </a:t>
            </a:r>
            <a:r>
              <a:rPr lang="en-US" altLang="zh-CN" sz="1800" i="1" dirty="0" smtClean="0">
                <a:latin typeface="Times New Roman" pitchFamily="18" charset="0"/>
                <a:ea typeface="宋体" charset="-122"/>
              </a:rPr>
              <a:t>p</a:t>
            </a:r>
            <a:r>
              <a:rPr lang="en-US" altLang="zh-CN" sz="1800" baseline="-25000" dirty="0" smtClean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1800" dirty="0" smtClean="0">
                <a:latin typeface="Times New Roman" pitchFamily="18" charset="0"/>
                <a:ea typeface="宋体" charset="-122"/>
              </a:rPr>
              <a:t>*)</a:t>
            </a:r>
            <a:r>
              <a:rPr lang="zh-CN" altLang="en-US" sz="2000" dirty="0" smtClean="0">
                <a:latin typeface="Times New Roman" pitchFamily="18" charset="0"/>
                <a:ea typeface="宋体" charset="-122"/>
              </a:rPr>
              <a:t>。</a:t>
            </a:r>
            <a:r>
              <a:rPr lang="en-US" altLang="zh-CN" sz="2000" dirty="0" smtClean="0">
                <a:ea typeface="宋体" charset="-122"/>
              </a:rPr>
              <a:t> </a:t>
            </a:r>
            <a:endParaRPr lang="en-US" altLang="zh-CN" sz="2000" dirty="0" smtClean="0">
              <a:latin typeface="Times New Roman" pitchFamily="18" charset="0"/>
              <a:ea typeface="宋体" charset="-122"/>
            </a:endParaRPr>
          </a:p>
          <a:p>
            <a:pPr eaLnBrk="1" hangingPunct="1">
              <a:buNone/>
            </a:pPr>
            <a:endParaRPr lang="en-US" altLang="zh-CN" sz="2400" i="1" dirty="0" smtClean="0"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ransition spd="med">
    <p:zoom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 smtClean="0">
                <a:ea typeface="宋体" charset="-122"/>
              </a:rPr>
              <a:t>性质</a:t>
            </a:r>
            <a:r>
              <a:rPr lang="en-US" altLang="zh-CN" sz="3800" dirty="0" smtClean="0">
                <a:ea typeface="宋体" charset="-122"/>
              </a:rPr>
              <a:t>2</a:t>
            </a:r>
            <a:r>
              <a:rPr lang="zh-CN" altLang="en-US" sz="3800" dirty="0" smtClean="0">
                <a:ea typeface="宋体" charset="-122"/>
              </a:rPr>
              <a:t>的应用</a:t>
            </a:r>
            <a:endParaRPr lang="en-US" altLang="zh-CN" sz="3800" dirty="0" smtClean="0">
              <a:ea typeface="宋体" charset="-122"/>
            </a:endParaRP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355975"/>
            <a:ext cx="7916863" cy="2732088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ea typeface="宋体" charset="-122"/>
              </a:rPr>
              <a:t>检验战略组合</a:t>
            </a:r>
            <a:r>
              <a:rPr lang="en-US" altLang="zh-CN" sz="2400" dirty="0" smtClean="0">
                <a:ea typeface="宋体" charset="-122"/>
              </a:rPr>
              <a:t>((3/4, 0, 1/4), (0, 1/3, 2/3)) </a:t>
            </a:r>
            <a:r>
              <a:rPr lang="zh-CN" altLang="en-US" sz="2400" dirty="0" smtClean="0">
                <a:ea typeface="宋体" charset="-122"/>
              </a:rPr>
              <a:t>是否是一个混合战略纳什均衡</a:t>
            </a:r>
            <a:endParaRPr lang="en-US" altLang="zh-CN" sz="2400" dirty="0" smtClean="0">
              <a:ea typeface="宋体" charset="-122"/>
            </a:endParaRPr>
          </a:p>
          <a:p>
            <a:pPr eaLnBrk="1" hangingPunct="1"/>
            <a:r>
              <a:rPr lang="zh-CN" altLang="en-US" sz="2400" dirty="0" smtClean="0">
                <a:ea typeface="宋体" charset="-122"/>
              </a:rPr>
              <a:t>参与者</a:t>
            </a:r>
            <a:r>
              <a:rPr lang="en-US" altLang="zh-CN" sz="2400" dirty="0" smtClean="0">
                <a:ea typeface="宋体" charset="-122"/>
              </a:rPr>
              <a:t> 1: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CN" sz="20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EU</a:t>
            </a:r>
            <a:r>
              <a:rPr lang="en-US" altLang="zh-CN" sz="20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20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(T, </a:t>
            </a:r>
            <a:r>
              <a:rPr lang="en-US" altLang="zh-CN" sz="20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US" altLang="zh-CN" sz="20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20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) = 0</a:t>
            </a:r>
            <a:r>
              <a:rPr lang="en-US" altLang="zh-CN" sz="20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0+</a:t>
            </a:r>
            <a:r>
              <a:rPr lang="en-US" altLang="zh-CN" sz="20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3</a:t>
            </a:r>
            <a:r>
              <a:rPr lang="en-US" altLang="zh-CN" sz="20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(1/3)+1(2/3)=5/3,  </a:t>
            </a:r>
            <a:br>
              <a:rPr lang="en-US" altLang="zh-CN" sz="20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</a:br>
            <a:r>
              <a:rPr lang="en-US" altLang="zh-CN" sz="20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EU</a:t>
            </a:r>
            <a:r>
              <a:rPr lang="en-US" altLang="zh-CN" sz="20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20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(M, </a:t>
            </a:r>
            <a:r>
              <a:rPr lang="en-US" altLang="zh-CN" sz="20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US" altLang="zh-CN" sz="20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20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) = 4</a:t>
            </a:r>
            <a:r>
              <a:rPr lang="en-US" altLang="zh-CN" sz="20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0+</a:t>
            </a:r>
            <a:r>
              <a:rPr lang="en-US" altLang="zh-CN" sz="20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0</a:t>
            </a:r>
            <a:r>
              <a:rPr lang="en-US" altLang="zh-CN" sz="20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(1/3)+2(2/3)=4/3</a:t>
            </a:r>
            <a:br>
              <a:rPr lang="en-US" altLang="zh-CN" sz="20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</a:br>
            <a:r>
              <a:rPr lang="en-US" altLang="zh-CN" sz="20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EU</a:t>
            </a:r>
            <a:r>
              <a:rPr lang="en-US" altLang="zh-CN" sz="20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20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(B, </a:t>
            </a:r>
            <a:r>
              <a:rPr lang="en-US" altLang="zh-CN" sz="20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US" altLang="zh-CN" sz="20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20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) = 3</a:t>
            </a:r>
            <a:r>
              <a:rPr lang="en-US" altLang="zh-CN" sz="20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0+</a:t>
            </a:r>
            <a:r>
              <a:rPr lang="en-US" altLang="zh-CN" sz="20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5</a:t>
            </a:r>
            <a:r>
              <a:rPr lang="en-US" altLang="zh-CN" sz="2000" b="1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(1/3)+0(2/3)=5/3.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因此</a:t>
            </a:r>
            <a:r>
              <a:rPr lang="en-US" altLang="zh-CN" sz="20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20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EU</a:t>
            </a:r>
            <a:r>
              <a:rPr lang="en-US" altLang="zh-CN" sz="20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20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(T, </a:t>
            </a:r>
            <a:r>
              <a:rPr lang="en-US" altLang="zh-CN" sz="20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US" altLang="zh-CN" sz="20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20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) = EU</a:t>
            </a:r>
            <a:r>
              <a:rPr lang="en-US" altLang="zh-CN" sz="20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20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(B, </a:t>
            </a:r>
            <a:r>
              <a:rPr lang="en-US" altLang="zh-CN" sz="20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US" altLang="zh-CN" sz="20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20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) &gt; EU</a:t>
            </a:r>
            <a:r>
              <a:rPr lang="en-US" altLang="zh-CN" sz="20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20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(M, </a:t>
            </a:r>
            <a:r>
              <a:rPr lang="en-US" altLang="zh-CN" sz="2000" b="1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US" altLang="zh-CN" sz="2000" b="1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2000" b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)</a:t>
            </a:r>
          </a:p>
        </p:txBody>
      </p:sp>
      <p:graphicFrame>
        <p:nvGraphicFramePr>
          <p:cNvPr id="234500" name="Group 4"/>
          <p:cNvGraphicFramePr>
            <a:graphicFrameLocks noGrp="1"/>
          </p:cNvGraphicFramePr>
          <p:nvPr>
            <p:ph idx="4294967295"/>
          </p:nvPr>
        </p:nvGraphicFramePr>
        <p:xfrm>
          <a:off x="1001713" y="1425575"/>
          <a:ext cx="7453312" cy="1828800"/>
        </p:xfrm>
        <a:graphic>
          <a:graphicData uri="http://schemas.openxmlformats.org/drawingml/2006/table">
            <a:tbl>
              <a:tblPr/>
              <a:tblGrid>
                <a:gridCol w="1200150"/>
                <a:gridCol w="1093787"/>
                <a:gridCol w="1697038"/>
                <a:gridCol w="1743075"/>
                <a:gridCol w="1719262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参与者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2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L (0)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C (1/3)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R (2/3)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参与者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T (3/4)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3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M (0)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4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2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B (1/4)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3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5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 smtClean="0">
                <a:ea typeface="宋体" charset="-122"/>
              </a:rPr>
              <a:t>性质</a:t>
            </a:r>
            <a:r>
              <a:rPr lang="en-US" altLang="zh-CN" sz="3800" dirty="0" smtClean="0">
                <a:ea typeface="宋体" charset="-122"/>
              </a:rPr>
              <a:t>2</a:t>
            </a:r>
            <a:r>
              <a:rPr lang="zh-CN" altLang="en-US" sz="3800" dirty="0" smtClean="0">
                <a:ea typeface="宋体" charset="-122"/>
              </a:rPr>
              <a:t>的应用</a:t>
            </a:r>
            <a:endParaRPr lang="en-US" altLang="zh-CN" sz="3800" dirty="0" smtClean="0">
              <a:ea typeface="宋体" charset="-122"/>
            </a:endParaRP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355975"/>
            <a:ext cx="7916863" cy="2732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>
                <a:ea typeface="宋体" charset="-122"/>
              </a:rPr>
              <a:t>参与者</a:t>
            </a:r>
            <a:r>
              <a:rPr lang="en-US" altLang="zh-CN" sz="2400" dirty="0" smtClean="0">
                <a:ea typeface="宋体" charset="-122"/>
              </a:rPr>
              <a:t> 2: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4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EU</a:t>
            </a:r>
            <a:r>
              <a:rPr lang="en-US" altLang="zh-CN" sz="2400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(L,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US" altLang="zh-CN" sz="2400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)=2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(3/4) + 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0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0 + 4(1/4)=5/2, </a:t>
            </a:r>
            <a:br>
              <a:rPr lang="en-US" altLang="zh-CN" sz="24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</a:br>
            <a:r>
              <a:rPr lang="en-US" altLang="zh-CN" sz="24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EU</a:t>
            </a:r>
            <a:r>
              <a:rPr lang="en-US" altLang="zh-CN" sz="2400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(C,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US" altLang="zh-CN" sz="2400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)=3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(3/4) + 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4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0 + 1(1/4)=5/2,</a:t>
            </a:r>
            <a:br>
              <a:rPr lang="en-US" altLang="zh-CN" sz="24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</a:br>
            <a:r>
              <a:rPr lang="en-US" altLang="zh-CN" sz="24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EU</a:t>
            </a:r>
            <a:r>
              <a:rPr lang="en-US" altLang="zh-CN" sz="2400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(R,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US" altLang="zh-CN" sz="2400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)=1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(3/4) + 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3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0 + 7(1/4)=5/2.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因此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EU</a:t>
            </a:r>
            <a:r>
              <a:rPr lang="en-US" altLang="zh-CN" sz="2400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(C,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US" altLang="zh-CN" sz="2400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)=EU</a:t>
            </a:r>
            <a:r>
              <a:rPr lang="en-US" altLang="zh-CN" sz="2400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(R,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US" altLang="zh-CN" sz="2400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)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EU</a:t>
            </a:r>
            <a:r>
              <a:rPr lang="en-US" altLang="zh-CN" sz="2400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(L, </a:t>
            </a:r>
            <a:r>
              <a:rPr lang="en-US" altLang="zh-CN" sz="2400" i="1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p</a:t>
            </a:r>
            <a:r>
              <a:rPr lang="en-US" altLang="zh-CN" sz="2400" baseline="-250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ea typeface="宋体" charset="-122"/>
                <a:cs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600" dirty="0" smtClean="0">
                <a:ea typeface="宋体" charset="-122"/>
              </a:rPr>
              <a:t>性质</a:t>
            </a:r>
            <a:r>
              <a:rPr lang="en-US" altLang="zh-CN" sz="2600" dirty="0" smtClean="0">
                <a:ea typeface="宋体" charset="-122"/>
              </a:rPr>
              <a:t>2</a:t>
            </a:r>
            <a:r>
              <a:rPr lang="zh-CN" altLang="en-US" sz="2600" dirty="0" smtClean="0">
                <a:ea typeface="宋体" charset="-122"/>
              </a:rPr>
              <a:t>的条件得以满足</a:t>
            </a:r>
            <a:r>
              <a:rPr lang="en-US" altLang="zh-CN" sz="2600" dirty="0" smtClean="0">
                <a:ea typeface="宋体" charset="-122"/>
              </a:rPr>
              <a:t>, </a:t>
            </a:r>
            <a:r>
              <a:rPr lang="zh-CN" altLang="en-US" sz="2600" dirty="0" smtClean="0">
                <a:ea typeface="宋体" charset="-122"/>
              </a:rPr>
              <a:t>表明</a:t>
            </a:r>
            <a:r>
              <a:rPr lang="en-US" altLang="zh-CN" sz="2600" dirty="0" smtClean="0">
                <a:ea typeface="宋体" charset="-122"/>
              </a:rPr>
              <a:t>((3/4, 0, 1/4), (0, 1/3, 2/3)) </a:t>
            </a:r>
            <a:r>
              <a:rPr lang="zh-CN" altLang="en-US" sz="2600" dirty="0" smtClean="0">
                <a:ea typeface="宋体" charset="-122"/>
              </a:rPr>
              <a:t>是一个混合战略纳什均衡。</a:t>
            </a:r>
            <a:endParaRPr lang="en-US" altLang="zh-CN" sz="2600" dirty="0" smtClean="0">
              <a:ea typeface="宋体" charset="-122"/>
            </a:endParaRPr>
          </a:p>
        </p:txBody>
      </p:sp>
      <p:graphicFrame>
        <p:nvGraphicFramePr>
          <p:cNvPr id="235524" name="Group 4"/>
          <p:cNvGraphicFramePr>
            <a:graphicFrameLocks noGrp="1"/>
          </p:cNvGraphicFramePr>
          <p:nvPr>
            <p:ph idx="4294967295"/>
          </p:nvPr>
        </p:nvGraphicFramePr>
        <p:xfrm>
          <a:off x="1001713" y="1425575"/>
          <a:ext cx="7453312" cy="1828800"/>
        </p:xfrm>
        <a:graphic>
          <a:graphicData uri="http://schemas.openxmlformats.org/drawingml/2006/table">
            <a:tbl>
              <a:tblPr/>
              <a:tblGrid>
                <a:gridCol w="1200150"/>
                <a:gridCol w="1093787"/>
                <a:gridCol w="1697038"/>
                <a:gridCol w="1743075"/>
                <a:gridCol w="1719262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参与者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L (0)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C (1/3)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R (2/3)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参与者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T (3/4)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3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M (0)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4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2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B (1/4)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3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5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0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,  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 dirty="0" smtClean="0">
                <a:ea typeface="宋体" charset="-122"/>
              </a:rPr>
              <a:t>例子：石头，剪刀，布</a:t>
            </a:r>
            <a:endParaRPr lang="en-US" altLang="zh-CN" sz="3800" dirty="0" smtClean="0">
              <a:ea typeface="宋体" charset="-122"/>
            </a:endParaRP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4062413"/>
            <a:ext cx="7916863" cy="2011362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ea typeface="宋体" charset="-122"/>
              </a:rPr>
              <a:t>是否存在一个混合战略纳什均衡，满足</a:t>
            </a:r>
            <a:r>
              <a:rPr lang="en-US" altLang="zh-CN" dirty="0" smtClean="0">
                <a:solidFill>
                  <a:schemeClr val="hlink"/>
                </a:solidFill>
                <a:ea typeface="宋体" charset="-122"/>
              </a:rPr>
              <a:t>p</a:t>
            </a:r>
            <a:r>
              <a:rPr lang="en-US" altLang="zh-CN" baseline="-25000" dirty="0" smtClean="0">
                <a:solidFill>
                  <a:schemeClr val="hlink"/>
                </a:solidFill>
                <a:ea typeface="宋体" charset="-122"/>
              </a:rPr>
              <a:t>11</a:t>
            </a:r>
            <a:r>
              <a:rPr lang="en-US" altLang="zh-CN" dirty="0" smtClean="0">
                <a:solidFill>
                  <a:schemeClr val="hlink"/>
                </a:solidFill>
                <a:ea typeface="宋体" charset="-122"/>
              </a:rPr>
              <a:t>&gt;0, p</a:t>
            </a:r>
            <a:r>
              <a:rPr lang="en-US" altLang="zh-CN" baseline="-25000" dirty="0" smtClean="0">
                <a:solidFill>
                  <a:schemeClr val="hlink"/>
                </a:solidFill>
                <a:ea typeface="宋体" charset="-122"/>
              </a:rPr>
              <a:t>12</a:t>
            </a:r>
            <a:r>
              <a:rPr lang="en-US" altLang="zh-CN" dirty="0" smtClean="0">
                <a:solidFill>
                  <a:schemeClr val="hlink"/>
                </a:solidFill>
                <a:ea typeface="宋体" charset="-122"/>
              </a:rPr>
              <a:t>&gt;0, p</a:t>
            </a:r>
            <a:r>
              <a:rPr lang="en-US" altLang="zh-CN" baseline="-25000" dirty="0" smtClean="0">
                <a:solidFill>
                  <a:schemeClr val="hlink"/>
                </a:solidFill>
                <a:ea typeface="宋体" charset="-122"/>
              </a:rPr>
              <a:t>13</a:t>
            </a:r>
            <a:r>
              <a:rPr lang="en-US" altLang="zh-CN" dirty="0" smtClean="0">
                <a:solidFill>
                  <a:schemeClr val="hlink"/>
                </a:solidFill>
                <a:ea typeface="宋体" charset="-122"/>
              </a:rPr>
              <a:t>&gt;0, 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p</a:t>
            </a:r>
            <a:r>
              <a:rPr lang="en-US" altLang="zh-CN" baseline="-25000" dirty="0" smtClean="0">
                <a:solidFill>
                  <a:srgbClr val="0000FF"/>
                </a:solidFill>
                <a:ea typeface="宋体" charset="-122"/>
              </a:rPr>
              <a:t>21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&gt;0, p</a:t>
            </a:r>
            <a:r>
              <a:rPr lang="en-US" altLang="zh-CN" baseline="-25000" dirty="0" smtClean="0">
                <a:solidFill>
                  <a:srgbClr val="0000FF"/>
                </a:solidFill>
                <a:ea typeface="宋体" charset="-122"/>
              </a:rPr>
              <a:t>22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&gt;0, p</a:t>
            </a:r>
            <a:r>
              <a:rPr lang="en-US" altLang="zh-CN" baseline="-25000" dirty="0" smtClean="0">
                <a:solidFill>
                  <a:srgbClr val="0000FF"/>
                </a:solidFill>
                <a:ea typeface="宋体" charset="-122"/>
              </a:rPr>
              <a:t>23</a:t>
            </a:r>
            <a:r>
              <a:rPr lang="en-US" altLang="zh-CN" dirty="0" smtClean="0">
                <a:solidFill>
                  <a:srgbClr val="0000FF"/>
                </a:solidFill>
                <a:ea typeface="宋体" charset="-122"/>
              </a:rPr>
              <a:t>&gt;0</a:t>
            </a:r>
            <a:r>
              <a:rPr lang="zh-CN" altLang="en-US" dirty="0" smtClean="0">
                <a:solidFill>
                  <a:srgbClr val="0000FF"/>
                </a:solidFill>
                <a:ea typeface="宋体" charset="-122"/>
              </a:rPr>
              <a:t>？</a:t>
            </a:r>
            <a:endParaRPr lang="en-US" altLang="zh-CN" dirty="0" smtClean="0">
              <a:solidFill>
                <a:srgbClr val="0000FF"/>
              </a:solidFill>
              <a:ea typeface="宋体" charset="-122"/>
            </a:endParaRPr>
          </a:p>
        </p:txBody>
      </p:sp>
      <p:graphicFrame>
        <p:nvGraphicFramePr>
          <p:cNvPr id="236548" name="Group 4"/>
          <p:cNvGraphicFramePr>
            <a:graphicFrameLocks noGrp="1"/>
          </p:cNvGraphicFramePr>
          <p:nvPr>
            <p:ph idx="4294967295"/>
          </p:nvPr>
        </p:nvGraphicFramePr>
        <p:xfrm>
          <a:off x="579438" y="1452563"/>
          <a:ext cx="7969250" cy="1828800"/>
        </p:xfrm>
        <a:graphic>
          <a:graphicData uri="http://schemas.openxmlformats.org/drawingml/2006/table">
            <a:tbl>
              <a:tblPr/>
              <a:tblGrid>
                <a:gridCol w="871537"/>
                <a:gridCol w="1581150"/>
                <a:gridCol w="1814513"/>
                <a:gridCol w="1863725"/>
                <a:gridCol w="1838325"/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参与者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石头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21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剪刀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22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布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23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参与者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石头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11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</a:t>
                      </a: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剪刀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12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</a:t>
                      </a: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    布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 (p</a:t>
                      </a:r>
                      <a:r>
                        <a:rPr kumimoji="0" lang="en-US" altLang="zh-CN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13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charset="-122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-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</a:t>
                      </a:r>
                      <a:r>
                        <a:rPr kumimoji="0" lang="zh-CN" altLang="en-US" sz="1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 0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,   </a:t>
                      </a: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宋体" charset="-122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FLYINGRK@7RJLKNOLJDW4YLM3" val="46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6103</TotalTime>
  <Words>2563</Words>
  <Application>Microsoft Office PowerPoint</Application>
  <PresentationFormat>全屏显示(4:3)</PresentationFormat>
  <Paragraphs>566</Paragraphs>
  <Slides>29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宋体</vt:lpstr>
      <vt:lpstr>Calibri</vt:lpstr>
      <vt:lpstr>Times New Roman</vt:lpstr>
      <vt:lpstr>Wingdings</vt:lpstr>
      <vt:lpstr>Courier New</vt:lpstr>
      <vt:lpstr>Symbol</vt:lpstr>
      <vt:lpstr>Office Theme</vt:lpstr>
      <vt:lpstr>Equation</vt:lpstr>
      <vt:lpstr>参与者的纯战略多于两个？</vt:lpstr>
      <vt:lpstr>混合战略纳什均衡：一般情况</vt:lpstr>
      <vt:lpstr>回顾：混合战略下的期望收益</vt:lpstr>
      <vt:lpstr>回顾：混合战略纳什均衡定义</vt:lpstr>
      <vt:lpstr>性质1</vt:lpstr>
      <vt:lpstr>性质2</vt:lpstr>
      <vt:lpstr>性质2的应用</vt:lpstr>
      <vt:lpstr>性质2的应用</vt:lpstr>
      <vt:lpstr>例子：石头，剪刀，布</vt:lpstr>
      <vt:lpstr>例子：石头，剪刀，布</vt:lpstr>
      <vt:lpstr>例子：石头，剪刀，布</vt:lpstr>
      <vt:lpstr>例子：石头，剪刀，布</vt:lpstr>
      <vt:lpstr>例子：石头，剪刀，布</vt:lpstr>
      <vt:lpstr>例子：石头，剪刀，布</vt:lpstr>
      <vt:lpstr>例子：石头，剪刀，布</vt:lpstr>
      <vt:lpstr>例子：石头，剪刀，布</vt:lpstr>
      <vt:lpstr>Exercise 138.1 of Osborne</vt:lpstr>
      <vt:lpstr>Exercise 138.1 of Osborne</vt:lpstr>
      <vt:lpstr>Exercise 138.1 of Osborne</vt:lpstr>
      <vt:lpstr>Exercise 138.1 of Osborne</vt:lpstr>
      <vt:lpstr>Exercise 138.1 of Osborne</vt:lpstr>
      <vt:lpstr>Exercise 138.1 of Osborne</vt:lpstr>
      <vt:lpstr>Exercise 138.1 of Osborne</vt:lpstr>
      <vt:lpstr>Exercise 138.1 of Osborne</vt:lpstr>
      <vt:lpstr>Exercise 138.1 of Osborne</vt:lpstr>
      <vt:lpstr>Exercise 138.1 of Osborne</vt:lpstr>
      <vt:lpstr>Exercise 138.1 of Osborne</vt:lpstr>
      <vt:lpstr>Exercise 138.1 of Osborne</vt:lpstr>
      <vt:lpstr>Exercise 138.1 of Osborne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完全信息静态博弈</dc:title>
  <dc:creator>flyingrk</dc:creator>
  <cp:lastModifiedBy>admin</cp:lastModifiedBy>
  <cp:revision>208</cp:revision>
  <dcterms:created xsi:type="dcterms:W3CDTF">2006-08-16T00:00:00Z</dcterms:created>
  <dcterms:modified xsi:type="dcterms:W3CDTF">2014-10-08T03:52:50Z</dcterms:modified>
</cp:coreProperties>
</file>