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sldIdLst>
    <p:sldId id="409" r:id="rId2"/>
    <p:sldId id="410" r:id="rId3"/>
    <p:sldId id="411" r:id="rId4"/>
    <p:sldId id="412" r:id="rId5"/>
    <p:sldId id="413" r:id="rId6"/>
    <p:sldId id="414" r:id="rId7"/>
    <p:sldId id="447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43" r:id="rId16"/>
    <p:sldId id="480" r:id="rId17"/>
    <p:sldId id="481" r:id="rId18"/>
    <p:sldId id="448" r:id="rId19"/>
    <p:sldId id="449" r:id="rId20"/>
    <p:sldId id="450" r:id="rId21"/>
    <p:sldId id="451" r:id="rId22"/>
    <p:sldId id="452" r:id="rId23"/>
    <p:sldId id="453" r:id="rId24"/>
    <p:sldId id="454" r:id="rId25"/>
    <p:sldId id="455" r:id="rId26"/>
    <p:sldId id="456" r:id="rId27"/>
    <p:sldId id="457" r:id="rId28"/>
    <p:sldId id="458" r:id="rId29"/>
    <p:sldId id="459" r:id="rId30"/>
    <p:sldId id="460" r:id="rId31"/>
    <p:sldId id="461" r:id="rId32"/>
    <p:sldId id="462" r:id="rId33"/>
    <p:sldId id="463" r:id="rId34"/>
    <p:sldId id="464" r:id="rId35"/>
    <p:sldId id="465" r:id="rId36"/>
  </p:sldIdLst>
  <p:sldSz cx="9144000" cy="6858000" type="screen4x3"/>
  <p:notesSz cx="6858000" cy="9144000"/>
  <p:embeddedFontLst>
    <p:embeddedFont>
      <p:font typeface="Calibri" pitchFamily="34" charset="0"/>
      <p:regular r:id="rId38"/>
      <p:bold r:id="rId39"/>
      <p:italic r:id="rId40"/>
      <p:boldItalic r:id="rId41"/>
    </p:embeddedFont>
  </p:embeddedFontLst>
  <p:custDataLst>
    <p:tags r:id="rId4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FF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777" autoAdjust="0"/>
    <p:restoredTop sz="94669" autoAdjust="0"/>
  </p:normalViewPr>
  <p:slideViewPr>
    <p:cSldViewPr>
      <p:cViewPr varScale="1">
        <p:scale>
          <a:sx n="84" d="100"/>
          <a:sy n="84" d="100"/>
        </p:scale>
        <p:origin x="-154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8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1.wmf"/><Relationship Id="rId7" Type="http://schemas.openxmlformats.org/officeDocument/2006/relationships/image" Target="../media/image26.wmf"/><Relationship Id="rId2" Type="http://schemas.openxmlformats.org/officeDocument/2006/relationships/image" Target="../media/image20.wmf"/><Relationship Id="rId1" Type="http://schemas.openxmlformats.org/officeDocument/2006/relationships/image" Target="../media/image8.wmf"/><Relationship Id="rId6" Type="http://schemas.openxmlformats.org/officeDocument/2006/relationships/image" Target="../media/image24.wmf"/><Relationship Id="rId5" Type="http://schemas.openxmlformats.org/officeDocument/2006/relationships/image" Target="../media/image25.wmf"/><Relationship Id="rId10" Type="http://schemas.openxmlformats.org/officeDocument/2006/relationships/image" Target="../media/image29.wmf"/><Relationship Id="rId4" Type="http://schemas.openxmlformats.org/officeDocument/2006/relationships/image" Target="../media/image22.wmf"/><Relationship Id="rId9" Type="http://schemas.openxmlformats.org/officeDocument/2006/relationships/image" Target="../media/image28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8.wmf"/><Relationship Id="rId4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8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5.wmf"/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7190A6C-CDBE-48F0-A8DF-5E86C8CAB692}" type="datetimeFigureOut">
              <a:rPr lang="en-US"/>
              <a:pPr>
                <a:defRPr/>
              </a:pPr>
              <a:t>10/9/2015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0064AF9-B348-48CF-A046-BAD04F9D07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43A30-E24F-4798-B6AC-61BA0E22AD97}" type="datetimeFigureOut">
              <a:rPr lang="en-US"/>
              <a:pPr>
                <a:defRPr/>
              </a:pPr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516555-22C7-416C-AB41-F8532D2625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BD9F8-3E91-4C82-83CE-02A5CA6FEB42}" type="datetimeFigureOut">
              <a:rPr lang="en-US"/>
              <a:pPr>
                <a:defRPr/>
              </a:pPr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E8263-BC6D-43B0-965D-5E265ADB7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33014F-359E-42F9-9EA4-585FF8A98BCB}" type="datetimeFigureOut">
              <a:rPr lang="en-US"/>
              <a:pPr>
                <a:defRPr/>
              </a:pPr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B97C6-305A-497D-B10C-EA36BEC99F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8C4F0E-C12C-4B1E-B807-55A25294C53A}" type="datetimeFigureOut">
              <a:rPr lang="en-US"/>
              <a:pPr>
                <a:defRPr/>
              </a:pPr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9F7742-354F-4C1D-A995-5669C2554C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2FD7A-2D3A-459C-A1C3-38AEEAD6EB7B}" type="datetimeFigureOut">
              <a:rPr lang="en-US"/>
              <a:pPr>
                <a:defRPr/>
              </a:pPr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9BCB2-BD4A-4A2F-9329-C46304F55E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8DCC3-04AB-4E97-9ED3-3AC17094EB29}" type="datetimeFigureOut">
              <a:rPr lang="en-US"/>
              <a:pPr>
                <a:defRPr/>
              </a:pPr>
              <a:t>10/9/2015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81B01-69F9-46FD-AB5B-9EA13A5845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BA80F-97A0-4204-AE41-DF63A9AFCC7C}" type="datetimeFigureOut">
              <a:rPr lang="en-US"/>
              <a:pPr>
                <a:defRPr/>
              </a:pPr>
              <a:t>10/9/2015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2D95D0-F8A4-4E12-947D-C6C641CC1A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7AC99-BC56-4E80-9425-C20FB0359FA6}" type="datetimeFigureOut">
              <a:rPr lang="en-US"/>
              <a:pPr>
                <a:defRPr/>
              </a:pPr>
              <a:t>10/9/2015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94382-99EF-468E-AA6B-13A69BA045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CA633-6413-482C-A1A7-892F4C5B865D}" type="datetimeFigureOut">
              <a:rPr lang="en-US"/>
              <a:pPr>
                <a:defRPr/>
              </a:pPr>
              <a:t>10/9/2015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55577-7ED5-457B-9424-62C0FF71C2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CBAE1C-E664-4EC9-BD8B-F11E02CF3F68}" type="datetimeFigureOut">
              <a:rPr lang="en-US"/>
              <a:pPr>
                <a:defRPr/>
              </a:pPr>
              <a:t>10/9/2015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077A1-357E-497E-9381-EB3FD60AE4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5D4F1-84D2-4B0C-AB4D-574421CB974A}" type="datetimeFigureOut">
              <a:rPr lang="en-US"/>
              <a:pPr>
                <a:defRPr/>
              </a:pPr>
              <a:t>10/9/2015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B1748-BC38-44A2-AA03-2A0F9F4E1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E582216-F399-4B75-A6F9-863CCCFD2AA2}" type="datetimeFigureOut">
              <a:rPr lang="en-US"/>
              <a:pPr>
                <a:defRPr/>
              </a:pPr>
              <a:t>10/9/2015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965A8BF-DB85-401E-98C5-073FFD8E0E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oleObject" Target="../embeddings/oleObject34.bin"/><Relationship Id="rId9" Type="http://schemas.openxmlformats.org/officeDocument/2006/relationships/oleObject" Target="../embeddings/oleObject39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oleObject" Target="../embeddings/oleObject50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4.bin"/><Relationship Id="rId12" Type="http://schemas.openxmlformats.org/officeDocument/2006/relationships/oleObject" Target="../embeddings/oleObject49.bin"/><Relationship Id="rId1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3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3.bin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52.bin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1.bin"/><Relationship Id="rId9" Type="http://schemas.openxmlformats.org/officeDocument/2006/relationships/oleObject" Target="../embeddings/oleObject46.bin"/><Relationship Id="rId14" Type="http://schemas.openxmlformats.org/officeDocument/2006/relationships/oleObject" Target="../embeddings/oleObject5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9.bin"/><Relationship Id="rId5" Type="http://schemas.openxmlformats.org/officeDocument/2006/relationships/oleObject" Target="../embeddings/oleObject58.bin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57.bin"/><Relationship Id="rId9" Type="http://schemas.openxmlformats.org/officeDocument/2006/relationships/oleObject" Target="../embeddings/oleObject6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65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67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70.bin"/><Relationship Id="rId4" Type="http://schemas.openxmlformats.org/officeDocument/2006/relationships/oleObject" Target="../embeddings/oleObject69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第二章完全信息动态博弈</a:t>
            </a:r>
          </a:p>
        </p:txBody>
      </p:sp>
      <p:sp>
        <p:nvSpPr>
          <p:cNvPr id="136194" name="Subtitle 2"/>
          <p:cNvSpPr>
            <a:spLocks noGrp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 typeface="Arial" charset="0"/>
              <a:buNone/>
            </a:pPr>
            <a:endParaRPr lang="en-US" altLang="zh-CN" smtClean="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2.1.A. </a:t>
            </a:r>
            <a:r>
              <a:rPr lang="zh-CN" altLang="en-US" smtClean="0"/>
              <a:t>理论：逆向归纳法</a:t>
            </a:r>
          </a:p>
        </p:txBody>
      </p:sp>
      <p:sp>
        <p:nvSpPr>
          <p:cNvPr id="14848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zh-CN" altLang="en-US" smtClean="0"/>
              <a:t>假设在第二阶段，参与者</a:t>
            </a:r>
            <a:r>
              <a:rPr lang="en-US" altLang="zh-CN" smtClean="0"/>
              <a:t>1</a:t>
            </a:r>
            <a:r>
              <a:rPr lang="zh-CN" altLang="en-US" smtClean="0"/>
              <a:t>已经选择</a:t>
            </a:r>
            <a:r>
              <a:rPr lang="en-US" altLang="zh-CN" smtClean="0"/>
              <a:t>a</a:t>
            </a:r>
            <a:r>
              <a:rPr lang="en-US" altLang="zh-CN" baseline="-25000" smtClean="0"/>
              <a:t>1</a:t>
            </a:r>
            <a:r>
              <a:rPr lang="zh-CN" altLang="en-US" smtClean="0"/>
              <a:t> </a:t>
            </a:r>
            <a:endParaRPr lang="en-US" altLang="zh-CN" smtClean="0"/>
          </a:p>
          <a:p>
            <a:r>
              <a:rPr lang="zh-CN" altLang="en-US" smtClean="0"/>
              <a:t>参与者</a:t>
            </a:r>
            <a:r>
              <a:rPr lang="en-US" altLang="zh-CN" smtClean="0"/>
              <a:t>2</a:t>
            </a:r>
            <a:r>
              <a:rPr lang="zh-CN" altLang="en-US" smtClean="0"/>
              <a:t>所面临的问题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参与者</a:t>
            </a:r>
            <a:r>
              <a:rPr lang="en-US" altLang="zh-CN" smtClean="0"/>
              <a:t>2</a:t>
            </a:r>
            <a:r>
              <a:rPr lang="zh-CN" altLang="en-US" smtClean="0"/>
              <a:t>的最优反应记为</a:t>
            </a:r>
            <a:r>
              <a:rPr lang="en-US" altLang="zh-CN" smtClean="0"/>
              <a:t>R</a:t>
            </a:r>
            <a:r>
              <a:rPr lang="en-US" altLang="zh-CN" baseline="-25000" smtClean="0"/>
              <a:t>2</a:t>
            </a:r>
            <a:r>
              <a:rPr lang="en-US" altLang="zh-CN" smtClean="0"/>
              <a:t>(a</a:t>
            </a:r>
            <a:r>
              <a:rPr lang="en-US" altLang="zh-CN" baseline="-25000" smtClean="0"/>
              <a:t>1</a:t>
            </a:r>
            <a:r>
              <a:rPr lang="en-US" altLang="zh-CN" smtClean="0"/>
              <a:t>)</a:t>
            </a:r>
            <a:r>
              <a:rPr lang="zh-CN" altLang="en-US" smtClean="0"/>
              <a:t>，即：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回到第一阶段，参与者</a:t>
            </a:r>
            <a:r>
              <a:rPr lang="en-US" altLang="zh-CN" smtClean="0"/>
              <a:t>1</a:t>
            </a:r>
            <a:r>
              <a:rPr lang="zh-CN" altLang="en-US" smtClean="0"/>
              <a:t>所面临的问题</a:t>
            </a:r>
            <a:endParaRPr lang="en-US" altLang="zh-CN" smtClean="0"/>
          </a:p>
          <a:p>
            <a:endParaRPr lang="zh-CN" altLang="en-US" smtClean="0"/>
          </a:p>
          <a:p>
            <a:r>
              <a:rPr lang="zh-CN" altLang="en-US" smtClean="0"/>
              <a:t>参与者</a:t>
            </a:r>
            <a:r>
              <a:rPr lang="en-US" altLang="zh-CN" smtClean="0"/>
              <a:t>1</a:t>
            </a:r>
            <a:r>
              <a:rPr lang="zh-CN" altLang="en-US" smtClean="0"/>
              <a:t>的最优化问题的解</a:t>
            </a:r>
          </a:p>
        </p:txBody>
      </p:sp>
      <p:graphicFrame>
        <p:nvGraphicFramePr>
          <p:cNvPr id="148484" name="Object 4"/>
          <p:cNvGraphicFramePr>
            <a:graphicFrameLocks noChangeAspect="1"/>
          </p:cNvGraphicFramePr>
          <p:nvPr/>
        </p:nvGraphicFramePr>
        <p:xfrm>
          <a:off x="3657600" y="2743200"/>
          <a:ext cx="1801813" cy="609600"/>
        </p:xfrm>
        <a:graphic>
          <a:graphicData uri="http://schemas.openxmlformats.org/presentationml/2006/ole">
            <p:oleObj spid="_x0000_s148484" name="Equation" r:id="rId3" imgW="825480" imgH="279360" progId="Equation.DSMT4">
              <p:embed/>
            </p:oleObj>
          </a:graphicData>
        </a:graphic>
      </p:graphicFrame>
      <p:graphicFrame>
        <p:nvGraphicFramePr>
          <p:cNvPr id="148485" name="Object 5"/>
          <p:cNvGraphicFramePr>
            <a:graphicFrameLocks noChangeAspect="1"/>
          </p:cNvGraphicFramePr>
          <p:nvPr/>
        </p:nvGraphicFramePr>
        <p:xfrm>
          <a:off x="3276600" y="3962400"/>
          <a:ext cx="3740150" cy="685800"/>
        </p:xfrm>
        <a:graphic>
          <a:graphicData uri="http://schemas.openxmlformats.org/presentationml/2006/ole">
            <p:oleObj spid="_x0000_s148485" name="Equation" r:id="rId4" imgW="1523880" imgH="279360" progId="Equation.DSMT4">
              <p:embed/>
            </p:oleObj>
          </a:graphicData>
        </a:graphic>
      </p:graphicFrame>
      <p:graphicFrame>
        <p:nvGraphicFramePr>
          <p:cNvPr id="148486" name="Object 6"/>
          <p:cNvGraphicFramePr>
            <a:graphicFrameLocks noChangeAspect="1"/>
          </p:cNvGraphicFramePr>
          <p:nvPr/>
        </p:nvGraphicFramePr>
        <p:xfrm>
          <a:off x="3328988" y="5054600"/>
          <a:ext cx="2460625" cy="660400"/>
        </p:xfrm>
        <a:graphic>
          <a:graphicData uri="http://schemas.openxmlformats.org/presentationml/2006/ole">
            <p:oleObj spid="_x0000_s148486" name="Equation" r:id="rId5" imgW="1041120" imgH="279360" progId="Equation.DSMT4">
              <p:embed/>
            </p:oleObj>
          </a:graphicData>
        </a:graphic>
      </p:graphicFrame>
      <p:graphicFrame>
        <p:nvGraphicFramePr>
          <p:cNvPr id="148487" name="Object 7"/>
          <p:cNvGraphicFramePr>
            <a:graphicFrameLocks noChangeAspect="1"/>
          </p:cNvGraphicFramePr>
          <p:nvPr/>
        </p:nvGraphicFramePr>
        <p:xfrm>
          <a:off x="3232150" y="6096000"/>
          <a:ext cx="3746500" cy="762000"/>
        </p:xfrm>
        <a:graphic>
          <a:graphicData uri="http://schemas.openxmlformats.org/presentationml/2006/ole">
            <p:oleObj spid="_x0000_s148487" name="Equation" r:id="rId6" imgW="1498320" imgH="3045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2.1.A. </a:t>
            </a:r>
            <a:r>
              <a:rPr lang="zh-CN" altLang="en-US" smtClean="0"/>
              <a:t>理论：逆向归纳法</a:t>
            </a:r>
          </a:p>
        </p:txBody>
      </p:sp>
      <p:sp>
        <p:nvSpPr>
          <p:cNvPr id="149510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zh-CN" altLang="en-US" smtClean="0"/>
              <a:t>                  称为这一博弈问题的</a:t>
            </a:r>
            <a:r>
              <a:rPr lang="zh-CN" altLang="en-US" b="1" smtClean="0"/>
              <a:t>逆向归纳解</a:t>
            </a:r>
            <a:endParaRPr lang="en-US" altLang="zh-CN" b="1" smtClean="0"/>
          </a:p>
        </p:txBody>
      </p:sp>
      <p:graphicFrame>
        <p:nvGraphicFramePr>
          <p:cNvPr id="149508" name="Object 4"/>
          <p:cNvGraphicFramePr>
            <a:graphicFrameLocks noChangeAspect="1"/>
          </p:cNvGraphicFramePr>
          <p:nvPr/>
        </p:nvGraphicFramePr>
        <p:xfrm>
          <a:off x="990600" y="1676400"/>
          <a:ext cx="1524000" cy="498475"/>
        </p:xfrm>
        <a:graphic>
          <a:graphicData uri="http://schemas.openxmlformats.org/presentationml/2006/ole">
            <p:oleObj spid="_x0000_s149508" name="Equation" r:id="rId3" imgW="69840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逆向归纳法背后的理性假定</a:t>
            </a:r>
          </a:p>
        </p:txBody>
      </p:sp>
      <p:sp>
        <p:nvSpPr>
          <p:cNvPr id="150530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/>
              <a:t>参与人</a:t>
            </a:r>
            <a:r>
              <a:rPr lang="en-US" altLang="zh-CN" smtClean="0"/>
              <a:t>1</a:t>
            </a:r>
            <a:r>
              <a:rPr lang="zh-CN" altLang="en-US" smtClean="0"/>
              <a:t>是理性的是共同知识</a:t>
            </a:r>
            <a:endParaRPr lang="en-US" altLang="zh-CN" smtClean="0"/>
          </a:p>
          <a:p>
            <a:r>
              <a:rPr lang="zh-CN" altLang="en-US" smtClean="0"/>
              <a:t>参与人</a:t>
            </a:r>
            <a:r>
              <a:rPr lang="en-US" altLang="zh-CN" smtClean="0"/>
              <a:t>2</a:t>
            </a:r>
            <a:r>
              <a:rPr lang="zh-CN" altLang="en-US" smtClean="0"/>
              <a:t>是理性的是共同知识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逆向归纳法背后的理性假定</a:t>
            </a:r>
          </a:p>
        </p:txBody>
      </p:sp>
      <p:sp>
        <p:nvSpPr>
          <p:cNvPr id="151554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zh-CN" altLang="en-US" sz="3000" smtClean="0"/>
              <a:t>考虑如下博弈：</a:t>
            </a:r>
            <a:endParaRPr lang="en-US" altLang="zh-CN" sz="3000" smtClean="0"/>
          </a:p>
          <a:p>
            <a:pPr lvl="1"/>
            <a:r>
              <a:rPr lang="en-US" altLang="zh-CN" sz="2600" smtClean="0"/>
              <a:t>1. </a:t>
            </a:r>
            <a:r>
              <a:rPr lang="zh-CN" altLang="en-US" sz="2600" smtClean="0"/>
              <a:t>参与者</a:t>
            </a:r>
            <a:r>
              <a:rPr lang="en-US" altLang="zh-CN" sz="2600" smtClean="0"/>
              <a:t>1</a:t>
            </a:r>
            <a:r>
              <a:rPr lang="zh-CN" altLang="en-US" sz="2600" smtClean="0"/>
              <a:t>选择</a:t>
            </a:r>
            <a:r>
              <a:rPr lang="en-US" altLang="zh-CN" sz="2600" smtClean="0"/>
              <a:t>L</a:t>
            </a:r>
            <a:r>
              <a:rPr lang="zh-CN" altLang="en-US" sz="2600" smtClean="0"/>
              <a:t>或</a:t>
            </a:r>
            <a:r>
              <a:rPr lang="en-US" altLang="zh-CN" sz="2600" smtClean="0"/>
              <a:t>R</a:t>
            </a:r>
            <a:r>
              <a:rPr lang="zh-CN" altLang="en-US" sz="2600" smtClean="0"/>
              <a:t>，其中</a:t>
            </a:r>
            <a:r>
              <a:rPr lang="en-US" altLang="zh-CN" sz="2600" smtClean="0"/>
              <a:t>L</a:t>
            </a:r>
            <a:r>
              <a:rPr lang="zh-CN" altLang="en-US" sz="2600" smtClean="0"/>
              <a:t>使博弈结束，参与者</a:t>
            </a:r>
            <a:r>
              <a:rPr lang="en-US" altLang="zh-CN" sz="2600" smtClean="0"/>
              <a:t>1</a:t>
            </a:r>
            <a:r>
              <a:rPr lang="zh-CN" altLang="en-US" sz="2600" smtClean="0"/>
              <a:t>的收益为</a:t>
            </a:r>
            <a:r>
              <a:rPr lang="en-US" altLang="zh-CN" sz="2600" smtClean="0"/>
              <a:t>2</a:t>
            </a:r>
            <a:r>
              <a:rPr lang="zh-CN" altLang="en-US" sz="2600" smtClean="0"/>
              <a:t>，参与者</a:t>
            </a:r>
            <a:r>
              <a:rPr lang="en-US" altLang="zh-CN" sz="2600" smtClean="0"/>
              <a:t>2</a:t>
            </a:r>
            <a:r>
              <a:rPr lang="zh-CN" altLang="en-US" sz="2600" smtClean="0"/>
              <a:t>的收益为</a:t>
            </a:r>
            <a:r>
              <a:rPr lang="en-US" altLang="zh-CN" sz="2600" smtClean="0"/>
              <a:t>0</a:t>
            </a:r>
            <a:r>
              <a:rPr lang="zh-CN" altLang="en-US" sz="2600" smtClean="0"/>
              <a:t>；</a:t>
            </a:r>
            <a:endParaRPr lang="en-US" altLang="zh-CN" sz="2600" smtClean="0"/>
          </a:p>
          <a:p>
            <a:pPr lvl="1"/>
            <a:r>
              <a:rPr lang="en-US" altLang="zh-CN" sz="2600" smtClean="0"/>
              <a:t>2.</a:t>
            </a:r>
            <a:r>
              <a:rPr lang="zh-CN" altLang="en-US" sz="2600" smtClean="0"/>
              <a:t> 参与者</a:t>
            </a:r>
            <a:r>
              <a:rPr lang="en-US" altLang="zh-CN" sz="2600" smtClean="0"/>
              <a:t>2</a:t>
            </a:r>
            <a:r>
              <a:rPr lang="zh-CN" altLang="en-US" sz="2600" smtClean="0"/>
              <a:t>观测参与者</a:t>
            </a:r>
            <a:r>
              <a:rPr lang="en-US" altLang="zh-CN" sz="2600" smtClean="0"/>
              <a:t>1</a:t>
            </a:r>
            <a:r>
              <a:rPr lang="zh-CN" altLang="en-US" sz="2600" smtClean="0"/>
              <a:t>的选择，如果参与者</a:t>
            </a:r>
            <a:r>
              <a:rPr lang="en-US" altLang="zh-CN" sz="2600" smtClean="0"/>
              <a:t>1</a:t>
            </a:r>
            <a:r>
              <a:rPr lang="zh-CN" altLang="en-US" sz="2600" smtClean="0"/>
              <a:t>选择</a:t>
            </a:r>
            <a:r>
              <a:rPr lang="en-US" altLang="zh-CN" sz="2600" smtClean="0"/>
              <a:t>R</a:t>
            </a:r>
            <a:r>
              <a:rPr lang="zh-CN" altLang="en-US" sz="2600" smtClean="0"/>
              <a:t>，则参与者</a:t>
            </a:r>
            <a:r>
              <a:rPr lang="en-US" altLang="zh-CN" sz="2600" smtClean="0"/>
              <a:t>2</a:t>
            </a:r>
            <a:r>
              <a:rPr lang="zh-CN" altLang="en-US" sz="2600" smtClean="0"/>
              <a:t>选择</a:t>
            </a:r>
            <a:r>
              <a:rPr lang="en-US" altLang="zh-CN" sz="2600" smtClean="0"/>
              <a:t>L’</a:t>
            </a:r>
            <a:r>
              <a:rPr lang="zh-CN" altLang="en-US" sz="2600" smtClean="0"/>
              <a:t>或</a:t>
            </a:r>
            <a:r>
              <a:rPr lang="en-US" altLang="zh-CN" sz="2600" smtClean="0"/>
              <a:t>R’</a:t>
            </a:r>
            <a:r>
              <a:rPr lang="zh-CN" altLang="en-US" sz="2600" smtClean="0"/>
              <a:t>，其中</a:t>
            </a:r>
            <a:r>
              <a:rPr lang="en-US" altLang="zh-CN" sz="2600" smtClean="0"/>
              <a:t>L’</a:t>
            </a:r>
            <a:r>
              <a:rPr lang="zh-CN" altLang="en-US" sz="2600" smtClean="0"/>
              <a:t>使博弈结束，两人的收益均为</a:t>
            </a:r>
            <a:r>
              <a:rPr lang="en-US" altLang="zh-CN" sz="2600" smtClean="0"/>
              <a:t>1</a:t>
            </a:r>
            <a:r>
              <a:rPr lang="zh-CN" altLang="en-US" sz="2600" smtClean="0"/>
              <a:t>；</a:t>
            </a:r>
            <a:endParaRPr lang="en-US" altLang="zh-CN" sz="2600" smtClean="0"/>
          </a:p>
          <a:p>
            <a:pPr lvl="1"/>
            <a:r>
              <a:rPr lang="en-US" altLang="zh-CN" sz="2600" smtClean="0"/>
              <a:t>3. </a:t>
            </a:r>
            <a:r>
              <a:rPr lang="zh-CN" altLang="en-US" sz="2600" smtClean="0"/>
              <a:t>参与者</a:t>
            </a:r>
            <a:r>
              <a:rPr lang="en-US" altLang="zh-CN" sz="2600" smtClean="0"/>
              <a:t>1</a:t>
            </a:r>
            <a:r>
              <a:rPr lang="zh-CN" altLang="en-US" sz="2600" smtClean="0"/>
              <a:t>观测参与者</a:t>
            </a:r>
            <a:r>
              <a:rPr lang="en-US" altLang="zh-CN" sz="2600" smtClean="0"/>
              <a:t>2</a:t>
            </a:r>
            <a:r>
              <a:rPr lang="zh-CN" altLang="en-US" sz="2600" smtClean="0"/>
              <a:t>的选择（并回忆自己在第一阶段的选择），如果前两阶段的选择分别为</a:t>
            </a:r>
            <a:r>
              <a:rPr lang="en-US" altLang="zh-CN" sz="2600" smtClean="0"/>
              <a:t>R</a:t>
            </a:r>
            <a:r>
              <a:rPr lang="zh-CN" altLang="en-US" sz="2600" smtClean="0"/>
              <a:t>和</a:t>
            </a:r>
            <a:r>
              <a:rPr lang="en-US" altLang="zh-CN" sz="2600" smtClean="0"/>
              <a:t>R’</a:t>
            </a:r>
            <a:r>
              <a:rPr lang="zh-CN" altLang="en-US" sz="2600" smtClean="0"/>
              <a:t>，则参与者</a:t>
            </a:r>
            <a:r>
              <a:rPr lang="en-US" altLang="zh-CN" sz="2600" smtClean="0"/>
              <a:t>1</a:t>
            </a:r>
            <a:r>
              <a:rPr lang="zh-CN" altLang="en-US" sz="2600" smtClean="0"/>
              <a:t>可选择</a:t>
            </a:r>
            <a:r>
              <a:rPr lang="en-US" altLang="zh-CN" sz="2600" smtClean="0"/>
              <a:t>L’’</a:t>
            </a:r>
            <a:r>
              <a:rPr lang="zh-CN" altLang="en-US" sz="2600" smtClean="0"/>
              <a:t>或</a:t>
            </a:r>
            <a:r>
              <a:rPr lang="en-US" altLang="zh-CN" sz="2600" smtClean="0"/>
              <a:t>R’’</a:t>
            </a:r>
            <a:r>
              <a:rPr lang="zh-CN" altLang="en-US" sz="2600" smtClean="0"/>
              <a:t>，每一选择都将结束博弈，选</a:t>
            </a:r>
            <a:r>
              <a:rPr lang="en-US" altLang="zh-CN" sz="2600" smtClean="0"/>
              <a:t>L’’</a:t>
            </a:r>
            <a:r>
              <a:rPr lang="zh-CN" altLang="en-US" sz="2600" smtClean="0"/>
              <a:t>时，参与者</a:t>
            </a:r>
            <a:r>
              <a:rPr lang="en-US" altLang="zh-CN" sz="2600" smtClean="0"/>
              <a:t>1</a:t>
            </a:r>
            <a:r>
              <a:rPr lang="zh-CN" altLang="en-US" sz="2600" smtClean="0"/>
              <a:t>的收益为</a:t>
            </a:r>
            <a:r>
              <a:rPr lang="en-US" altLang="zh-CN" sz="2600" smtClean="0"/>
              <a:t>3</a:t>
            </a:r>
            <a:r>
              <a:rPr lang="zh-CN" altLang="en-US" sz="2600" smtClean="0"/>
              <a:t>，参与者</a:t>
            </a:r>
            <a:r>
              <a:rPr lang="en-US" altLang="zh-CN" sz="2600" smtClean="0"/>
              <a:t>2</a:t>
            </a:r>
            <a:r>
              <a:rPr lang="zh-CN" altLang="en-US" sz="2600" smtClean="0"/>
              <a:t>的收益为</a:t>
            </a:r>
            <a:r>
              <a:rPr lang="en-US" altLang="zh-CN" sz="2600" smtClean="0"/>
              <a:t>0</a:t>
            </a:r>
            <a:r>
              <a:rPr lang="zh-CN" altLang="en-US" sz="2600" smtClean="0"/>
              <a:t>，选</a:t>
            </a:r>
            <a:r>
              <a:rPr lang="en-US" altLang="zh-CN" sz="2600" smtClean="0"/>
              <a:t>R’’</a:t>
            </a:r>
            <a:r>
              <a:rPr lang="zh-CN" altLang="en-US" sz="2600" smtClean="0"/>
              <a:t>时，两人的收益分别为</a:t>
            </a:r>
            <a:r>
              <a:rPr lang="en-US" altLang="zh-CN" sz="2600" smtClean="0"/>
              <a:t>0</a:t>
            </a:r>
            <a:r>
              <a:rPr lang="zh-CN" altLang="en-US" sz="2600" smtClean="0"/>
              <a:t>和</a:t>
            </a:r>
            <a:r>
              <a:rPr lang="en-US" altLang="zh-CN" sz="2600" smtClean="0"/>
              <a:t>2</a:t>
            </a:r>
            <a:r>
              <a:rPr lang="zh-CN" altLang="en-US" sz="2600" smtClean="0"/>
              <a:t>；</a:t>
            </a:r>
            <a:endParaRPr lang="en-US" altLang="zh-CN" sz="2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逆向归纳法背后的理性假定</a:t>
            </a:r>
          </a:p>
        </p:txBody>
      </p:sp>
      <p:sp>
        <p:nvSpPr>
          <p:cNvPr id="152578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/>
              <a:t>逆向归纳解为参与者</a:t>
            </a:r>
            <a:r>
              <a:rPr lang="en-US" altLang="zh-CN" smtClean="0"/>
              <a:t>1</a:t>
            </a:r>
            <a:r>
              <a:rPr lang="zh-CN" altLang="en-US" smtClean="0"/>
              <a:t>选择</a:t>
            </a:r>
            <a:r>
              <a:rPr lang="en-US" altLang="zh-CN" smtClean="0"/>
              <a:t>L</a:t>
            </a:r>
            <a:r>
              <a:rPr lang="zh-CN" altLang="en-US" smtClean="0"/>
              <a:t>，博弈结束</a:t>
            </a:r>
          </a:p>
          <a:p>
            <a:r>
              <a:rPr lang="zh-CN" altLang="en-US" smtClean="0"/>
              <a:t>逆向归纳解需假定所有参与者是理性的是共同知识</a:t>
            </a:r>
          </a:p>
          <a:p>
            <a:r>
              <a:rPr lang="zh-CN" altLang="en-US" smtClean="0"/>
              <a:t>若所有参与者是理性是共同知识的假设不满足，则参与者</a:t>
            </a:r>
            <a:r>
              <a:rPr lang="en-US" altLang="zh-CN" smtClean="0"/>
              <a:t>1</a:t>
            </a:r>
            <a:r>
              <a:rPr lang="zh-CN" altLang="en-US" smtClean="0"/>
              <a:t>有可能选择</a:t>
            </a:r>
            <a:r>
              <a:rPr lang="en-US" altLang="zh-CN" smtClean="0"/>
              <a:t>R</a:t>
            </a:r>
            <a:endParaRPr lang="zh-CN" altLang="en-US" smtClean="0"/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逆向归纳法背后的理性假定</a:t>
            </a:r>
          </a:p>
        </p:txBody>
      </p:sp>
      <p:sp>
        <p:nvSpPr>
          <p:cNvPr id="153602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dirty="0" smtClean="0"/>
              <a:t>下列情况下参与者</a:t>
            </a:r>
            <a:r>
              <a:rPr lang="en-US" altLang="zh-CN" dirty="0" smtClean="0"/>
              <a:t>1</a:t>
            </a:r>
            <a:r>
              <a:rPr lang="zh-CN" altLang="en-US" dirty="0" smtClean="0"/>
              <a:t>有可能选择</a:t>
            </a:r>
            <a:r>
              <a:rPr lang="en-US" altLang="zh-CN" dirty="0" smtClean="0"/>
              <a:t>R</a:t>
            </a:r>
            <a:endParaRPr lang="zh-CN" altLang="en-US" dirty="0" smtClean="0"/>
          </a:p>
          <a:p>
            <a:r>
              <a:rPr lang="zh-CN" altLang="en-US" dirty="0" smtClean="0"/>
              <a:t>情况</a:t>
            </a:r>
            <a:r>
              <a:rPr lang="en-US" altLang="zh-CN" dirty="0" smtClean="0"/>
              <a:t>1</a:t>
            </a:r>
          </a:p>
          <a:p>
            <a:pPr lvl="1"/>
            <a:r>
              <a:rPr lang="zh-CN" altLang="en-US" dirty="0" smtClean="0"/>
              <a:t>参与人</a:t>
            </a:r>
            <a:r>
              <a:rPr lang="en-US" altLang="zh-CN" dirty="0" smtClean="0"/>
              <a:t>1</a:t>
            </a:r>
            <a:r>
              <a:rPr lang="zh-CN" altLang="en-US" dirty="0" smtClean="0"/>
              <a:t>不是理性的</a:t>
            </a:r>
          </a:p>
          <a:p>
            <a:r>
              <a:rPr lang="zh-CN" altLang="en-US" dirty="0" smtClean="0"/>
              <a:t>情况</a:t>
            </a:r>
            <a:r>
              <a:rPr lang="en-US" altLang="zh-CN" dirty="0" smtClean="0"/>
              <a:t>2</a:t>
            </a:r>
          </a:p>
          <a:p>
            <a:pPr lvl="1"/>
            <a:r>
              <a:rPr lang="zh-CN" altLang="en-US" dirty="0" smtClean="0"/>
              <a:t>参与人</a:t>
            </a:r>
            <a:r>
              <a:rPr lang="en-US" altLang="zh-CN" dirty="0" smtClean="0"/>
              <a:t>1</a:t>
            </a:r>
            <a:r>
              <a:rPr lang="zh-CN" altLang="en-US" dirty="0" smtClean="0"/>
              <a:t>是理性的是共同知识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但参与人</a:t>
            </a:r>
            <a:r>
              <a:rPr lang="en-US" altLang="zh-CN" dirty="0" smtClean="0"/>
              <a:t>2</a:t>
            </a:r>
            <a:r>
              <a:rPr lang="zh-CN" altLang="en-US" dirty="0" smtClean="0"/>
              <a:t>是理性的不是共同知识</a:t>
            </a:r>
          </a:p>
          <a:p>
            <a:r>
              <a:rPr lang="zh-CN" altLang="en-US" dirty="0" smtClean="0"/>
              <a:t>情况</a:t>
            </a:r>
            <a:r>
              <a:rPr lang="en-US" altLang="zh-CN" dirty="0" smtClean="0"/>
              <a:t>3</a:t>
            </a:r>
          </a:p>
          <a:p>
            <a:pPr lvl="1"/>
            <a:r>
              <a:rPr lang="zh-CN" altLang="en-US" dirty="0" smtClean="0"/>
              <a:t>参与人</a:t>
            </a:r>
            <a:r>
              <a:rPr lang="en-US" altLang="zh-CN" dirty="0" smtClean="0"/>
              <a:t>2</a:t>
            </a:r>
            <a:r>
              <a:rPr lang="zh-CN" altLang="en-US" dirty="0" smtClean="0"/>
              <a:t>是理性的是共同知识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但参与人</a:t>
            </a:r>
            <a:r>
              <a:rPr lang="en-US" altLang="zh-CN" dirty="0" smtClean="0"/>
              <a:t>1</a:t>
            </a:r>
            <a:r>
              <a:rPr lang="zh-CN" altLang="en-US" dirty="0" smtClean="0"/>
              <a:t>是理性的不是共同知识</a:t>
            </a:r>
          </a:p>
          <a:p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蜈蚣博弈</a:t>
            </a:r>
          </a:p>
        </p:txBody>
      </p:sp>
      <p:sp>
        <p:nvSpPr>
          <p:cNvPr id="188418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</p:txBody>
      </p:sp>
      <p:pic>
        <p:nvPicPr>
          <p:cNvPr id="188419" name="Picture 4" descr="蜈蚣博弈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52600"/>
            <a:ext cx="8534400" cy="317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蜈蚣博弈</a:t>
            </a:r>
          </a:p>
        </p:txBody>
      </p:sp>
      <p:sp>
        <p:nvSpPr>
          <p:cNvPr id="189442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r>
              <a:rPr lang="zh-CN" altLang="en-US" smtClean="0"/>
              <a:t>该博弈的逆向归纳解是什么？</a:t>
            </a:r>
          </a:p>
        </p:txBody>
      </p:sp>
      <p:pic>
        <p:nvPicPr>
          <p:cNvPr id="189443" name="Picture 4" descr="蜈蚣博弈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52600"/>
            <a:ext cx="8534400" cy="317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2.1.B. Stackelberg</a:t>
            </a:r>
            <a:r>
              <a:rPr lang="zh-CN" altLang="en-US" smtClean="0"/>
              <a:t>双头垄断模型</a:t>
            </a:r>
          </a:p>
        </p:txBody>
      </p:sp>
      <p:sp>
        <p:nvSpPr>
          <p:cNvPr id="154626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/>
              <a:t>支配企业（或，领导者）</a:t>
            </a:r>
            <a:endParaRPr lang="en-US" altLang="zh-CN" smtClean="0"/>
          </a:p>
          <a:p>
            <a:r>
              <a:rPr lang="zh-CN" altLang="en-US" smtClean="0"/>
              <a:t>从属企业（或，追随着）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2.1.B. Stackelberg</a:t>
            </a:r>
            <a:r>
              <a:rPr lang="zh-CN" altLang="en-US" smtClean="0"/>
              <a:t>双头垄断模型</a:t>
            </a:r>
          </a:p>
        </p:txBody>
      </p:sp>
      <p:sp>
        <p:nvSpPr>
          <p:cNvPr id="15667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/>
              <a:t>企业</a:t>
            </a:r>
            <a:r>
              <a:rPr lang="en-US" altLang="zh-CN" smtClean="0"/>
              <a:t>1</a:t>
            </a:r>
            <a:r>
              <a:rPr lang="zh-CN" altLang="en-US" smtClean="0"/>
              <a:t>是领导者，企业</a:t>
            </a:r>
            <a:r>
              <a:rPr lang="en-US" altLang="zh-CN" smtClean="0"/>
              <a:t>2</a:t>
            </a:r>
            <a:r>
              <a:rPr lang="zh-CN" altLang="en-US" smtClean="0"/>
              <a:t>是追随者</a:t>
            </a:r>
            <a:endParaRPr lang="en-US" altLang="zh-CN" smtClean="0"/>
          </a:p>
          <a:p>
            <a:r>
              <a:rPr lang="zh-CN" altLang="en-US" smtClean="0"/>
              <a:t>博弈的时间顺序：</a:t>
            </a:r>
            <a:endParaRPr lang="en-US" altLang="zh-CN" smtClean="0"/>
          </a:p>
          <a:p>
            <a:pPr lvl="1"/>
            <a:r>
              <a:rPr lang="zh-CN" altLang="en-US" smtClean="0"/>
              <a:t>企业</a:t>
            </a:r>
            <a:r>
              <a:rPr lang="en-US" altLang="zh-CN" smtClean="0"/>
              <a:t>1</a:t>
            </a:r>
            <a:r>
              <a:rPr lang="zh-CN" altLang="en-US" smtClean="0"/>
              <a:t>选择产量</a:t>
            </a:r>
            <a:r>
              <a:rPr lang="en-US" altLang="zh-CN" smtClean="0"/>
              <a:t>q</a:t>
            </a:r>
            <a:r>
              <a:rPr lang="en-US" altLang="zh-CN" baseline="-25000" smtClean="0"/>
              <a:t>1</a:t>
            </a:r>
            <a:r>
              <a:rPr lang="en-US" altLang="zh-CN" smtClean="0"/>
              <a:t> </a:t>
            </a:r>
            <a:r>
              <a:rPr lang="zh-CN" altLang="en-US" smtClean="0"/>
              <a:t>   </a:t>
            </a:r>
            <a:r>
              <a:rPr lang="en-US" altLang="zh-CN" smtClean="0"/>
              <a:t>0</a:t>
            </a:r>
            <a:r>
              <a:rPr lang="zh-CN" altLang="en-US" smtClean="0"/>
              <a:t> </a:t>
            </a:r>
            <a:endParaRPr lang="en-US" altLang="zh-CN" smtClean="0"/>
          </a:p>
          <a:p>
            <a:pPr lvl="1"/>
            <a:r>
              <a:rPr lang="zh-CN" altLang="en-US" smtClean="0"/>
              <a:t>企业</a:t>
            </a:r>
            <a:r>
              <a:rPr lang="en-US" altLang="zh-CN" smtClean="0"/>
              <a:t>2</a:t>
            </a:r>
            <a:r>
              <a:rPr lang="zh-CN" altLang="en-US" smtClean="0"/>
              <a:t>观测到</a:t>
            </a:r>
            <a:r>
              <a:rPr lang="en-US" altLang="zh-CN" smtClean="0"/>
              <a:t>q</a:t>
            </a:r>
            <a:r>
              <a:rPr lang="en-US" altLang="zh-CN" baseline="-25000" smtClean="0"/>
              <a:t>1</a:t>
            </a:r>
            <a:r>
              <a:rPr lang="zh-CN" altLang="en-US" smtClean="0"/>
              <a:t>，然后选择产量</a:t>
            </a:r>
            <a:r>
              <a:rPr lang="en-US" altLang="zh-CN" smtClean="0"/>
              <a:t>q</a:t>
            </a:r>
            <a:r>
              <a:rPr lang="en-US" altLang="zh-CN" baseline="-25000" smtClean="0"/>
              <a:t>2</a:t>
            </a:r>
            <a:r>
              <a:rPr lang="en-US" altLang="zh-CN" smtClean="0"/>
              <a:t> </a:t>
            </a:r>
            <a:r>
              <a:rPr lang="zh-CN" altLang="en-US" smtClean="0"/>
              <a:t>   </a:t>
            </a:r>
            <a:r>
              <a:rPr lang="en-US" altLang="zh-CN" smtClean="0"/>
              <a:t>0</a:t>
            </a:r>
          </a:p>
          <a:p>
            <a:pPr lvl="1"/>
            <a:endParaRPr lang="en-US" altLang="zh-CN" smtClean="0"/>
          </a:p>
          <a:p>
            <a:pPr lvl="1">
              <a:buFont typeface="Arial" charset="0"/>
              <a:buNone/>
            </a:pPr>
            <a:endParaRPr lang="en-US" altLang="zh-CN" smtClean="0"/>
          </a:p>
        </p:txBody>
      </p:sp>
      <p:graphicFrame>
        <p:nvGraphicFramePr>
          <p:cNvPr id="156676" name="Object 2"/>
          <p:cNvGraphicFramePr>
            <a:graphicFrameLocks noChangeAspect="1"/>
          </p:cNvGraphicFramePr>
          <p:nvPr/>
        </p:nvGraphicFramePr>
        <p:xfrm>
          <a:off x="3886200" y="2822575"/>
          <a:ext cx="368300" cy="377825"/>
        </p:xfrm>
        <a:graphic>
          <a:graphicData uri="http://schemas.openxmlformats.org/presentationml/2006/ole">
            <p:oleObj spid="_x0000_s174082" name="Equation" r:id="rId3" imgW="126720" imgH="139680" progId="Equation.DSMT4">
              <p:embed/>
            </p:oleObj>
          </a:graphicData>
        </a:graphic>
      </p:graphicFrame>
      <p:graphicFrame>
        <p:nvGraphicFramePr>
          <p:cNvPr id="156677" name="Object 5"/>
          <p:cNvGraphicFramePr>
            <a:graphicFrameLocks noChangeAspect="1"/>
          </p:cNvGraphicFramePr>
          <p:nvPr/>
        </p:nvGraphicFramePr>
        <p:xfrm>
          <a:off x="6337300" y="3355975"/>
          <a:ext cx="368300" cy="377825"/>
        </p:xfrm>
        <a:graphic>
          <a:graphicData uri="http://schemas.openxmlformats.org/presentationml/2006/ole">
            <p:oleObj spid="_x0000_s174083" name="Equation" r:id="rId4" imgW="126720" imgH="1396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endParaRPr lang="en-US" altLang="zh-CN" sz="4000" smtClean="0"/>
          </a:p>
        </p:txBody>
      </p:sp>
      <p:sp>
        <p:nvSpPr>
          <p:cNvPr id="137218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altLang="zh-CN" smtClean="0"/>
              <a:t>2.1 </a:t>
            </a:r>
            <a:r>
              <a:rPr lang="zh-CN" altLang="en-US" smtClean="0"/>
              <a:t>完全且完美信息动态博弈</a:t>
            </a:r>
            <a:endParaRPr lang="en-US" altLang="zh-CN" smtClean="0"/>
          </a:p>
          <a:p>
            <a:r>
              <a:rPr lang="en-US" altLang="zh-CN" smtClean="0"/>
              <a:t>2.2 </a:t>
            </a:r>
            <a:r>
              <a:rPr lang="zh-CN" altLang="en-US" smtClean="0"/>
              <a:t>完全非完美信息两阶段博弈</a:t>
            </a:r>
            <a:endParaRPr lang="en-US" altLang="zh-CN" smtClean="0"/>
          </a:p>
          <a:p>
            <a:r>
              <a:rPr lang="en-US" altLang="zh-CN" smtClean="0"/>
              <a:t>2.3 </a:t>
            </a:r>
            <a:r>
              <a:rPr lang="zh-CN" altLang="en-US" smtClean="0"/>
              <a:t>重复博弈</a:t>
            </a:r>
            <a:endParaRPr lang="en-US" altLang="zh-CN" smtClean="0"/>
          </a:p>
          <a:p>
            <a:r>
              <a:rPr lang="en-US" altLang="zh-CN" smtClean="0"/>
              <a:t>2.4 </a:t>
            </a:r>
            <a:r>
              <a:rPr lang="zh-CN" altLang="en-US" smtClean="0"/>
              <a:t>完全非完美信息动态博弈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2.1.B. Stackelberg</a:t>
            </a:r>
            <a:r>
              <a:rPr lang="zh-CN" altLang="en-US" smtClean="0"/>
              <a:t>双头垄断模型</a:t>
            </a:r>
          </a:p>
        </p:txBody>
      </p:sp>
      <p:sp>
        <p:nvSpPr>
          <p:cNvPr id="15770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/>
              <a:t>企业</a:t>
            </a:r>
            <a:r>
              <a:rPr lang="en-US" altLang="zh-CN" smtClean="0"/>
              <a:t>i</a:t>
            </a:r>
            <a:r>
              <a:rPr lang="zh-CN" altLang="en-US" smtClean="0"/>
              <a:t>的成本函数</a:t>
            </a:r>
            <a:endParaRPr lang="en-US" altLang="zh-CN" smtClean="0"/>
          </a:p>
          <a:p>
            <a:r>
              <a:rPr lang="zh-CN" altLang="en-US" smtClean="0"/>
              <a:t>市场需求函数</a:t>
            </a:r>
            <a:endParaRPr lang="en-US" altLang="zh-CN" smtClean="0"/>
          </a:p>
          <a:p>
            <a:r>
              <a:rPr lang="zh-CN" altLang="en-US" smtClean="0"/>
              <a:t>企业</a:t>
            </a:r>
            <a:r>
              <a:rPr lang="en-US" altLang="zh-CN" smtClean="0"/>
              <a:t>i</a:t>
            </a:r>
            <a:r>
              <a:rPr lang="zh-CN" altLang="en-US" smtClean="0"/>
              <a:t>的利润函数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1">
              <a:buFont typeface="Arial" charset="0"/>
              <a:buNone/>
            </a:pPr>
            <a:endParaRPr lang="zh-CN" altLang="en-US" smtClean="0"/>
          </a:p>
        </p:txBody>
      </p:sp>
      <p:graphicFrame>
        <p:nvGraphicFramePr>
          <p:cNvPr id="157700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75106" name="Equation" r:id="rId3" imgW="114120" imgH="215640" progId="Equation.3">
              <p:embed/>
            </p:oleObj>
          </a:graphicData>
        </a:graphic>
      </p:graphicFrame>
      <p:graphicFrame>
        <p:nvGraphicFramePr>
          <p:cNvPr id="157701" name="Object 5"/>
          <p:cNvGraphicFramePr>
            <a:graphicFrameLocks noChangeAspect="1"/>
          </p:cNvGraphicFramePr>
          <p:nvPr/>
        </p:nvGraphicFramePr>
        <p:xfrm>
          <a:off x="3962400" y="2819400"/>
          <a:ext cx="3228975" cy="457200"/>
        </p:xfrm>
        <a:graphic>
          <a:graphicData uri="http://schemas.openxmlformats.org/presentationml/2006/ole">
            <p:oleObj spid="_x0000_s175107" name="Equation" r:id="rId4" imgW="1434960" imgH="203040" progId="Equation.DSMT4">
              <p:embed/>
            </p:oleObj>
          </a:graphicData>
        </a:graphic>
      </p:graphicFrame>
      <p:graphicFrame>
        <p:nvGraphicFramePr>
          <p:cNvPr id="157702" name="Object 6"/>
          <p:cNvGraphicFramePr>
            <a:graphicFrameLocks noChangeAspect="1"/>
          </p:cNvGraphicFramePr>
          <p:nvPr/>
        </p:nvGraphicFramePr>
        <p:xfrm>
          <a:off x="3943350" y="1676400"/>
          <a:ext cx="1543050" cy="457200"/>
        </p:xfrm>
        <a:graphic>
          <a:graphicData uri="http://schemas.openxmlformats.org/presentationml/2006/ole">
            <p:oleObj spid="_x0000_s175108" name="Equation" r:id="rId5" imgW="685800" imgH="203040" progId="Equation.DSMT4">
              <p:embed/>
            </p:oleObj>
          </a:graphicData>
        </a:graphic>
      </p:graphicFrame>
      <p:graphicFrame>
        <p:nvGraphicFramePr>
          <p:cNvPr id="157703" name="Object 7"/>
          <p:cNvGraphicFramePr>
            <a:graphicFrameLocks noChangeAspect="1"/>
          </p:cNvGraphicFramePr>
          <p:nvPr/>
        </p:nvGraphicFramePr>
        <p:xfrm>
          <a:off x="3422650" y="2286000"/>
          <a:ext cx="3600450" cy="457200"/>
        </p:xfrm>
        <a:graphic>
          <a:graphicData uri="http://schemas.openxmlformats.org/presentationml/2006/ole">
            <p:oleObj spid="_x0000_s175109" name="Equation" r:id="rId6" imgW="160020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2.1.B. Stackelberg</a:t>
            </a:r>
            <a:r>
              <a:rPr lang="zh-CN" altLang="en-US" smtClean="0"/>
              <a:t>双头垄断模型</a:t>
            </a:r>
          </a:p>
        </p:txBody>
      </p:sp>
      <p:sp>
        <p:nvSpPr>
          <p:cNvPr id="158728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/>
              <a:t>企业</a:t>
            </a:r>
            <a:r>
              <a:rPr lang="en-US" altLang="zh-CN" smtClean="0"/>
              <a:t>2: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由一阶条件求解得到：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 lvl="1">
              <a:buFont typeface="Arial" charset="0"/>
              <a:buNone/>
            </a:pPr>
            <a:endParaRPr lang="zh-CN" altLang="en-US" smtClean="0"/>
          </a:p>
        </p:txBody>
      </p:sp>
      <p:graphicFrame>
        <p:nvGraphicFramePr>
          <p:cNvPr id="158724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76130" name="Equation" r:id="rId3" imgW="114120" imgH="215640" progId="Equation.3">
              <p:embed/>
            </p:oleObj>
          </a:graphicData>
        </a:graphic>
      </p:graphicFrame>
      <p:graphicFrame>
        <p:nvGraphicFramePr>
          <p:cNvPr id="158725" name="Object 6"/>
          <p:cNvGraphicFramePr>
            <a:graphicFrameLocks noChangeAspect="1"/>
          </p:cNvGraphicFramePr>
          <p:nvPr/>
        </p:nvGraphicFramePr>
        <p:xfrm>
          <a:off x="2209800" y="2266950"/>
          <a:ext cx="5086350" cy="628650"/>
        </p:xfrm>
        <a:graphic>
          <a:graphicData uri="http://schemas.openxmlformats.org/presentationml/2006/ole">
            <p:oleObj spid="_x0000_s176131" name="Equation" r:id="rId4" imgW="2260440" imgH="279360" progId="Equation.DSMT4">
              <p:embed/>
            </p:oleObj>
          </a:graphicData>
        </a:graphic>
      </p:graphicFrame>
      <p:graphicFrame>
        <p:nvGraphicFramePr>
          <p:cNvPr id="158726" name="Object 6"/>
          <p:cNvGraphicFramePr>
            <a:graphicFrameLocks noChangeAspect="1"/>
          </p:cNvGraphicFramePr>
          <p:nvPr/>
        </p:nvGraphicFramePr>
        <p:xfrm>
          <a:off x="2809875" y="4090988"/>
          <a:ext cx="3429000" cy="828675"/>
        </p:xfrm>
        <a:graphic>
          <a:graphicData uri="http://schemas.openxmlformats.org/presentationml/2006/ole">
            <p:oleObj spid="_x0000_s176132" name="Equation" r:id="rId5" imgW="1523880" imgH="3682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5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2.1.B. Stackelberg</a:t>
            </a:r>
            <a:r>
              <a:rPr lang="zh-CN" altLang="en-US" smtClean="0"/>
              <a:t>双头垄断模型</a:t>
            </a:r>
          </a:p>
        </p:txBody>
      </p:sp>
      <p:sp>
        <p:nvSpPr>
          <p:cNvPr id="15975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/>
              <a:t>企业</a:t>
            </a:r>
            <a:r>
              <a:rPr lang="en-US" altLang="zh-CN" smtClean="0"/>
              <a:t>1: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由一阶条件求解得到：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 lvl="1">
              <a:buFont typeface="Arial" charset="0"/>
              <a:buNone/>
            </a:pPr>
            <a:endParaRPr lang="zh-CN" altLang="en-US" smtClean="0"/>
          </a:p>
        </p:txBody>
      </p:sp>
      <p:graphicFrame>
        <p:nvGraphicFramePr>
          <p:cNvPr id="159748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77154" name="Equation" r:id="rId3" imgW="114120" imgH="215640" progId="Equation.3">
              <p:embed/>
            </p:oleObj>
          </a:graphicData>
        </a:graphic>
      </p:graphicFrame>
      <p:graphicFrame>
        <p:nvGraphicFramePr>
          <p:cNvPr id="159749" name="Object 6"/>
          <p:cNvGraphicFramePr>
            <a:graphicFrameLocks noChangeAspect="1"/>
          </p:cNvGraphicFramePr>
          <p:nvPr/>
        </p:nvGraphicFramePr>
        <p:xfrm>
          <a:off x="1724025" y="2266950"/>
          <a:ext cx="6057900" cy="628650"/>
        </p:xfrm>
        <a:graphic>
          <a:graphicData uri="http://schemas.openxmlformats.org/presentationml/2006/ole">
            <p:oleObj spid="_x0000_s177155" name="Equation" r:id="rId4" imgW="2692080" imgH="279360" progId="Equation.DSMT4">
              <p:embed/>
            </p:oleObj>
          </a:graphicData>
        </a:graphic>
      </p:graphicFrame>
      <p:graphicFrame>
        <p:nvGraphicFramePr>
          <p:cNvPr id="159750" name="Object 6"/>
          <p:cNvGraphicFramePr>
            <a:graphicFrameLocks noChangeAspect="1"/>
          </p:cNvGraphicFramePr>
          <p:nvPr/>
        </p:nvGraphicFramePr>
        <p:xfrm>
          <a:off x="3838575" y="4581525"/>
          <a:ext cx="1371600" cy="828675"/>
        </p:xfrm>
        <a:graphic>
          <a:graphicData uri="http://schemas.openxmlformats.org/presentationml/2006/ole">
            <p:oleObj spid="_x0000_s177156" name="Equation" r:id="rId5" imgW="609480" imgH="368280" progId="Equation.DSMT4">
              <p:embed/>
            </p:oleObj>
          </a:graphicData>
        </a:graphic>
      </p:graphicFrame>
      <p:graphicFrame>
        <p:nvGraphicFramePr>
          <p:cNvPr id="159751" name="Object 7"/>
          <p:cNvGraphicFramePr>
            <a:graphicFrameLocks noChangeAspect="1"/>
          </p:cNvGraphicFramePr>
          <p:nvPr/>
        </p:nvGraphicFramePr>
        <p:xfrm>
          <a:off x="4124325" y="2752725"/>
          <a:ext cx="2428875" cy="828675"/>
        </p:xfrm>
        <a:graphic>
          <a:graphicData uri="http://schemas.openxmlformats.org/presentationml/2006/ole">
            <p:oleObj spid="_x0000_s177157" name="Equation" r:id="rId6" imgW="1079280" imgH="3682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2.1.B. Stackelberg</a:t>
            </a:r>
            <a:r>
              <a:rPr lang="zh-CN" altLang="en-US" smtClean="0"/>
              <a:t>双头垄断模型</a:t>
            </a:r>
          </a:p>
        </p:txBody>
      </p:sp>
      <p:sp>
        <p:nvSpPr>
          <p:cNvPr id="16077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zh-CN" altLang="en-US" smtClean="0"/>
              <a:t>企业</a:t>
            </a:r>
            <a:r>
              <a:rPr lang="en-US" altLang="zh-CN" smtClean="0"/>
              <a:t>1:</a:t>
            </a: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由一阶条件求解得到：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所以</a:t>
            </a:r>
            <a:endParaRPr lang="en-US" altLang="zh-CN" smtClean="0"/>
          </a:p>
          <a:p>
            <a:endParaRPr lang="en-US" altLang="zh-CN" smtClean="0"/>
          </a:p>
          <a:p>
            <a:pPr lvl="1">
              <a:buFont typeface="Arial" charset="0"/>
              <a:buNone/>
            </a:pPr>
            <a:endParaRPr lang="zh-CN" altLang="en-US" smtClean="0"/>
          </a:p>
        </p:txBody>
      </p:sp>
      <p:graphicFrame>
        <p:nvGraphicFramePr>
          <p:cNvPr id="160772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78178" name="Equation" r:id="rId3" imgW="114120" imgH="215640" progId="Equation.3">
              <p:embed/>
            </p:oleObj>
          </a:graphicData>
        </a:graphic>
      </p:graphicFrame>
      <p:graphicFrame>
        <p:nvGraphicFramePr>
          <p:cNvPr id="160773" name="Object 6"/>
          <p:cNvGraphicFramePr>
            <a:graphicFrameLocks noChangeAspect="1"/>
          </p:cNvGraphicFramePr>
          <p:nvPr/>
        </p:nvGraphicFramePr>
        <p:xfrm>
          <a:off x="1724025" y="2266950"/>
          <a:ext cx="6057900" cy="628650"/>
        </p:xfrm>
        <a:graphic>
          <a:graphicData uri="http://schemas.openxmlformats.org/presentationml/2006/ole">
            <p:oleObj spid="_x0000_s178179" name="Equation" r:id="rId4" imgW="2692080" imgH="279360" progId="Equation.DSMT4">
              <p:embed/>
            </p:oleObj>
          </a:graphicData>
        </a:graphic>
      </p:graphicFrame>
      <p:graphicFrame>
        <p:nvGraphicFramePr>
          <p:cNvPr id="160774" name="Object 6"/>
          <p:cNvGraphicFramePr>
            <a:graphicFrameLocks noChangeAspect="1"/>
          </p:cNvGraphicFramePr>
          <p:nvPr/>
        </p:nvGraphicFramePr>
        <p:xfrm>
          <a:off x="3838575" y="4581525"/>
          <a:ext cx="1371600" cy="828675"/>
        </p:xfrm>
        <a:graphic>
          <a:graphicData uri="http://schemas.openxmlformats.org/presentationml/2006/ole">
            <p:oleObj spid="_x0000_s178180" name="Equation" r:id="rId5" imgW="609480" imgH="368280" progId="Equation.DSMT4">
              <p:embed/>
            </p:oleObj>
          </a:graphicData>
        </a:graphic>
      </p:graphicFrame>
      <p:graphicFrame>
        <p:nvGraphicFramePr>
          <p:cNvPr id="160775" name="Object 7"/>
          <p:cNvGraphicFramePr>
            <a:graphicFrameLocks noChangeAspect="1"/>
          </p:cNvGraphicFramePr>
          <p:nvPr/>
        </p:nvGraphicFramePr>
        <p:xfrm>
          <a:off x="4124325" y="2752725"/>
          <a:ext cx="2428875" cy="828675"/>
        </p:xfrm>
        <a:graphic>
          <a:graphicData uri="http://schemas.openxmlformats.org/presentationml/2006/ole">
            <p:oleObj spid="_x0000_s178181" name="Equation" r:id="rId6" imgW="1079280" imgH="368280" progId="Equation.DSMT4">
              <p:embed/>
            </p:oleObj>
          </a:graphicData>
        </a:graphic>
      </p:graphicFrame>
      <p:graphicFrame>
        <p:nvGraphicFramePr>
          <p:cNvPr id="160776" name="Object 8"/>
          <p:cNvGraphicFramePr>
            <a:graphicFrameLocks noChangeAspect="1"/>
          </p:cNvGraphicFramePr>
          <p:nvPr/>
        </p:nvGraphicFramePr>
        <p:xfrm>
          <a:off x="2843213" y="5562600"/>
          <a:ext cx="2543175" cy="828675"/>
        </p:xfrm>
        <a:graphic>
          <a:graphicData uri="http://schemas.openxmlformats.org/presentationml/2006/ole">
            <p:oleObj spid="_x0000_s178182" name="Equation" r:id="rId7" imgW="1130040" imgH="368280" progId="Equation.DSMT4">
              <p:embed/>
            </p:oleObj>
          </a:graphicData>
        </a:graphic>
      </p:graphicFrame>
      <p:graphicFrame>
        <p:nvGraphicFramePr>
          <p:cNvPr id="160777" name="Object 9"/>
          <p:cNvGraphicFramePr>
            <a:graphicFrameLocks noChangeAspect="1"/>
          </p:cNvGraphicFramePr>
          <p:nvPr/>
        </p:nvGraphicFramePr>
        <p:xfrm>
          <a:off x="6096000" y="5519738"/>
          <a:ext cx="2743200" cy="914400"/>
        </p:xfrm>
        <a:graphic>
          <a:graphicData uri="http://schemas.openxmlformats.org/presentationml/2006/ole">
            <p:oleObj spid="_x0000_s178183" name="Equation" r:id="rId8" imgW="121896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2.1.B. Stackelberg</a:t>
            </a:r>
            <a:r>
              <a:rPr lang="zh-CN" altLang="en-US" smtClean="0"/>
              <a:t>双头垄断模型</a:t>
            </a:r>
          </a:p>
        </p:txBody>
      </p:sp>
      <p:sp>
        <p:nvSpPr>
          <p:cNvPr id="161800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endParaRPr lang="en-US" altLang="zh-CN" smtClean="0"/>
          </a:p>
          <a:p>
            <a:pPr>
              <a:buFont typeface="Arial" charset="0"/>
              <a:buNone/>
            </a:pPr>
            <a:endParaRPr lang="en-US" altLang="zh-CN" smtClean="0"/>
          </a:p>
          <a:p>
            <a:r>
              <a:rPr lang="zh-CN" altLang="en-US" smtClean="0"/>
              <a:t>              以及                   是</a:t>
            </a:r>
            <a:r>
              <a:rPr lang="en-US" altLang="zh-CN" smtClean="0"/>
              <a:t>Stackelberg</a:t>
            </a:r>
            <a:r>
              <a:rPr lang="zh-CN" altLang="en-US" smtClean="0"/>
              <a:t>模型的</a:t>
            </a:r>
            <a:endParaRPr lang="en-US" altLang="zh-CN" smtClean="0"/>
          </a:p>
          <a:p>
            <a:pPr>
              <a:buFont typeface="Arial" charset="0"/>
              <a:buNone/>
            </a:pPr>
            <a:r>
              <a:rPr lang="zh-CN" altLang="en-US" smtClean="0"/>
              <a:t>   </a:t>
            </a:r>
            <a:r>
              <a:rPr lang="zh-CN" altLang="en-US" b="1" smtClean="0"/>
              <a:t>逆向归纳解</a:t>
            </a:r>
            <a:endParaRPr lang="en-US" altLang="zh-CN" b="1" smtClean="0"/>
          </a:p>
          <a:p>
            <a:endParaRPr lang="en-US" altLang="zh-CN" smtClean="0"/>
          </a:p>
          <a:p>
            <a:endParaRPr lang="en-US" altLang="zh-CN" smtClean="0"/>
          </a:p>
          <a:p>
            <a:pPr lvl="1">
              <a:buFont typeface="Arial" charset="0"/>
              <a:buNone/>
            </a:pPr>
            <a:endParaRPr lang="zh-CN" altLang="en-US" smtClean="0"/>
          </a:p>
        </p:txBody>
      </p:sp>
      <p:graphicFrame>
        <p:nvGraphicFramePr>
          <p:cNvPr id="161796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79202" name="Equation" r:id="rId3" imgW="114120" imgH="215640" progId="Equation.3">
              <p:embed/>
            </p:oleObj>
          </a:graphicData>
        </a:graphic>
      </p:graphicFrame>
      <p:graphicFrame>
        <p:nvGraphicFramePr>
          <p:cNvPr id="161797" name="Object 6"/>
          <p:cNvGraphicFramePr>
            <a:graphicFrameLocks noChangeAspect="1"/>
          </p:cNvGraphicFramePr>
          <p:nvPr/>
        </p:nvGraphicFramePr>
        <p:xfrm>
          <a:off x="762000" y="2590800"/>
          <a:ext cx="1371600" cy="828675"/>
        </p:xfrm>
        <a:graphic>
          <a:graphicData uri="http://schemas.openxmlformats.org/presentationml/2006/ole">
            <p:oleObj spid="_x0000_s179203" name="Equation" r:id="rId4" imgW="609480" imgH="368280" progId="Equation.DSMT4">
              <p:embed/>
            </p:oleObj>
          </a:graphicData>
        </a:graphic>
      </p:graphicFrame>
      <p:graphicFrame>
        <p:nvGraphicFramePr>
          <p:cNvPr id="161798" name="Object 6"/>
          <p:cNvGraphicFramePr>
            <a:graphicFrameLocks noChangeAspect="1"/>
          </p:cNvGraphicFramePr>
          <p:nvPr/>
        </p:nvGraphicFramePr>
        <p:xfrm>
          <a:off x="3200400" y="2590800"/>
          <a:ext cx="1371600" cy="828675"/>
        </p:xfrm>
        <a:graphic>
          <a:graphicData uri="http://schemas.openxmlformats.org/presentationml/2006/ole">
            <p:oleObj spid="_x0000_s179204" name="Equation" r:id="rId5" imgW="609480" imgH="3682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2.1.B. Stackelberg</a:t>
            </a:r>
            <a:r>
              <a:rPr lang="zh-CN" altLang="en-US" smtClean="0"/>
              <a:t>双头垄断模型</a:t>
            </a:r>
          </a:p>
        </p:txBody>
      </p:sp>
      <p:sp>
        <p:nvSpPr>
          <p:cNvPr id="162822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zh-CN" altLang="en-US" smtClean="0"/>
              <a:t>与古诺模型的比较：</a:t>
            </a:r>
            <a:endParaRPr lang="en-US" altLang="zh-CN" smtClean="0"/>
          </a:p>
          <a:p>
            <a:pPr>
              <a:buFont typeface="Arial" charset="0"/>
              <a:buNone/>
            </a:pP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 lvl="1">
              <a:buFont typeface="Arial" charset="0"/>
              <a:buNone/>
            </a:pPr>
            <a:endParaRPr lang="zh-CN" altLang="en-US" smtClean="0"/>
          </a:p>
        </p:txBody>
      </p:sp>
      <p:graphicFrame>
        <p:nvGraphicFramePr>
          <p:cNvPr id="162820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80226" name="Equation" r:id="rId3" imgW="114120" imgH="215640" progId="Equation.3">
              <p:embed/>
            </p:oleObj>
          </a:graphicData>
        </a:graphic>
      </p:graphicFrame>
      <p:graphicFrame>
        <p:nvGraphicFramePr>
          <p:cNvPr id="162856" name="Group 40"/>
          <p:cNvGraphicFramePr>
            <a:graphicFrameLocks noGrp="1"/>
          </p:cNvGraphicFramePr>
          <p:nvPr/>
        </p:nvGraphicFramePr>
        <p:xfrm>
          <a:off x="685800" y="2667000"/>
          <a:ext cx="8229600" cy="3149600"/>
        </p:xfrm>
        <a:graphic>
          <a:graphicData uri="http://schemas.openxmlformats.org/drawingml/2006/table">
            <a:tbl>
              <a:tblPr/>
              <a:tblGrid>
                <a:gridCol w="1981200"/>
                <a:gridCol w="1187450"/>
                <a:gridCol w="1266825"/>
                <a:gridCol w="1189038"/>
                <a:gridCol w="1309687"/>
                <a:gridCol w="1295400"/>
              </a:tblGrid>
              <a:tr h="1041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3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3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企业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利润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企业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利润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041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Cournot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1041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Stackelberg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2.1.B. Stackelberg</a:t>
            </a:r>
            <a:r>
              <a:rPr lang="zh-CN" altLang="en-US" smtClean="0"/>
              <a:t>双头垄断模型</a:t>
            </a:r>
          </a:p>
        </p:txBody>
      </p:sp>
      <p:sp>
        <p:nvSpPr>
          <p:cNvPr id="16387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zh-CN" altLang="en-US" smtClean="0"/>
              <a:t>与古诺模型的比较：</a:t>
            </a:r>
            <a:endParaRPr lang="en-US" altLang="zh-CN" smtClean="0"/>
          </a:p>
          <a:p>
            <a:pPr>
              <a:buFont typeface="Arial" charset="0"/>
              <a:buNone/>
            </a:pP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 lvl="1">
              <a:buFont typeface="Arial" charset="0"/>
              <a:buNone/>
            </a:pPr>
            <a:endParaRPr lang="zh-CN" altLang="en-US" smtClean="0"/>
          </a:p>
        </p:txBody>
      </p:sp>
      <p:graphicFrame>
        <p:nvGraphicFramePr>
          <p:cNvPr id="163844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81250" name="Equation" r:id="rId3" imgW="114120" imgH="215640" progId="Equation.3">
              <p:embed/>
            </p:oleObj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5800" y="2667000"/>
          <a:ext cx="8001000" cy="3124200"/>
        </p:xfrm>
        <a:graphic>
          <a:graphicData uri="http://schemas.openxmlformats.org/drawingml/2006/table">
            <a:tbl>
              <a:tblPr/>
              <a:tblGrid>
                <a:gridCol w="1981200"/>
                <a:gridCol w="1187450"/>
                <a:gridCol w="1266825"/>
                <a:gridCol w="1189038"/>
                <a:gridCol w="1187450"/>
                <a:gridCol w="1189037"/>
              </a:tblGrid>
              <a:tr h="1041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3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3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041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Cournot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1041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Stackelberg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3875" name="Object 35"/>
          <p:cNvGraphicFramePr>
            <a:graphicFrameLocks noChangeAspect="1"/>
          </p:cNvGraphicFramePr>
          <p:nvPr/>
        </p:nvGraphicFramePr>
        <p:xfrm>
          <a:off x="2895600" y="3810000"/>
          <a:ext cx="771525" cy="828675"/>
        </p:xfrm>
        <a:graphic>
          <a:graphicData uri="http://schemas.openxmlformats.org/presentationml/2006/ole">
            <p:oleObj spid="_x0000_s181251" name="Equation" r:id="rId4" imgW="342720" imgH="368280" progId="Equation.DSMT4">
              <p:embed/>
            </p:oleObj>
          </a:graphicData>
        </a:graphic>
      </p:graphicFrame>
      <p:graphicFrame>
        <p:nvGraphicFramePr>
          <p:cNvPr id="163876" name="Object 3"/>
          <p:cNvGraphicFramePr>
            <a:graphicFrameLocks noChangeAspect="1"/>
          </p:cNvGraphicFramePr>
          <p:nvPr/>
        </p:nvGraphicFramePr>
        <p:xfrm>
          <a:off x="4038600" y="3810000"/>
          <a:ext cx="771525" cy="828675"/>
        </p:xfrm>
        <a:graphic>
          <a:graphicData uri="http://schemas.openxmlformats.org/presentationml/2006/ole">
            <p:oleObj spid="_x0000_s181252" name="Equation" r:id="rId5" imgW="342720" imgH="368280" progId="Equation.DSMT4">
              <p:embed/>
            </p:oleObj>
          </a:graphicData>
        </a:graphic>
      </p:graphicFrame>
      <p:graphicFrame>
        <p:nvGraphicFramePr>
          <p:cNvPr id="163877" name="Object 37"/>
          <p:cNvGraphicFramePr>
            <a:graphicFrameLocks noChangeAspect="1"/>
          </p:cNvGraphicFramePr>
          <p:nvPr/>
        </p:nvGraphicFramePr>
        <p:xfrm>
          <a:off x="5181600" y="3810000"/>
          <a:ext cx="1143000" cy="828675"/>
        </p:xfrm>
        <a:graphic>
          <a:graphicData uri="http://schemas.openxmlformats.org/presentationml/2006/ole">
            <p:oleObj spid="_x0000_s181253" name="Equation" r:id="rId6" imgW="507960" imgH="3682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0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2.1.B. Stackelberg</a:t>
            </a:r>
            <a:r>
              <a:rPr lang="zh-CN" altLang="en-US" smtClean="0"/>
              <a:t>双头垄断模型</a:t>
            </a:r>
          </a:p>
        </p:txBody>
      </p:sp>
      <p:sp>
        <p:nvSpPr>
          <p:cNvPr id="164906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zh-CN" altLang="en-US" smtClean="0"/>
              <a:t>与古诺模型的比较：</a:t>
            </a:r>
            <a:endParaRPr lang="en-US" altLang="zh-CN" smtClean="0"/>
          </a:p>
          <a:p>
            <a:pPr>
              <a:buFont typeface="Arial" charset="0"/>
              <a:buNone/>
            </a:pP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 lvl="1">
              <a:buFont typeface="Arial" charset="0"/>
              <a:buNone/>
            </a:pPr>
            <a:endParaRPr lang="zh-CN" altLang="en-US" smtClean="0"/>
          </a:p>
        </p:txBody>
      </p:sp>
      <p:graphicFrame>
        <p:nvGraphicFramePr>
          <p:cNvPr id="164868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82274" name="Equation" r:id="rId3" imgW="114120" imgH="215640" progId="Equation.3">
              <p:embed/>
            </p:oleObj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5800" y="2667000"/>
          <a:ext cx="8001000" cy="3124200"/>
        </p:xfrm>
        <a:graphic>
          <a:graphicData uri="http://schemas.openxmlformats.org/drawingml/2006/table">
            <a:tbl>
              <a:tblPr/>
              <a:tblGrid>
                <a:gridCol w="1981200"/>
                <a:gridCol w="1187450"/>
                <a:gridCol w="1266825"/>
                <a:gridCol w="1189038"/>
                <a:gridCol w="1187450"/>
                <a:gridCol w="1189037"/>
              </a:tblGrid>
              <a:tr h="1041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3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3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041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Cournot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1041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Stackelberg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4899" name="Object 3"/>
          <p:cNvGraphicFramePr>
            <a:graphicFrameLocks noChangeAspect="1"/>
          </p:cNvGraphicFramePr>
          <p:nvPr/>
        </p:nvGraphicFramePr>
        <p:xfrm>
          <a:off x="2895600" y="3810000"/>
          <a:ext cx="771525" cy="828675"/>
        </p:xfrm>
        <a:graphic>
          <a:graphicData uri="http://schemas.openxmlformats.org/presentationml/2006/ole">
            <p:oleObj spid="_x0000_s182275" name="Equation" r:id="rId4" imgW="342720" imgH="368280" progId="Equation.DSMT4">
              <p:embed/>
            </p:oleObj>
          </a:graphicData>
        </a:graphic>
      </p:graphicFrame>
      <p:graphicFrame>
        <p:nvGraphicFramePr>
          <p:cNvPr id="164900" name="Object 36"/>
          <p:cNvGraphicFramePr>
            <a:graphicFrameLocks noChangeAspect="1"/>
          </p:cNvGraphicFramePr>
          <p:nvPr/>
        </p:nvGraphicFramePr>
        <p:xfrm>
          <a:off x="4038600" y="3810000"/>
          <a:ext cx="771525" cy="828675"/>
        </p:xfrm>
        <a:graphic>
          <a:graphicData uri="http://schemas.openxmlformats.org/presentationml/2006/ole">
            <p:oleObj spid="_x0000_s182276" name="Equation" r:id="rId5" imgW="342720" imgH="368280" progId="Equation.DSMT4">
              <p:embed/>
            </p:oleObj>
          </a:graphicData>
        </a:graphic>
      </p:graphicFrame>
      <p:graphicFrame>
        <p:nvGraphicFramePr>
          <p:cNvPr id="164901" name="Object 37"/>
          <p:cNvGraphicFramePr>
            <a:graphicFrameLocks noChangeAspect="1"/>
          </p:cNvGraphicFramePr>
          <p:nvPr/>
        </p:nvGraphicFramePr>
        <p:xfrm>
          <a:off x="5181600" y="3810000"/>
          <a:ext cx="1143000" cy="828675"/>
        </p:xfrm>
        <a:graphic>
          <a:graphicData uri="http://schemas.openxmlformats.org/presentationml/2006/ole">
            <p:oleObj spid="_x0000_s182277" name="Equation" r:id="rId6" imgW="507960" imgH="368280" progId="Equation.DSMT4">
              <p:embed/>
            </p:oleObj>
          </a:graphicData>
        </a:graphic>
      </p:graphicFrame>
      <p:graphicFrame>
        <p:nvGraphicFramePr>
          <p:cNvPr id="164902" name="Object 38"/>
          <p:cNvGraphicFramePr>
            <a:graphicFrameLocks noChangeAspect="1"/>
          </p:cNvGraphicFramePr>
          <p:nvPr/>
        </p:nvGraphicFramePr>
        <p:xfrm>
          <a:off x="2895600" y="4876800"/>
          <a:ext cx="771525" cy="828675"/>
        </p:xfrm>
        <a:graphic>
          <a:graphicData uri="http://schemas.openxmlformats.org/presentationml/2006/ole">
            <p:oleObj spid="_x0000_s182278" name="Equation" r:id="rId7" imgW="342720" imgH="368280" progId="Equation.DSMT4">
              <p:embed/>
            </p:oleObj>
          </a:graphicData>
        </a:graphic>
      </p:graphicFrame>
      <p:graphicFrame>
        <p:nvGraphicFramePr>
          <p:cNvPr id="164903" name="Object 39"/>
          <p:cNvGraphicFramePr>
            <a:graphicFrameLocks noChangeAspect="1"/>
          </p:cNvGraphicFramePr>
          <p:nvPr/>
        </p:nvGraphicFramePr>
        <p:xfrm>
          <a:off x="4038600" y="4876800"/>
          <a:ext cx="771525" cy="828675"/>
        </p:xfrm>
        <a:graphic>
          <a:graphicData uri="http://schemas.openxmlformats.org/presentationml/2006/ole">
            <p:oleObj spid="_x0000_s182279" name="Equation" r:id="rId8" imgW="342720" imgH="368280" progId="Equation.DSMT4">
              <p:embed/>
            </p:oleObj>
          </a:graphicData>
        </a:graphic>
      </p:graphicFrame>
      <p:graphicFrame>
        <p:nvGraphicFramePr>
          <p:cNvPr id="164904" name="Object 40"/>
          <p:cNvGraphicFramePr>
            <a:graphicFrameLocks noChangeAspect="1"/>
          </p:cNvGraphicFramePr>
          <p:nvPr/>
        </p:nvGraphicFramePr>
        <p:xfrm>
          <a:off x="5181600" y="4876800"/>
          <a:ext cx="1143000" cy="828675"/>
        </p:xfrm>
        <a:graphic>
          <a:graphicData uri="http://schemas.openxmlformats.org/presentationml/2006/ole">
            <p:oleObj spid="_x0000_s182280" name="Equation" r:id="rId9" imgW="507960" imgH="3682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3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2.1.B. Stackelberg</a:t>
            </a:r>
            <a:r>
              <a:rPr lang="zh-CN" altLang="en-US" smtClean="0"/>
              <a:t>双头垄断模型</a:t>
            </a:r>
          </a:p>
        </p:txBody>
      </p:sp>
      <p:sp>
        <p:nvSpPr>
          <p:cNvPr id="165938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zh-CN" altLang="en-US" smtClean="0"/>
              <a:t>与古诺模型的比较：</a:t>
            </a:r>
            <a:endParaRPr lang="en-US" altLang="zh-CN" smtClean="0"/>
          </a:p>
          <a:p>
            <a:pPr>
              <a:buFont typeface="Arial" charset="0"/>
              <a:buNone/>
            </a:pP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 lvl="1">
              <a:buFont typeface="Arial" charset="0"/>
              <a:buNone/>
            </a:pPr>
            <a:endParaRPr lang="zh-CN" altLang="en-US" smtClean="0"/>
          </a:p>
          <a:p>
            <a:pPr lvl="1">
              <a:buFont typeface="Arial" charset="0"/>
              <a:buNone/>
            </a:pPr>
            <a:endParaRPr lang="zh-CN" altLang="en-US" smtClean="0"/>
          </a:p>
          <a:p>
            <a:pPr lvl="1">
              <a:buFont typeface="Arial" charset="0"/>
              <a:buNone/>
            </a:pPr>
            <a:endParaRPr lang="zh-CN" altLang="en-US" smtClean="0"/>
          </a:p>
          <a:p>
            <a:r>
              <a:rPr lang="zh-CN" altLang="en-US" smtClean="0"/>
              <a:t>      与       的关系？</a:t>
            </a:r>
            <a:endParaRPr lang="en-US" altLang="zh-CN" smtClean="0"/>
          </a:p>
          <a:p>
            <a:r>
              <a:rPr lang="zh-CN" altLang="en-US" smtClean="0"/>
              <a:t>      与       的关系？</a:t>
            </a:r>
          </a:p>
        </p:txBody>
      </p:sp>
      <p:graphicFrame>
        <p:nvGraphicFramePr>
          <p:cNvPr id="165892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83298" name="Equation" r:id="rId3" imgW="114120" imgH="215640" progId="Equation.3">
              <p:embed/>
            </p:oleObj>
          </a:graphicData>
        </a:graphic>
      </p:graphicFrame>
      <p:graphicFrame>
        <p:nvGraphicFramePr>
          <p:cNvPr id="165976" name="Group 88"/>
          <p:cNvGraphicFramePr>
            <a:graphicFrameLocks noGrp="1"/>
          </p:cNvGraphicFramePr>
          <p:nvPr/>
        </p:nvGraphicFramePr>
        <p:xfrm>
          <a:off x="685800" y="2286000"/>
          <a:ext cx="8153400" cy="3149600"/>
        </p:xfrm>
        <a:graphic>
          <a:graphicData uri="http://schemas.openxmlformats.org/drawingml/2006/table">
            <a:tbl>
              <a:tblPr/>
              <a:tblGrid>
                <a:gridCol w="1981200"/>
                <a:gridCol w="1187450"/>
                <a:gridCol w="1266825"/>
                <a:gridCol w="1189038"/>
                <a:gridCol w="1309687"/>
                <a:gridCol w="1219200"/>
              </a:tblGrid>
              <a:tr h="1041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3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q</a:t>
                      </a:r>
                      <a:r>
                        <a:rPr kumimoji="0" lang="en-US" altLang="zh-CN" sz="32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  <a:endParaRPr kumimoji="0" lang="en-US" altLang="zh-CN" sz="32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企业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利润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企业</a:t>
                      </a:r>
                      <a:r>
                        <a:rPr kumimoji="0" lang="en-US" altLang="zh-CN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  <a:r>
                        <a:rPr kumimoji="0" lang="zh-CN" alt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利润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041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Cournot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1041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Stackelberg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5923" name="Object 3"/>
          <p:cNvGraphicFramePr>
            <a:graphicFrameLocks noChangeAspect="1"/>
          </p:cNvGraphicFramePr>
          <p:nvPr/>
        </p:nvGraphicFramePr>
        <p:xfrm>
          <a:off x="2895600" y="3429000"/>
          <a:ext cx="771525" cy="828675"/>
        </p:xfrm>
        <a:graphic>
          <a:graphicData uri="http://schemas.openxmlformats.org/presentationml/2006/ole">
            <p:oleObj spid="_x0000_s183299" name="Equation" r:id="rId4" imgW="342720" imgH="368280" progId="Equation.DSMT4">
              <p:embed/>
            </p:oleObj>
          </a:graphicData>
        </a:graphic>
      </p:graphicFrame>
      <p:graphicFrame>
        <p:nvGraphicFramePr>
          <p:cNvPr id="165924" name="Object 36"/>
          <p:cNvGraphicFramePr>
            <a:graphicFrameLocks noChangeAspect="1"/>
          </p:cNvGraphicFramePr>
          <p:nvPr/>
        </p:nvGraphicFramePr>
        <p:xfrm>
          <a:off x="4038600" y="3429000"/>
          <a:ext cx="771525" cy="828675"/>
        </p:xfrm>
        <a:graphic>
          <a:graphicData uri="http://schemas.openxmlformats.org/presentationml/2006/ole">
            <p:oleObj spid="_x0000_s183300" name="Equation" r:id="rId5" imgW="342720" imgH="368280" progId="Equation.DSMT4">
              <p:embed/>
            </p:oleObj>
          </a:graphicData>
        </a:graphic>
      </p:graphicFrame>
      <p:graphicFrame>
        <p:nvGraphicFramePr>
          <p:cNvPr id="165925" name="Object 37"/>
          <p:cNvGraphicFramePr>
            <a:graphicFrameLocks noChangeAspect="1"/>
          </p:cNvGraphicFramePr>
          <p:nvPr/>
        </p:nvGraphicFramePr>
        <p:xfrm>
          <a:off x="5181600" y="3429000"/>
          <a:ext cx="1143000" cy="828675"/>
        </p:xfrm>
        <a:graphic>
          <a:graphicData uri="http://schemas.openxmlformats.org/presentationml/2006/ole">
            <p:oleObj spid="_x0000_s183301" name="Equation" r:id="rId6" imgW="507960" imgH="368280" progId="Equation.DSMT4">
              <p:embed/>
            </p:oleObj>
          </a:graphicData>
        </a:graphic>
      </p:graphicFrame>
      <p:graphicFrame>
        <p:nvGraphicFramePr>
          <p:cNvPr id="165926" name="Object 38"/>
          <p:cNvGraphicFramePr>
            <a:graphicFrameLocks noChangeAspect="1"/>
          </p:cNvGraphicFramePr>
          <p:nvPr/>
        </p:nvGraphicFramePr>
        <p:xfrm>
          <a:off x="2895600" y="4495800"/>
          <a:ext cx="771525" cy="828675"/>
        </p:xfrm>
        <a:graphic>
          <a:graphicData uri="http://schemas.openxmlformats.org/presentationml/2006/ole">
            <p:oleObj spid="_x0000_s183302" name="Equation" r:id="rId7" imgW="342720" imgH="368280" progId="Equation.DSMT4">
              <p:embed/>
            </p:oleObj>
          </a:graphicData>
        </a:graphic>
      </p:graphicFrame>
      <p:graphicFrame>
        <p:nvGraphicFramePr>
          <p:cNvPr id="165927" name="Object 39"/>
          <p:cNvGraphicFramePr>
            <a:graphicFrameLocks noChangeAspect="1"/>
          </p:cNvGraphicFramePr>
          <p:nvPr/>
        </p:nvGraphicFramePr>
        <p:xfrm>
          <a:off x="4038600" y="4495800"/>
          <a:ext cx="771525" cy="828675"/>
        </p:xfrm>
        <a:graphic>
          <a:graphicData uri="http://schemas.openxmlformats.org/presentationml/2006/ole">
            <p:oleObj spid="_x0000_s183303" name="Equation" r:id="rId8" imgW="342720" imgH="368280" progId="Equation.DSMT4">
              <p:embed/>
            </p:oleObj>
          </a:graphicData>
        </a:graphic>
      </p:graphicFrame>
      <p:graphicFrame>
        <p:nvGraphicFramePr>
          <p:cNvPr id="165928" name="Object 40"/>
          <p:cNvGraphicFramePr>
            <a:graphicFrameLocks noChangeAspect="1"/>
          </p:cNvGraphicFramePr>
          <p:nvPr/>
        </p:nvGraphicFramePr>
        <p:xfrm>
          <a:off x="5181600" y="4495800"/>
          <a:ext cx="1143000" cy="828675"/>
        </p:xfrm>
        <a:graphic>
          <a:graphicData uri="http://schemas.openxmlformats.org/presentationml/2006/ole">
            <p:oleObj spid="_x0000_s183304" name="Equation" r:id="rId9" imgW="507960" imgH="368280" progId="Equation.DSMT4">
              <p:embed/>
            </p:oleObj>
          </a:graphicData>
        </a:graphic>
      </p:graphicFrame>
      <p:graphicFrame>
        <p:nvGraphicFramePr>
          <p:cNvPr id="165929" name="Object 41"/>
          <p:cNvGraphicFramePr>
            <a:graphicFrameLocks noChangeAspect="1"/>
          </p:cNvGraphicFramePr>
          <p:nvPr/>
        </p:nvGraphicFramePr>
        <p:xfrm>
          <a:off x="6638925" y="3581400"/>
          <a:ext cx="514350" cy="514350"/>
        </p:xfrm>
        <a:graphic>
          <a:graphicData uri="http://schemas.openxmlformats.org/presentationml/2006/ole">
            <p:oleObj spid="_x0000_s183305" name="Equation" r:id="rId10" imgW="228600" imgH="228600" progId="Equation.DSMT4">
              <p:embed/>
            </p:oleObj>
          </a:graphicData>
        </a:graphic>
      </p:graphicFrame>
      <p:graphicFrame>
        <p:nvGraphicFramePr>
          <p:cNvPr id="165930" name="Object 42"/>
          <p:cNvGraphicFramePr>
            <a:graphicFrameLocks noChangeAspect="1"/>
          </p:cNvGraphicFramePr>
          <p:nvPr/>
        </p:nvGraphicFramePr>
        <p:xfrm>
          <a:off x="7820025" y="3581400"/>
          <a:ext cx="514350" cy="514350"/>
        </p:xfrm>
        <a:graphic>
          <a:graphicData uri="http://schemas.openxmlformats.org/presentationml/2006/ole">
            <p:oleObj spid="_x0000_s183306" name="Equation" r:id="rId11" imgW="228600" imgH="228600" progId="Equation.DSMT4">
              <p:embed/>
            </p:oleObj>
          </a:graphicData>
        </a:graphic>
      </p:graphicFrame>
      <p:graphicFrame>
        <p:nvGraphicFramePr>
          <p:cNvPr id="165931" name="Object 43"/>
          <p:cNvGraphicFramePr>
            <a:graphicFrameLocks noChangeAspect="1"/>
          </p:cNvGraphicFramePr>
          <p:nvPr/>
        </p:nvGraphicFramePr>
        <p:xfrm>
          <a:off x="6615113" y="4667250"/>
          <a:ext cx="485775" cy="514350"/>
        </p:xfrm>
        <a:graphic>
          <a:graphicData uri="http://schemas.openxmlformats.org/presentationml/2006/ole">
            <p:oleObj spid="_x0000_s183307" name="Equation" r:id="rId12" imgW="215640" imgH="228600" progId="Equation.DSMT4">
              <p:embed/>
            </p:oleObj>
          </a:graphicData>
        </a:graphic>
      </p:graphicFrame>
      <p:graphicFrame>
        <p:nvGraphicFramePr>
          <p:cNvPr id="165932" name="Object 44"/>
          <p:cNvGraphicFramePr>
            <a:graphicFrameLocks noChangeAspect="1"/>
          </p:cNvGraphicFramePr>
          <p:nvPr/>
        </p:nvGraphicFramePr>
        <p:xfrm>
          <a:off x="7786688" y="4724400"/>
          <a:ext cx="485775" cy="514350"/>
        </p:xfrm>
        <a:graphic>
          <a:graphicData uri="http://schemas.openxmlformats.org/presentationml/2006/ole">
            <p:oleObj spid="_x0000_s183308" name="Equation" r:id="rId13" imgW="215640" imgH="228600" progId="Equation.DSMT4">
              <p:embed/>
            </p:oleObj>
          </a:graphicData>
        </a:graphic>
      </p:graphicFrame>
      <p:graphicFrame>
        <p:nvGraphicFramePr>
          <p:cNvPr id="165933" name="Object 45"/>
          <p:cNvGraphicFramePr>
            <a:graphicFrameLocks noChangeAspect="1"/>
          </p:cNvGraphicFramePr>
          <p:nvPr/>
        </p:nvGraphicFramePr>
        <p:xfrm>
          <a:off x="838200" y="5562600"/>
          <a:ext cx="514350" cy="514350"/>
        </p:xfrm>
        <a:graphic>
          <a:graphicData uri="http://schemas.openxmlformats.org/presentationml/2006/ole">
            <p:oleObj spid="_x0000_s183309" name="Equation" r:id="rId14" imgW="228600" imgH="228600" progId="Equation.DSMT4">
              <p:embed/>
            </p:oleObj>
          </a:graphicData>
        </a:graphic>
      </p:graphicFrame>
      <p:graphicFrame>
        <p:nvGraphicFramePr>
          <p:cNvPr id="165934" name="Object 46"/>
          <p:cNvGraphicFramePr>
            <a:graphicFrameLocks noChangeAspect="1"/>
          </p:cNvGraphicFramePr>
          <p:nvPr/>
        </p:nvGraphicFramePr>
        <p:xfrm>
          <a:off x="1905000" y="5562600"/>
          <a:ext cx="485775" cy="514350"/>
        </p:xfrm>
        <a:graphic>
          <a:graphicData uri="http://schemas.openxmlformats.org/presentationml/2006/ole">
            <p:oleObj spid="_x0000_s183310" name="Equation" r:id="rId15" imgW="215640" imgH="228600" progId="Equation.DSMT4">
              <p:embed/>
            </p:oleObj>
          </a:graphicData>
        </a:graphic>
      </p:graphicFrame>
      <p:graphicFrame>
        <p:nvGraphicFramePr>
          <p:cNvPr id="165935" name="Object 47"/>
          <p:cNvGraphicFramePr>
            <a:graphicFrameLocks noChangeAspect="1"/>
          </p:cNvGraphicFramePr>
          <p:nvPr/>
        </p:nvGraphicFramePr>
        <p:xfrm>
          <a:off x="838200" y="6096000"/>
          <a:ext cx="514350" cy="514350"/>
        </p:xfrm>
        <a:graphic>
          <a:graphicData uri="http://schemas.openxmlformats.org/presentationml/2006/ole">
            <p:oleObj spid="_x0000_s183311" name="Equation" r:id="rId16" imgW="228600" imgH="228600" progId="Equation.DSMT4">
              <p:embed/>
            </p:oleObj>
          </a:graphicData>
        </a:graphic>
      </p:graphicFrame>
      <p:graphicFrame>
        <p:nvGraphicFramePr>
          <p:cNvPr id="165936" name="Object 48"/>
          <p:cNvGraphicFramePr>
            <a:graphicFrameLocks noChangeAspect="1"/>
          </p:cNvGraphicFramePr>
          <p:nvPr/>
        </p:nvGraphicFramePr>
        <p:xfrm>
          <a:off x="1905000" y="6096000"/>
          <a:ext cx="485775" cy="514350"/>
        </p:xfrm>
        <a:graphic>
          <a:graphicData uri="http://schemas.openxmlformats.org/presentationml/2006/ole">
            <p:oleObj spid="_x0000_s183312" name="Equation" r:id="rId17" imgW="21564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2.1.B. Stackelberg</a:t>
            </a:r>
            <a:r>
              <a:rPr lang="zh-CN" altLang="en-US" smtClean="0"/>
              <a:t>双头垄断模型</a:t>
            </a:r>
          </a:p>
        </p:txBody>
      </p:sp>
      <p:sp>
        <p:nvSpPr>
          <p:cNvPr id="166918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>
              <a:buFont typeface="Arial" charset="0"/>
              <a:buNone/>
            </a:pPr>
            <a:endParaRPr lang="en-US" altLang="zh-CN" smtClean="0"/>
          </a:p>
          <a:p>
            <a:r>
              <a:rPr lang="zh-CN" altLang="en-US" smtClean="0"/>
              <a:t>了解更多的信息可能让一个参与者受损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若</a:t>
            </a:r>
            <a:r>
              <a:rPr lang="en-US" altLang="zh-CN" smtClean="0"/>
              <a:t>2</a:t>
            </a:r>
            <a:r>
              <a:rPr lang="zh-CN" altLang="en-US" smtClean="0"/>
              <a:t>未观测到</a:t>
            </a:r>
            <a:r>
              <a:rPr lang="en-US" altLang="zh-CN" smtClean="0"/>
              <a:t>q</a:t>
            </a:r>
            <a:r>
              <a:rPr lang="en-US" altLang="zh-CN" baseline="-25000" smtClean="0"/>
              <a:t>1</a:t>
            </a:r>
            <a:r>
              <a:rPr lang="zh-CN" altLang="en-US" smtClean="0"/>
              <a:t>，则</a:t>
            </a:r>
            <a:r>
              <a:rPr lang="en-US" altLang="zh-CN" smtClean="0"/>
              <a:t>Stackelberg</a:t>
            </a:r>
            <a:r>
              <a:rPr lang="zh-CN" altLang="en-US" smtClean="0"/>
              <a:t>模型和古诺模型等价</a:t>
            </a:r>
            <a:endParaRPr lang="en-US" altLang="zh-CN" smtClean="0"/>
          </a:p>
          <a:p>
            <a:endParaRPr lang="en-US" altLang="zh-CN" smtClean="0"/>
          </a:p>
          <a:p>
            <a:pPr lvl="1">
              <a:buFont typeface="Arial" charset="0"/>
              <a:buNone/>
            </a:pPr>
            <a:endParaRPr lang="zh-CN" altLang="en-US" smtClean="0"/>
          </a:p>
        </p:txBody>
      </p:sp>
      <p:graphicFrame>
        <p:nvGraphicFramePr>
          <p:cNvPr id="166916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84322" name="Equation" r:id="rId3" imgW="11412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138242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zh-CN" altLang="en-US" smtClean="0">
                <a:sym typeface="Wingdings" pitchFamily="2" charset="2"/>
              </a:rPr>
              <a:t>完全信息（</a:t>
            </a:r>
            <a:r>
              <a:rPr lang="en-US" altLang="zh-CN" smtClean="0">
                <a:sym typeface="Wingdings" pitchFamily="2" charset="2"/>
              </a:rPr>
              <a:t>complete information</a:t>
            </a:r>
            <a:r>
              <a:rPr lang="zh-CN" altLang="en-US" smtClean="0">
                <a:sym typeface="Wingdings" pitchFamily="2" charset="2"/>
              </a:rPr>
              <a:t>）：参与者的收益函数是共同知识的博弈</a:t>
            </a:r>
            <a:endParaRPr lang="en-US" altLang="zh-CN" smtClean="0">
              <a:sym typeface="Wingdings" pitchFamily="2" charset="2"/>
            </a:endParaRPr>
          </a:p>
          <a:p>
            <a:r>
              <a:rPr lang="zh-CN" altLang="en-US" smtClean="0">
                <a:sym typeface="Wingdings" pitchFamily="2" charset="2"/>
              </a:rPr>
              <a:t>完美信息（</a:t>
            </a:r>
            <a:r>
              <a:rPr lang="en-US" altLang="zh-CN" smtClean="0">
                <a:sym typeface="Wingdings" pitchFamily="2" charset="2"/>
              </a:rPr>
              <a:t>perfect information</a:t>
            </a:r>
            <a:r>
              <a:rPr lang="zh-CN" altLang="en-US" smtClean="0">
                <a:sym typeface="Wingdings" pitchFamily="2" charset="2"/>
              </a:rPr>
              <a:t>）：在博弈进行的每一步当中，要选择行动的参与者都知道到目前为止博弈进行的整个过程</a:t>
            </a:r>
            <a:endParaRPr lang="en-US" altLang="zh-CN" smtClean="0">
              <a:sym typeface="Wingdings" pitchFamily="2" charset="2"/>
            </a:endParaRPr>
          </a:p>
          <a:p>
            <a:r>
              <a:rPr lang="zh-CN" altLang="en-US" smtClean="0">
                <a:sym typeface="Wingdings" pitchFamily="2" charset="2"/>
              </a:rPr>
              <a:t>动态博弈的核心问题：</a:t>
            </a:r>
            <a:r>
              <a:rPr lang="zh-CN" altLang="en-US" smtClean="0">
                <a:solidFill>
                  <a:srgbClr val="FF0000"/>
                </a:solidFill>
                <a:sym typeface="Wingdings" pitchFamily="2" charset="2"/>
              </a:rPr>
              <a:t>可信任性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Arial" charset="0"/>
              <a:buNone/>
            </a:pPr>
            <a:endParaRPr lang="en-US" altLang="zh-CN" smtClean="0"/>
          </a:p>
          <a:p>
            <a:pPr>
              <a:buFont typeface="Arial" charset="0"/>
              <a:buNone/>
            </a:pPr>
            <a:endParaRPr lang="en-US" altLang="zh-CN" smtClean="0"/>
          </a:p>
          <a:p>
            <a:pPr>
              <a:buFont typeface="Arial" charset="0"/>
              <a:buNone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2.1.C </a:t>
            </a:r>
            <a:r>
              <a:rPr lang="zh-CN" altLang="en-US" smtClean="0"/>
              <a:t>有工会企业的工资和就业</a:t>
            </a:r>
          </a:p>
        </p:txBody>
      </p:sp>
      <p:sp>
        <p:nvSpPr>
          <p:cNvPr id="167938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/>
              <a:t>工会： 决定工资水平（</a:t>
            </a:r>
            <a:r>
              <a:rPr lang="en-US" altLang="zh-CN" smtClean="0"/>
              <a:t>w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/>
              <a:t>企业：决定就业人数（</a:t>
            </a:r>
            <a:r>
              <a:rPr lang="en-US" altLang="zh-CN" smtClean="0"/>
              <a:t>L</a:t>
            </a:r>
            <a:r>
              <a:rPr lang="zh-CN" altLang="en-US" smtClean="0"/>
              <a:t>）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7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2.1.C </a:t>
            </a:r>
            <a:r>
              <a:rPr lang="zh-CN" altLang="en-US" smtClean="0"/>
              <a:t>有工会企业的工资和就业</a:t>
            </a:r>
          </a:p>
        </p:txBody>
      </p:sp>
      <p:sp>
        <p:nvSpPr>
          <p:cNvPr id="16897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zh-CN" altLang="en-US" smtClean="0"/>
              <a:t>工会： 决定工资水平（</a:t>
            </a:r>
            <a:r>
              <a:rPr lang="en-US" altLang="zh-CN" smtClean="0"/>
              <a:t>w</a:t>
            </a:r>
            <a:r>
              <a:rPr lang="zh-CN" altLang="en-US" smtClean="0"/>
              <a:t>）</a:t>
            </a:r>
            <a:endParaRPr lang="en-US" altLang="zh-CN" smtClean="0"/>
          </a:p>
          <a:p>
            <a:r>
              <a:rPr lang="zh-CN" altLang="en-US" smtClean="0"/>
              <a:t>企业：决定就业人数（</a:t>
            </a:r>
            <a:r>
              <a:rPr lang="en-US" altLang="zh-CN" smtClean="0"/>
              <a:t>L</a:t>
            </a:r>
            <a:r>
              <a:rPr lang="zh-CN" altLang="en-US" smtClean="0"/>
              <a:t>）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工会的收益函数：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企业的利润函数：</a:t>
            </a:r>
            <a:endParaRPr lang="en-US" altLang="zh-CN" smtClean="0"/>
          </a:p>
        </p:txBody>
      </p:sp>
      <p:graphicFrame>
        <p:nvGraphicFramePr>
          <p:cNvPr id="168964" name="Object 4"/>
          <p:cNvGraphicFramePr>
            <a:graphicFrameLocks noChangeAspect="1"/>
          </p:cNvGraphicFramePr>
          <p:nvPr/>
        </p:nvGraphicFramePr>
        <p:xfrm>
          <a:off x="4171950" y="3429000"/>
          <a:ext cx="1085850" cy="428625"/>
        </p:xfrm>
        <a:graphic>
          <a:graphicData uri="http://schemas.openxmlformats.org/presentationml/2006/ole">
            <p:oleObj spid="_x0000_s185346" name="Equation" r:id="rId3" imgW="482400" imgH="190440" progId="Equation.DSMT4">
              <p:embed/>
            </p:oleObj>
          </a:graphicData>
        </a:graphic>
      </p:graphicFrame>
      <p:graphicFrame>
        <p:nvGraphicFramePr>
          <p:cNvPr id="168965" name="Object 5"/>
          <p:cNvGraphicFramePr>
            <a:graphicFrameLocks noChangeAspect="1"/>
          </p:cNvGraphicFramePr>
          <p:nvPr/>
        </p:nvGraphicFramePr>
        <p:xfrm>
          <a:off x="2162175" y="3971925"/>
          <a:ext cx="1028700" cy="828675"/>
        </p:xfrm>
        <a:graphic>
          <a:graphicData uri="http://schemas.openxmlformats.org/presentationml/2006/ole">
            <p:oleObj spid="_x0000_s185347" name="Equation" r:id="rId4" imgW="457200" imgH="368280" progId="Equation.DSMT4">
              <p:embed/>
            </p:oleObj>
          </a:graphicData>
        </a:graphic>
      </p:graphicFrame>
      <p:graphicFrame>
        <p:nvGraphicFramePr>
          <p:cNvPr id="168966" name="Object 6"/>
          <p:cNvGraphicFramePr>
            <a:graphicFrameLocks noChangeAspect="1"/>
          </p:cNvGraphicFramePr>
          <p:nvPr/>
        </p:nvGraphicFramePr>
        <p:xfrm>
          <a:off x="3886200" y="3971925"/>
          <a:ext cx="1028700" cy="828675"/>
        </p:xfrm>
        <a:graphic>
          <a:graphicData uri="http://schemas.openxmlformats.org/presentationml/2006/ole">
            <p:oleObj spid="_x0000_s185348" name="Equation" r:id="rId5" imgW="457200" imgH="368280" progId="Equation.DSMT4">
              <p:embed/>
            </p:oleObj>
          </a:graphicData>
        </a:graphic>
      </p:graphicFrame>
      <p:graphicFrame>
        <p:nvGraphicFramePr>
          <p:cNvPr id="168967" name="Object 7"/>
          <p:cNvGraphicFramePr>
            <a:graphicFrameLocks noChangeAspect="1"/>
          </p:cNvGraphicFramePr>
          <p:nvPr/>
        </p:nvGraphicFramePr>
        <p:xfrm>
          <a:off x="4038600" y="5257800"/>
          <a:ext cx="2714625" cy="428625"/>
        </p:xfrm>
        <a:graphic>
          <a:graphicData uri="http://schemas.openxmlformats.org/presentationml/2006/ole">
            <p:oleObj spid="_x0000_s185349" name="Equation" r:id="rId6" imgW="1206360" imgH="190440" progId="Equation.DSMT4">
              <p:embed/>
            </p:oleObj>
          </a:graphicData>
        </a:graphic>
      </p:graphicFrame>
      <p:graphicFrame>
        <p:nvGraphicFramePr>
          <p:cNvPr id="168968" name="Object 8"/>
          <p:cNvGraphicFramePr>
            <a:graphicFrameLocks noChangeAspect="1"/>
          </p:cNvGraphicFramePr>
          <p:nvPr/>
        </p:nvGraphicFramePr>
        <p:xfrm>
          <a:off x="2224088" y="5791200"/>
          <a:ext cx="857250" cy="371475"/>
        </p:xfrm>
        <a:graphic>
          <a:graphicData uri="http://schemas.openxmlformats.org/presentationml/2006/ole">
            <p:oleObj spid="_x0000_s185350" name="Equation" r:id="rId7" imgW="380880" imgH="164880" progId="Equation.DSMT4">
              <p:embed/>
            </p:oleObj>
          </a:graphicData>
        </a:graphic>
      </p:graphicFrame>
      <p:graphicFrame>
        <p:nvGraphicFramePr>
          <p:cNvPr id="168969" name="Object 9"/>
          <p:cNvGraphicFramePr>
            <a:graphicFrameLocks noChangeAspect="1"/>
          </p:cNvGraphicFramePr>
          <p:nvPr/>
        </p:nvGraphicFramePr>
        <p:xfrm>
          <a:off x="3400425" y="5791200"/>
          <a:ext cx="914400" cy="371475"/>
        </p:xfrm>
        <a:graphic>
          <a:graphicData uri="http://schemas.openxmlformats.org/presentationml/2006/ole">
            <p:oleObj spid="_x0000_s185351" name="Equation" r:id="rId8" imgW="406080" imgH="164880" progId="Equation.DSMT4">
              <p:embed/>
            </p:oleObj>
          </a:graphicData>
        </a:graphic>
      </p:graphicFrame>
      <p:graphicFrame>
        <p:nvGraphicFramePr>
          <p:cNvPr id="168970" name="Object 10"/>
          <p:cNvGraphicFramePr>
            <a:graphicFrameLocks noChangeAspect="1"/>
          </p:cNvGraphicFramePr>
          <p:nvPr/>
        </p:nvGraphicFramePr>
        <p:xfrm>
          <a:off x="4495800" y="5762625"/>
          <a:ext cx="1314450" cy="428625"/>
        </p:xfrm>
        <a:graphic>
          <a:graphicData uri="http://schemas.openxmlformats.org/presentationml/2006/ole">
            <p:oleObj spid="_x0000_s185352" name="Equation" r:id="rId9" imgW="583920" imgH="190440" progId="Equation.DSMT4">
              <p:embed/>
            </p:oleObj>
          </a:graphicData>
        </a:graphic>
      </p:graphicFrame>
      <p:graphicFrame>
        <p:nvGraphicFramePr>
          <p:cNvPr id="168971" name="Object 11"/>
          <p:cNvGraphicFramePr>
            <a:graphicFrameLocks noChangeAspect="1"/>
          </p:cNvGraphicFramePr>
          <p:nvPr/>
        </p:nvGraphicFramePr>
        <p:xfrm>
          <a:off x="6019800" y="5743575"/>
          <a:ext cx="1314450" cy="428625"/>
        </p:xfrm>
        <a:graphic>
          <a:graphicData uri="http://schemas.openxmlformats.org/presentationml/2006/ole">
            <p:oleObj spid="_x0000_s185353" name="Equation" r:id="rId10" imgW="583920" imgH="1904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2.1.C </a:t>
            </a:r>
            <a:r>
              <a:rPr lang="zh-CN" altLang="en-US" smtClean="0"/>
              <a:t>有工会企业的工资和就业</a:t>
            </a:r>
          </a:p>
        </p:txBody>
      </p:sp>
      <p:sp>
        <p:nvSpPr>
          <p:cNvPr id="16999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/>
              <a:t>博弈的时序：</a:t>
            </a:r>
            <a:endParaRPr lang="en-US" altLang="zh-CN" smtClean="0"/>
          </a:p>
          <a:p>
            <a:r>
              <a:rPr lang="en-US" altLang="zh-CN" smtClean="0"/>
              <a:t>1. </a:t>
            </a:r>
            <a:r>
              <a:rPr lang="zh-CN" altLang="en-US" smtClean="0"/>
              <a:t>工会给出需要的工资水平</a:t>
            </a:r>
            <a:r>
              <a:rPr lang="en-US" altLang="zh-CN" smtClean="0"/>
              <a:t>w</a:t>
            </a:r>
          </a:p>
          <a:p>
            <a:r>
              <a:rPr lang="en-US" altLang="zh-CN" smtClean="0"/>
              <a:t>2. </a:t>
            </a:r>
            <a:r>
              <a:rPr lang="zh-CN" altLang="en-US" smtClean="0"/>
              <a:t>企业观测到（并接受）</a:t>
            </a:r>
            <a:r>
              <a:rPr lang="en-US" altLang="zh-CN" smtClean="0"/>
              <a:t>w</a:t>
            </a:r>
            <a:r>
              <a:rPr lang="zh-CN" altLang="en-US" smtClean="0"/>
              <a:t>，随后企业选择雇佣人数</a:t>
            </a:r>
            <a:r>
              <a:rPr lang="en-US" altLang="zh-CN" smtClean="0"/>
              <a:t>L</a:t>
            </a:r>
          </a:p>
          <a:p>
            <a:r>
              <a:rPr lang="en-US" altLang="zh-CN" smtClean="0"/>
              <a:t>3. </a:t>
            </a:r>
            <a:r>
              <a:rPr lang="zh-CN" altLang="en-US" smtClean="0"/>
              <a:t>工会和企业的收益分别为             和</a:t>
            </a:r>
            <a:endParaRPr lang="en-US" altLang="zh-CN" smtClean="0"/>
          </a:p>
        </p:txBody>
      </p:sp>
      <p:graphicFrame>
        <p:nvGraphicFramePr>
          <p:cNvPr id="169988" name="Object 5"/>
          <p:cNvGraphicFramePr>
            <a:graphicFrameLocks noChangeAspect="1"/>
          </p:cNvGraphicFramePr>
          <p:nvPr/>
        </p:nvGraphicFramePr>
        <p:xfrm>
          <a:off x="7315200" y="3962400"/>
          <a:ext cx="1181100" cy="454025"/>
        </p:xfrm>
        <a:graphic>
          <a:graphicData uri="http://schemas.openxmlformats.org/presentationml/2006/ole">
            <p:oleObj spid="_x0000_s186370" name="Equation" r:id="rId3" imgW="495000" imgH="190440" progId="Equation.DSMT4">
              <p:embed/>
            </p:oleObj>
          </a:graphicData>
        </a:graphic>
      </p:graphicFrame>
      <p:graphicFrame>
        <p:nvGraphicFramePr>
          <p:cNvPr id="169989" name="Object 5"/>
          <p:cNvGraphicFramePr>
            <a:graphicFrameLocks noChangeAspect="1"/>
          </p:cNvGraphicFramePr>
          <p:nvPr/>
        </p:nvGraphicFramePr>
        <p:xfrm>
          <a:off x="5791200" y="3962400"/>
          <a:ext cx="1085850" cy="428625"/>
        </p:xfrm>
        <a:graphic>
          <a:graphicData uri="http://schemas.openxmlformats.org/presentationml/2006/ole">
            <p:oleObj spid="_x0000_s186371" name="Equation" r:id="rId4" imgW="482400" imgH="1904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2.1.C </a:t>
            </a:r>
            <a:r>
              <a:rPr lang="zh-CN" altLang="en-US" smtClean="0"/>
              <a:t>有工会企业的工资和就业</a:t>
            </a:r>
          </a:p>
        </p:txBody>
      </p:sp>
      <p:sp>
        <p:nvSpPr>
          <p:cNvPr id="17101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/>
              <a:t>分析：</a:t>
            </a:r>
            <a:endParaRPr lang="en-US" altLang="zh-CN" smtClean="0"/>
          </a:p>
          <a:p>
            <a:r>
              <a:rPr lang="zh-CN" altLang="en-US" smtClean="0"/>
              <a:t>第二阶段：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由一阶条件得到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</p:txBody>
      </p:sp>
      <p:graphicFrame>
        <p:nvGraphicFramePr>
          <p:cNvPr id="171012" name="Object 6"/>
          <p:cNvGraphicFramePr>
            <a:graphicFrameLocks noChangeAspect="1"/>
          </p:cNvGraphicFramePr>
          <p:nvPr/>
        </p:nvGraphicFramePr>
        <p:xfrm>
          <a:off x="1852613" y="2833688"/>
          <a:ext cx="5800725" cy="714375"/>
        </p:xfrm>
        <a:graphic>
          <a:graphicData uri="http://schemas.openxmlformats.org/presentationml/2006/ole">
            <p:oleObj spid="_x0000_s187394" name="Equation" r:id="rId3" imgW="2577960" imgH="317160" progId="Equation.DSMT4">
              <p:embed/>
            </p:oleObj>
          </a:graphicData>
        </a:graphic>
      </p:graphicFrame>
      <p:graphicFrame>
        <p:nvGraphicFramePr>
          <p:cNvPr id="171013" name="Object 5"/>
          <p:cNvGraphicFramePr>
            <a:graphicFrameLocks noChangeAspect="1"/>
          </p:cNvGraphicFramePr>
          <p:nvPr/>
        </p:nvGraphicFramePr>
        <p:xfrm>
          <a:off x="3786188" y="4748213"/>
          <a:ext cx="1428750" cy="514350"/>
        </p:xfrm>
        <a:graphic>
          <a:graphicData uri="http://schemas.openxmlformats.org/presentationml/2006/ole">
            <p:oleObj spid="_x0000_s187395" name="Equation" r:id="rId4" imgW="63468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2.1.C </a:t>
            </a:r>
            <a:r>
              <a:rPr lang="zh-CN" altLang="en-US" smtClean="0"/>
              <a:t>有工会企业的工资和就业</a:t>
            </a:r>
          </a:p>
        </p:txBody>
      </p:sp>
      <p:sp>
        <p:nvSpPr>
          <p:cNvPr id="172040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/>
              <a:t>分析：</a:t>
            </a:r>
            <a:endParaRPr lang="en-US" altLang="zh-CN" smtClean="0"/>
          </a:p>
          <a:p>
            <a:r>
              <a:rPr lang="zh-CN" altLang="en-US" smtClean="0"/>
              <a:t>第一阶段：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由一阶条件得到</a:t>
            </a:r>
            <a:r>
              <a:rPr lang="en-US" altLang="zh-CN" smtClean="0"/>
              <a:t>:</a:t>
            </a:r>
          </a:p>
          <a:p>
            <a:endParaRPr lang="en-US" altLang="zh-CN" smtClean="0"/>
          </a:p>
        </p:txBody>
      </p:sp>
      <p:graphicFrame>
        <p:nvGraphicFramePr>
          <p:cNvPr id="172036" name="Object 6"/>
          <p:cNvGraphicFramePr>
            <a:graphicFrameLocks noChangeAspect="1"/>
          </p:cNvGraphicFramePr>
          <p:nvPr/>
        </p:nvGraphicFramePr>
        <p:xfrm>
          <a:off x="3152775" y="2833688"/>
          <a:ext cx="3200400" cy="714375"/>
        </p:xfrm>
        <a:graphic>
          <a:graphicData uri="http://schemas.openxmlformats.org/presentationml/2006/ole">
            <p:oleObj spid="_x0000_s188418" name="Equation" r:id="rId3" imgW="1422360" imgH="317160" progId="Equation.DSMT4">
              <p:embed/>
            </p:oleObj>
          </a:graphicData>
        </a:graphic>
      </p:graphicFrame>
      <p:graphicFrame>
        <p:nvGraphicFramePr>
          <p:cNvPr id="172037" name="Object 5"/>
          <p:cNvGraphicFramePr>
            <a:graphicFrameLocks noChangeAspect="1"/>
          </p:cNvGraphicFramePr>
          <p:nvPr/>
        </p:nvGraphicFramePr>
        <p:xfrm>
          <a:off x="3186113" y="4591050"/>
          <a:ext cx="2628900" cy="828675"/>
        </p:xfrm>
        <a:graphic>
          <a:graphicData uri="http://schemas.openxmlformats.org/presentationml/2006/ole">
            <p:oleObj spid="_x0000_s188419" name="Equation" r:id="rId4" imgW="1168200" imgH="368280" progId="Equation.DSMT4">
              <p:embed/>
            </p:oleObj>
          </a:graphicData>
        </a:graphic>
      </p:graphicFrame>
      <p:graphicFrame>
        <p:nvGraphicFramePr>
          <p:cNvPr id="172038" name="Object 3"/>
          <p:cNvGraphicFramePr>
            <a:graphicFrameLocks noChangeAspect="1"/>
          </p:cNvGraphicFramePr>
          <p:nvPr/>
        </p:nvGraphicFramePr>
        <p:xfrm>
          <a:off x="3181350" y="5643563"/>
          <a:ext cx="2514600" cy="971550"/>
        </p:xfrm>
        <a:graphic>
          <a:graphicData uri="http://schemas.openxmlformats.org/presentationml/2006/ole">
            <p:oleObj spid="_x0000_s188420" name="Equation" r:id="rId5" imgW="111744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6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2.1.C </a:t>
            </a:r>
            <a:r>
              <a:rPr lang="zh-CN" altLang="en-US" smtClean="0"/>
              <a:t>有工会企业的工资和就业</a:t>
            </a:r>
          </a:p>
        </p:txBody>
      </p:sp>
      <p:sp>
        <p:nvSpPr>
          <p:cNvPr id="173062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endParaRPr lang="en-US" altLang="zh-CN" smtClean="0"/>
          </a:p>
          <a:p>
            <a:r>
              <a:rPr lang="zh-CN" altLang="en-US" smtClean="0"/>
              <a:t>逆向归纳解                  是无效率的</a:t>
            </a:r>
            <a:endParaRPr lang="en-US" altLang="zh-CN" smtClean="0"/>
          </a:p>
        </p:txBody>
      </p:sp>
      <p:graphicFrame>
        <p:nvGraphicFramePr>
          <p:cNvPr id="173060" name="Object 6"/>
          <p:cNvGraphicFramePr>
            <a:graphicFrameLocks noChangeAspect="1"/>
          </p:cNvGraphicFramePr>
          <p:nvPr/>
        </p:nvGraphicFramePr>
        <p:xfrm>
          <a:off x="2971800" y="2209800"/>
          <a:ext cx="1600200" cy="514350"/>
        </p:xfrm>
        <a:graphic>
          <a:graphicData uri="http://schemas.openxmlformats.org/presentationml/2006/ole">
            <p:oleObj spid="_x0000_s189442" name="Equation" r:id="rId3" imgW="71100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可信任性</a:t>
            </a:r>
          </a:p>
        </p:txBody>
      </p:sp>
      <p:sp>
        <p:nvSpPr>
          <p:cNvPr id="139266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zh-CN" altLang="en-US" smtClean="0">
                <a:sym typeface="Wingdings" pitchFamily="2" charset="2"/>
              </a:rPr>
              <a:t>手雷博弈：</a:t>
            </a:r>
            <a:endParaRPr lang="en-US" altLang="zh-CN" smtClean="0">
              <a:sym typeface="Wingdings" pitchFamily="2" charset="2"/>
            </a:endParaRPr>
          </a:p>
          <a:p>
            <a:pPr lvl="1"/>
            <a:r>
              <a:rPr lang="zh-CN" altLang="en-US" smtClean="0">
                <a:sym typeface="Wingdings" pitchFamily="2" charset="2"/>
              </a:rPr>
              <a:t>第一阶段：参与者</a:t>
            </a:r>
            <a:r>
              <a:rPr lang="en-US" altLang="zh-CN" smtClean="0">
                <a:sym typeface="Wingdings" pitchFamily="2" charset="2"/>
              </a:rPr>
              <a:t>1</a:t>
            </a:r>
            <a:r>
              <a:rPr lang="zh-CN" altLang="en-US" smtClean="0">
                <a:sym typeface="Wingdings" pitchFamily="2" charset="2"/>
              </a:rPr>
              <a:t>选择支付</a:t>
            </a:r>
            <a:r>
              <a:rPr lang="en-US" altLang="zh-CN" smtClean="0">
                <a:sym typeface="Wingdings" pitchFamily="2" charset="2"/>
              </a:rPr>
              <a:t>1000</a:t>
            </a:r>
            <a:r>
              <a:rPr lang="zh-CN" altLang="en-US" smtClean="0">
                <a:sym typeface="Wingdings" pitchFamily="2" charset="2"/>
              </a:rPr>
              <a:t>美元给参与者</a:t>
            </a:r>
            <a:r>
              <a:rPr lang="en-US" altLang="zh-CN" smtClean="0">
                <a:sym typeface="Wingdings" pitchFamily="2" charset="2"/>
              </a:rPr>
              <a:t>2</a:t>
            </a:r>
            <a:r>
              <a:rPr lang="zh-CN" altLang="en-US" smtClean="0">
                <a:sym typeface="Wingdings" pitchFamily="2" charset="2"/>
              </a:rPr>
              <a:t>或是一分不给</a:t>
            </a:r>
            <a:endParaRPr lang="en-US" altLang="zh-CN" smtClean="0">
              <a:sym typeface="Wingdings" pitchFamily="2" charset="2"/>
            </a:endParaRPr>
          </a:p>
          <a:p>
            <a:pPr lvl="1"/>
            <a:r>
              <a:rPr lang="zh-CN" altLang="en-US" smtClean="0">
                <a:sym typeface="Wingdings" pitchFamily="2" charset="2"/>
              </a:rPr>
              <a:t>第二阶段：参与者</a:t>
            </a:r>
            <a:r>
              <a:rPr lang="en-US" altLang="zh-CN" smtClean="0">
                <a:sym typeface="Wingdings" pitchFamily="2" charset="2"/>
              </a:rPr>
              <a:t>2</a:t>
            </a:r>
            <a:r>
              <a:rPr lang="zh-CN" altLang="en-US" smtClean="0">
                <a:sym typeface="Wingdings" pitchFamily="2" charset="2"/>
              </a:rPr>
              <a:t>观察到参与者</a:t>
            </a:r>
            <a:r>
              <a:rPr lang="en-US" altLang="zh-CN" smtClean="0">
                <a:sym typeface="Wingdings" pitchFamily="2" charset="2"/>
              </a:rPr>
              <a:t>1</a:t>
            </a:r>
            <a:r>
              <a:rPr lang="zh-CN" altLang="en-US" smtClean="0">
                <a:sym typeface="Wingdings" pitchFamily="2" charset="2"/>
              </a:rPr>
              <a:t>的选择，然后决定是否引爆一颗手雷把两人一块炸死</a:t>
            </a:r>
            <a:endParaRPr lang="en-US" altLang="zh-CN" smtClean="0">
              <a:sym typeface="Wingdings" pitchFamily="2" charset="2"/>
            </a:endParaRPr>
          </a:p>
          <a:p>
            <a:pPr>
              <a:buFont typeface="Arial" charset="0"/>
              <a:buNone/>
            </a:pPr>
            <a:endParaRPr lang="en-US" altLang="zh-CN" smtClean="0"/>
          </a:p>
          <a:p>
            <a:pPr>
              <a:buFont typeface="Arial" charset="0"/>
              <a:buNone/>
            </a:pPr>
            <a:endParaRPr lang="en-US" altLang="zh-CN" smtClean="0"/>
          </a:p>
          <a:p>
            <a:pPr>
              <a:buFont typeface="Arial" charset="0"/>
              <a:buNone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可信任性</a:t>
            </a:r>
          </a:p>
        </p:txBody>
      </p:sp>
      <p:sp>
        <p:nvSpPr>
          <p:cNvPr id="140290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zh-CN" altLang="en-US" smtClean="0">
                <a:sym typeface="Wingdings" pitchFamily="2" charset="2"/>
              </a:rPr>
              <a:t>手雷博弈：</a:t>
            </a:r>
            <a:endParaRPr lang="en-US" altLang="zh-CN" smtClean="0">
              <a:sym typeface="Wingdings" pitchFamily="2" charset="2"/>
            </a:endParaRPr>
          </a:p>
          <a:p>
            <a:pPr lvl="1"/>
            <a:r>
              <a:rPr lang="zh-CN" altLang="en-US" smtClean="0">
                <a:sym typeface="Wingdings" pitchFamily="2" charset="2"/>
              </a:rPr>
              <a:t>第一阶段：参与者</a:t>
            </a:r>
            <a:r>
              <a:rPr lang="en-US" altLang="zh-CN" smtClean="0">
                <a:sym typeface="Wingdings" pitchFamily="2" charset="2"/>
              </a:rPr>
              <a:t>1</a:t>
            </a:r>
            <a:r>
              <a:rPr lang="zh-CN" altLang="en-US" smtClean="0">
                <a:sym typeface="Wingdings" pitchFamily="2" charset="2"/>
              </a:rPr>
              <a:t>选择支付</a:t>
            </a:r>
            <a:r>
              <a:rPr lang="en-US" altLang="zh-CN" smtClean="0">
                <a:sym typeface="Wingdings" pitchFamily="2" charset="2"/>
              </a:rPr>
              <a:t>1000</a:t>
            </a:r>
            <a:r>
              <a:rPr lang="zh-CN" altLang="en-US" smtClean="0">
                <a:sym typeface="Wingdings" pitchFamily="2" charset="2"/>
              </a:rPr>
              <a:t>美元给参与者</a:t>
            </a:r>
            <a:r>
              <a:rPr lang="en-US" altLang="zh-CN" smtClean="0">
                <a:sym typeface="Wingdings" pitchFamily="2" charset="2"/>
              </a:rPr>
              <a:t>2</a:t>
            </a:r>
            <a:r>
              <a:rPr lang="zh-CN" altLang="en-US" smtClean="0">
                <a:sym typeface="Wingdings" pitchFamily="2" charset="2"/>
              </a:rPr>
              <a:t>或是一分不给</a:t>
            </a:r>
            <a:endParaRPr lang="en-US" altLang="zh-CN" smtClean="0">
              <a:sym typeface="Wingdings" pitchFamily="2" charset="2"/>
            </a:endParaRPr>
          </a:p>
          <a:p>
            <a:pPr lvl="1"/>
            <a:r>
              <a:rPr lang="zh-CN" altLang="en-US" smtClean="0">
                <a:sym typeface="Wingdings" pitchFamily="2" charset="2"/>
              </a:rPr>
              <a:t>第二阶段：参与者</a:t>
            </a:r>
            <a:r>
              <a:rPr lang="en-US" altLang="zh-CN" smtClean="0">
                <a:sym typeface="Wingdings" pitchFamily="2" charset="2"/>
              </a:rPr>
              <a:t>2</a:t>
            </a:r>
            <a:r>
              <a:rPr lang="zh-CN" altLang="en-US" smtClean="0">
                <a:sym typeface="Wingdings" pitchFamily="2" charset="2"/>
              </a:rPr>
              <a:t>观察到参与者</a:t>
            </a:r>
            <a:r>
              <a:rPr lang="en-US" altLang="zh-CN" smtClean="0">
                <a:sym typeface="Wingdings" pitchFamily="2" charset="2"/>
              </a:rPr>
              <a:t>1</a:t>
            </a:r>
            <a:r>
              <a:rPr lang="zh-CN" altLang="en-US" smtClean="0">
                <a:sym typeface="Wingdings" pitchFamily="2" charset="2"/>
              </a:rPr>
              <a:t>的选择，然后决定是否引爆一颗手雷把两人一块炸死</a:t>
            </a:r>
            <a:endParaRPr lang="en-US" altLang="zh-CN" smtClean="0">
              <a:sym typeface="Wingdings" pitchFamily="2" charset="2"/>
            </a:endParaRPr>
          </a:p>
          <a:p>
            <a:r>
              <a:rPr lang="zh-CN" altLang="en-US" b="1" smtClean="0">
                <a:sym typeface="Wingdings" pitchFamily="2" charset="2"/>
              </a:rPr>
              <a:t>参与者</a:t>
            </a:r>
            <a:r>
              <a:rPr lang="en-US" altLang="zh-CN" b="1" smtClean="0">
                <a:sym typeface="Wingdings" pitchFamily="2" charset="2"/>
              </a:rPr>
              <a:t>2</a:t>
            </a:r>
            <a:r>
              <a:rPr lang="zh-CN" altLang="en-US" b="1" smtClean="0">
                <a:sym typeface="Wingdings" pitchFamily="2" charset="2"/>
              </a:rPr>
              <a:t>在博弈的开始前威胁参与者</a:t>
            </a:r>
            <a:r>
              <a:rPr lang="en-US" altLang="zh-CN" b="1" smtClean="0">
                <a:sym typeface="Wingdings" pitchFamily="2" charset="2"/>
              </a:rPr>
              <a:t>1</a:t>
            </a:r>
            <a:r>
              <a:rPr lang="zh-CN" altLang="en-US" b="1" smtClean="0">
                <a:sym typeface="Wingdings" pitchFamily="2" charset="2"/>
              </a:rPr>
              <a:t>：</a:t>
            </a:r>
            <a:r>
              <a:rPr lang="zh-CN" altLang="en-US" smtClean="0">
                <a:solidFill>
                  <a:srgbClr val="FF0000"/>
                </a:solidFill>
                <a:sym typeface="Wingdings" pitchFamily="2" charset="2"/>
              </a:rPr>
              <a:t>如果参与者</a:t>
            </a:r>
            <a:r>
              <a:rPr lang="en-US" altLang="zh-CN" smtClean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zh-CN" altLang="en-US" smtClean="0">
                <a:solidFill>
                  <a:srgbClr val="FF0000"/>
                </a:solidFill>
                <a:sym typeface="Wingdings" pitchFamily="2" charset="2"/>
              </a:rPr>
              <a:t>不支付他</a:t>
            </a:r>
            <a:r>
              <a:rPr lang="en-US" altLang="zh-CN" smtClean="0">
                <a:solidFill>
                  <a:srgbClr val="FF0000"/>
                </a:solidFill>
                <a:sym typeface="Wingdings" pitchFamily="2" charset="2"/>
              </a:rPr>
              <a:t>1000</a:t>
            </a:r>
            <a:r>
              <a:rPr lang="zh-CN" altLang="en-US" smtClean="0">
                <a:solidFill>
                  <a:srgbClr val="FF0000"/>
                </a:solidFill>
                <a:sym typeface="Wingdings" pitchFamily="2" charset="2"/>
              </a:rPr>
              <a:t>美元，那他就会在第二阶段引爆手雷</a:t>
            </a:r>
            <a:endParaRPr lang="en-US" altLang="zh-CN" smtClean="0">
              <a:solidFill>
                <a:srgbClr val="FF0000"/>
              </a:solidFill>
              <a:sym typeface="Wingdings" pitchFamily="2" charset="2"/>
            </a:endParaRPr>
          </a:p>
          <a:p>
            <a:pPr>
              <a:buFont typeface="Arial" charset="0"/>
              <a:buNone/>
            </a:pPr>
            <a:endParaRPr lang="en-US" altLang="zh-CN" smtClean="0"/>
          </a:p>
          <a:p>
            <a:pPr>
              <a:buFont typeface="Arial" charset="0"/>
              <a:buNone/>
            </a:pPr>
            <a:endParaRPr lang="en-US" altLang="zh-CN" smtClean="0"/>
          </a:p>
          <a:p>
            <a:pPr>
              <a:buFont typeface="Arial" charset="0"/>
              <a:buNone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可信任性</a:t>
            </a:r>
          </a:p>
        </p:txBody>
      </p:sp>
      <p:sp>
        <p:nvSpPr>
          <p:cNvPr id="141314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zh-CN" altLang="en-US" smtClean="0">
                <a:sym typeface="Wingdings" pitchFamily="2" charset="2"/>
              </a:rPr>
              <a:t>手雷博弈：</a:t>
            </a:r>
            <a:endParaRPr lang="en-US" altLang="zh-CN" smtClean="0">
              <a:sym typeface="Wingdings" pitchFamily="2" charset="2"/>
            </a:endParaRPr>
          </a:p>
          <a:p>
            <a:pPr lvl="1"/>
            <a:r>
              <a:rPr lang="zh-CN" altLang="en-US" smtClean="0">
                <a:sym typeface="Wingdings" pitchFamily="2" charset="2"/>
              </a:rPr>
              <a:t>第一阶段：参与者</a:t>
            </a:r>
            <a:r>
              <a:rPr lang="en-US" altLang="zh-CN" smtClean="0">
                <a:sym typeface="Wingdings" pitchFamily="2" charset="2"/>
              </a:rPr>
              <a:t>1</a:t>
            </a:r>
            <a:r>
              <a:rPr lang="zh-CN" altLang="en-US" smtClean="0">
                <a:sym typeface="Wingdings" pitchFamily="2" charset="2"/>
              </a:rPr>
              <a:t>选择支付</a:t>
            </a:r>
            <a:r>
              <a:rPr lang="en-US" altLang="zh-CN" smtClean="0">
                <a:sym typeface="Wingdings" pitchFamily="2" charset="2"/>
              </a:rPr>
              <a:t>1000</a:t>
            </a:r>
            <a:r>
              <a:rPr lang="zh-CN" altLang="en-US" smtClean="0">
                <a:sym typeface="Wingdings" pitchFamily="2" charset="2"/>
              </a:rPr>
              <a:t>美元给参与者</a:t>
            </a:r>
            <a:r>
              <a:rPr lang="en-US" altLang="zh-CN" smtClean="0">
                <a:sym typeface="Wingdings" pitchFamily="2" charset="2"/>
              </a:rPr>
              <a:t>2</a:t>
            </a:r>
            <a:r>
              <a:rPr lang="zh-CN" altLang="en-US" smtClean="0">
                <a:sym typeface="Wingdings" pitchFamily="2" charset="2"/>
              </a:rPr>
              <a:t>或是一分不给</a:t>
            </a:r>
            <a:endParaRPr lang="en-US" altLang="zh-CN" smtClean="0">
              <a:sym typeface="Wingdings" pitchFamily="2" charset="2"/>
            </a:endParaRPr>
          </a:p>
          <a:p>
            <a:pPr lvl="1"/>
            <a:r>
              <a:rPr lang="zh-CN" altLang="en-US" smtClean="0">
                <a:sym typeface="Wingdings" pitchFamily="2" charset="2"/>
              </a:rPr>
              <a:t>第二阶段：参与者</a:t>
            </a:r>
            <a:r>
              <a:rPr lang="en-US" altLang="zh-CN" smtClean="0">
                <a:sym typeface="Wingdings" pitchFamily="2" charset="2"/>
              </a:rPr>
              <a:t>2</a:t>
            </a:r>
            <a:r>
              <a:rPr lang="zh-CN" altLang="en-US" smtClean="0">
                <a:sym typeface="Wingdings" pitchFamily="2" charset="2"/>
              </a:rPr>
              <a:t>观察到参与者</a:t>
            </a:r>
            <a:r>
              <a:rPr lang="en-US" altLang="zh-CN" smtClean="0">
                <a:sym typeface="Wingdings" pitchFamily="2" charset="2"/>
              </a:rPr>
              <a:t>1</a:t>
            </a:r>
            <a:r>
              <a:rPr lang="zh-CN" altLang="en-US" smtClean="0">
                <a:sym typeface="Wingdings" pitchFamily="2" charset="2"/>
              </a:rPr>
              <a:t>的选择，然后决定是否引爆一颗手雷把两人一块炸死</a:t>
            </a:r>
            <a:endParaRPr lang="en-US" altLang="zh-CN" smtClean="0">
              <a:sym typeface="Wingdings" pitchFamily="2" charset="2"/>
            </a:endParaRPr>
          </a:p>
          <a:p>
            <a:r>
              <a:rPr lang="zh-CN" altLang="en-US" b="1" smtClean="0">
                <a:sym typeface="Wingdings" pitchFamily="2" charset="2"/>
              </a:rPr>
              <a:t>参与者</a:t>
            </a:r>
            <a:r>
              <a:rPr lang="en-US" altLang="zh-CN" b="1" smtClean="0">
                <a:sym typeface="Wingdings" pitchFamily="2" charset="2"/>
              </a:rPr>
              <a:t>2</a:t>
            </a:r>
            <a:r>
              <a:rPr lang="zh-CN" altLang="en-US" b="1" smtClean="0">
                <a:sym typeface="Wingdings" pitchFamily="2" charset="2"/>
              </a:rPr>
              <a:t>在博弈的开始前威胁参与者</a:t>
            </a:r>
            <a:r>
              <a:rPr lang="en-US" altLang="zh-CN" b="1" smtClean="0">
                <a:sym typeface="Wingdings" pitchFamily="2" charset="2"/>
              </a:rPr>
              <a:t>1</a:t>
            </a:r>
            <a:r>
              <a:rPr lang="zh-CN" altLang="en-US" b="1" smtClean="0">
                <a:sym typeface="Wingdings" pitchFamily="2" charset="2"/>
              </a:rPr>
              <a:t>：</a:t>
            </a:r>
            <a:r>
              <a:rPr lang="zh-CN" altLang="en-US" smtClean="0">
                <a:solidFill>
                  <a:srgbClr val="FF0000"/>
                </a:solidFill>
                <a:sym typeface="Wingdings" pitchFamily="2" charset="2"/>
              </a:rPr>
              <a:t>如果参与者</a:t>
            </a:r>
            <a:r>
              <a:rPr lang="en-US" altLang="zh-CN" smtClean="0">
                <a:solidFill>
                  <a:srgbClr val="FF0000"/>
                </a:solidFill>
                <a:sym typeface="Wingdings" pitchFamily="2" charset="2"/>
              </a:rPr>
              <a:t>1</a:t>
            </a:r>
            <a:r>
              <a:rPr lang="zh-CN" altLang="en-US" smtClean="0">
                <a:solidFill>
                  <a:srgbClr val="FF0000"/>
                </a:solidFill>
                <a:sym typeface="Wingdings" pitchFamily="2" charset="2"/>
              </a:rPr>
              <a:t>不支付他</a:t>
            </a:r>
            <a:r>
              <a:rPr lang="en-US" altLang="zh-CN" smtClean="0">
                <a:solidFill>
                  <a:srgbClr val="FF0000"/>
                </a:solidFill>
                <a:sym typeface="Wingdings" pitchFamily="2" charset="2"/>
              </a:rPr>
              <a:t>1000</a:t>
            </a:r>
            <a:r>
              <a:rPr lang="zh-CN" altLang="en-US" smtClean="0">
                <a:solidFill>
                  <a:srgbClr val="FF0000"/>
                </a:solidFill>
                <a:sym typeface="Wingdings" pitchFamily="2" charset="2"/>
              </a:rPr>
              <a:t>美元，那他就会在第二阶段引爆手雷</a:t>
            </a:r>
            <a:endParaRPr lang="en-US" altLang="zh-CN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zh-CN" altLang="en-US" smtClean="0">
                <a:sym typeface="Wingdings" pitchFamily="2" charset="2"/>
              </a:rPr>
              <a:t>这个威胁是否可信？</a:t>
            </a:r>
            <a:endParaRPr lang="en-US" altLang="zh-CN" smtClean="0">
              <a:sym typeface="Wingdings" pitchFamily="2" charset="2"/>
            </a:endParaRPr>
          </a:p>
          <a:p>
            <a:pPr>
              <a:buFont typeface="Arial" charset="0"/>
              <a:buNone/>
            </a:pPr>
            <a:endParaRPr lang="en-US" altLang="zh-CN" smtClean="0"/>
          </a:p>
          <a:p>
            <a:pPr>
              <a:buFont typeface="Arial" charset="0"/>
              <a:buNone/>
            </a:pPr>
            <a:endParaRPr lang="en-US" altLang="zh-CN" smtClean="0"/>
          </a:p>
          <a:p>
            <a:pPr>
              <a:buFont typeface="Arial" charset="0"/>
              <a:buNone/>
            </a:pP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2.1.A. </a:t>
            </a:r>
            <a:r>
              <a:rPr lang="zh-CN" altLang="en-US" smtClean="0"/>
              <a:t>理论：逆向归纳法</a:t>
            </a:r>
          </a:p>
        </p:txBody>
      </p:sp>
      <p:sp>
        <p:nvSpPr>
          <p:cNvPr id="143362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r>
              <a:rPr lang="zh-CN" altLang="en-US" smtClean="0"/>
              <a:t>游戏：</a:t>
            </a:r>
            <a:r>
              <a:rPr lang="en-US" altLang="zh-CN" smtClean="0"/>
              <a:t>Race to 21</a:t>
            </a:r>
          </a:p>
          <a:p>
            <a:r>
              <a:rPr lang="zh-CN" altLang="en-US" sz="2400" b="1" smtClean="0"/>
              <a:t>规则：两人轮流跳格子，从</a:t>
            </a:r>
            <a:r>
              <a:rPr lang="en-US" altLang="zh-CN" sz="2400" b="1" smtClean="0"/>
              <a:t>0</a:t>
            </a:r>
            <a:r>
              <a:rPr lang="zh-CN" altLang="en-US" sz="2400" b="1" smtClean="0"/>
              <a:t>开始，每人一次只能往前跳动一步，两步或者三步，下一个跳动的人在上一个人跳动的基础上往前跳动，每个人都只能从标号小的格子按数字顺序往标号大的格子跳动。谁先跳到标号为</a:t>
            </a:r>
            <a:r>
              <a:rPr lang="en-US" altLang="zh-CN" sz="2400" b="1" smtClean="0"/>
              <a:t>21</a:t>
            </a:r>
            <a:r>
              <a:rPr lang="zh-CN" altLang="en-US" sz="2400" b="1" smtClean="0"/>
              <a:t>上面的格子的那个人为获胜者。</a:t>
            </a:r>
          </a:p>
          <a:p>
            <a:pPr>
              <a:buFont typeface="Arial" charset="0"/>
              <a:buNone/>
            </a:pPr>
            <a:endParaRPr lang="en-US" altLang="zh-CN" smtClean="0"/>
          </a:p>
          <a:p>
            <a:pPr>
              <a:buFont typeface="Arial" charset="0"/>
              <a:buNone/>
            </a:pPr>
            <a:endParaRPr lang="en-US" altLang="zh-CN" smtClean="0"/>
          </a:p>
          <a:p>
            <a:pPr>
              <a:buFont typeface="Arial" charset="0"/>
              <a:buNone/>
            </a:pPr>
            <a:endParaRPr lang="en-US" altLang="zh-CN" smtClean="0"/>
          </a:p>
        </p:txBody>
      </p:sp>
      <p:graphicFrame>
        <p:nvGraphicFramePr>
          <p:cNvPr id="184373" name="Group 53"/>
          <p:cNvGraphicFramePr>
            <a:graphicFrameLocks noGrp="1"/>
          </p:cNvGraphicFramePr>
          <p:nvPr/>
        </p:nvGraphicFramePr>
        <p:xfrm>
          <a:off x="1219200" y="4165600"/>
          <a:ext cx="6096000" cy="2616201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871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3125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zh-CN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13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14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715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15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16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17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18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19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20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</a:rPr>
                        <a:t>21</a:t>
                      </a:r>
                    </a:p>
                  </a:txBody>
                  <a:tcPr marL="90000" marR="90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2.1.A. </a:t>
            </a:r>
            <a:r>
              <a:rPr lang="zh-CN" altLang="en-US" smtClean="0"/>
              <a:t>理论：逆向归纳法</a:t>
            </a:r>
          </a:p>
        </p:txBody>
      </p:sp>
      <p:sp>
        <p:nvSpPr>
          <p:cNvPr id="144386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/>
              <a:t>考虑如下博弈：</a:t>
            </a:r>
            <a:endParaRPr lang="en-US" altLang="zh-CN" smtClean="0"/>
          </a:p>
          <a:p>
            <a:r>
              <a:rPr lang="en-US" altLang="zh-CN" smtClean="0"/>
              <a:t>1. </a:t>
            </a:r>
            <a:r>
              <a:rPr lang="zh-CN" altLang="en-US" smtClean="0"/>
              <a:t>参与者</a:t>
            </a:r>
            <a:r>
              <a:rPr lang="en-US" altLang="zh-CN" smtClean="0"/>
              <a:t>1</a:t>
            </a:r>
            <a:r>
              <a:rPr lang="zh-CN" altLang="en-US" smtClean="0"/>
              <a:t>从可行集</a:t>
            </a:r>
            <a:r>
              <a:rPr lang="en-US" altLang="zh-CN" smtClean="0"/>
              <a:t>A</a:t>
            </a:r>
            <a:r>
              <a:rPr lang="en-US" altLang="zh-CN" baseline="-25000" smtClean="0"/>
              <a:t>1</a:t>
            </a:r>
            <a:r>
              <a:rPr lang="zh-CN" altLang="en-US" smtClean="0"/>
              <a:t>中选择一个行动</a:t>
            </a:r>
            <a:r>
              <a:rPr lang="en-US" altLang="zh-CN" smtClean="0"/>
              <a:t>a</a:t>
            </a:r>
            <a:r>
              <a:rPr lang="en-US" altLang="zh-CN" baseline="-25000" smtClean="0"/>
              <a:t>1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en-US" altLang="zh-CN" smtClean="0"/>
              <a:t>2.</a:t>
            </a:r>
            <a:r>
              <a:rPr lang="zh-CN" altLang="en-US" smtClean="0"/>
              <a:t> 参与者</a:t>
            </a:r>
            <a:r>
              <a:rPr lang="en-US" altLang="zh-CN" smtClean="0"/>
              <a:t>2</a:t>
            </a:r>
            <a:r>
              <a:rPr lang="zh-CN" altLang="en-US" smtClean="0"/>
              <a:t>观察到</a:t>
            </a:r>
            <a:r>
              <a:rPr lang="en-US" altLang="zh-CN" smtClean="0"/>
              <a:t>a</a:t>
            </a:r>
            <a:r>
              <a:rPr lang="en-US" altLang="zh-CN" baseline="-25000" smtClean="0"/>
              <a:t>1</a:t>
            </a:r>
            <a:r>
              <a:rPr lang="zh-CN" altLang="en-US" smtClean="0"/>
              <a:t>后，从可行集</a:t>
            </a:r>
            <a:r>
              <a:rPr lang="en-US" altLang="zh-CN" smtClean="0"/>
              <a:t>A</a:t>
            </a:r>
            <a:r>
              <a:rPr lang="en-US" altLang="zh-CN" baseline="-25000" smtClean="0"/>
              <a:t>2</a:t>
            </a:r>
            <a:r>
              <a:rPr lang="zh-CN" altLang="en-US" smtClean="0"/>
              <a:t>中选择一个行动</a:t>
            </a:r>
            <a:r>
              <a:rPr lang="en-US" altLang="zh-CN" smtClean="0"/>
              <a:t>a</a:t>
            </a:r>
            <a:r>
              <a:rPr lang="en-US" altLang="zh-CN" baseline="-25000" smtClean="0"/>
              <a:t>2</a:t>
            </a:r>
            <a:r>
              <a:rPr lang="zh-CN" altLang="en-US" smtClean="0"/>
              <a:t>；</a:t>
            </a:r>
            <a:endParaRPr lang="en-US" altLang="zh-CN" smtClean="0"/>
          </a:p>
          <a:p>
            <a:r>
              <a:rPr lang="en-US" altLang="zh-CN" smtClean="0"/>
              <a:t>3. </a:t>
            </a:r>
            <a:r>
              <a:rPr lang="zh-CN" altLang="en-US" smtClean="0"/>
              <a:t>两人的收益分别为</a:t>
            </a:r>
            <a:r>
              <a:rPr lang="en-US" altLang="zh-CN" smtClean="0"/>
              <a:t>u</a:t>
            </a:r>
            <a:r>
              <a:rPr lang="en-US" altLang="zh-CN" baseline="-25000" smtClean="0"/>
              <a:t>1</a:t>
            </a:r>
            <a:r>
              <a:rPr lang="en-US" altLang="zh-CN" smtClean="0"/>
              <a:t>(a</a:t>
            </a:r>
            <a:r>
              <a:rPr lang="en-US" altLang="zh-CN" baseline="-25000" smtClean="0"/>
              <a:t>1</a:t>
            </a:r>
            <a:r>
              <a:rPr lang="en-US" altLang="zh-CN" smtClean="0"/>
              <a:t>, a</a:t>
            </a:r>
            <a:r>
              <a:rPr lang="en-US" altLang="zh-CN" baseline="-25000" smtClean="0"/>
              <a:t>2</a:t>
            </a:r>
            <a:r>
              <a:rPr lang="en-US" altLang="zh-CN" smtClean="0"/>
              <a:t>)</a:t>
            </a:r>
            <a:r>
              <a:rPr lang="zh-CN" altLang="en-US" smtClean="0"/>
              <a:t>和</a:t>
            </a:r>
            <a:r>
              <a:rPr lang="en-US" altLang="zh-CN" smtClean="0"/>
              <a:t>u</a:t>
            </a:r>
            <a:r>
              <a:rPr lang="en-US" altLang="zh-CN" baseline="-25000" smtClean="0"/>
              <a:t>2</a:t>
            </a:r>
            <a:r>
              <a:rPr lang="en-US" altLang="zh-CN" smtClean="0"/>
              <a:t>(a</a:t>
            </a:r>
            <a:r>
              <a:rPr lang="en-US" altLang="zh-CN" baseline="-25000" smtClean="0"/>
              <a:t>1</a:t>
            </a:r>
            <a:r>
              <a:rPr lang="en-US" altLang="zh-CN" smtClean="0"/>
              <a:t>, a</a:t>
            </a:r>
            <a:r>
              <a:rPr lang="en-US" altLang="zh-CN" baseline="-25000" smtClean="0"/>
              <a:t>2</a:t>
            </a:r>
            <a:r>
              <a:rPr lang="en-US" altLang="zh-CN" smtClean="0"/>
              <a:t>)</a:t>
            </a:r>
            <a:r>
              <a:rPr lang="zh-CN" altLang="en-US" smtClean="0"/>
              <a:t>。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0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mtClean="0"/>
              <a:t>2.1.A. </a:t>
            </a:r>
            <a:r>
              <a:rPr lang="zh-CN" altLang="en-US" smtClean="0"/>
              <a:t>理论：逆向归纳法</a:t>
            </a:r>
          </a:p>
        </p:txBody>
      </p:sp>
      <p:sp>
        <p:nvSpPr>
          <p:cNvPr id="145410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/>
              <a:t>完全且完美信息动态博弈的特点：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i</a:t>
            </a:r>
            <a:r>
              <a:rPr lang="zh-CN" altLang="en-US" smtClean="0"/>
              <a:t>）行动是顺序发生的；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ii</a:t>
            </a:r>
            <a:r>
              <a:rPr lang="zh-CN" altLang="en-US" smtClean="0"/>
              <a:t>）下一步行动的选择之前，所有以前的行动都是被观察到的；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en-US" altLang="zh-CN" smtClean="0"/>
              <a:t>iii</a:t>
            </a:r>
            <a:r>
              <a:rPr lang="zh-CN" altLang="en-US" smtClean="0"/>
              <a:t>）每一可能的行动组合下，参与者的收益都是共同知识。</a:t>
            </a:r>
            <a:endParaRPr lang="en-US" altLang="zh-CN" smtClean="0"/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FLYINGRK@7RJLKNOLJDW4YLM3" val="46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6069</TotalTime>
  <Words>1343</Words>
  <Application>Microsoft Office PowerPoint</Application>
  <PresentationFormat>全屏显示(4:3)</PresentationFormat>
  <Paragraphs>233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Arial</vt:lpstr>
      <vt:lpstr>宋体</vt:lpstr>
      <vt:lpstr>Calibri</vt:lpstr>
      <vt:lpstr>Wingdings</vt:lpstr>
      <vt:lpstr>Office Theme</vt:lpstr>
      <vt:lpstr>Equation</vt:lpstr>
      <vt:lpstr>第二章完全信息动态博弈</vt:lpstr>
      <vt:lpstr>幻灯片 2</vt:lpstr>
      <vt:lpstr>幻灯片 3</vt:lpstr>
      <vt:lpstr>可信任性</vt:lpstr>
      <vt:lpstr>可信任性</vt:lpstr>
      <vt:lpstr>可信任性</vt:lpstr>
      <vt:lpstr>2.1.A. 理论：逆向归纳法</vt:lpstr>
      <vt:lpstr>2.1.A. 理论：逆向归纳法</vt:lpstr>
      <vt:lpstr>2.1.A. 理论：逆向归纳法</vt:lpstr>
      <vt:lpstr>2.1.A. 理论：逆向归纳法</vt:lpstr>
      <vt:lpstr>2.1.A. 理论：逆向归纳法</vt:lpstr>
      <vt:lpstr>逆向归纳法背后的理性假定</vt:lpstr>
      <vt:lpstr>逆向归纳法背后的理性假定</vt:lpstr>
      <vt:lpstr>逆向归纳法背后的理性假定</vt:lpstr>
      <vt:lpstr>逆向归纳法背后的理性假定</vt:lpstr>
      <vt:lpstr>蜈蚣博弈</vt:lpstr>
      <vt:lpstr>蜈蚣博弈</vt:lpstr>
      <vt:lpstr>2.1.B. Stackelberg双头垄断模型</vt:lpstr>
      <vt:lpstr>2.1.B. Stackelberg双头垄断模型</vt:lpstr>
      <vt:lpstr>2.1.B. Stackelberg双头垄断模型</vt:lpstr>
      <vt:lpstr>2.1.B. Stackelberg双头垄断模型</vt:lpstr>
      <vt:lpstr>2.1.B. Stackelberg双头垄断模型</vt:lpstr>
      <vt:lpstr>2.1.B. Stackelberg双头垄断模型</vt:lpstr>
      <vt:lpstr>2.1.B. Stackelberg双头垄断模型</vt:lpstr>
      <vt:lpstr>2.1.B. Stackelberg双头垄断模型</vt:lpstr>
      <vt:lpstr>2.1.B. Stackelberg双头垄断模型</vt:lpstr>
      <vt:lpstr>2.1.B. Stackelberg双头垄断模型</vt:lpstr>
      <vt:lpstr>2.1.B. Stackelberg双头垄断模型</vt:lpstr>
      <vt:lpstr>2.1.B. Stackelberg双头垄断模型</vt:lpstr>
      <vt:lpstr>2.1.C 有工会企业的工资和就业</vt:lpstr>
      <vt:lpstr>2.1.C 有工会企业的工资和就业</vt:lpstr>
      <vt:lpstr>2.1.C 有工会企业的工资和就业</vt:lpstr>
      <vt:lpstr>2.1.C 有工会企业的工资和就业</vt:lpstr>
      <vt:lpstr>2.1.C 有工会企业的工资和就业</vt:lpstr>
      <vt:lpstr>2.1.C 有工会企业的工资和就业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完全信息静态博弈</dc:title>
  <dc:creator>flyingrk</dc:creator>
  <cp:lastModifiedBy>admin</cp:lastModifiedBy>
  <cp:revision>206</cp:revision>
  <dcterms:created xsi:type="dcterms:W3CDTF">2006-08-16T00:00:00Z</dcterms:created>
  <dcterms:modified xsi:type="dcterms:W3CDTF">2015-10-09T08:36:38Z</dcterms:modified>
</cp:coreProperties>
</file>