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52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7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110E9-311D-4ECA-9805-2AEFB117AF74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AD992-D7EA-466D-914B-55A5B72852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2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01:41.97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18,'0'0,"0"0,25 0,24 0,-24 0,25 0,-1 0,-24 0,25 0,-50 0,25 0,-25 0,-25 0,25 0,25 0,24 0,1 0,0 0,24 0,1 0,-1 0,-24 0,-1 0,1 0,-25 0,25 0,-26 0,1 0,0 0,-25 0,50 0,-50 0,25 0,-25 0,24 0,-24 0,25 0,0 0,25 0,-25 0,-1 0,1 0,25 0,24 0,-24 0,24 0,-24 0,0 0,24 0,-49 0,25 0,-1 0,-24 0,0 0,0 0,25 0,-50 0,49 0,-49 0,25 0,25 0,-50-9,49 9,-24 0,0 0,0 0,24 0,1 0,0 0,-1 0,1 0,0 0,-1 0,1 0,-25 0,0 0,24 0,1 0,-25 0,0 0,24 0,-24 0,0 0,0 0,0 0,0 0,-1 0,-24 0,25 0,-25 0,25 0,0 0,-25 0,25 0,-1 0,1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01:50.25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42,'0'0,"25"0,25 0,-1 0,-24 0,25 0,-1 0,1 0,-25 0,0 0,-1 0,1 0,0 0,-25 0,25 0,-25 0,25 0,-1 0,1 0,0 0,-25 0,50 0,-50 0,24 0,1 0,0 0,0 0,-25 0,25 0,-1 0,1 0,0 0,-25 0,50 0,-50 0,24 0,26 0,-50 0,25 0,0 0,-1 0,-24 0,25 0,-25 0,25 0,-25 0,25 0,-1 0,-24 0,25 0,25 0,-50 0,25 0,-25 0,49 0,-49 0,25 0,-25 0,25 0,-25 0,25 0,-1 0,1 0,0 0,0 0,24 0,-49 0,50 0,-25 0,0 0,-1-9,1 9,0-10,0 10,0-10,-25 10,49 0,-49 0,25 0,0 0,0 0,-1 0,1 0,0 0,0 0,-25 0,49 0,1 0,-25 0,24 0,-24 0,50 0,-26 0,1 0,-25 0,24 0,-24 0,0 0,0 0,24 0,-24 0,0 0,0 0,-1 0,1 0,0 0,0 0,-1 0,-24 0,25 0,-25 0,25 0,-25 0,25 0,0 0,-25 0,24 0,-24 0,25 0,0 0,0 0,-25 0,-25 0,25 0,25 0,-25 0,25 0,-1 0,1 0,-25 0,25 0,-25 0,25 0,0 0,-1 0,1 0,0 0,0 0,-25 0,25 0,-25 0,24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02:05.20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34,'0'0,"25"0,25 0,-1 0,1-17,25 17,-1 0,1 0,-1 0,-24 0,24 0,-24 0,-1 0,1 0,25 0,-51 0,1 0,0 0,25 0,-1 0,-24 0,0 0,50 0,-26 0,1 0,-1 0,1 0,-25 0,25 0,-26 0,26 0,-25 0,25 0,24 0,-24 0,24 0,1 0,-1 0,-24 0,24 0,-24 0,0 0,-26 0,1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02:18.44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0-2,'0'0,"74"0,25 0,0 0,25 0,25 0,-25 0,-25 0,-25 0,-24 0,-1 0,1 0,-50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6B74F-366E-4FBB-A828-18A7258431A3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E3388-22A1-426C-9B57-6EB4ACF183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5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0278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E98B95-3F0A-4D48-AC5D-DDDD8FA899B5}" type="slidenum">
              <a:rPr lang="en-US" altLang="zh-CN" sz="1200">
                <a:latin typeface="Calibri" pitchFamily="34" charset="0"/>
              </a:rPr>
              <a:pPr algn="r"/>
              <a:t>31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6.emf"/><Relationship Id="rId3" Type="http://schemas.openxmlformats.org/officeDocument/2006/relationships/oleObject" Target="../embeddings/oleObject46.bin"/><Relationship Id="rId7" Type="http://schemas.openxmlformats.org/officeDocument/2006/relationships/image" Target="../media/image23.emf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customXml" Target="../ink/ink1.xml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customXml" Target="../ink/ink3.xml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__3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__4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5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6.wmf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7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740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参与人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就</a:t>
            </a:r>
            <a:r>
              <a:rPr lang="en-US" altLang="zh-CN" smtClean="0"/>
              <a:t>1</a:t>
            </a:r>
            <a:r>
              <a:rPr lang="zh-CN" altLang="en-US" smtClean="0"/>
              <a:t>美元的分配进行谈判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33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zh-CN" altLang="en-US" smtClean="0"/>
              <a:t>逆向归纳解：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提出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选择接受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定义</a:t>
            </a:r>
            <a:endParaRPr lang="en-US" altLang="zh-CN" smtClean="0"/>
          </a:p>
        </p:txBody>
      </p:sp>
      <p:graphicFrame>
        <p:nvGraphicFramePr>
          <p:cNvPr id="183300" name="Object 9"/>
          <p:cNvGraphicFramePr>
            <a:graphicFrameLocks noChangeAspect="1"/>
          </p:cNvGraphicFramePr>
          <p:nvPr/>
        </p:nvGraphicFramePr>
        <p:xfrm>
          <a:off x="1911350" y="1905000"/>
          <a:ext cx="441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765080" imgH="228600" progId="Equation.DSMT4">
                  <p:embed/>
                </p:oleObj>
              </mc:Choice>
              <mc:Fallback>
                <p:oleObj name="Equation" r:id="rId3" imgW="17650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905000"/>
                        <a:ext cx="4413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828800" y="3505200"/>
          <a:ext cx="2825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1130040" imgH="190440" progId="Equation.DSMT4">
                  <p:embed/>
                </p:oleObj>
              </mc:Choice>
              <mc:Fallback>
                <p:oleObj name="Equation" r:id="rId5" imgW="11300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2825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43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无限期谈判</a:t>
            </a:r>
            <a:endParaRPr lang="en-US" altLang="zh-CN" smtClean="0"/>
          </a:p>
          <a:p>
            <a:r>
              <a:rPr lang="zh-CN" altLang="en-US" smtClean="0"/>
              <a:t>奇数步由</a:t>
            </a:r>
            <a:r>
              <a:rPr lang="en-US" altLang="zh-CN" smtClean="0"/>
              <a:t>1</a:t>
            </a:r>
            <a:r>
              <a:rPr lang="zh-CN" altLang="en-US" smtClean="0"/>
              <a:t>出条件，</a:t>
            </a:r>
            <a:r>
              <a:rPr lang="en-US" altLang="zh-CN" smtClean="0"/>
              <a:t>2</a:t>
            </a:r>
            <a:r>
              <a:rPr lang="zh-CN" altLang="en-US" smtClean="0"/>
              <a:t>选择接受或拒绝</a:t>
            </a:r>
            <a:endParaRPr lang="en-US" altLang="zh-CN" smtClean="0"/>
          </a:p>
          <a:p>
            <a:r>
              <a:rPr lang="zh-CN" altLang="en-US" smtClean="0"/>
              <a:t>偶数步由</a:t>
            </a:r>
            <a:r>
              <a:rPr lang="en-US" altLang="zh-CN" smtClean="0"/>
              <a:t>2</a:t>
            </a:r>
            <a:r>
              <a:rPr lang="zh-CN" altLang="en-US" smtClean="0"/>
              <a:t>出条件，</a:t>
            </a:r>
            <a:r>
              <a:rPr lang="en-US" altLang="zh-CN" smtClean="0"/>
              <a:t>1</a:t>
            </a:r>
            <a:r>
              <a:rPr lang="zh-CN" altLang="en-US" smtClean="0"/>
              <a:t>选择接受或拒绝</a:t>
            </a:r>
            <a:endParaRPr lang="en-US" altLang="zh-CN" smtClean="0"/>
          </a:p>
          <a:p>
            <a:r>
              <a:rPr lang="zh-CN" altLang="en-US" smtClean="0"/>
              <a:t>直至一方接受条件，讨价还价结束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534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zh-CN" altLang="en-US" smtClean="0"/>
              <a:t>求解（</a:t>
            </a:r>
            <a:r>
              <a:rPr lang="en-US" altLang="zh-CN" smtClean="0"/>
              <a:t>Shaked and Sutton, 1984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设整个博弈有唯一的逆向归纳解</a:t>
            </a:r>
            <a:r>
              <a:rPr lang="en-US" altLang="zh-CN" smtClean="0"/>
              <a:t>(s,1-s)</a:t>
            </a:r>
          </a:p>
          <a:p>
            <a:pPr lvl="1">
              <a:buFont typeface="Symbol" pitchFamily="18" charset="2"/>
              <a:buChar char="Þ"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63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zh-CN" altLang="en-US" smtClean="0"/>
              <a:t>求解（</a:t>
            </a:r>
            <a:r>
              <a:rPr lang="en-US" altLang="zh-CN" smtClean="0"/>
              <a:t>Shaked and Sutton, 1984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设整个博弈有唯一的逆向归纳解</a:t>
            </a:r>
            <a:r>
              <a:rPr lang="en-US" altLang="zh-CN" smtClean="0"/>
              <a:t>(s,1-s)</a:t>
            </a:r>
          </a:p>
          <a:p>
            <a:pPr lvl="1">
              <a:buFont typeface="Symbol" pitchFamily="18" charset="2"/>
              <a:buChar char="Þ"/>
            </a:pPr>
            <a:r>
              <a:rPr lang="zh-CN" altLang="en-US" smtClean="0"/>
              <a:t>这个解必定也是从第三阶段开始的博弈的解</a:t>
            </a:r>
            <a:endParaRPr lang="en-US" altLang="zh-CN" smtClean="0"/>
          </a:p>
          <a:p>
            <a:pPr lvl="1">
              <a:buFont typeface="Symbol" pitchFamily="18" charset="2"/>
              <a:buChar char="Þ"/>
            </a:pPr>
            <a:r>
              <a:rPr lang="zh-CN" altLang="en-US" smtClean="0"/>
              <a:t>即有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86372" name="Object 9"/>
          <p:cNvGraphicFramePr>
            <a:graphicFrameLocks noChangeAspect="1"/>
          </p:cNvGraphicFramePr>
          <p:nvPr/>
        </p:nvGraphicFramePr>
        <p:xfrm>
          <a:off x="2286000" y="3028950"/>
          <a:ext cx="1270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507960" imgH="190440" progId="Equation.DSMT4">
                  <p:embed/>
                </p:oleObj>
              </mc:Choice>
              <mc:Fallback>
                <p:oleObj name="Equation" r:id="rId3" imgW="50796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28950"/>
                        <a:ext cx="1270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73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zh-CN" altLang="en-US" smtClean="0"/>
              <a:t>求解（</a:t>
            </a:r>
            <a:r>
              <a:rPr lang="en-US" altLang="zh-CN" smtClean="0"/>
              <a:t>Shaked and Sutton, 1984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设整个博弈有唯一的逆向归纳解</a:t>
            </a:r>
            <a:r>
              <a:rPr lang="en-US" altLang="zh-CN" smtClean="0"/>
              <a:t>(s,1-s)</a:t>
            </a:r>
          </a:p>
          <a:p>
            <a:pPr lvl="1">
              <a:buFont typeface="Symbol" pitchFamily="18" charset="2"/>
              <a:buChar char="Þ"/>
            </a:pPr>
            <a:r>
              <a:rPr lang="zh-CN" altLang="en-US" smtClean="0"/>
              <a:t>这个解必定也是从第三阶段开始的博弈的解</a:t>
            </a:r>
            <a:endParaRPr lang="en-US" altLang="zh-CN" smtClean="0"/>
          </a:p>
          <a:p>
            <a:pPr lvl="1">
              <a:buFont typeface="Symbol" pitchFamily="18" charset="2"/>
              <a:buChar char="Þ"/>
            </a:pPr>
            <a:r>
              <a:rPr lang="zh-CN" altLang="en-US" smtClean="0"/>
              <a:t>即有</a:t>
            </a:r>
            <a:endParaRPr lang="en-US" altLang="zh-CN" smtClean="0"/>
          </a:p>
          <a:p>
            <a:pPr lvl="1">
              <a:buFont typeface="Symbol" pitchFamily="18" charset="2"/>
              <a:buChar char="Þ"/>
            </a:pPr>
            <a:r>
              <a:rPr lang="zh-CN" altLang="en-US" smtClean="0"/>
              <a:t>得到</a:t>
            </a:r>
            <a:endParaRPr lang="en-US" altLang="zh-CN" smtClean="0"/>
          </a:p>
          <a:p>
            <a:pPr lvl="1">
              <a:buFont typeface="Symbol" pitchFamily="18" charset="2"/>
              <a:buChar char="Þ"/>
            </a:pPr>
            <a:endParaRPr lang="en-US" altLang="zh-CN" smtClean="0"/>
          </a:p>
        </p:txBody>
      </p:sp>
      <p:graphicFrame>
        <p:nvGraphicFramePr>
          <p:cNvPr id="187396" name="Object 9"/>
          <p:cNvGraphicFramePr>
            <a:graphicFrameLocks noChangeAspect="1"/>
          </p:cNvGraphicFramePr>
          <p:nvPr/>
        </p:nvGraphicFramePr>
        <p:xfrm>
          <a:off x="2286000" y="3028950"/>
          <a:ext cx="1270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507960" imgH="190440" progId="Equation.DSMT4">
                  <p:embed/>
                </p:oleObj>
              </mc:Choice>
              <mc:Fallback>
                <p:oleObj name="Equation" r:id="rId3" imgW="50796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28950"/>
                        <a:ext cx="1270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2178050" y="3346450"/>
          <a:ext cx="1333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533160" imgH="368280" progId="Equation.DSMT4">
                  <p:embed/>
                </p:oleObj>
              </mc:Choice>
              <mc:Fallback>
                <p:oleObj name="Equation" r:id="rId5" imgW="53316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346450"/>
                        <a:ext cx="1333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完全非完美信息两阶段博弈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参与者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同时从各自的可行集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中选择行动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参与者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观察到第一阶段的结果，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，然后同时从各自的可行集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中选择行动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收益为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2, 3,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子博弈精炼解</a:t>
            </a:r>
          </a:p>
        </p:txBody>
      </p:sp>
      <p:sp>
        <p:nvSpPr>
          <p:cNvPr id="1914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smtClean="0"/>
              <a:t>第二阶段：假设对第一阶段博弈的每一个可能结果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,a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) </a:t>
            </a:r>
            <a:r>
              <a:rPr lang="zh-CN" altLang="en-US" sz="3000" smtClean="0"/>
              <a:t>，其后第二阶段博弈有唯一的纳什均衡，表示为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3</a:t>
            </a:r>
            <a:r>
              <a:rPr lang="en-US" altLang="zh-CN" sz="3000" baseline="30000" smtClean="0"/>
              <a:t>* 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 a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), a</a:t>
            </a:r>
            <a:r>
              <a:rPr lang="en-US" altLang="zh-CN" sz="3000" baseline="-25000" smtClean="0"/>
              <a:t>4</a:t>
            </a:r>
            <a:r>
              <a:rPr lang="en-US" altLang="zh-CN" sz="3000" baseline="30000" smtClean="0"/>
              <a:t>*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 a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))</a:t>
            </a:r>
            <a:r>
              <a:rPr lang="zh-CN" altLang="en-US" sz="3000" smtClean="0"/>
              <a:t> </a:t>
            </a:r>
            <a:r>
              <a:rPr lang="en-US" altLang="zh-CN" sz="3000" smtClean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3000" smtClean="0"/>
              <a:t>第一阶段：假设参与人</a:t>
            </a:r>
            <a:r>
              <a:rPr lang="en-US" altLang="zh-CN" sz="3000" smtClean="0"/>
              <a:t>1</a:t>
            </a:r>
            <a:r>
              <a:rPr lang="zh-CN" altLang="en-US" sz="3000" smtClean="0"/>
              <a:t>和</a:t>
            </a:r>
            <a:r>
              <a:rPr lang="en-US" altLang="zh-CN" sz="3000" smtClean="0"/>
              <a:t>2</a:t>
            </a:r>
            <a:r>
              <a:rPr lang="zh-CN" altLang="en-US" sz="3000" smtClean="0"/>
              <a:t>预测到参与人</a:t>
            </a:r>
            <a:r>
              <a:rPr lang="en-US" altLang="zh-CN" sz="3000" smtClean="0"/>
              <a:t>3</a:t>
            </a:r>
            <a:r>
              <a:rPr lang="zh-CN" altLang="en-US" sz="3000" smtClean="0"/>
              <a:t>和</a:t>
            </a:r>
            <a:r>
              <a:rPr lang="en-US" altLang="zh-CN" sz="3000" smtClean="0"/>
              <a:t>4</a:t>
            </a:r>
            <a:r>
              <a:rPr lang="zh-CN" altLang="en-US" sz="3000" smtClean="0"/>
              <a:t>在第二阶段的行动由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3</a:t>
            </a:r>
            <a:r>
              <a:rPr lang="en-US" altLang="zh-CN" sz="3000" baseline="30000" smtClean="0"/>
              <a:t>* 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 a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), a</a:t>
            </a:r>
            <a:r>
              <a:rPr lang="en-US" altLang="zh-CN" sz="3000" baseline="-25000" smtClean="0"/>
              <a:t>4</a:t>
            </a:r>
            <a:r>
              <a:rPr lang="en-US" altLang="zh-CN" sz="3000" baseline="30000" smtClean="0"/>
              <a:t>*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 a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))</a:t>
            </a:r>
            <a:r>
              <a:rPr lang="zh-CN" altLang="en-US" sz="3000" smtClean="0"/>
              <a:t>给出，则参与人</a:t>
            </a:r>
            <a:r>
              <a:rPr lang="en-US" altLang="zh-CN" sz="3000" smtClean="0"/>
              <a:t>1</a:t>
            </a:r>
            <a:r>
              <a:rPr lang="zh-CN" altLang="en-US" sz="3000" smtClean="0"/>
              <a:t>和</a:t>
            </a:r>
            <a:r>
              <a:rPr lang="en-US" altLang="zh-CN" sz="3000" smtClean="0"/>
              <a:t>2</a:t>
            </a:r>
            <a:r>
              <a:rPr lang="zh-CN" altLang="en-US" sz="3000" smtClean="0"/>
              <a:t>在第一阶段的问题为：</a:t>
            </a:r>
            <a:endParaRPr lang="en-US" altLang="zh-CN" sz="3000" smtClean="0"/>
          </a:p>
          <a:p>
            <a:pPr lvl="1">
              <a:lnSpc>
                <a:spcPct val="90000"/>
              </a:lnSpc>
            </a:pPr>
            <a:r>
              <a:rPr lang="en-US" altLang="zh-CN" sz="2600" i="1" smtClean="0"/>
              <a:t>1. </a:t>
            </a:r>
            <a:r>
              <a:rPr lang="zh-CN" altLang="en-US" sz="2600" i="1" smtClean="0"/>
              <a:t>参与人</a:t>
            </a:r>
            <a:r>
              <a:rPr lang="en-US" altLang="zh-CN" sz="2600" i="1" smtClean="0"/>
              <a:t>1</a:t>
            </a:r>
            <a:r>
              <a:rPr lang="zh-CN" altLang="en-US" sz="2600" i="1" smtClean="0"/>
              <a:t>和</a:t>
            </a:r>
            <a:r>
              <a:rPr lang="en-US" altLang="zh-CN" sz="2600" i="1" smtClean="0"/>
              <a:t>2</a:t>
            </a:r>
            <a:r>
              <a:rPr lang="zh-CN" altLang="en-US" sz="2600" i="1" smtClean="0"/>
              <a:t>同时同时从各自的可行集</a:t>
            </a:r>
            <a:r>
              <a:rPr lang="en-US" altLang="zh-CN" sz="2600" i="1" smtClean="0"/>
              <a:t>A</a:t>
            </a:r>
            <a:r>
              <a:rPr lang="en-US" altLang="zh-CN" sz="2600" i="1" baseline="-25000" smtClean="0"/>
              <a:t>1</a:t>
            </a:r>
            <a:r>
              <a:rPr lang="zh-CN" altLang="en-US" sz="2600" i="1" smtClean="0"/>
              <a:t>和</a:t>
            </a:r>
            <a:r>
              <a:rPr lang="en-US" altLang="zh-CN" sz="2600" i="1" smtClean="0"/>
              <a:t>A</a:t>
            </a:r>
            <a:r>
              <a:rPr lang="en-US" altLang="zh-CN" sz="2600" i="1" baseline="-25000" smtClean="0"/>
              <a:t>2</a:t>
            </a:r>
            <a:r>
              <a:rPr lang="zh-CN" altLang="en-US" sz="2600" i="1" smtClean="0"/>
              <a:t>中选择行动</a:t>
            </a:r>
            <a:r>
              <a:rPr lang="en-US" altLang="zh-CN" sz="2600" i="1" smtClean="0"/>
              <a:t>a</a:t>
            </a:r>
            <a:r>
              <a:rPr lang="en-US" altLang="zh-CN" sz="2600" i="1" baseline="-25000" smtClean="0"/>
              <a:t>1</a:t>
            </a:r>
            <a:r>
              <a:rPr lang="zh-CN" altLang="en-US" sz="2600" i="1" smtClean="0"/>
              <a:t>和</a:t>
            </a:r>
            <a:r>
              <a:rPr lang="en-US" altLang="zh-CN" sz="2600" i="1" smtClean="0"/>
              <a:t>a</a:t>
            </a:r>
            <a:r>
              <a:rPr lang="en-US" altLang="zh-CN" sz="2600" i="1" baseline="-25000" smtClean="0"/>
              <a:t>2</a:t>
            </a:r>
            <a:r>
              <a:rPr lang="zh-CN" altLang="en-US" sz="2600" i="1" smtClean="0"/>
              <a:t> ；</a:t>
            </a:r>
            <a:endParaRPr lang="en-US" altLang="zh-CN" sz="2600" i="1" smtClean="0"/>
          </a:p>
          <a:p>
            <a:pPr lvl="1">
              <a:lnSpc>
                <a:spcPct val="90000"/>
              </a:lnSpc>
            </a:pPr>
            <a:r>
              <a:rPr lang="en-US" altLang="zh-CN" sz="2600" i="1" smtClean="0"/>
              <a:t>2. </a:t>
            </a:r>
            <a:r>
              <a:rPr lang="zh-CN" altLang="en-US" sz="2600" i="1" smtClean="0"/>
              <a:t>收益为</a:t>
            </a:r>
            <a:r>
              <a:rPr lang="en-US" altLang="zh-CN" sz="2600" i="1" smtClean="0"/>
              <a:t>u</a:t>
            </a:r>
            <a:r>
              <a:rPr lang="en-US" altLang="zh-CN" sz="2600" i="1" baseline="-25000" smtClean="0"/>
              <a:t>i</a:t>
            </a:r>
            <a:r>
              <a:rPr lang="en-US" altLang="zh-CN" sz="2600" i="1" smtClean="0"/>
              <a:t>(a</a:t>
            </a:r>
            <a:r>
              <a:rPr lang="en-US" altLang="zh-CN" sz="2600" i="1" baseline="-25000" smtClean="0"/>
              <a:t>1</a:t>
            </a:r>
            <a:r>
              <a:rPr lang="en-US" altLang="zh-CN" sz="2600" i="1" smtClean="0"/>
              <a:t>, a</a:t>
            </a:r>
            <a:r>
              <a:rPr lang="en-US" altLang="zh-CN" sz="2600" i="1" baseline="-25000" smtClean="0"/>
              <a:t>2</a:t>
            </a:r>
            <a:r>
              <a:rPr lang="en-US" altLang="zh-CN" sz="2600" i="1" smtClean="0"/>
              <a:t>, a</a:t>
            </a:r>
            <a:r>
              <a:rPr lang="en-US" altLang="zh-CN" sz="2600" i="1" baseline="-25000" smtClean="0"/>
              <a:t>3</a:t>
            </a:r>
            <a:r>
              <a:rPr lang="en-US" altLang="zh-CN" sz="2600" i="1" baseline="30000" smtClean="0"/>
              <a:t>* </a:t>
            </a:r>
            <a:r>
              <a:rPr lang="en-US" altLang="zh-CN" sz="2600" i="1" smtClean="0"/>
              <a:t>(a</a:t>
            </a:r>
            <a:r>
              <a:rPr lang="en-US" altLang="zh-CN" sz="2600" i="1" baseline="-25000" smtClean="0"/>
              <a:t>1</a:t>
            </a:r>
            <a:r>
              <a:rPr lang="en-US" altLang="zh-CN" sz="2600" i="1" smtClean="0"/>
              <a:t>, a</a:t>
            </a:r>
            <a:r>
              <a:rPr lang="en-US" altLang="zh-CN" sz="2600" i="1" baseline="-25000" smtClean="0"/>
              <a:t>2</a:t>
            </a:r>
            <a:r>
              <a:rPr lang="en-US" altLang="zh-CN" sz="2600" i="1" smtClean="0"/>
              <a:t>), a</a:t>
            </a:r>
            <a:r>
              <a:rPr lang="en-US" altLang="zh-CN" sz="2600" i="1" baseline="-25000" smtClean="0"/>
              <a:t>4</a:t>
            </a:r>
            <a:r>
              <a:rPr lang="en-US" altLang="zh-CN" sz="2600" i="1" baseline="30000" smtClean="0"/>
              <a:t>*</a:t>
            </a:r>
            <a:r>
              <a:rPr lang="en-US" altLang="zh-CN" sz="2600" i="1" smtClean="0"/>
              <a:t>(a</a:t>
            </a:r>
            <a:r>
              <a:rPr lang="en-US" altLang="zh-CN" sz="2600" i="1" baseline="-25000" smtClean="0"/>
              <a:t>1</a:t>
            </a:r>
            <a:r>
              <a:rPr lang="en-US" altLang="zh-CN" sz="2600" i="1" smtClean="0"/>
              <a:t>, a</a:t>
            </a:r>
            <a:r>
              <a:rPr lang="en-US" altLang="zh-CN" sz="2600" i="1" baseline="-25000" smtClean="0"/>
              <a:t>2</a:t>
            </a:r>
            <a:r>
              <a:rPr lang="en-US" altLang="zh-CN" sz="2600" i="1" smtClean="0"/>
              <a:t>)), i=1, 2</a:t>
            </a:r>
            <a:r>
              <a:rPr lang="zh-CN" altLang="en-US" sz="2600" i="1" smtClean="0"/>
              <a:t>；</a:t>
            </a:r>
            <a:endParaRPr lang="en-US" altLang="zh-CN" sz="2600" i="1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z="2600" smtClean="0"/>
              <a:t>设</a:t>
            </a:r>
            <a:r>
              <a:rPr lang="en-US" altLang="zh-CN" sz="2600" smtClean="0"/>
              <a:t>(a</a:t>
            </a:r>
            <a:r>
              <a:rPr lang="en-US" altLang="zh-CN" sz="2600" baseline="-25000" smtClean="0"/>
              <a:t>1</a:t>
            </a:r>
            <a:r>
              <a:rPr lang="en-US" altLang="zh-CN" sz="2600" baseline="30000" smtClean="0"/>
              <a:t>*</a:t>
            </a:r>
            <a:r>
              <a:rPr lang="en-US" altLang="zh-CN" sz="2600" smtClean="0"/>
              <a:t>, a</a:t>
            </a:r>
            <a:r>
              <a:rPr lang="en-US" altLang="zh-CN" sz="2600" baseline="-25000" smtClean="0"/>
              <a:t>2</a:t>
            </a:r>
            <a:r>
              <a:rPr lang="en-US" altLang="zh-CN" sz="2600" baseline="30000" smtClean="0"/>
              <a:t>*</a:t>
            </a:r>
            <a:r>
              <a:rPr lang="en-US" altLang="zh-CN" sz="2600" smtClean="0"/>
              <a:t>)</a:t>
            </a:r>
            <a:r>
              <a:rPr lang="zh-CN" altLang="en-US" sz="2600" smtClean="0"/>
              <a:t>为以上博弈的唯一的纳什均衡</a:t>
            </a:r>
            <a:endParaRPr lang="en-US" altLang="zh-CN" sz="2600" smtClean="0"/>
          </a:p>
          <a:p>
            <a:pPr>
              <a:lnSpc>
                <a:spcPct val="90000"/>
              </a:lnSpc>
            </a:pPr>
            <a:endParaRPr lang="zh-CN" alt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子博弈精炼解</a:t>
            </a:r>
          </a:p>
        </p:txBody>
      </p:sp>
      <p:sp>
        <p:nvSpPr>
          <p:cNvPr id="19251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700" smtClean="0"/>
              <a:t>第二阶段：假设对第一阶段博弈的每一个可能结果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 </a:t>
            </a:r>
            <a:r>
              <a:rPr lang="zh-CN" altLang="en-US" sz="2700" smtClean="0"/>
              <a:t>，其后第二阶段博弈有唯一的纳什均衡，表示为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3</a:t>
            </a:r>
            <a:r>
              <a:rPr lang="en-US" altLang="zh-CN" sz="2700" baseline="30000" smtClean="0"/>
              <a:t>* 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), a</a:t>
            </a:r>
            <a:r>
              <a:rPr lang="en-US" altLang="zh-CN" sz="2700" baseline="-25000" smtClean="0"/>
              <a:t>4</a:t>
            </a:r>
            <a:r>
              <a:rPr lang="en-US" altLang="zh-CN" sz="2700" baseline="30000" smtClean="0"/>
              <a:t>*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))</a:t>
            </a:r>
            <a:r>
              <a:rPr lang="zh-CN" altLang="en-US" sz="2700" smtClean="0"/>
              <a:t> </a:t>
            </a:r>
            <a:r>
              <a:rPr lang="en-US" altLang="zh-CN" sz="2700" smtClean="0"/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2700" smtClean="0"/>
              <a:t>第一阶段：假设参与人</a:t>
            </a:r>
            <a:r>
              <a:rPr lang="en-US" altLang="zh-CN" sz="2700" smtClean="0"/>
              <a:t>1</a:t>
            </a:r>
            <a:r>
              <a:rPr lang="zh-CN" altLang="en-US" sz="2700" smtClean="0"/>
              <a:t>和</a:t>
            </a:r>
            <a:r>
              <a:rPr lang="en-US" altLang="zh-CN" sz="2700" smtClean="0"/>
              <a:t>2</a:t>
            </a:r>
            <a:r>
              <a:rPr lang="zh-CN" altLang="en-US" sz="2700" smtClean="0"/>
              <a:t>预测到参与人</a:t>
            </a:r>
            <a:r>
              <a:rPr lang="en-US" altLang="zh-CN" sz="2700" smtClean="0"/>
              <a:t>3</a:t>
            </a:r>
            <a:r>
              <a:rPr lang="zh-CN" altLang="en-US" sz="2700" smtClean="0"/>
              <a:t>和</a:t>
            </a:r>
            <a:r>
              <a:rPr lang="en-US" altLang="zh-CN" sz="2700" smtClean="0"/>
              <a:t>4</a:t>
            </a:r>
            <a:r>
              <a:rPr lang="zh-CN" altLang="en-US" sz="2700" smtClean="0"/>
              <a:t>在第二阶段的行动由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3</a:t>
            </a:r>
            <a:r>
              <a:rPr lang="en-US" altLang="zh-CN" sz="2700" baseline="30000" smtClean="0"/>
              <a:t>* 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), a</a:t>
            </a:r>
            <a:r>
              <a:rPr lang="en-US" altLang="zh-CN" sz="2700" baseline="-25000" smtClean="0"/>
              <a:t>4</a:t>
            </a:r>
            <a:r>
              <a:rPr lang="en-US" altLang="zh-CN" sz="2700" baseline="30000" smtClean="0"/>
              <a:t>*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))</a:t>
            </a:r>
            <a:r>
              <a:rPr lang="zh-CN" altLang="en-US" sz="2700" smtClean="0"/>
              <a:t>给出，则参与人</a:t>
            </a:r>
            <a:r>
              <a:rPr lang="en-US" altLang="zh-CN" sz="2700" smtClean="0"/>
              <a:t>1</a:t>
            </a:r>
            <a:r>
              <a:rPr lang="zh-CN" altLang="en-US" sz="2700" smtClean="0"/>
              <a:t>和</a:t>
            </a:r>
            <a:r>
              <a:rPr lang="en-US" altLang="zh-CN" sz="2700" smtClean="0"/>
              <a:t>2</a:t>
            </a:r>
            <a:r>
              <a:rPr lang="zh-CN" altLang="en-US" sz="2700" smtClean="0"/>
              <a:t>在第一阶段的问题为：</a:t>
            </a:r>
            <a:endParaRPr lang="en-US" altLang="zh-CN" sz="2700" smtClean="0"/>
          </a:p>
          <a:p>
            <a:pPr lvl="1">
              <a:lnSpc>
                <a:spcPct val="80000"/>
              </a:lnSpc>
            </a:pPr>
            <a:r>
              <a:rPr lang="en-US" altLang="zh-CN" sz="2400" i="1" smtClean="0"/>
              <a:t>1. </a:t>
            </a:r>
            <a:r>
              <a:rPr lang="zh-CN" altLang="en-US" sz="2400" i="1" smtClean="0"/>
              <a:t>参与人</a:t>
            </a:r>
            <a:r>
              <a:rPr lang="en-US" altLang="zh-CN" sz="2400" i="1" smtClean="0"/>
              <a:t>1</a:t>
            </a:r>
            <a:r>
              <a:rPr lang="zh-CN" altLang="en-US" sz="2400" i="1" smtClean="0"/>
              <a:t>和</a:t>
            </a:r>
            <a:r>
              <a:rPr lang="en-US" altLang="zh-CN" sz="2400" i="1" smtClean="0"/>
              <a:t>2</a:t>
            </a:r>
            <a:r>
              <a:rPr lang="zh-CN" altLang="en-US" sz="2400" i="1" smtClean="0"/>
              <a:t>同时同时从各自的可行集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1</a:t>
            </a:r>
            <a:r>
              <a:rPr lang="zh-CN" altLang="en-US" sz="2400" i="1" smtClean="0"/>
              <a:t>和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2</a:t>
            </a:r>
            <a:r>
              <a:rPr lang="zh-CN" altLang="en-US" sz="2400" i="1" smtClean="0"/>
              <a:t>中选择行动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1</a:t>
            </a:r>
            <a:r>
              <a:rPr lang="zh-CN" altLang="en-US" sz="2400" i="1" smtClean="0"/>
              <a:t>和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2</a:t>
            </a:r>
            <a:r>
              <a:rPr lang="zh-CN" altLang="en-US" sz="2400" i="1" smtClean="0"/>
              <a:t> ；</a:t>
            </a:r>
            <a:endParaRPr lang="en-US" altLang="zh-CN" sz="2400" i="1" smtClean="0"/>
          </a:p>
          <a:p>
            <a:pPr lvl="1">
              <a:lnSpc>
                <a:spcPct val="80000"/>
              </a:lnSpc>
            </a:pPr>
            <a:r>
              <a:rPr lang="en-US" altLang="zh-CN" sz="2400" i="1" smtClean="0"/>
              <a:t>2. </a:t>
            </a:r>
            <a:r>
              <a:rPr lang="zh-CN" altLang="en-US" sz="2400" i="1" smtClean="0"/>
              <a:t>收益为</a:t>
            </a:r>
            <a:r>
              <a:rPr lang="en-US" altLang="zh-CN" sz="2400" i="1" smtClean="0"/>
              <a:t>u</a:t>
            </a:r>
            <a:r>
              <a:rPr lang="en-US" altLang="zh-CN" sz="2400" i="1" baseline="-25000" smtClean="0"/>
              <a:t>i</a:t>
            </a:r>
            <a:r>
              <a:rPr lang="en-US" altLang="zh-CN" sz="2400" i="1" smtClean="0"/>
              <a:t>(a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 a</a:t>
            </a:r>
            <a:r>
              <a:rPr lang="en-US" altLang="zh-CN" sz="2400" i="1" baseline="-25000" smtClean="0"/>
              <a:t>2</a:t>
            </a:r>
            <a:r>
              <a:rPr lang="en-US" altLang="zh-CN" sz="2400" i="1" smtClean="0"/>
              <a:t>, a</a:t>
            </a:r>
            <a:r>
              <a:rPr lang="en-US" altLang="zh-CN" sz="2400" i="1" baseline="-25000" smtClean="0"/>
              <a:t>3</a:t>
            </a:r>
            <a:r>
              <a:rPr lang="en-US" altLang="zh-CN" sz="2400" i="1" baseline="30000" smtClean="0"/>
              <a:t>* </a:t>
            </a:r>
            <a:r>
              <a:rPr lang="en-US" altLang="zh-CN" sz="2400" i="1" smtClean="0"/>
              <a:t>(a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 a</a:t>
            </a:r>
            <a:r>
              <a:rPr lang="en-US" altLang="zh-CN" sz="2400" i="1" baseline="-25000" smtClean="0"/>
              <a:t>2</a:t>
            </a:r>
            <a:r>
              <a:rPr lang="en-US" altLang="zh-CN" sz="2400" i="1" smtClean="0"/>
              <a:t>), a</a:t>
            </a:r>
            <a:r>
              <a:rPr lang="en-US" altLang="zh-CN" sz="2400" i="1" baseline="-25000" smtClean="0"/>
              <a:t>4</a:t>
            </a:r>
            <a:r>
              <a:rPr lang="en-US" altLang="zh-CN" sz="2400" i="1" baseline="30000" smtClean="0"/>
              <a:t>*</a:t>
            </a:r>
            <a:r>
              <a:rPr lang="en-US" altLang="zh-CN" sz="2400" i="1" smtClean="0"/>
              <a:t>(a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 a</a:t>
            </a:r>
            <a:r>
              <a:rPr lang="en-US" altLang="zh-CN" sz="2400" i="1" baseline="-25000" smtClean="0"/>
              <a:t>2</a:t>
            </a:r>
            <a:r>
              <a:rPr lang="en-US" altLang="zh-CN" sz="2400" i="1" smtClean="0"/>
              <a:t>)), i=1, 2</a:t>
            </a:r>
            <a:r>
              <a:rPr lang="zh-CN" altLang="en-US" sz="2400" i="1" smtClean="0"/>
              <a:t>；</a:t>
            </a:r>
            <a:endParaRPr lang="en-US" altLang="zh-CN" sz="2400" i="1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(a</a:t>
            </a:r>
            <a:r>
              <a:rPr lang="en-US" altLang="zh-CN" sz="2400" baseline="-25000" smtClean="0"/>
              <a:t>1</a:t>
            </a:r>
            <a:r>
              <a:rPr lang="en-US" altLang="zh-CN" sz="2400" baseline="30000" smtClean="0"/>
              <a:t>*</a:t>
            </a:r>
            <a:r>
              <a:rPr lang="en-US" altLang="zh-CN" sz="2400" smtClean="0"/>
              <a:t>, a</a:t>
            </a:r>
            <a:r>
              <a:rPr lang="en-US" altLang="zh-CN" sz="2400" baseline="-25000" smtClean="0"/>
              <a:t>2</a:t>
            </a:r>
            <a:r>
              <a:rPr lang="en-US" altLang="zh-CN" sz="2400" baseline="30000" smtClean="0"/>
              <a:t>*</a:t>
            </a:r>
            <a:r>
              <a:rPr lang="en-US" altLang="zh-CN" sz="2400" smtClean="0"/>
              <a:t>)</a:t>
            </a:r>
            <a:r>
              <a:rPr lang="zh-CN" altLang="en-US" sz="2400" smtClean="0"/>
              <a:t>为以上博弈的唯一的纳什均衡</a:t>
            </a: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zh-CN" altLang="en-US" sz="2700" smtClean="0"/>
              <a:t>称 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baseline="30000" smtClean="0"/>
              <a:t>*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baseline="30000" smtClean="0"/>
              <a:t>*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3</a:t>
            </a:r>
            <a:r>
              <a:rPr lang="en-US" altLang="zh-CN" sz="2700" baseline="30000" smtClean="0"/>
              <a:t>* 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), a</a:t>
            </a:r>
            <a:r>
              <a:rPr lang="en-US" altLang="zh-CN" sz="2700" baseline="-25000" smtClean="0"/>
              <a:t>4</a:t>
            </a:r>
            <a:r>
              <a:rPr lang="en-US" altLang="zh-CN" sz="2700" baseline="30000" smtClean="0"/>
              <a:t>*</a:t>
            </a:r>
            <a:r>
              <a:rPr lang="en-US" altLang="zh-CN" sz="2700" smtClean="0"/>
              <a:t>(a</a:t>
            </a:r>
            <a:r>
              <a:rPr lang="en-US" altLang="zh-CN" sz="2700" baseline="-25000" smtClean="0"/>
              <a:t>1</a:t>
            </a:r>
            <a:r>
              <a:rPr lang="en-US" altLang="zh-CN" sz="2700" smtClean="0"/>
              <a:t>, a</a:t>
            </a:r>
            <a:r>
              <a:rPr lang="en-US" altLang="zh-CN" sz="2700" baseline="-25000" smtClean="0"/>
              <a:t>2</a:t>
            </a:r>
            <a:r>
              <a:rPr lang="en-US" altLang="zh-CN" sz="2700" smtClean="0"/>
              <a:t>))</a:t>
            </a:r>
            <a:r>
              <a:rPr lang="zh-CN" altLang="en-US" sz="2700" smtClean="0"/>
              <a:t> 为这一两阶段博弈的</a:t>
            </a:r>
            <a:r>
              <a:rPr lang="zh-CN" altLang="en-US" sz="2700" b="1" smtClean="0"/>
              <a:t>子博弈精炼解（</a:t>
            </a:r>
            <a:r>
              <a:rPr lang="en-US" altLang="zh-CN" sz="2700" b="1" smtClean="0"/>
              <a:t>subgame perfect outcome</a:t>
            </a:r>
            <a:r>
              <a:rPr lang="zh-CN" altLang="en-US" sz="2700" b="1" smtClean="0"/>
              <a:t>）</a:t>
            </a:r>
            <a:endParaRPr lang="en-US" altLang="zh-CN" sz="2700" b="1" smtClean="0"/>
          </a:p>
          <a:p>
            <a:pPr>
              <a:lnSpc>
                <a:spcPct val="80000"/>
              </a:lnSpc>
            </a:pPr>
            <a:endParaRPr lang="zh-CN" alt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海盗分金币问题</a:t>
            </a:r>
          </a:p>
        </p:txBody>
      </p:sp>
      <p:sp>
        <p:nvSpPr>
          <p:cNvPr id="208898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 smtClean="0"/>
              <a:t>5</a:t>
            </a:r>
            <a:r>
              <a:rPr lang="zh-CN" altLang="en-US" sz="2700" dirty="0" smtClean="0"/>
              <a:t>个海盗抢到了</a:t>
            </a:r>
            <a:r>
              <a:rPr lang="en-US" altLang="zh-CN" sz="2700" dirty="0" smtClean="0"/>
              <a:t>100</a:t>
            </a:r>
            <a:r>
              <a:rPr lang="zh-CN" altLang="en-US" sz="2700" dirty="0" smtClean="0"/>
              <a:t>块金币，每一颗都一样的大小和价值，他们决定这样分： </a:t>
            </a:r>
            <a:endParaRPr lang="en-US" altLang="zh-CN" sz="2700" dirty="0" smtClean="0"/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300" dirty="0" smtClean="0"/>
              <a:t>抽签决定自己的号码（</a:t>
            </a:r>
            <a:r>
              <a:rPr lang="en-US" altLang="zh-CN" sz="2300" dirty="0" smtClean="0"/>
              <a:t>1</a:t>
            </a:r>
            <a:r>
              <a:rPr lang="zh-CN" altLang="en-US" sz="2300" dirty="0" smtClean="0"/>
              <a:t>，</a:t>
            </a:r>
            <a:r>
              <a:rPr lang="en-US" altLang="zh-CN" sz="2300" dirty="0" smtClean="0"/>
              <a:t>2</a:t>
            </a:r>
            <a:r>
              <a:rPr lang="zh-CN" altLang="en-US" sz="2300" dirty="0" smtClean="0"/>
              <a:t>，</a:t>
            </a:r>
            <a:r>
              <a:rPr lang="en-US" altLang="zh-CN" sz="2300" dirty="0" smtClean="0"/>
              <a:t>3</a:t>
            </a:r>
            <a:r>
              <a:rPr lang="zh-CN" altLang="en-US" sz="2300" dirty="0" smtClean="0"/>
              <a:t>，</a:t>
            </a:r>
            <a:r>
              <a:rPr lang="en-US" altLang="zh-CN" sz="2300" dirty="0" smtClean="0"/>
              <a:t>4</a:t>
            </a:r>
            <a:r>
              <a:rPr lang="zh-CN" altLang="en-US" sz="2300" dirty="0" smtClean="0"/>
              <a:t>，</a:t>
            </a:r>
            <a:r>
              <a:rPr lang="en-US" altLang="zh-CN" sz="2300" dirty="0" smtClean="0"/>
              <a:t>5</a:t>
            </a:r>
            <a:r>
              <a:rPr lang="zh-CN" altLang="en-US" sz="2300" dirty="0" smtClean="0"/>
              <a:t>） </a:t>
            </a:r>
            <a:endParaRPr lang="en-US" altLang="zh-CN" sz="2300" dirty="0" smtClean="0"/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300" dirty="0" smtClean="0"/>
              <a:t>首先，由</a:t>
            </a:r>
            <a:r>
              <a:rPr lang="en-US" altLang="zh-CN" sz="2300" dirty="0" smtClean="0"/>
              <a:t>5</a:t>
            </a:r>
            <a:r>
              <a:rPr lang="zh-CN" altLang="en-US" sz="2300" dirty="0" smtClean="0"/>
              <a:t>号提出分配方案，然后大家</a:t>
            </a:r>
            <a:r>
              <a:rPr lang="en-US" altLang="zh-CN" sz="2300" dirty="0" smtClean="0"/>
              <a:t>5</a:t>
            </a:r>
            <a:r>
              <a:rPr lang="zh-CN" altLang="en-US" sz="2300" dirty="0" smtClean="0"/>
              <a:t>人进行表决，当且仅当</a:t>
            </a:r>
            <a:r>
              <a:rPr lang="zh-CN" altLang="en-US" sz="2300" b="1" dirty="0" smtClean="0"/>
              <a:t>超过或等于</a:t>
            </a:r>
            <a:r>
              <a:rPr lang="zh-CN" altLang="en-US" sz="2300" dirty="0" smtClean="0"/>
              <a:t>半数的人同意时，按照他的提案进行分配，否则将被扔入大海喂鲨鱼。 </a:t>
            </a:r>
            <a:endParaRPr lang="en-US" altLang="zh-CN" sz="2300" dirty="0" smtClean="0"/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300" dirty="0" smtClean="0"/>
              <a:t>如果</a:t>
            </a:r>
            <a:r>
              <a:rPr lang="en-US" altLang="zh-CN" sz="2300" dirty="0" smtClean="0"/>
              <a:t>5</a:t>
            </a:r>
            <a:r>
              <a:rPr lang="zh-CN" altLang="en-US" sz="2300" dirty="0" smtClean="0"/>
              <a:t>号死后，再由</a:t>
            </a:r>
            <a:r>
              <a:rPr lang="en-US" altLang="zh-CN" sz="2300" dirty="0" smtClean="0"/>
              <a:t>4</a:t>
            </a:r>
            <a:r>
              <a:rPr lang="zh-CN" altLang="en-US" sz="2300" dirty="0" smtClean="0"/>
              <a:t>号提出分配方案，然后大家</a:t>
            </a:r>
            <a:r>
              <a:rPr lang="en-US" altLang="zh-CN" sz="2300" dirty="0" smtClean="0"/>
              <a:t>4</a:t>
            </a:r>
            <a:r>
              <a:rPr lang="zh-CN" altLang="en-US" sz="2300" dirty="0" smtClean="0"/>
              <a:t>人进行表决，当且仅当</a:t>
            </a:r>
            <a:r>
              <a:rPr lang="zh-CN" altLang="en-US" sz="2300" b="1" dirty="0" smtClean="0"/>
              <a:t>超过或等于</a:t>
            </a:r>
            <a:r>
              <a:rPr lang="zh-CN" altLang="en-US" sz="2300" dirty="0" smtClean="0"/>
              <a:t>半数的人同意时，按照他的提案进行分配，否则将被扔入大海喂鲨鱼。 </a:t>
            </a:r>
            <a:endParaRPr lang="en-US" altLang="zh-CN" sz="2300" dirty="0" smtClean="0"/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300" dirty="0" smtClean="0"/>
              <a:t>以次类推</a:t>
            </a:r>
            <a:r>
              <a:rPr lang="en-US" altLang="zh-CN" sz="2300" dirty="0" smtClean="0"/>
              <a:t>...... </a:t>
            </a:r>
          </a:p>
          <a:p>
            <a:pPr>
              <a:lnSpc>
                <a:spcPct val="80000"/>
              </a:lnSpc>
            </a:pPr>
            <a:r>
              <a:rPr lang="zh-CN" altLang="en-US" sz="2700" dirty="0" smtClean="0"/>
              <a:t>假设： </a:t>
            </a:r>
            <a:r>
              <a:rPr lang="en-US" altLang="zh-CN" sz="2700" dirty="0" err="1" smtClean="0"/>
              <a:t>i</a:t>
            </a:r>
            <a:r>
              <a:rPr lang="en-US" altLang="zh-CN" sz="2700" dirty="0" smtClean="0"/>
              <a:t>) </a:t>
            </a:r>
            <a:r>
              <a:rPr lang="zh-CN" altLang="en-US" sz="2700" dirty="0" smtClean="0"/>
              <a:t>每个海盗都是理性的且为共同知识；</a:t>
            </a:r>
            <a:r>
              <a:rPr lang="en-US" altLang="zh-CN" sz="2700" dirty="0" smtClean="0"/>
              <a:t>ii)</a:t>
            </a:r>
            <a:r>
              <a:rPr lang="zh-CN" altLang="en-US" sz="2700" dirty="0" smtClean="0"/>
              <a:t>每个海盗都是非常残忍的人。</a:t>
            </a:r>
          </a:p>
          <a:p>
            <a:pPr>
              <a:lnSpc>
                <a:spcPct val="80000"/>
              </a:lnSpc>
            </a:pPr>
            <a:r>
              <a:rPr lang="zh-CN" altLang="en-US" sz="2700" dirty="0" smtClean="0"/>
              <a:t>问题： 第一个海盗提出怎样的分配方案才能够使自己的收益最大化？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海盗分金币问题</a:t>
            </a:r>
          </a:p>
        </p:txBody>
      </p:sp>
      <p:sp>
        <p:nvSpPr>
          <p:cNvPr id="1996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推广：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100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7511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000" smtClean="0"/>
              <a:t>参与人</a:t>
            </a:r>
            <a:r>
              <a:rPr lang="en-US" altLang="zh-CN" sz="3000" smtClean="0"/>
              <a:t>1</a:t>
            </a:r>
            <a:r>
              <a:rPr lang="zh-CN" altLang="en-US" sz="3000" smtClean="0"/>
              <a:t>和</a:t>
            </a:r>
            <a:r>
              <a:rPr lang="en-US" altLang="zh-CN" sz="3000" smtClean="0"/>
              <a:t>2</a:t>
            </a:r>
            <a:r>
              <a:rPr lang="zh-CN" altLang="en-US" sz="3000" smtClean="0"/>
              <a:t>就</a:t>
            </a:r>
            <a:r>
              <a:rPr lang="en-US" altLang="zh-CN" sz="3000" smtClean="0"/>
              <a:t>1</a:t>
            </a:r>
            <a:r>
              <a:rPr lang="zh-CN" altLang="en-US" sz="3000" smtClean="0"/>
              <a:t>美元的分配进行谈判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zh-CN" altLang="en-US" sz="3000" smtClean="0"/>
              <a:t>博弈的时序：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en-US" altLang="zh-CN" sz="3000" smtClean="0"/>
              <a:t>1a. </a:t>
            </a:r>
            <a:r>
              <a:rPr lang="zh-CN" altLang="en-US" sz="3000" smtClean="0"/>
              <a:t>参与人</a:t>
            </a:r>
            <a:r>
              <a:rPr lang="en-US" altLang="zh-CN" sz="3000" smtClean="0"/>
              <a:t>1</a:t>
            </a:r>
            <a:r>
              <a:rPr lang="zh-CN" altLang="en-US" sz="3000" smtClean="0"/>
              <a:t>建议</a:t>
            </a:r>
            <a:r>
              <a:rPr lang="en-US" altLang="zh-CN" sz="3000" smtClean="0"/>
              <a:t>1</a:t>
            </a:r>
            <a:r>
              <a:rPr lang="zh-CN" altLang="en-US" sz="3000" smtClean="0"/>
              <a:t>得到</a:t>
            </a:r>
            <a:r>
              <a:rPr lang="en-US" altLang="zh-CN" sz="3000" smtClean="0"/>
              <a:t>s</a:t>
            </a:r>
            <a:r>
              <a:rPr lang="en-US" altLang="zh-CN" sz="3000" baseline="-25000" smtClean="0"/>
              <a:t>1</a:t>
            </a:r>
            <a:r>
              <a:rPr lang="zh-CN" altLang="en-US" sz="3000" smtClean="0"/>
              <a:t>，</a:t>
            </a:r>
            <a:r>
              <a:rPr lang="en-US" altLang="zh-CN" sz="3000" smtClean="0"/>
              <a:t>2</a:t>
            </a:r>
            <a:r>
              <a:rPr lang="zh-CN" altLang="en-US" sz="3000" smtClean="0"/>
              <a:t>得到</a:t>
            </a:r>
            <a:r>
              <a:rPr lang="en-US" altLang="zh-CN" sz="3000" smtClean="0"/>
              <a:t>1- s</a:t>
            </a:r>
            <a:r>
              <a:rPr lang="en-US" altLang="zh-CN" sz="3000" baseline="-25000" smtClean="0"/>
              <a:t>1</a:t>
            </a:r>
            <a:r>
              <a:rPr lang="zh-CN" altLang="en-US" sz="3000" smtClean="0"/>
              <a:t>；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en-US" altLang="zh-CN" sz="3000" smtClean="0"/>
              <a:t>1b. </a:t>
            </a:r>
            <a:r>
              <a:rPr lang="zh-CN" altLang="en-US" sz="3000" smtClean="0"/>
              <a:t>参与人</a:t>
            </a:r>
            <a:r>
              <a:rPr lang="en-US" altLang="zh-CN" sz="3000" smtClean="0"/>
              <a:t>2</a:t>
            </a:r>
            <a:r>
              <a:rPr lang="zh-CN" altLang="en-US" sz="3000" smtClean="0"/>
              <a:t>选择接受（博弈结束）或拒绝（博弈进入下一阶段）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en-US" altLang="zh-CN" sz="3000" smtClean="0"/>
              <a:t>2a. </a:t>
            </a:r>
            <a:r>
              <a:rPr lang="zh-CN" altLang="en-US" sz="3000" smtClean="0"/>
              <a:t>参与人</a:t>
            </a:r>
            <a:r>
              <a:rPr lang="en-US" altLang="zh-CN" sz="3000" smtClean="0"/>
              <a:t>2</a:t>
            </a:r>
            <a:r>
              <a:rPr lang="zh-CN" altLang="en-US" sz="3000" smtClean="0"/>
              <a:t>建议</a:t>
            </a:r>
            <a:r>
              <a:rPr lang="en-US" altLang="zh-CN" sz="3000" smtClean="0"/>
              <a:t>1</a:t>
            </a:r>
            <a:r>
              <a:rPr lang="zh-CN" altLang="en-US" sz="3000" smtClean="0"/>
              <a:t>得到</a:t>
            </a:r>
            <a:r>
              <a:rPr lang="en-US" altLang="zh-CN" sz="3000" smtClean="0"/>
              <a:t>s</a:t>
            </a:r>
            <a:r>
              <a:rPr lang="en-US" altLang="zh-CN" sz="3000" baseline="-25000" smtClean="0"/>
              <a:t>2</a:t>
            </a:r>
            <a:r>
              <a:rPr lang="zh-CN" altLang="en-US" sz="3000" smtClean="0"/>
              <a:t>，</a:t>
            </a:r>
            <a:r>
              <a:rPr lang="en-US" altLang="zh-CN" sz="3000" smtClean="0"/>
              <a:t>2</a:t>
            </a:r>
            <a:r>
              <a:rPr lang="zh-CN" altLang="en-US" sz="3000" smtClean="0"/>
              <a:t>得到</a:t>
            </a:r>
            <a:r>
              <a:rPr lang="en-US" altLang="zh-CN" sz="3000" smtClean="0"/>
              <a:t>1- s</a:t>
            </a:r>
            <a:r>
              <a:rPr lang="en-US" altLang="zh-CN" sz="3000" baseline="-25000" smtClean="0"/>
              <a:t>2</a:t>
            </a:r>
            <a:r>
              <a:rPr lang="zh-CN" altLang="en-US" sz="3000" smtClean="0"/>
              <a:t>；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en-US" altLang="zh-CN" sz="3000" smtClean="0"/>
              <a:t>2b. </a:t>
            </a:r>
            <a:r>
              <a:rPr lang="zh-CN" altLang="en-US" sz="3000" smtClean="0"/>
              <a:t>参与人</a:t>
            </a:r>
            <a:r>
              <a:rPr lang="en-US" altLang="zh-CN" sz="3000" smtClean="0"/>
              <a:t>1</a:t>
            </a:r>
            <a:r>
              <a:rPr lang="zh-CN" altLang="en-US" sz="3000" smtClean="0"/>
              <a:t>选择接受（博弈结束）或拒绝（博弈进入下一阶段）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en-US" altLang="zh-CN" sz="3000" smtClean="0"/>
              <a:t>3. 1</a:t>
            </a:r>
            <a:r>
              <a:rPr lang="zh-CN" altLang="en-US" sz="3000" smtClean="0"/>
              <a:t>得到</a:t>
            </a:r>
            <a:r>
              <a:rPr lang="en-US" altLang="zh-CN" sz="3000" smtClean="0"/>
              <a:t>s</a:t>
            </a:r>
            <a:r>
              <a:rPr lang="zh-CN" altLang="en-US" sz="3000" smtClean="0"/>
              <a:t>，</a:t>
            </a:r>
            <a:r>
              <a:rPr lang="en-US" altLang="zh-CN" sz="3000" smtClean="0"/>
              <a:t>2</a:t>
            </a:r>
            <a:r>
              <a:rPr lang="zh-CN" altLang="en-US" sz="3000" smtClean="0"/>
              <a:t>得到</a:t>
            </a:r>
            <a:r>
              <a:rPr lang="en-US" altLang="zh-CN" sz="3000" smtClean="0"/>
              <a:t>1-s</a:t>
            </a:r>
          </a:p>
          <a:p>
            <a:pPr>
              <a:lnSpc>
                <a:spcPct val="80000"/>
              </a:lnSpc>
            </a:pPr>
            <a:endParaRPr lang="en-US" altLang="zh-CN" sz="3000" smtClean="0"/>
          </a:p>
          <a:p>
            <a:pPr>
              <a:lnSpc>
                <a:spcPct val="80000"/>
              </a:lnSpc>
            </a:pPr>
            <a:r>
              <a:rPr lang="zh-CN" altLang="en-US" sz="3000" smtClean="0"/>
              <a:t>贴现因子：</a:t>
            </a:r>
            <a:endParaRPr lang="en-US" altLang="zh-CN" sz="3000" smtClean="0"/>
          </a:p>
          <a:p>
            <a:pPr>
              <a:lnSpc>
                <a:spcPct val="80000"/>
              </a:lnSpc>
            </a:pPr>
            <a:endParaRPr lang="en-US" altLang="zh-CN" sz="3000" smtClean="0"/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595563" y="5976938"/>
          <a:ext cx="13668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520560" imgH="190440" progId="Equation.DSMT4">
                  <p:embed/>
                </p:oleObj>
              </mc:Choice>
              <mc:Fallback>
                <p:oleObj name="Equation" r:id="rId3" imgW="5205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5976938"/>
                        <a:ext cx="13668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海盗分金币问题</a:t>
            </a:r>
          </a:p>
        </p:txBody>
      </p:sp>
      <p:sp>
        <p:nvSpPr>
          <p:cNvPr id="20070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推广：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100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200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海盗分金币问题</a:t>
            </a:r>
          </a:p>
        </p:txBody>
      </p:sp>
      <p:sp>
        <p:nvSpPr>
          <p:cNvPr id="203778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推广：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100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200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201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202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203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204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100</a:t>
            </a:r>
            <a:r>
              <a:rPr lang="zh-CN" altLang="en-US" smtClean="0"/>
              <a:t>个金币，</a:t>
            </a:r>
            <a:r>
              <a:rPr lang="en-US" altLang="zh-CN" smtClean="0"/>
              <a:t>205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N</a:t>
            </a:r>
            <a:r>
              <a:rPr lang="zh-CN" altLang="en-US" smtClean="0"/>
              <a:t>个金币，</a:t>
            </a:r>
            <a:r>
              <a:rPr lang="en-US" altLang="zh-CN" smtClean="0"/>
              <a:t>M</a:t>
            </a:r>
            <a:r>
              <a:rPr lang="zh-CN" altLang="en-US" smtClean="0"/>
              <a:t>个海盗？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2.2.B </a:t>
            </a:r>
            <a:r>
              <a:rPr lang="zh-CN" altLang="en-US" smtClean="0"/>
              <a:t>对银行的挤提</a:t>
            </a:r>
          </a:p>
        </p:txBody>
      </p:sp>
      <p:sp>
        <p:nvSpPr>
          <p:cNvPr id="20480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两个投资者各存入银行一笔存款</a:t>
            </a:r>
            <a:r>
              <a:rPr lang="en-US" altLang="zh-CN" smtClean="0"/>
              <a:t>D</a:t>
            </a:r>
          </a:p>
          <a:p>
            <a:r>
              <a:rPr lang="zh-CN" altLang="en-US" smtClean="0"/>
              <a:t>银行将存款</a:t>
            </a:r>
            <a:r>
              <a:rPr lang="en-US" altLang="zh-CN" smtClean="0"/>
              <a:t>2D</a:t>
            </a:r>
            <a:r>
              <a:rPr lang="zh-CN" altLang="en-US" smtClean="0"/>
              <a:t>投入一个长期项目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2.2.B </a:t>
            </a:r>
            <a:r>
              <a:rPr lang="zh-CN" altLang="en-US" smtClean="0"/>
              <a:t>对银行的挤提</a:t>
            </a:r>
          </a:p>
        </p:txBody>
      </p:sp>
      <p:sp>
        <p:nvSpPr>
          <p:cNvPr id="205826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两个投资者各存入银行一笔存款</a:t>
            </a:r>
            <a:r>
              <a:rPr lang="en-US" altLang="zh-CN" smtClean="0"/>
              <a:t>D</a:t>
            </a:r>
          </a:p>
          <a:p>
            <a:r>
              <a:rPr lang="zh-CN" altLang="en-US" smtClean="0"/>
              <a:t>银行将存款</a:t>
            </a:r>
            <a:r>
              <a:rPr lang="en-US" altLang="zh-CN" smtClean="0"/>
              <a:t>2D</a:t>
            </a:r>
            <a:r>
              <a:rPr lang="zh-CN" altLang="en-US" smtClean="0"/>
              <a:t>投入一个长期项目（该项目需要</a:t>
            </a:r>
            <a:r>
              <a:rPr lang="zh-CN" altLang="en-US" smtClean="0">
                <a:solidFill>
                  <a:srgbClr val="FF3300"/>
                </a:solidFill>
              </a:rPr>
              <a:t>两期</a:t>
            </a:r>
            <a:r>
              <a:rPr lang="zh-CN" altLang="en-US" smtClean="0"/>
              <a:t>的时间来完成）</a:t>
            </a:r>
            <a:endParaRPr lang="en-US" altLang="zh-CN" smtClean="0"/>
          </a:p>
          <a:p>
            <a:r>
              <a:rPr lang="zh-CN" altLang="en-US" smtClean="0"/>
              <a:t>投资者可以在</a:t>
            </a:r>
            <a:r>
              <a:rPr lang="zh-CN" altLang="en-US" smtClean="0">
                <a:solidFill>
                  <a:srgbClr val="FF0000"/>
                </a:solidFill>
              </a:rPr>
              <a:t>日期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，即投资项目到期前，选择提款，银行被迫兑现投资项目，可收回</a:t>
            </a:r>
            <a:r>
              <a:rPr lang="en-US" altLang="zh-CN" smtClean="0"/>
              <a:t>2r</a:t>
            </a:r>
            <a:r>
              <a:rPr lang="zh-CN" altLang="en-US" smtClean="0"/>
              <a:t>  （设</a:t>
            </a:r>
            <a:r>
              <a:rPr lang="en-US" altLang="zh-CN" smtClean="0"/>
              <a:t>D/2&lt;r&lt;D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投资者也可以在</a:t>
            </a:r>
            <a:r>
              <a:rPr lang="zh-CN" altLang="en-US" smtClean="0">
                <a:solidFill>
                  <a:srgbClr val="FF0000"/>
                </a:solidFill>
              </a:rPr>
              <a:t>日期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，即投资项目到期后，选择提款，银行可收回</a:t>
            </a:r>
            <a:r>
              <a:rPr lang="en-US" altLang="zh-CN" smtClean="0"/>
              <a:t>2R    (</a:t>
            </a:r>
            <a:r>
              <a:rPr lang="zh-CN" altLang="en-US" smtClean="0"/>
              <a:t>设</a:t>
            </a:r>
            <a:r>
              <a:rPr lang="en-US" altLang="zh-CN" smtClean="0"/>
              <a:t>R&gt;D)</a:t>
            </a:r>
          </a:p>
          <a:p>
            <a:r>
              <a:rPr lang="zh-CN" altLang="en-US" smtClean="0"/>
              <a:t>不存在贴现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>
                <a:ea typeface="宋体" charset="-122"/>
              </a:rPr>
              <a:t>Bank runs: </a:t>
            </a:r>
            <a:r>
              <a:rPr lang="en-US" altLang="zh-CN" sz="3800">
                <a:solidFill>
                  <a:schemeClr val="tx1"/>
                </a:solidFill>
                <a:ea typeface="宋体" charset="-122"/>
              </a:rPr>
              <a:t>game tree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21075" y="1343025"/>
            <a:ext cx="41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宋体" charset="-122"/>
              </a:rPr>
              <a:t>1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4749800" y="2346325"/>
            <a:ext cx="127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3328988" y="1557338"/>
            <a:ext cx="160337" cy="1603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H="1">
            <a:off x="2116138" y="1677988"/>
            <a:ext cx="1227137" cy="8207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3468688" y="1668463"/>
            <a:ext cx="1208087" cy="8112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308225" y="1744663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宋体" charset="-122"/>
              </a:rPr>
              <a:t>W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076700" y="1749425"/>
            <a:ext cx="665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宋体" charset="-122"/>
              </a:rPr>
              <a:t>NW</a:t>
            </a:r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2757488" y="3203575"/>
            <a:ext cx="160337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4872038" y="2278063"/>
            <a:ext cx="419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charset="-122"/>
              </a:rPr>
              <a:t>2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4613275" y="2436813"/>
            <a:ext cx="160338" cy="160337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H="1">
            <a:off x="3924300" y="2557463"/>
            <a:ext cx="703263" cy="7143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4779963" y="2535238"/>
            <a:ext cx="1625600" cy="10271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3705225" y="2735263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W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5726113" y="2738438"/>
            <a:ext cx="722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NW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4243388" y="5102225"/>
            <a:ext cx="127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6580188" y="3435350"/>
            <a:ext cx="376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宋体" charset="-122"/>
              </a:rPr>
              <a:t>1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4340225" y="5087938"/>
            <a:ext cx="1350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5287963" y="4641850"/>
            <a:ext cx="160337" cy="1603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H="1">
            <a:off x="4749800" y="4762500"/>
            <a:ext cx="565150" cy="847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5427663" y="4752975"/>
            <a:ext cx="404812" cy="8588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4905375" y="453707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charset="-122"/>
              </a:rPr>
              <a:t>2</a:t>
            </a:r>
          </a:p>
        </p:txBody>
      </p:sp>
      <p:sp>
        <p:nvSpPr>
          <p:cNvPr id="172056" name="Text Box 24"/>
          <p:cNvSpPr txBox="1">
            <a:spLocks noChangeArrowheads="1"/>
          </p:cNvSpPr>
          <p:nvPr/>
        </p:nvSpPr>
        <p:spPr bwMode="auto">
          <a:xfrm>
            <a:off x="4619625" y="5005388"/>
            <a:ext cx="430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W</a:t>
            </a:r>
          </a:p>
        </p:txBody>
      </p: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5683250" y="502285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NW</a:t>
            </a:r>
          </a:p>
        </p:txBody>
      </p:sp>
      <p:sp>
        <p:nvSpPr>
          <p:cNvPr id="172058" name="Oval 26"/>
          <p:cNvSpPr>
            <a:spLocks noChangeArrowheads="1"/>
          </p:cNvSpPr>
          <p:nvPr/>
        </p:nvSpPr>
        <p:spPr bwMode="auto">
          <a:xfrm>
            <a:off x="5788025" y="5616575"/>
            <a:ext cx="160338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9" name="Oval 27"/>
          <p:cNvSpPr>
            <a:spLocks noChangeArrowheads="1"/>
          </p:cNvSpPr>
          <p:nvPr/>
        </p:nvSpPr>
        <p:spPr bwMode="auto">
          <a:xfrm>
            <a:off x="4633913" y="5619750"/>
            <a:ext cx="160337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0" name="Text Box 28"/>
          <p:cNvSpPr txBox="1">
            <a:spLocks noChangeArrowheads="1"/>
          </p:cNvSpPr>
          <p:nvPr/>
        </p:nvSpPr>
        <p:spPr bwMode="auto">
          <a:xfrm>
            <a:off x="7308850" y="4364038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2061" name="Oval 29"/>
          <p:cNvSpPr>
            <a:spLocks noChangeArrowheads="1"/>
          </p:cNvSpPr>
          <p:nvPr/>
        </p:nvSpPr>
        <p:spPr bwMode="auto">
          <a:xfrm>
            <a:off x="6372225" y="3562350"/>
            <a:ext cx="160338" cy="160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5392738" y="3683000"/>
            <a:ext cx="993775" cy="9937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>
            <a:off x="6511925" y="3673475"/>
            <a:ext cx="903288" cy="10001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64" name="Text Box 32"/>
          <p:cNvSpPr txBox="1">
            <a:spLocks noChangeArrowheads="1"/>
          </p:cNvSpPr>
          <p:nvPr/>
        </p:nvSpPr>
        <p:spPr bwMode="auto">
          <a:xfrm>
            <a:off x="5348288" y="3933825"/>
            <a:ext cx="40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宋体" charset="-122"/>
              </a:rPr>
              <a:t>W</a:t>
            </a:r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7073900" y="3927475"/>
            <a:ext cx="657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宋体" charset="-122"/>
              </a:rPr>
              <a:t>NW</a:t>
            </a:r>
          </a:p>
        </p:txBody>
      </p:sp>
      <p:sp>
        <p:nvSpPr>
          <p:cNvPr id="172066" name="Text Box 34"/>
          <p:cNvSpPr txBox="1">
            <a:spLocks noChangeArrowheads="1"/>
          </p:cNvSpPr>
          <p:nvPr/>
        </p:nvSpPr>
        <p:spPr bwMode="auto">
          <a:xfrm>
            <a:off x="6340475" y="5334000"/>
            <a:ext cx="135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charset="-122"/>
            </a:endParaRPr>
          </a:p>
        </p:txBody>
      </p:sp>
      <p:sp>
        <p:nvSpPr>
          <p:cNvPr id="172067" name="Oval 35"/>
          <p:cNvSpPr>
            <a:spLocks noChangeArrowheads="1"/>
          </p:cNvSpPr>
          <p:nvPr/>
        </p:nvSpPr>
        <p:spPr bwMode="auto">
          <a:xfrm>
            <a:off x="7342188" y="4657725"/>
            <a:ext cx="160337" cy="1603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8" name="Line 36"/>
          <p:cNvSpPr>
            <a:spLocks noChangeShapeType="1"/>
          </p:cNvSpPr>
          <p:nvPr/>
        </p:nvSpPr>
        <p:spPr bwMode="auto">
          <a:xfrm flipH="1">
            <a:off x="6896100" y="4778375"/>
            <a:ext cx="473075" cy="8874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69" name="Line 37"/>
          <p:cNvSpPr>
            <a:spLocks noChangeShapeType="1"/>
          </p:cNvSpPr>
          <p:nvPr/>
        </p:nvSpPr>
        <p:spPr bwMode="auto">
          <a:xfrm>
            <a:off x="7481888" y="4768850"/>
            <a:ext cx="498475" cy="885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70" name="Text Box 38"/>
          <p:cNvSpPr txBox="1">
            <a:spLocks noChangeArrowheads="1"/>
          </p:cNvSpPr>
          <p:nvPr/>
        </p:nvSpPr>
        <p:spPr bwMode="auto">
          <a:xfrm>
            <a:off x="6686550" y="5035550"/>
            <a:ext cx="430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W</a:t>
            </a:r>
          </a:p>
        </p:txBody>
      </p:sp>
      <p:sp>
        <p:nvSpPr>
          <p:cNvPr id="172071" name="Text Box 39"/>
          <p:cNvSpPr txBox="1">
            <a:spLocks noChangeArrowheads="1"/>
          </p:cNvSpPr>
          <p:nvPr/>
        </p:nvSpPr>
        <p:spPr bwMode="auto">
          <a:xfrm>
            <a:off x="7832725" y="5027613"/>
            <a:ext cx="64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NW</a:t>
            </a:r>
          </a:p>
        </p:txBody>
      </p:sp>
      <p:sp>
        <p:nvSpPr>
          <p:cNvPr id="172072" name="Oval 40"/>
          <p:cNvSpPr>
            <a:spLocks noChangeArrowheads="1"/>
          </p:cNvSpPr>
          <p:nvPr/>
        </p:nvSpPr>
        <p:spPr bwMode="auto">
          <a:xfrm>
            <a:off x="7908925" y="5618163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3" name="Oval 41"/>
          <p:cNvSpPr>
            <a:spLocks noChangeArrowheads="1"/>
          </p:cNvSpPr>
          <p:nvPr/>
        </p:nvSpPr>
        <p:spPr bwMode="auto">
          <a:xfrm>
            <a:off x="6796088" y="5608638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5443538" y="4719638"/>
            <a:ext cx="192405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75" name="Oval 43"/>
          <p:cNvSpPr>
            <a:spLocks noChangeArrowheads="1"/>
          </p:cNvSpPr>
          <p:nvPr/>
        </p:nvSpPr>
        <p:spPr bwMode="auto">
          <a:xfrm>
            <a:off x="3868738" y="3209925"/>
            <a:ext cx="160337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6" name="Text Box 44"/>
          <p:cNvSpPr txBox="1">
            <a:spLocks noChangeArrowheads="1"/>
          </p:cNvSpPr>
          <p:nvPr/>
        </p:nvSpPr>
        <p:spPr bwMode="auto">
          <a:xfrm>
            <a:off x="7585075" y="455771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charset="-122"/>
              </a:rPr>
              <a:t>2</a:t>
            </a:r>
          </a:p>
        </p:txBody>
      </p:sp>
      <p:sp>
        <p:nvSpPr>
          <p:cNvPr id="172077" name="Text Box 45"/>
          <p:cNvSpPr txBox="1">
            <a:spLocks noChangeArrowheads="1"/>
          </p:cNvSpPr>
          <p:nvPr/>
        </p:nvSpPr>
        <p:spPr bwMode="auto">
          <a:xfrm>
            <a:off x="635000" y="5057775"/>
            <a:ext cx="2797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One subgame-perfect Nash equilibrium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( </a:t>
            </a:r>
            <a:r>
              <a:rPr lang="en-US" altLang="zh-CN" sz="2000" i="1">
                <a:solidFill>
                  <a:schemeClr val="hlink"/>
                </a:solidFill>
                <a:ea typeface="宋体" charset="-122"/>
              </a:rPr>
              <a:t>W W</a:t>
            </a:r>
            <a:r>
              <a:rPr lang="en-US" altLang="zh-CN" sz="2000">
                <a:ea typeface="宋体" charset="-122"/>
              </a:rPr>
              <a:t>, </a:t>
            </a:r>
            <a:r>
              <a:rPr lang="en-US" altLang="zh-CN" sz="2000" i="1">
                <a:solidFill>
                  <a:srgbClr val="0000FF"/>
                </a:solidFill>
                <a:ea typeface="宋体" charset="-122"/>
              </a:rPr>
              <a:t>W W</a:t>
            </a:r>
            <a:r>
              <a:rPr lang="en-US" altLang="zh-CN" sz="2000">
                <a:ea typeface="宋体" charset="-122"/>
              </a:rPr>
              <a:t> )</a:t>
            </a:r>
          </a:p>
        </p:txBody>
      </p:sp>
      <p:sp>
        <p:nvSpPr>
          <p:cNvPr id="172078" name="Oval 46"/>
          <p:cNvSpPr>
            <a:spLocks noChangeArrowheads="1"/>
          </p:cNvSpPr>
          <p:nvPr/>
        </p:nvSpPr>
        <p:spPr bwMode="auto">
          <a:xfrm>
            <a:off x="2049463" y="2413000"/>
            <a:ext cx="160337" cy="16033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79" name="Line 47"/>
          <p:cNvSpPr>
            <a:spLocks noChangeShapeType="1"/>
          </p:cNvSpPr>
          <p:nvPr/>
        </p:nvSpPr>
        <p:spPr bwMode="auto">
          <a:xfrm flipH="1">
            <a:off x="1360488" y="2533650"/>
            <a:ext cx="703262" cy="700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80" name="Text Box 48"/>
          <p:cNvSpPr txBox="1">
            <a:spLocks noChangeArrowheads="1"/>
          </p:cNvSpPr>
          <p:nvPr/>
        </p:nvSpPr>
        <p:spPr bwMode="auto">
          <a:xfrm>
            <a:off x="1143000" y="26717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W</a:t>
            </a:r>
          </a:p>
        </p:txBody>
      </p:sp>
      <p:sp>
        <p:nvSpPr>
          <p:cNvPr id="172081" name="Text Box 49"/>
          <p:cNvSpPr txBox="1">
            <a:spLocks noChangeArrowheads="1"/>
          </p:cNvSpPr>
          <p:nvPr/>
        </p:nvSpPr>
        <p:spPr bwMode="auto">
          <a:xfrm>
            <a:off x="969963" y="3409950"/>
            <a:ext cx="67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r</a:t>
            </a:r>
            <a:r>
              <a:rPr lang="en-US" altLang="zh-CN" b="1">
                <a:latin typeface="Times New Roman" charset="0"/>
                <a:ea typeface="宋体" charset="-122"/>
                <a:cs typeface="Times New Roman" charset="0"/>
              </a:rPr>
              <a:t>,    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r</a:t>
            </a:r>
          </a:p>
        </p:txBody>
      </p:sp>
      <p:sp>
        <p:nvSpPr>
          <p:cNvPr id="172082" name="Oval 50"/>
          <p:cNvSpPr>
            <a:spLocks noChangeArrowheads="1"/>
          </p:cNvSpPr>
          <p:nvPr/>
        </p:nvSpPr>
        <p:spPr bwMode="auto">
          <a:xfrm>
            <a:off x="1290638" y="3198813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83" name="Line 51"/>
          <p:cNvSpPr>
            <a:spLocks noChangeShapeType="1"/>
          </p:cNvSpPr>
          <p:nvPr/>
        </p:nvSpPr>
        <p:spPr bwMode="auto">
          <a:xfrm>
            <a:off x="2162175" y="2497138"/>
            <a:ext cx="642938" cy="7413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84" name="Line 52"/>
          <p:cNvSpPr>
            <a:spLocks noChangeShapeType="1"/>
          </p:cNvSpPr>
          <p:nvPr/>
        </p:nvSpPr>
        <p:spPr bwMode="auto">
          <a:xfrm>
            <a:off x="2232025" y="2500313"/>
            <a:ext cx="240665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85" name="Text Box 53"/>
          <p:cNvSpPr txBox="1">
            <a:spLocks noChangeArrowheads="1"/>
          </p:cNvSpPr>
          <p:nvPr/>
        </p:nvSpPr>
        <p:spPr bwMode="auto">
          <a:xfrm>
            <a:off x="2674938" y="2686050"/>
            <a:ext cx="661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  <a:ea typeface="宋体" charset="-122"/>
              </a:rPr>
              <a:t>NW</a:t>
            </a:r>
          </a:p>
        </p:txBody>
      </p:sp>
      <p:sp>
        <p:nvSpPr>
          <p:cNvPr id="172086" name="Line 54"/>
          <p:cNvSpPr>
            <a:spLocks noChangeShapeType="1"/>
          </p:cNvSpPr>
          <p:nvPr/>
        </p:nvSpPr>
        <p:spPr bwMode="auto">
          <a:xfrm>
            <a:off x="4962525" y="3441700"/>
            <a:ext cx="348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87" name="Line 55"/>
          <p:cNvSpPr>
            <a:spLocks noChangeShapeType="1"/>
          </p:cNvSpPr>
          <p:nvPr/>
        </p:nvSpPr>
        <p:spPr bwMode="auto">
          <a:xfrm flipV="1">
            <a:off x="7880350" y="1814513"/>
            <a:ext cx="0" cy="161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88" name="Text Box 56"/>
          <p:cNvSpPr txBox="1">
            <a:spLocks noChangeArrowheads="1"/>
          </p:cNvSpPr>
          <p:nvPr/>
        </p:nvSpPr>
        <p:spPr bwMode="auto">
          <a:xfrm>
            <a:off x="7959725" y="2460625"/>
            <a:ext cx="915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Date 1</a:t>
            </a:r>
          </a:p>
        </p:txBody>
      </p:sp>
      <p:sp>
        <p:nvSpPr>
          <p:cNvPr id="172089" name="Line 57"/>
          <p:cNvSpPr>
            <a:spLocks noChangeShapeType="1"/>
          </p:cNvSpPr>
          <p:nvPr/>
        </p:nvSpPr>
        <p:spPr bwMode="auto">
          <a:xfrm flipV="1">
            <a:off x="7880350" y="3429000"/>
            <a:ext cx="0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090" name="Text Box 58"/>
          <p:cNvSpPr txBox="1">
            <a:spLocks noChangeArrowheads="1"/>
          </p:cNvSpPr>
          <p:nvPr/>
        </p:nvSpPr>
        <p:spPr bwMode="auto">
          <a:xfrm>
            <a:off x="7950200" y="3660775"/>
            <a:ext cx="915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Date 2</a:t>
            </a:r>
          </a:p>
        </p:txBody>
      </p:sp>
      <p:sp>
        <p:nvSpPr>
          <p:cNvPr id="172091" name="Text Box 59"/>
          <p:cNvSpPr txBox="1">
            <a:spLocks noChangeArrowheads="1"/>
          </p:cNvSpPr>
          <p:nvPr/>
        </p:nvSpPr>
        <p:spPr bwMode="auto">
          <a:xfrm>
            <a:off x="5432425" y="1560513"/>
            <a:ext cx="2233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W: withdraw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NW: not withdraw</a:t>
            </a:r>
          </a:p>
        </p:txBody>
      </p:sp>
      <p:sp>
        <p:nvSpPr>
          <p:cNvPr id="172092" name="Text Box 60"/>
          <p:cNvSpPr txBox="1">
            <a:spLocks noChangeArrowheads="1"/>
          </p:cNvSpPr>
          <p:nvPr/>
        </p:nvSpPr>
        <p:spPr bwMode="auto">
          <a:xfrm>
            <a:off x="1649413" y="2271713"/>
            <a:ext cx="419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宋体" charset="-122"/>
              </a:rPr>
              <a:t>2</a:t>
            </a:r>
          </a:p>
        </p:txBody>
      </p:sp>
      <p:sp>
        <p:nvSpPr>
          <p:cNvPr id="172093" name="Text Box 61"/>
          <p:cNvSpPr txBox="1">
            <a:spLocks noChangeArrowheads="1"/>
          </p:cNvSpPr>
          <p:nvPr/>
        </p:nvSpPr>
        <p:spPr bwMode="auto">
          <a:xfrm>
            <a:off x="2197100" y="342900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D</a:t>
            </a:r>
            <a:r>
              <a:rPr lang="en-US" altLang="zh-CN" b="1">
                <a:latin typeface="Times New Roman" charset="0"/>
                <a:ea typeface="宋体" charset="-122"/>
                <a:cs typeface="Times New Roman" charset="0"/>
              </a:rPr>
              <a:t>,   </a:t>
            </a:r>
            <a:r>
              <a:rPr lang="en-US" altLang="zh-CN" b="1">
                <a:solidFill>
                  <a:srgbClr val="3333CC"/>
                </a:solidFill>
                <a:latin typeface="Times New Roman" charset="0"/>
                <a:ea typeface="宋体" charset="-122"/>
                <a:cs typeface="Times New Roman" charset="0"/>
              </a:rPr>
              <a:t>2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r–D</a:t>
            </a:r>
          </a:p>
        </p:txBody>
      </p:sp>
      <p:sp>
        <p:nvSpPr>
          <p:cNvPr id="172094" name="Text Box 62"/>
          <p:cNvSpPr txBox="1">
            <a:spLocks noChangeArrowheads="1"/>
          </p:cNvSpPr>
          <p:nvPr/>
        </p:nvSpPr>
        <p:spPr bwMode="auto">
          <a:xfrm>
            <a:off x="3451225" y="3444875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r–D</a:t>
            </a:r>
            <a:r>
              <a:rPr lang="en-US" altLang="zh-CN" b="1" i="1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D</a:t>
            </a:r>
          </a:p>
        </p:txBody>
      </p:sp>
      <p:sp>
        <p:nvSpPr>
          <p:cNvPr id="172095" name="Text Box 63"/>
          <p:cNvSpPr txBox="1">
            <a:spLocks noChangeArrowheads="1"/>
          </p:cNvSpPr>
          <p:nvPr/>
        </p:nvSpPr>
        <p:spPr bwMode="auto">
          <a:xfrm>
            <a:off x="4281488" y="5821363"/>
            <a:ext cx="836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R</a:t>
            </a:r>
            <a:r>
              <a:rPr lang="en-US" altLang="zh-CN" b="1">
                <a:latin typeface="Times New Roman" charset="0"/>
                <a:ea typeface="宋体" charset="-122"/>
                <a:cs typeface="Times New Roman" charset="0"/>
              </a:rPr>
              <a:t>,    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R</a:t>
            </a:r>
          </a:p>
        </p:txBody>
      </p:sp>
      <p:sp>
        <p:nvSpPr>
          <p:cNvPr id="172096" name="Text Box 64"/>
          <p:cNvSpPr txBox="1">
            <a:spLocks noChangeArrowheads="1"/>
          </p:cNvSpPr>
          <p:nvPr/>
        </p:nvSpPr>
        <p:spPr bwMode="auto">
          <a:xfrm>
            <a:off x="6478588" y="5840413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D</a:t>
            </a:r>
            <a:r>
              <a:rPr lang="en-US" altLang="zh-CN" b="1">
                <a:latin typeface="Times New Roman" charset="0"/>
                <a:ea typeface="宋体" charset="-122"/>
                <a:cs typeface="Times New Roman" charset="0"/>
              </a:rPr>
              <a:t>,   </a:t>
            </a:r>
            <a:r>
              <a:rPr lang="en-US" altLang="zh-CN" b="1">
                <a:solidFill>
                  <a:srgbClr val="3333CC"/>
                </a:solidFill>
                <a:latin typeface="Times New Roman" charset="0"/>
                <a:ea typeface="宋体" charset="-122"/>
                <a:cs typeface="Times New Roman" charset="0"/>
              </a:rPr>
              <a:t>2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R–D</a:t>
            </a:r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5338763" y="584200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R–D</a:t>
            </a:r>
            <a:r>
              <a:rPr lang="en-US" altLang="zh-CN" b="1" i="1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D</a:t>
            </a:r>
          </a:p>
        </p:txBody>
      </p:sp>
      <p:sp>
        <p:nvSpPr>
          <p:cNvPr id="172098" name="Text Box 66"/>
          <p:cNvSpPr txBox="1">
            <a:spLocks noChangeArrowheads="1"/>
          </p:cNvSpPr>
          <p:nvPr/>
        </p:nvSpPr>
        <p:spPr bwMode="auto">
          <a:xfrm>
            <a:off x="7688263" y="5840413"/>
            <a:ext cx="836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hlink"/>
                </a:solidFill>
                <a:latin typeface="Times New Roman" charset="0"/>
                <a:ea typeface="宋体" charset="-122"/>
                <a:cs typeface="Times New Roman" charset="0"/>
              </a:rPr>
              <a:t>R</a:t>
            </a:r>
            <a:r>
              <a:rPr lang="en-US" altLang="zh-CN" b="1">
                <a:latin typeface="Times New Roman" charset="0"/>
                <a:ea typeface="宋体" charset="-122"/>
                <a:cs typeface="Times New Roman" charset="0"/>
              </a:rPr>
              <a:t>,    </a:t>
            </a:r>
            <a:r>
              <a:rPr lang="en-US" altLang="zh-CN" b="1" i="1">
                <a:solidFill>
                  <a:srgbClr val="0000FF"/>
                </a:solidFill>
                <a:latin typeface="Times New Roman" charset="0"/>
                <a:ea typeface="宋体" charset="-122"/>
                <a:cs typeface="Times New Roman" charset="0"/>
              </a:rPr>
              <a:t>R</a:t>
            </a:r>
          </a:p>
        </p:txBody>
      </p:sp>
      <p:sp>
        <p:nvSpPr>
          <p:cNvPr id="172099" name="Text Box 67"/>
          <p:cNvSpPr txBox="1">
            <a:spLocks noChangeArrowheads="1"/>
          </p:cNvSpPr>
          <p:nvPr/>
        </p:nvSpPr>
        <p:spPr bwMode="auto">
          <a:xfrm>
            <a:off x="2706688" y="4132263"/>
            <a:ext cx="1412875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 subgame</a:t>
            </a:r>
            <a:endParaRPr lang="en-US" altLang="zh-CN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172100" name="Line 68"/>
          <p:cNvSpPr>
            <a:spLocks noChangeShapeType="1"/>
          </p:cNvSpPr>
          <p:nvPr/>
        </p:nvSpPr>
        <p:spPr bwMode="auto">
          <a:xfrm>
            <a:off x="3797300" y="4511675"/>
            <a:ext cx="692150" cy="2714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2101" name="Freeform 69"/>
          <p:cNvSpPr>
            <a:spLocks/>
          </p:cNvSpPr>
          <p:nvPr/>
        </p:nvSpPr>
        <p:spPr bwMode="auto">
          <a:xfrm>
            <a:off x="4084638" y="3509963"/>
            <a:ext cx="4830762" cy="2773362"/>
          </a:xfrm>
          <a:custGeom>
            <a:avLst/>
            <a:gdLst/>
            <a:ahLst/>
            <a:cxnLst>
              <a:cxn ang="0">
                <a:pos x="465" y="362"/>
              </a:cxn>
              <a:cxn ang="0">
                <a:pos x="502" y="307"/>
              </a:cxn>
              <a:cxn ang="0">
                <a:pos x="567" y="251"/>
              </a:cxn>
              <a:cxn ang="0">
                <a:pos x="641" y="167"/>
              </a:cxn>
              <a:cxn ang="0">
                <a:pos x="1106" y="65"/>
              </a:cxn>
              <a:cxn ang="0">
                <a:pos x="1496" y="28"/>
              </a:cxn>
              <a:cxn ang="0">
                <a:pos x="1626" y="0"/>
              </a:cxn>
              <a:cxn ang="0">
                <a:pos x="1803" y="47"/>
              </a:cxn>
              <a:cxn ang="0">
                <a:pos x="1914" y="74"/>
              </a:cxn>
              <a:cxn ang="0">
                <a:pos x="1998" y="102"/>
              </a:cxn>
              <a:cxn ang="0">
                <a:pos x="2054" y="121"/>
              </a:cxn>
              <a:cxn ang="0">
                <a:pos x="2081" y="139"/>
              </a:cxn>
              <a:cxn ang="0">
                <a:pos x="2137" y="158"/>
              </a:cxn>
              <a:cxn ang="0">
                <a:pos x="2249" y="214"/>
              </a:cxn>
              <a:cxn ang="0">
                <a:pos x="2286" y="251"/>
              </a:cxn>
              <a:cxn ang="0">
                <a:pos x="2323" y="307"/>
              </a:cxn>
              <a:cxn ang="0">
                <a:pos x="2434" y="437"/>
              </a:cxn>
              <a:cxn ang="0">
                <a:pos x="2500" y="511"/>
              </a:cxn>
              <a:cxn ang="0">
                <a:pos x="2602" y="641"/>
              </a:cxn>
              <a:cxn ang="0">
                <a:pos x="2713" y="753"/>
              </a:cxn>
              <a:cxn ang="0">
                <a:pos x="2825" y="892"/>
              </a:cxn>
              <a:cxn ang="0">
                <a:pos x="2908" y="1059"/>
              </a:cxn>
              <a:cxn ang="0">
                <a:pos x="2955" y="1143"/>
              </a:cxn>
              <a:cxn ang="0">
                <a:pos x="2983" y="1236"/>
              </a:cxn>
              <a:cxn ang="0">
                <a:pos x="2945" y="1570"/>
              </a:cxn>
              <a:cxn ang="0">
                <a:pos x="2899" y="1626"/>
              </a:cxn>
              <a:cxn ang="0">
                <a:pos x="2834" y="1691"/>
              </a:cxn>
              <a:cxn ang="0">
                <a:pos x="2704" y="1737"/>
              </a:cxn>
              <a:cxn ang="0">
                <a:pos x="1728" y="1747"/>
              </a:cxn>
              <a:cxn ang="0">
                <a:pos x="1366" y="1719"/>
              </a:cxn>
              <a:cxn ang="0">
                <a:pos x="753" y="1728"/>
              </a:cxn>
              <a:cxn ang="0">
                <a:pos x="307" y="1719"/>
              </a:cxn>
              <a:cxn ang="0">
                <a:pos x="121" y="1682"/>
              </a:cxn>
              <a:cxn ang="0">
                <a:pos x="65" y="1663"/>
              </a:cxn>
              <a:cxn ang="0">
                <a:pos x="19" y="1617"/>
              </a:cxn>
              <a:cxn ang="0">
                <a:pos x="0" y="1561"/>
              </a:cxn>
              <a:cxn ang="0">
                <a:pos x="93" y="1422"/>
              </a:cxn>
              <a:cxn ang="0">
                <a:pos x="140" y="1338"/>
              </a:cxn>
              <a:cxn ang="0">
                <a:pos x="177" y="1180"/>
              </a:cxn>
              <a:cxn ang="0">
                <a:pos x="233" y="948"/>
              </a:cxn>
              <a:cxn ang="0">
                <a:pos x="288" y="855"/>
              </a:cxn>
              <a:cxn ang="0">
                <a:pos x="307" y="827"/>
              </a:cxn>
              <a:cxn ang="0">
                <a:pos x="381" y="650"/>
              </a:cxn>
              <a:cxn ang="0">
                <a:pos x="400" y="595"/>
              </a:cxn>
              <a:cxn ang="0">
                <a:pos x="456" y="483"/>
              </a:cxn>
              <a:cxn ang="0">
                <a:pos x="474" y="427"/>
              </a:cxn>
              <a:cxn ang="0">
                <a:pos x="465" y="362"/>
              </a:cxn>
            </a:cxnLst>
            <a:rect l="0" t="0" r="r" b="b"/>
            <a:pathLst>
              <a:path w="3043" h="1747">
                <a:moveTo>
                  <a:pt x="465" y="362"/>
                </a:moveTo>
                <a:cubicBezTo>
                  <a:pt x="550" y="280"/>
                  <a:pt x="451" y="384"/>
                  <a:pt x="502" y="307"/>
                </a:cubicBezTo>
                <a:cubicBezTo>
                  <a:pt x="521" y="278"/>
                  <a:pt x="543" y="275"/>
                  <a:pt x="567" y="251"/>
                </a:cubicBezTo>
                <a:cubicBezTo>
                  <a:pt x="617" y="201"/>
                  <a:pt x="541" y="232"/>
                  <a:pt x="641" y="167"/>
                </a:cubicBezTo>
                <a:cubicBezTo>
                  <a:pt x="779" y="78"/>
                  <a:pt x="947" y="75"/>
                  <a:pt x="1106" y="65"/>
                </a:cubicBezTo>
                <a:cubicBezTo>
                  <a:pt x="1236" y="23"/>
                  <a:pt x="1354" y="33"/>
                  <a:pt x="1496" y="28"/>
                </a:cubicBezTo>
                <a:cubicBezTo>
                  <a:pt x="1538" y="14"/>
                  <a:pt x="1626" y="0"/>
                  <a:pt x="1626" y="0"/>
                </a:cubicBezTo>
                <a:cubicBezTo>
                  <a:pt x="1687" y="12"/>
                  <a:pt x="1743" y="33"/>
                  <a:pt x="1803" y="47"/>
                </a:cubicBezTo>
                <a:cubicBezTo>
                  <a:pt x="1841" y="56"/>
                  <a:pt x="1877" y="62"/>
                  <a:pt x="1914" y="74"/>
                </a:cubicBezTo>
                <a:cubicBezTo>
                  <a:pt x="1942" y="83"/>
                  <a:pt x="1970" y="93"/>
                  <a:pt x="1998" y="102"/>
                </a:cubicBezTo>
                <a:cubicBezTo>
                  <a:pt x="2017" y="108"/>
                  <a:pt x="2054" y="121"/>
                  <a:pt x="2054" y="121"/>
                </a:cubicBezTo>
                <a:cubicBezTo>
                  <a:pt x="2063" y="127"/>
                  <a:pt x="2071" y="135"/>
                  <a:pt x="2081" y="139"/>
                </a:cubicBezTo>
                <a:cubicBezTo>
                  <a:pt x="2099" y="147"/>
                  <a:pt x="2137" y="158"/>
                  <a:pt x="2137" y="158"/>
                </a:cubicBezTo>
                <a:cubicBezTo>
                  <a:pt x="2171" y="181"/>
                  <a:pt x="2211" y="200"/>
                  <a:pt x="2249" y="214"/>
                </a:cubicBezTo>
                <a:cubicBezTo>
                  <a:pt x="2273" y="289"/>
                  <a:pt x="2237" y="202"/>
                  <a:pt x="2286" y="251"/>
                </a:cubicBezTo>
                <a:cubicBezTo>
                  <a:pt x="2302" y="267"/>
                  <a:pt x="2311" y="288"/>
                  <a:pt x="2323" y="307"/>
                </a:cubicBezTo>
                <a:cubicBezTo>
                  <a:pt x="2357" y="358"/>
                  <a:pt x="2383" y="401"/>
                  <a:pt x="2434" y="437"/>
                </a:cubicBezTo>
                <a:cubicBezTo>
                  <a:pt x="2478" y="501"/>
                  <a:pt x="2454" y="479"/>
                  <a:pt x="2500" y="511"/>
                </a:cubicBezTo>
                <a:cubicBezTo>
                  <a:pt x="2531" y="558"/>
                  <a:pt x="2554" y="610"/>
                  <a:pt x="2602" y="641"/>
                </a:cubicBezTo>
                <a:cubicBezTo>
                  <a:pt x="2629" y="683"/>
                  <a:pt x="2678" y="718"/>
                  <a:pt x="2713" y="753"/>
                </a:cubicBezTo>
                <a:cubicBezTo>
                  <a:pt x="2755" y="795"/>
                  <a:pt x="2782" y="849"/>
                  <a:pt x="2825" y="892"/>
                </a:cubicBezTo>
                <a:cubicBezTo>
                  <a:pt x="2844" y="951"/>
                  <a:pt x="2880" y="1004"/>
                  <a:pt x="2908" y="1059"/>
                </a:cubicBezTo>
                <a:cubicBezTo>
                  <a:pt x="2929" y="1101"/>
                  <a:pt x="2918" y="1106"/>
                  <a:pt x="2955" y="1143"/>
                </a:cubicBezTo>
                <a:cubicBezTo>
                  <a:pt x="2977" y="1211"/>
                  <a:pt x="2968" y="1180"/>
                  <a:pt x="2983" y="1236"/>
                </a:cubicBezTo>
                <a:cubicBezTo>
                  <a:pt x="2991" y="1331"/>
                  <a:pt x="3043" y="1507"/>
                  <a:pt x="2945" y="1570"/>
                </a:cubicBezTo>
                <a:cubicBezTo>
                  <a:pt x="2886" y="1661"/>
                  <a:pt x="2975" y="1528"/>
                  <a:pt x="2899" y="1626"/>
                </a:cubicBezTo>
                <a:cubicBezTo>
                  <a:pt x="2847" y="1693"/>
                  <a:pt x="2888" y="1674"/>
                  <a:pt x="2834" y="1691"/>
                </a:cubicBezTo>
                <a:cubicBezTo>
                  <a:pt x="2798" y="1715"/>
                  <a:pt x="2749" y="1736"/>
                  <a:pt x="2704" y="1737"/>
                </a:cubicBezTo>
                <a:cubicBezTo>
                  <a:pt x="2379" y="1743"/>
                  <a:pt x="2053" y="1744"/>
                  <a:pt x="1728" y="1747"/>
                </a:cubicBezTo>
                <a:cubicBezTo>
                  <a:pt x="1598" y="1741"/>
                  <a:pt x="1491" y="1732"/>
                  <a:pt x="1366" y="1719"/>
                </a:cubicBezTo>
                <a:cubicBezTo>
                  <a:pt x="1163" y="1726"/>
                  <a:pt x="955" y="1708"/>
                  <a:pt x="753" y="1728"/>
                </a:cubicBezTo>
                <a:cubicBezTo>
                  <a:pt x="604" y="1725"/>
                  <a:pt x="456" y="1724"/>
                  <a:pt x="307" y="1719"/>
                </a:cubicBezTo>
                <a:cubicBezTo>
                  <a:pt x="251" y="1717"/>
                  <a:pt x="174" y="1700"/>
                  <a:pt x="121" y="1682"/>
                </a:cubicBezTo>
                <a:cubicBezTo>
                  <a:pt x="102" y="1676"/>
                  <a:pt x="65" y="1663"/>
                  <a:pt x="65" y="1663"/>
                </a:cubicBezTo>
                <a:cubicBezTo>
                  <a:pt x="42" y="1647"/>
                  <a:pt x="31" y="1644"/>
                  <a:pt x="19" y="1617"/>
                </a:cubicBezTo>
                <a:cubicBezTo>
                  <a:pt x="11" y="1599"/>
                  <a:pt x="0" y="1561"/>
                  <a:pt x="0" y="1561"/>
                </a:cubicBezTo>
                <a:cubicBezTo>
                  <a:pt x="33" y="1512"/>
                  <a:pt x="40" y="1456"/>
                  <a:pt x="93" y="1422"/>
                </a:cubicBezTo>
                <a:cubicBezTo>
                  <a:pt x="104" y="1392"/>
                  <a:pt x="140" y="1338"/>
                  <a:pt x="140" y="1338"/>
                </a:cubicBezTo>
                <a:cubicBezTo>
                  <a:pt x="157" y="1285"/>
                  <a:pt x="160" y="1232"/>
                  <a:pt x="177" y="1180"/>
                </a:cubicBezTo>
                <a:cubicBezTo>
                  <a:pt x="185" y="1102"/>
                  <a:pt x="198" y="1020"/>
                  <a:pt x="233" y="948"/>
                </a:cubicBezTo>
                <a:cubicBezTo>
                  <a:pt x="260" y="892"/>
                  <a:pt x="245" y="920"/>
                  <a:pt x="288" y="855"/>
                </a:cubicBezTo>
                <a:cubicBezTo>
                  <a:pt x="294" y="846"/>
                  <a:pt x="307" y="827"/>
                  <a:pt x="307" y="827"/>
                </a:cubicBezTo>
                <a:cubicBezTo>
                  <a:pt x="328" y="765"/>
                  <a:pt x="355" y="710"/>
                  <a:pt x="381" y="650"/>
                </a:cubicBezTo>
                <a:cubicBezTo>
                  <a:pt x="389" y="632"/>
                  <a:pt x="392" y="612"/>
                  <a:pt x="400" y="595"/>
                </a:cubicBezTo>
                <a:cubicBezTo>
                  <a:pt x="418" y="557"/>
                  <a:pt x="443" y="523"/>
                  <a:pt x="456" y="483"/>
                </a:cubicBezTo>
                <a:cubicBezTo>
                  <a:pt x="462" y="464"/>
                  <a:pt x="477" y="446"/>
                  <a:pt x="474" y="427"/>
                </a:cubicBezTo>
                <a:cubicBezTo>
                  <a:pt x="471" y="405"/>
                  <a:pt x="468" y="384"/>
                  <a:pt x="465" y="362"/>
                </a:cubicBezTo>
                <a:close/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 smtClean="0"/>
              <a:t>2.2.C </a:t>
            </a:r>
            <a:r>
              <a:rPr lang="zh-CN" altLang="en-US" sz="4000" dirty="0" smtClean="0"/>
              <a:t>关税和国际市场的不完全竞争</a:t>
            </a:r>
          </a:p>
        </p:txBody>
      </p:sp>
      <p:sp>
        <p:nvSpPr>
          <p:cNvPr id="2068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两个国家，每个国家有</a:t>
            </a:r>
            <a:endParaRPr lang="en-US" altLang="zh-CN" smtClean="0"/>
          </a:p>
          <a:p>
            <a:pPr lvl="1"/>
            <a:r>
              <a:rPr lang="zh-CN" altLang="en-US" smtClean="0"/>
              <a:t>一个</a:t>
            </a:r>
            <a:r>
              <a:rPr lang="zh-CN" altLang="en-US" b="1" smtClean="0"/>
              <a:t>政府</a:t>
            </a:r>
            <a:r>
              <a:rPr lang="zh-CN" altLang="en-US" smtClean="0"/>
              <a:t>：确定关税税率</a:t>
            </a:r>
            <a:endParaRPr lang="en-US" altLang="zh-CN" smtClean="0"/>
          </a:p>
          <a:p>
            <a:pPr lvl="1"/>
            <a:r>
              <a:rPr lang="zh-CN" altLang="en-US" smtClean="0"/>
              <a:t>一个</a:t>
            </a:r>
            <a:r>
              <a:rPr lang="zh-CN" altLang="en-US" b="1" smtClean="0"/>
              <a:t>企业</a:t>
            </a:r>
            <a:r>
              <a:rPr lang="zh-CN" altLang="en-US" smtClean="0"/>
              <a:t>：制造产品供本国消费者消费以及出口</a:t>
            </a:r>
            <a:endParaRPr lang="en-US" altLang="zh-CN" smtClean="0"/>
          </a:p>
          <a:p>
            <a:r>
              <a:rPr lang="zh-CN" altLang="en-US" smtClean="0"/>
              <a:t>博弈的时序：</a:t>
            </a:r>
            <a:endParaRPr lang="en-US" altLang="zh-CN" smtClean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政府同时选择关税税率</a:t>
            </a:r>
            <a:endParaRPr lang="en-US" altLang="zh-CN" smtClean="0"/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企业观察到两国的关税税率后，同时选择在本国市场的产出以及出口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charset="-122"/>
              </a:rPr>
              <a:t>两个企业的收益函数</a:t>
            </a:r>
            <a:endParaRPr lang="en-US" altLang="zh-CN" sz="3800" dirty="0">
              <a:ea typeface="宋体" charset="-122"/>
            </a:endParaRPr>
          </a:p>
        </p:txBody>
      </p:sp>
      <p:graphicFrame>
        <p:nvGraphicFramePr>
          <p:cNvPr id="1740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28688" y="1614488"/>
          <a:ext cx="75723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7980339" imgH="3642789" progId="Word.Document.8">
                  <p:embed/>
                </p:oleObj>
              </mc:Choice>
              <mc:Fallback>
                <p:oleObj name="Document" r:id="rId4" imgW="7980339" imgH="364278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614488"/>
                        <a:ext cx="7572375" cy="345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9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588" y="2419350"/>
              <a:ext cx="1117600" cy="9525"/>
            </p14:xfrm>
          </p:contentPart>
        </mc:Choice>
        <mc:Fallback>
          <p:pic>
            <p:nvPicPr>
              <p:cNvPr id="419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5945" y="2402064"/>
                <a:ext cx="1152885" cy="4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9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0150" y="2393950"/>
              <a:ext cx="1143000" cy="26988"/>
            </p14:xfrm>
          </p:contentPart>
        </mc:Choice>
        <mc:Fallback>
          <p:pic>
            <p:nvPicPr>
              <p:cNvPr id="419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2510" y="2376550"/>
                <a:ext cx="1178280" cy="61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98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6700" y="2320925"/>
              <a:ext cx="777875" cy="9525"/>
            </p14:xfrm>
          </p:contentPart>
        </mc:Choice>
        <mc:Fallback>
          <p:pic>
            <p:nvPicPr>
              <p:cNvPr id="4198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9062" y="2310318"/>
                <a:ext cx="813151" cy="30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99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8263" y="2347913"/>
              <a:ext cx="357187" cy="1587"/>
            </p14:xfrm>
          </p:contentPart>
        </mc:Choice>
        <mc:Fallback>
          <p:pic>
            <p:nvPicPr>
              <p:cNvPr id="4199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70620" y="2270150"/>
                <a:ext cx="392474" cy="157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charset="-122"/>
              </a:rPr>
              <a:t>两个国家的收益函数</a:t>
            </a:r>
            <a:endParaRPr lang="en-US" altLang="zh-CN" sz="3800" dirty="0">
              <a:ea typeface="宋体" charset="-122"/>
            </a:endParaRPr>
          </a:p>
        </p:txBody>
      </p:sp>
      <p:graphicFrame>
        <p:nvGraphicFramePr>
          <p:cNvPr id="1751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14400" y="1681163"/>
          <a:ext cx="7464425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4" imgW="8119759" imgH="4438210" progId="Word.Document.8">
                  <p:embed/>
                </p:oleObj>
              </mc:Choice>
              <mc:Fallback>
                <p:oleObj name="Document" r:id="rId4" imgW="8119759" imgH="443821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81163"/>
                        <a:ext cx="7464425" cy="407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charset="-122"/>
              </a:rPr>
              <a:t>逆向归纳法</a:t>
            </a:r>
            <a:r>
              <a:rPr lang="en-US" altLang="zh-CN" sz="3800" dirty="0" smtClean="0">
                <a:ea typeface="宋体" charset="-122"/>
              </a:rPr>
              <a:t>: </a:t>
            </a:r>
            <a:r>
              <a:rPr lang="zh-CN" altLang="en-US" sz="3800" dirty="0" smtClean="0">
                <a:ea typeface="宋体" charset="-122"/>
              </a:rPr>
              <a:t>第二阶段子博弈</a:t>
            </a:r>
            <a:endParaRPr lang="en-US" altLang="zh-CN" sz="3800" dirty="0">
              <a:ea typeface="宋体" charset="-122"/>
            </a:endParaRPr>
          </a:p>
        </p:txBody>
      </p:sp>
      <p:graphicFrame>
        <p:nvGraphicFramePr>
          <p:cNvPr id="1761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57263" y="1657350"/>
          <a:ext cx="7172325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4" imgW="8007099" imgH="5055616" progId="Word.Document.8">
                  <p:embed/>
                </p:oleObj>
              </mc:Choice>
              <mc:Fallback>
                <p:oleObj name="Document" r:id="rId4" imgW="8007099" imgH="505561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657350"/>
                        <a:ext cx="7172325" cy="452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charset="-122"/>
              </a:rPr>
              <a:t>逆向归纳法</a:t>
            </a:r>
            <a:r>
              <a:rPr lang="en-US" altLang="zh-CN" sz="3800" dirty="0" smtClean="0">
                <a:ea typeface="宋体" charset="-122"/>
              </a:rPr>
              <a:t>: </a:t>
            </a:r>
            <a:r>
              <a:rPr lang="zh-CN" altLang="en-US" sz="3800" dirty="0" smtClean="0">
                <a:ea typeface="宋体" charset="-122"/>
              </a:rPr>
              <a:t>第二阶段子博弈</a:t>
            </a:r>
            <a:endParaRPr lang="en-US" altLang="zh-CN" sz="3800" dirty="0">
              <a:ea typeface="宋体" charset="-122"/>
            </a:endParaRPr>
          </a:p>
        </p:txBody>
      </p:sp>
      <p:graphicFrame>
        <p:nvGraphicFramePr>
          <p:cNvPr id="1771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0338" y="1676400"/>
          <a:ext cx="6634162" cy="420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4" imgW="8004939" imgH="5073888" progId="Word.Document.8">
                  <p:embed/>
                </p:oleObj>
              </mc:Choice>
              <mc:Fallback>
                <p:oleObj name="Document" r:id="rId4" imgW="8004939" imgH="507388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676400"/>
                        <a:ext cx="6634162" cy="420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761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zh-CN" altLang="en-US" smtClean="0"/>
              <a:t>第二阶段</a:t>
            </a:r>
            <a:endParaRPr lang="en-US" altLang="zh-CN" smtClean="0"/>
          </a:p>
          <a:p>
            <a:pPr lvl="1"/>
            <a:r>
              <a:rPr lang="en-US" altLang="zh-CN" smtClean="0"/>
              <a:t>2b: </a:t>
            </a:r>
            <a:r>
              <a:rPr lang="zh-CN" altLang="en-US" smtClean="0"/>
              <a:t>若</a:t>
            </a:r>
            <a:r>
              <a:rPr lang="en-US" altLang="zh-CN" smtClean="0"/>
              <a:t>1</a:t>
            </a:r>
            <a:r>
              <a:rPr lang="zh-CN" altLang="en-US" smtClean="0"/>
              <a:t>拒绝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1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1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1</a:t>
            </a:r>
            <a:r>
              <a:rPr lang="zh-CN" altLang="en-US" smtClean="0"/>
              <a:t>的收益为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           =&gt; 1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，当且仅当</a:t>
            </a:r>
            <a:endParaRPr lang="en-US" altLang="zh-CN" smtClean="0"/>
          </a:p>
        </p:txBody>
      </p:sp>
      <p:graphicFrame>
        <p:nvGraphicFramePr>
          <p:cNvPr id="176132" name="Object 6"/>
          <p:cNvGraphicFramePr>
            <a:graphicFrameLocks noChangeAspect="1"/>
          </p:cNvGraphicFramePr>
          <p:nvPr/>
        </p:nvGraphicFramePr>
        <p:xfrm>
          <a:off x="5562600" y="2270125"/>
          <a:ext cx="45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90440" imgH="164880" progId="Equation.DSMT4">
                  <p:embed/>
                </p:oleObj>
              </mc:Choice>
              <mc:Fallback>
                <p:oleObj name="Equation" r:id="rId3" imgW="19044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70125"/>
                        <a:ext cx="457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5248275" y="3200400"/>
          <a:ext cx="1166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200400"/>
                        <a:ext cx="1166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ea typeface="宋体" charset="-122"/>
              </a:rPr>
              <a:t>逆向归纳法</a:t>
            </a:r>
            <a:r>
              <a:rPr lang="en-US" altLang="zh-CN" sz="3600" dirty="0" smtClean="0">
                <a:ea typeface="宋体" charset="-122"/>
              </a:rPr>
              <a:t>: </a:t>
            </a:r>
            <a:r>
              <a:rPr lang="zh-CN" altLang="en-US" sz="3600" dirty="0" smtClean="0">
                <a:ea typeface="宋体" charset="-122"/>
              </a:rPr>
              <a:t>第一阶段博弈</a:t>
            </a:r>
            <a:endParaRPr lang="en-US" altLang="zh-CN" sz="3600" dirty="0">
              <a:ea typeface="宋体" charset="-122"/>
            </a:endParaRPr>
          </a:p>
        </p:txBody>
      </p:sp>
      <p:graphicFrame>
        <p:nvGraphicFramePr>
          <p:cNvPr id="1781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15988" y="1670050"/>
          <a:ext cx="7469187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4" imgW="9357149" imgH="5147401" progId="Word.Document.8">
                  <p:embed/>
                </p:oleObj>
              </mc:Choice>
              <mc:Fallback>
                <p:oleObj name="Document" r:id="rId4" imgW="9357149" imgH="514740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670050"/>
                        <a:ext cx="7469187" cy="410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5" name="Title 1"/>
          <p:cNvSpPr>
            <a:spLocks noGrp="1"/>
          </p:cNvSpPr>
          <p:nvPr>
            <p:ph type="title" idx="4294967295"/>
          </p:nvPr>
        </p:nvSpPr>
        <p:spPr>
          <a:xfrm>
            <a:off x="457200" y="285728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最后的例子：</a:t>
            </a:r>
            <a:r>
              <a:rPr lang="zh-CN" altLang="en-US" sz="3600" b="1" dirty="0" smtClean="0"/>
              <a:t>投票</a:t>
            </a:r>
            <a:endParaRPr lang="zh-CN" altLang="en-US" sz="3600" dirty="0" smtClean="0"/>
          </a:p>
        </p:txBody>
      </p:sp>
      <p:sp>
        <p:nvSpPr>
          <p:cNvPr id="5017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有三个议案：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以及</a:t>
            </a:r>
            <a:r>
              <a:rPr lang="en-US" altLang="zh-CN" sz="2800" dirty="0" smtClean="0"/>
              <a:t>N(N</a:t>
            </a:r>
            <a:r>
              <a:rPr lang="zh-CN" altLang="en-US" sz="2800" dirty="0" smtClean="0"/>
              <a:t>代表现状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三个人对于上面三个议案的偏好如下：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r>
              <a:rPr lang="zh-CN" altLang="en-US" sz="2800" dirty="0" smtClean="0"/>
              <a:t>假设投票进行两轮，每一轮中投票是同时进行的。第一轮，大家在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之间进行投票；第二轮，大家在第一轮的胜出的议案和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之间进行投票。</a:t>
            </a:r>
          </a:p>
          <a:p>
            <a:r>
              <a:rPr lang="zh-CN" altLang="en-US" sz="2800" dirty="0" smtClean="0"/>
              <a:t>求该博弈的子</a:t>
            </a:r>
            <a:r>
              <a:rPr lang="zh-CN" altLang="en-US" sz="2800" smtClean="0"/>
              <a:t>博弈精炼解。</a:t>
            </a:r>
            <a:endParaRPr lang="zh-CN" altLang="en-US" sz="2800" dirty="0" smtClean="0"/>
          </a:p>
          <a:p>
            <a:endParaRPr lang="zh-CN" altLang="en-US" dirty="0" smtClean="0"/>
          </a:p>
        </p:txBody>
      </p:sp>
      <p:graphicFrame>
        <p:nvGraphicFramePr>
          <p:cNvPr id="501764" name="Object 4"/>
          <p:cNvGraphicFramePr>
            <a:graphicFrameLocks noChangeAspect="1"/>
          </p:cNvGraphicFramePr>
          <p:nvPr/>
        </p:nvGraphicFramePr>
        <p:xfrm>
          <a:off x="2786050" y="2500306"/>
          <a:ext cx="18002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4" imgW="825480" imgH="583920" progId="Equation.DSMT4">
                  <p:embed/>
                </p:oleObj>
              </mc:Choice>
              <mc:Fallback>
                <p:oleObj name="Equation" r:id="rId4" imgW="82548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500306"/>
                        <a:ext cx="1800225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771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zh-CN" altLang="en-US" smtClean="0"/>
              <a:t>第二阶段</a:t>
            </a:r>
            <a:endParaRPr lang="en-US" altLang="zh-CN" smtClean="0"/>
          </a:p>
          <a:p>
            <a:pPr lvl="1"/>
            <a:r>
              <a:rPr lang="en-US" altLang="zh-CN" smtClean="0"/>
              <a:t>2b: </a:t>
            </a:r>
            <a:r>
              <a:rPr lang="zh-CN" altLang="en-US" smtClean="0"/>
              <a:t>若</a:t>
            </a:r>
            <a:r>
              <a:rPr lang="en-US" altLang="zh-CN" smtClean="0"/>
              <a:t>1</a:t>
            </a:r>
            <a:r>
              <a:rPr lang="zh-CN" altLang="en-US" smtClean="0"/>
              <a:t>拒绝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1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1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1</a:t>
            </a:r>
            <a:r>
              <a:rPr lang="zh-CN" altLang="en-US" smtClean="0"/>
              <a:t>的收益为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           =&gt; 1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，当且仅当</a:t>
            </a:r>
            <a:endParaRPr lang="en-US" altLang="zh-CN" smtClean="0"/>
          </a:p>
          <a:p>
            <a:pPr lvl="1"/>
            <a:r>
              <a:rPr lang="en-US" altLang="zh-CN" smtClean="0"/>
              <a:t>2a: </a:t>
            </a:r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提出的             ，则</a:t>
            </a:r>
            <a:r>
              <a:rPr lang="en-US" altLang="zh-CN" smtClean="0"/>
              <a:t>1</a:t>
            </a:r>
            <a:r>
              <a:rPr lang="zh-CN" altLang="en-US" smtClean="0"/>
              <a:t>接受，</a:t>
            </a:r>
            <a:r>
              <a:rPr lang="en-US" altLang="zh-CN" smtClean="0"/>
              <a:t>2</a:t>
            </a:r>
            <a:r>
              <a:rPr lang="zh-CN" altLang="en-US" smtClean="0"/>
              <a:t>因此最多得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2</a:t>
            </a:r>
            <a:r>
              <a:rPr lang="zh-CN" altLang="en-US" smtClean="0"/>
              <a:t>提出的             ，则</a:t>
            </a:r>
            <a:r>
              <a:rPr lang="en-US" altLang="zh-CN" smtClean="0"/>
              <a:t>1</a:t>
            </a:r>
            <a:r>
              <a:rPr lang="zh-CN" altLang="en-US" smtClean="0"/>
              <a:t>拒绝，</a:t>
            </a:r>
            <a:r>
              <a:rPr lang="en-US" altLang="zh-CN" smtClean="0"/>
              <a:t>2</a:t>
            </a:r>
            <a:r>
              <a:rPr lang="zh-CN" altLang="en-US" smtClean="0"/>
              <a:t>因此得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77156" name="Object 6"/>
          <p:cNvGraphicFramePr>
            <a:graphicFrameLocks noChangeAspect="1"/>
          </p:cNvGraphicFramePr>
          <p:nvPr/>
        </p:nvGraphicFramePr>
        <p:xfrm>
          <a:off x="5562600" y="2270125"/>
          <a:ext cx="45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90440" imgH="164880" progId="Equation.DSMT4">
                  <p:embed/>
                </p:oleObj>
              </mc:Choice>
              <mc:Fallback>
                <p:oleObj name="Equation" r:id="rId3" imgW="19044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70125"/>
                        <a:ext cx="457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3"/>
          <p:cNvGraphicFramePr>
            <a:graphicFrameLocks noChangeAspect="1"/>
          </p:cNvGraphicFramePr>
          <p:nvPr/>
        </p:nvGraphicFramePr>
        <p:xfrm>
          <a:off x="3419475" y="3733800"/>
          <a:ext cx="1076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33800"/>
                        <a:ext cx="1076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4"/>
          <p:cNvGraphicFramePr>
            <a:graphicFrameLocks noChangeAspect="1"/>
          </p:cNvGraphicFramePr>
          <p:nvPr/>
        </p:nvGraphicFramePr>
        <p:xfrm>
          <a:off x="8305800" y="3733800"/>
          <a:ext cx="8842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368280" imgH="164880" progId="Equation.DSMT4">
                  <p:embed/>
                </p:oleObj>
              </mc:Choice>
              <mc:Fallback>
                <p:oleObj name="Equation" r:id="rId7" imgW="368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733800"/>
                        <a:ext cx="8842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5"/>
          <p:cNvGraphicFramePr>
            <a:graphicFrameLocks noChangeAspect="1"/>
          </p:cNvGraphicFramePr>
          <p:nvPr/>
        </p:nvGraphicFramePr>
        <p:xfrm>
          <a:off x="3495675" y="4232275"/>
          <a:ext cx="1076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9" imgW="444240" imgH="203040" progId="Equation.DSMT4">
                  <p:embed/>
                </p:oleObj>
              </mc:Choice>
              <mc:Fallback>
                <p:oleObj name="Equation" r:id="rId9" imgW="4442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232275"/>
                        <a:ext cx="1076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7772400" y="4248150"/>
          <a:ext cx="1174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48150"/>
                        <a:ext cx="1174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7"/>
          <p:cNvGraphicFramePr>
            <a:graphicFrameLocks noChangeAspect="1"/>
          </p:cNvGraphicFramePr>
          <p:nvPr/>
        </p:nvGraphicFramePr>
        <p:xfrm>
          <a:off x="5248275" y="3200400"/>
          <a:ext cx="1166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200400"/>
                        <a:ext cx="1166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7818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第二阶段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2b: </a:t>
            </a:r>
            <a:r>
              <a:rPr lang="zh-CN" altLang="en-US" smtClean="0"/>
              <a:t>若</a:t>
            </a:r>
            <a:r>
              <a:rPr lang="en-US" altLang="zh-CN" smtClean="0"/>
              <a:t>1</a:t>
            </a:r>
            <a:r>
              <a:rPr lang="zh-CN" altLang="en-US" smtClean="0"/>
              <a:t>拒绝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1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1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1</a:t>
            </a:r>
            <a:r>
              <a:rPr lang="zh-CN" altLang="en-US" smtClean="0"/>
              <a:t>的收益为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           =&gt; 1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，当且仅当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2a: </a:t>
            </a:r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提出的             ，则</a:t>
            </a:r>
            <a:r>
              <a:rPr lang="en-US" altLang="zh-CN" smtClean="0"/>
              <a:t>1</a:t>
            </a:r>
            <a:r>
              <a:rPr lang="zh-CN" altLang="en-US" smtClean="0"/>
              <a:t>接受，</a:t>
            </a:r>
            <a:r>
              <a:rPr lang="en-US" altLang="zh-CN" smtClean="0"/>
              <a:t>2</a:t>
            </a:r>
            <a:r>
              <a:rPr lang="zh-CN" altLang="en-US" smtClean="0"/>
              <a:t>因此最多得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2</a:t>
            </a:r>
            <a:r>
              <a:rPr lang="zh-CN" altLang="en-US" smtClean="0"/>
              <a:t>提出的             ，则</a:t>
            </a:r>
            <a:r>
              <a:rPr lang="en-US" altLang="zh-CN" smtClean="0"/>
              <a:t>1</a:t>
            </a:r>
            <a:r>
              <a:rPr lang="zh-CN" altLang="en-US" smtClean="0"/>
              <a:t>拒绝，</a:t>
            </a:r>
            <a:r>
              <a:rPr lang="en-US" altLang="zh-CN" smtClean="0"/>
              <a:t>2</a:t>
            </a:r>
            <a:r>
              <a:rPr lang="zh-CN" altLang="en-US" smtClean="0"/>
              <a:t>因此得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所以，</a:t>
            </a:r>
            <a:r>
              <a:rPr lang="en-US" altLang="zh-CN" smtClean="0"/>
              <a:t>2</a:t>
            </a:r>
            <a:r>
              <a:rPr lang="zh-CN" altLang="en-US" smtClean="0"/>
              <a:t>会提出              ，</a:t>
            </a:r>
            <a:r>
              <a:rPr lang="en-US" altLang="zh-CN" smtClean="0"/>
              <a:t>1</a:t>
            </a:r>
            <a:r>
              <a:rPr lang="zh-CN" altLang="en-US" smtClean="0"/>
              <a:t>会选择接受</a:t>
            </a:r>
            <a:endParaRPr lang="en-US" altLang="zh-CN" smtClean="0"/>
          </a:p>
        </p:txBody>
      </p:sp>
      <p:graphicFrame>
        <p:nvGraphicFramePr>
          <p:cNvPr id="178180" name="Object 6"/>
          <p:cNvGraphicFramePr>
            <a:graphicFrameLocks noChangeAspect="1"/>
          </p:cNvGraphicFramePr>
          <p:nvPr/>
        </p:nvGraphicFramePr>
        <p:xfrm>
          <a:off x="5638800" y="2133600"/>
          <a:ext cx="45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90440" imgH="164880" progId="Equation.DSMT4">
                  <p:embed/>
                </p:oleObj>
              </mc:Choice>
              <mc:Fallback>
                <p:oleObj name="Equation" r:id="rId3" imgW="19044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457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3"/>
          <p:cNvGraphicFramePr>
            <a:graphicFrameLocks noChangeAspect="1"/>
          </p:cNvGraphicFramePr>
          <p:nvPr/>
        </p:nvGraphicFramePr>
        <p:xfrm>
          <a:off x="3419475" y="3546475"/>
          <a:ext cx="1076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46475"/>
                        <a:ext cx="1076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4"/>
          <p:cNvGraphicFramePr>
            <a:graphicFrameLocks noChangeAspect="1"/>
          </p:cNvGraphicFramePr>
          <p:nvPr/>
        </p:nvGraphicFramePr>
        <p:xfrm>
          <a:off x="8305800" y="3565525"/>
          <a:ext cx="8842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368280" imgH="164880" progId="Equation.DSMT4">
                  <p:embed/>
                </p:oleObj>
              </mc:Choice>
              <mc:Fallback>
                <p:oleObj name="Equation" r:id="rId7" imgW="368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565525"/>
                        <a:ext cx="8842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5"/>
          <p:cNvGraphicFramePr>
            <a:graphicFrameLocks noChangeAspect="1"/>
          </p:cNvGraphicFramePr>
          <p:nvPr/>
        </p:nvGraphicFramePr>
        <p:xfrm>
          <a:off x="3495675" y="4038600"/>
          <a:ext cx="1076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444240" imgH="203040" progId="Equation.DSMT4">
                  <p:embed/>
                </p:oleObj>
              </mc:Choice>
              <mc:Fallback>
                <p:oleObj name="Equation" r:id="rId9" imgW="4442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038600"/>
                        <a:ext cx="1076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7772400" y="4019550"/>
          <a:ext cx="1174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469800" imgH="190440" progId="Equation.DSMT4">
                  <p:embed/>
                </p:oleObj>
              </mc:Choice>
              <mc:Fallback>
                <p:oleObj name="Equation" r:id="rId11" imgW="46980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019550"/>
                        <a:ext cx="1174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7"/>
          <p:cNvGraphicFramePr>
            <a:graphicFrameLocks noChangeAspect="1"/>
          </p:cNvGraphicFramePr>
          <p:nvPr/>
        </p:nvGraphicFramePr>
        <p:xfrm>
          <a:off x="5248275" y="2971800"/>
          <a:ext cx="1166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971800"/>
                        <a:ext cx="1166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6" name="Object 8"/>
          <p:cNvGraphicFramePr>
            <a:graphicFrameLocks noChangeAspect="1"/>
          </p:cNvGraphicFramePr>
          <p:nvPr/>
        </p:nvGraphicFramePr>
        <p:xfrm>
          <a:off x="3419475" y="5334000"/>
          <a:ext cx="10763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4" imgW="444240" imgH="228600" progId="Equation.DSMT4">
                  <p:embed/>
                </p:oleObj>
              </mc:Choice>
              <mc:Fallback>
                <p:oleObj name="Equation" r:id="rId14" imgW="4442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34000"/>
                        <a:ext cx="10763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9"/>
          <p:cNvGraphicFramePr>
            <a:graphicFrameLocks noChangeAspect="1"/>
          </p:cNvGraphicFramePr>
          <p:nvPr/>
        </p:nvGraphicFramePr>
        <p:xfrm>
          <a:off x="1720850" y="4933950"/>
          <a:ext cx="2317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6" imgW="927000" imgH="190440" progId="Equation.DSMT4">
                  <p:embed/>
                </p:oleObj>
              </mc:Choice>
              <mc:Fallback>
                <p:oleObj name="Equation" r:id="rId16" imgW="92700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933950"/>
                        <a:ext cx="23177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7920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r>
              <a:rPr lang="zh-CN" altLang="en-US" smtClean="0"/>
              <a:t>第一阶段</a:t>
            </a:r>
            <a:endParaRPr lang="en-US" altLang="zh-CN" smtClean="0"/>
          </a:p>
          <a:p>
            <a:pPr lvl="1"/>
            <a:r>
              <a:rPr lang="en-US" altLang="zh-CN" smtClean="0"/>
              <a:t>1b: </a:t>
            </a:r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拒绝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2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2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2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           =&gt; 2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，当且仅当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                        即</a:t>
            </a:r>
            <a:endParaRPr lang="en-US" altLang="zh-CN" smtClean="0"/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5638800" y="2590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304560" imgH="203040" progId="Equation.DSMT4">
                  <p:embed/>
                </p:oleObj>
              </mc:Choice>
              <mc:Fallback>
                <p:oleObj name="Equation" r:id="rId3" imgW="3045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90800"/>
                        <a:ext cx="76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334000" y="30099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099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12"/>
          <p:cNvGraphicFramePr>
            <a:graphicFrameLocks noChangeAspect="1"/>
          </p:cNvGraphicFramePr>
          <p:nvPr/>
        </p:nvGraphicFramePr>
        <p:xfrm>
          <a:off x="4191000" y="34671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671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10"/>
          <p:cNvGraphicFramePr>
            <a:graphicFrameLocks noChangeAspect="1"/>
          </p:cNvGraphicFramePr>
          <p:nvPr/>
        </p:nvGraphicFramePr>
        <p:xfrm>
          <a:off x="5556250" y="1943100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943100"/>
                        <a:ext cx="1301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023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r>
              <a:rPr lang="zh-CN" altLang="en-US" smtClean="0"/>
              <a:t>第一阶段</a:t>
            </a:r>
            <a:endParaRPr lang="en-US" altLang="zh-CN" smtClean="0"/>
          </a:p>
          <a:p>
            <a:pPr lvl="1"/>
            <a:r>
              <a:rPr lang="en-US" altLang="zh-CN" smtClean="0"/>
              <a:t>1b: </a:t>
            </a:r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拒绝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2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2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2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           =&gt; 2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，当且仅当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                        即</a:t>
            </a:r>
            <a:endParaRPr lang="en-US" altLang="zh-CN" smtClean="0"/>
          </a:p>
          <a:p>
            <a:pPr lvl="1"/>
            <a:r>
              <a:rPr lang="en-US" altLang="zh-CN" smtClean="0"/>
              <a:t>1a: </a:t>
            </a:r>
            <a:r>
              <a:rPr lang="zh-CN" altLang="en-US" smtClean="0"/>
              <a:t>若</a:t>
            </a:r>
            <a:r>
              <a:rPr lang="en-US" altLang="zh-CN" smtClean="0"/>
              <a:t>1</a:t>
            </a:r>
            <a:r>
              <a:rPr lang="zh-CN" altLang="en-US" smtClean="0"/>
              <a:t>提出的                             ，则</a:t>
            </a:r>
            <a:r>
              <a:rPr lang="en-US" altLang="zh-CN" smtClean="0"/>
              <a:t>2</a:t>
            </a:r>
            <a:r>
              <a:rPr lang="zh-CN" altLang="en-US" smtClean="0"/>
              <a:t>接受，</a:t>
            </a:r>
            <a:r>
              <a:rPr lang="en-US" altLang="zh-CN" smtClean="0"/>
              <a:t>1</a:t>
            </a:r>
            <a:r>
              <a:rPr lang="zh-CN" altLang="en-US" smtClean="0"/>
              <a:t>因此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      最多得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若</a:t>
            </a:r>
            <a:r>
              <a:rPr lang="en-US" altLang="zh-CN" smtClean="0"/>
              <a:t>1</a:t>
            </a:r>
            <a:r>
              <a:rPr lang="zh-CN" altLang="en-US" smtClean="0"/>
              <a:t>提出的                             ，则</a:t>
            </a:r>
            <a:r>
              <a:rPr lang="en-US" altLang="zh-CN" smtClean="0"/>
              <a:t>2</a:t>
            </a:r>
            <a:r>
              <a:rPr lang="zh-CN" altLang="en-US" smtClean="0"/>
              <a:t>拒绝，</a:t>
            </a:r>
            <a:r>
              <a:rPr lang="en-US" altLang="zh-CN" smtClean="0"/>
              <a:t>1</a:t>
            </a:r>
            <a:r>
              <a:rPr lang="zh-CN" altLang="en-US" smtClean="0"/>
              <a:t>因此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zh-CN" altLang="en-US" smtClean="0"/>
              <a:t>                 得到               </a:t>
            </a:r>
            <a:endParaRPr lang="en-US" altLang="zh-CN" smtClean="0"/>
          </a:p>
        </p:txBody>
      </p:sp>
      <p:graphicFrame>
        <p:nvGraphicFramePr>
          <p:cNvPr id="180228" name="Object 10"/>
          <p:cNvGraphicFramePr>
            <a:graphicFrameLocks noChangeAspect="1"/>
          </p:cNvGraphicFramePr>
          <p:nvPr/>
        </p:nvGraphicFramePr>
        <p:xfrm>
          <a:off x="3124200" y="55626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571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11"/>
          <p:cNvGraphicFramePr>
            <a:graphicFrameLocks noChangeAspect="1"/>
          </p:cNvGraphicFramePr>
          <p:nvPr/>
        </p:nvGraphicFramePr>
        <p:xfrm>
          <a:off x="5715000" y="25400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40000"/>
                        <a:ext cx="76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12"/>
          <p:cNvGraphicFramePr>
            <a:graphicFrameLocks noChangeAspect="1"/>
          </p:cNvGraphicFramePr>
          <p:nvPr/>
        </p:nvGraphicFramePr>
        <p:xfrm>
          <a:off x="5334000" y="30099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099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4191000" y="35052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3429000" y="40005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05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3" name="Object 9"/>
          <p:cNvGraphicFramePr>
            <a:graphicFrameLocks noChangeAspect="1"/>
          </p:cNvGraphicFramePr>
          <p:nvPr/>
        </p:nvGraphicFramePr>
        <p:xfrm>
          <a:off x="3505200" y="4533900"/>
          <a:ext cx="174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2" imgW="698400" imgH="228600" progId="Equation.DSMT4">
                  <p:embed/>
                </p:oleObj>
              </mc:Choice>
              <mc:Fallback>
                <p:oleObj name="Equation" r:id="rId12" imgW="6984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33900"/>
                        <a:ext cx="1746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3441700" y="49911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4" imgW="939600" imgH="228600" progId="Equation.DSMT4">
                  <p:embed/>
                </p:oleObj>
              </mc:Choice>
              <mc:Fallback>
                <p:oleObj name="Equation" r:id="rId14" imgW="9396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49911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/>
        </p:nvGraphicFramePr>
        <p:xfrm>
          <a:off x="5632450" y="1981200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981200"/>
                        <a:ext cx="1301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12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第一阶段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1b: </a:t>
            </a:r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拒绝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2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 若</a:t>
            </a:r>
            <a:r>
              <a:rPr lang="en-US" altLang="zh-CN" smtClean="0"/>
              <a:t>2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2</a:t>
            </a:r>
            <a:r>
              <a:rPr lang="zh-CN" altLang="en-US" smtClean="0"/>
              <a:t>的收益为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           =&gt; 2</a:t>
            </a:r>
            <a:r>
              <a:rPr lang="zh-CN" altLang="en-US" smtClean="0"/>
              <a:t>接受</a:t>
            </a:r>
            <a:r>
              <a:rPr lang="en-US" altLang="zh-CN" smtClean="0"/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，当且仅当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                         即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mtClean="0"/>
              <a:t>1a: </a:t>
            </a:r>
            <a:r>
              <a:rPr lang="zh-CN" altLang="en-US" smtClean="0"/>
              <a:t>若</a:t>
            </a:r>
            <a:r>
              <a:rPr lang="en-US" altLang="zh-CN" smtClean="0"/>
              <a:t>1</a:t>
            </a:r>
            <a:r>
              <a:rPr lang="zh-CN" altLang="en-US" smtClean="0"/>
              <a:t>提出的                             ，则</a:t>
            </a:r>
            <a:r>
              <a:rPr lang="en-US" altLang="zh-CN" smtClean="0"/>
              <a:t>2</a:t>
            </a:r>
            <a:r>
              <a:rPr lang="zh-CN" altLang="en-US" smtClean="0"/>
              <a:t>接受，</a:t>
            </a:r>
            <a:r>
              <a:rPr lang="en-US" altLang="zh-CN" smtClean="0"/>
              <a:t>1</a:t>
            </a:r>
            <a:r>
              <a:rPr lang="zh-CN" altLang="en-US" smtClean="0"/>
              <a:t>因此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       最多得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若</a:t>
            </a:r>
            <a:r>
              <a:rPr lang="en-US" altLang="zh-CN" smtClean="0"/>
              <a:t>1</a:t>
            </a:r>
            <a:r>
              <a:rPr lang="zh-CN" altLang="en-US" smtClean="0"/>
              <a:t>提出的                             ，则</a:t>
            </a:r>
            <a:r>
              <a:rPr lang="en-US" altLang="zh-CN" smtClean="0"/>
              <a:t>2</a:t>
            </a:r>
            <a:r>
              <a:rPr lang="zh-CN" altLang="en-US" smtClean="0"/>
              <a:t>拒绝，</a:t>
            </a:r>
            <a:r>
              <a:rPr lang="en-US" altLang="zh-CN" smtClean="0"/>
              <a:t>1</a:t>
            </a:r>
            <a:r>
              <a:rPr lang="zh-CN" altLang="en-US" smtClean="0"/>
              <a:t>因此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                得到               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 因为                    </a:t>
            </a:r>
            <a:endParaRPr lang="en-US" altLang="zh-CN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所以，</a:t>
            </a:r>
            <a:r>
              <a:rPr lang="en-US" altLang="zh-CN" smtClean="0"/>
              <a:t>1</a:t>
            </a:r>
            <a:r>
              <a:rPr lang="zh-CN" altLang="en-US" smtClean="0"/>
              <a:t>会提出                            ，</a:t>
            </a:r>
            <a:r>
              <a:rPr lang="en-US" altLang="zh-CN" smtClean="0"/>
              <a:t>2</a:t>
            </a:r>
            <a:r>
              <a:rPr lang="zh-CN" altLang="en-US" smtClean="0"/>
              <a:t>会选择接受</a:t>
            </a:r>
            <a:endParaRPr lang="en-US" altLang="zh-CN" smtClean="0"/>
          </a:p>
        </p:txBody>
      </p:sp>
      <p:graphicFrame>
        <p:nvGraphicFramePr>
          <p:cNvPr id="181252" name="Object 10"/>
          <p:cNvGraphicFramePr>
            <a:graphicFrameLocks noChangeAspect="1"/>
          </p:cNvGraphicFramePr>
          <p:nvPr/>
        </p:nvGraphicFramePr>
        <p:xfrm>
          <a:off x="3124200" y="51816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571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11"/>
          <p:cNvGraphicFramePr>
            <a:graphicFrameLocks noChangeAspect="1"/>
          </p:cNvGraphicFramePr>
          <p:nvPr/>
        </p:nvGraphicFramePr>
        <p:xfrm>
          <a:off x="5700713" y="24384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438400"/>
                        <a:ext cx="76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12"/>
          <p:cNvGraphicFramePr>
            <a:graphicFrameLocks noChangeAspect="1"/>
          </p:cNvGraphicFramePr>
          <p:nvPr/>
        </p:nvGraphicFramePr>
        <p:xfrm>
          <a:off x="5334000" y="28194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94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4191000" y="32766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6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3429000" y="37338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3505200" y="4229100"/>
          <a:ext cx="174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2" imgW="698400" imgH="228600" progId="Equation.DSMT4">
                  <p:embed/>
                </p:oleObj>
              </mc:Choice>
              <mc:Fallback>
                <p:oleObj name="Equation" r:id="rId12" imgW="6984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29100"/>
                        <a:ext cx="1746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3441700" y="46863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4" imgW="939600" imgH="228600" progId="Equation.DSMT4">
                  <p:embed/>
                </p:oleObj>
              </mc:Choice>
              <mc:Fallback>
                <p:oleObj name="Equation" r:id="rId14" imgW="9396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468630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9" name="Object 11"/>
          <p:cNvGraphicFramePr>
            <a:graphicFrameLocks noChangeAspect="1"/>
          </p:cNvGraphicFramePr>
          <p:nvPr/>
        </p:nvGraphicFramePr>
        <p:xfrm>
          <a:off x="3260725" y="6134100"/>
          <a:ext cx="2381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6" imgW="952200" imgH="228600" progId="Equation.DSMT4">
                  <p:embed/>
                </p:oleObj>
              </mc:Choice>
              <mc:Fallback>
                <p:oleObj name="Equation" r:id="rId16" imgW="9522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6134100"/>
                        <a:ext cx="2381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0" name="Object 12"/>
          <p:cNvGraphicFramePr>
            <a:graphicFrameLocks noChangeAspect="1"/>
          </p:cNvGraphicFramePr>
          <p:nvPr/>
        </p:nvGraphicFramePr>
        <p:xfrm>
          <a:off x="1809750" y="5638800"/>
          <a:ext cx="254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8" imgW="1015920" imgH="228600" progId="Equation.DSMT4">
                  <p:embed/>
                </p:oleObj>
              </mc:Choice>
              <mc:Fallback>
                <p:oleObj name="Equation" r:id="rId18" imgW="10159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638800"/>
                        <a:ext cx="2540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5632450" y="1905000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20" imgW="520560" imgH="228600" progId="Equation.DSMT4">
                  <p:embed/>
                </p:oleObj>
              </mc:Choice>
              <mc:Fallback>
                <p:oleObj name="Equation" r:id="rId20" imgW="5205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905000"/>
                        <a:ext cx="1301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2.1.D </a:t>
            </a:r>
            <a:r>
              <a:rPr lang="zh-CN" altLang="en-US" smtClean="0"/>
              <a:t>序贯谈判</a:t>
            </a:r>
          </a:p>
        </p:txBody>
      </p:sp>
      <p:sp>
        <p:nvSpPr>
          <p:cNvPr id="1822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zh-CN" altLang="en-US" smtClean="0"/>
              <a:t>逆向归纳解：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提出</a:t>
            </a:r>
            <a:endParaRPr lang="en-US" altLang="zh-CN" smtClean="0"/>
          </a:p>
          <a:p>
            <a:pPr lvl="1">
              <a:buFont typeface="Arial" charset="0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选择接受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82276" name="Object 9"/>
          <p:cNvGraphicFramePr>
            <a:graphicFrameLocks noChangeAspect="1"/>
          </p:cNvGraphicFramePr>
          <p:nvPr/>
        </p:nvGraphicFramePr>
        <p:xfrm>
          <a:off x="1911350" y="1905000"/>
          <a:ext cx="441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765080" imgH="228600" progId="Equation.DSMT4">
                  <p:embed/>
                </p:oleObj>
              </mc:Choice>
              <mc:Fallback>
                <p:oleObj name="Equation" r:id="rId3" imgW="17650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905000"/>
                        <a:ext cx="4413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1741</Words>
  <Application>Microsoft Office PowerPoint</Application>
  <PresentationFormat>全屏显示(4:3)</PresentationFormat>
  <Paragraphs>196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Equation</vt:lpstr>
      <vt:lpstr>Document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2.1.D 序贯谈判</vt:lpstr>
      <vt:lpstr>2.2 完全非完美信息两阶段博弈</vt:lpstr>
      <vt:lpstr>子博弈精炼解</vt:lpstr>
      <vt:lpstr>子博弈精炼解</vt:lpstr>
      <vt:lpstr>海盗分金币问题</vt:lpstr>
      <vt:lpstr>海盗分金币问题</vt:lpstr>
      <vt:lpstr>海盗分金币问题</vt:lpstr>
      <vt:lpstr>海盗分金币问题</vt:lpstr>
      <vt:lpstr>2.2.B 对银行的挤提</vt:lpstr>
      <vt:lpstr>2.2.B 对银行的挤提</vt:lpstr>
      <vt:lpstr>Bank runs: game tree</vt:lpstr>
      <vt:lpstr>2.2.C 关税和国际市场的不完全竞争</vt:lpstr>
      <vt:lpstr>两个企业的收益函数</vt:lpstr>
      <vt:lpstr>两个国家的收益函数</vt:lpstr>
      <vt:lpstr>逆向归纳法: 第二阶段子博弈</vt:lpstr>
      <vt:lpstr>逆向归纳法: 第二阶段子博弈</vt:lpstr>
      <vt:lpstr>逆向归纳法: 第一阶段博弈</vt:lpstr>
      <vt:lpstr>最后的例子：投票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2.1.D 序贯谈判</dc:title>
  <dc:creator>Administrator</dc:creator>
  <cp:lastModifiedBy>admin</cp:lastModifiedBy>
  <cp:revision>10</cp:revision>
  <dcterms:created xsi:type="dcterms:W3CDTF">2014-10-10T03:28:24Z</dcterms:created>
  <dcterms:modified xsi:type="dcterms:W3CDTF">2016-10-13T02:54:37Z</dcterms:modified>
</cp:coreProperties>
</file>