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94" r:id="rId24"/>
    <p:sldId id="278" r:id="rId25"/>
    <p:sldId id="279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6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E9544-5196-403C-9E84-0F7B07E7FC8B}" type="datetimeFigureOut">
              <a:rPr lang="zh-CN" altLang="en-US" smtClean="0"/>
              <a:pPr/>
              <a:t>2015/10/27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B2F78-C6C9-42C1-B08D-DFFB01B009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2.3   </a:t>
            </a:r>
            <a:r>
              <a:rPr lang="zh-CN" altLang="en-US" smtClean="0"/>
              <a:t>重复博弈</a:t>
            </a:r>
          </a:p>
        </p:txBody>
      </p:sp>
      <p:sp>
        <p:nvSpPr>
          <p:cNvPr id="209922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zh-CN" smtClean="0"/>
              <a:t>2.3.A </a:t>
            </a:r>
            <a:r>
              <a:rPr lang="zh-CN" altLang="en-US" smtClean="0"/>
              <a:t>两阶段重复博弈</a:t>
            </a:r>
          </a:p>
          <a:p>
            <a:r>
              <a:rPr lang="en-US" altLang="zh-CN" smtClean="0"/>
              <a:t>2.3.B </a:t>
            </a:r>
            <a:r>
              <a:rPr lang="zh-CN" altLang="en-US" smtClean="0"/>
              <a:t>无限重复博弈</a:t>
            </a:r>
          </a:p>
          <a:p>
            <a:endParaRPr lang="zh-CN" altLang="en-US" smtClean="0"/>
          </a:p>
          <a:p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89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217090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smtClean="0"/>
              <a:t>令</a:t>
            </a:r>
            <a:r>
              <a:rPr lang="en-US" altLang="zh-CN" smtClean="0"/>
              <a:t>G={S</a:t>
            </a:r>
            <a:r>
              <a:rPr lang="en-US" altLang="zh-CN" baseline="-25000" smtClean="0"/>
              <a:t>1,</a:t>
            </a:r>
            <a:r>
              <a:rPr lang="en-US" altLang="zh-CN" smtClean="0"/>
              <a:t> …</a:t>
            </a:r>
            <a:r>
              <a:rPr lang="en-US" altLang="zh-CN" baseline="-25000" smtClean="0"/>
              <a:t>,</a:t>
            </a:r>
            <a:r>
              <a:rPr lang="en-US" altLang="zh-CN" smtClean="0"/>
              <a:t> S</a:t>
            </a:r>
            <a:r>
              <a:rPr lang="en-US" altLang="zh-CN" baseline="-25000" smtClean="0"/>
              <a:t>n</a:t>
            </a:r>
            <a:r>
              <a:rPr lang="en-US" altLang="zh-CN" smtClean="0"/>
              <a:t>; u</a:t>
            </a:r>
            <a:r>
              <a:rPr lang="en-US" altLang="zh-CN" baseline="-25000" smtClean="0"/>
              <a:t>1,</a:t>
            </a:r>
            <a:r>
              <a:rPr lang="en-US" altLang="zh-CN" smtClean="0"/>
              <a:t> …</a:t>
            </a:r>
            <a:r>
              <a:rPr lang="en-US" altLang="zh-CN" baseline="-25000" smtClean="0"/>
              <a:t>,</a:t>
            </a:r>
            <a:r>
              <a:rPr lang="en-US" altLang="zh-CN" smtClean="0"/>
              <a:t> u</a:t>
            </a:r>
            <a:r>
              <a:rPr lang="en-US" altLang="zh-CN" baseline="-25000" smtClean="0"/>
              <a:t>n</a:t>
            </a:r>
            <a:r>
              <a:rPr lang="en-US" altLang="zh-CN" smtClean="0"/>
              <a:t>}</a:t>
            </a:r>
            <a:r>
              <a:rPr lang="zh-CN" altLang="en-US" smtClean="0"/>
              <a:t>表示一个完全信息博弈</a:t>
            </a:r>
            <a:endParaRPr lang="en-US" altLang="zh-CN" smtClean="0"/>
          </a:p>
          <a:p>
            <a:r>
              <a:rPr lang="zh-CN" altLang="en-US" smtClean="0"/>
              <a:t>我们称</a:t>
            </a:r>
            <a:r>
              <a:rPr lang="en-US" altLang="zh-CN" smtClean="0"/>
              <a:t>G</a:t>
            </a:r>
            <a:r>
              <a:rPr lang="zh-CN" altLang="en-US" smtClean="0"/>
              <a:t>为重复博弈中的</a:t>
            </a:r>
            <a:r>
              <a:rPr lang="zh-CN" altLang="en-US" b="1" smtClean="0"/>
              <a:t>阶段博弈</a:t>
            </a:r>
            <a:endParaRPr lang="en-US" altLang="zh-CN" b="1" smtClean="0"/>
          </a:p>
          <a:p>
            <a:r>
              <a:rPr lang="zh-CN" altLang="en-US" b="1" smtClean="0"/>
              <a:t>定义：</a:t>
            </a:r>
            <a:r>
              <a:rPr lang="zh-CN" altLang="en-US" smtClean="0"/>
              <a:t>对给定的阶段博弈</a:t>
            </a:r>
            <a:r>
              <a:rPr lang="en-US" altLang="zh-CN" smtClean="0"/>
              <a:t>G</a:t>
            </a:r>
            <a:r>
              <a:rPr lang="zh-CN" altLang="en-US" smtClean="0"/>
              <a:t>，令</a:t>
            </a:r>
            <a:r>
              <a:rPr lang="en-US" altLang="zh-CN" smtClean="0"/>
              <a:t>G(T)</a:t>
            </a:r>
            <a:r>
              <a:rPr lang="zh-CN" altLang="en-US" smtClean="0"/>
              <a:t>表示</a:t>
            </a:r>
            <a:r>
              <a:rPr lang="en-US" altLang="zh-CN" smtClean="0"/>
              <a:t>G</a:t>
            </a:r>
            <a:r>
              <a:rPr lang="zh-CN" altLang="en-US" smtClean="0"/>
              <a:t>重复进行</a:t>
            </a:r>
            <a:r>
              <a:rPr lang="en-US" altLang="zh-CN" smtClean="0"/>
              <a:t>T</a:t>
            </a:r>
            <a:r>
              <a:rPr lang="zh-CN" altLang="en-US" smtClean="0"/>
              <a:t>次的</a:t>
            </a:r>
            <a:r>
              <a:rPr lang="zh-CN" altLang="en-US" b="1" smtClean="0"/>
              <a:t>有限重复博弈</a:t>
            </a:r>
            <a:r>
              <a:rPr lang="zh-CN" altLang="en-US" smtClean="0"/>
              <a:t>，并且在下一次博弈开始前，所有以前博弈的进行都可被观测到。</a:t>
            </a:r>
            <a:r>
              <a:rPr lang="en-US" altLang="zh-CN" smtClean="0"/>
              <a:t>G(T)</a:t>
            </a:r>
            <a:r>
              <a:rPr lang="zh-CN" altLang="en-US" smtClean="0"/>
              <a:t>的收益为</a:t>
            </a:r>
            <a:r>
              <a:rPr lang="en-US" altLang="zh-CN" smtClean="0"/>
              <a:t>T</a:t>
            </a:r>
            <a:r>
              <a:rPr lang="zh-CN" altLang="en-US" smtClean="0"/>
              <a:t>次阶段博弈收益的简单相加。</a:t>
            </a:r>
            <a:endParaRPr lang="zh-CN" altLang="en-US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218114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b="1" smtClean="0"/>
              <a:t>定理：</a:t>
            </a:r>
            <a:r>
              <a:rPr lang="zh-CN" altLang="en-US" smtClean="0"/>
              <a:t>如果阶段博弈</a:t>
            </a:r>
            <a:r>
              <a:rPr lang="en-US" altLang="zh-CN" smtClean="0"/>
              <a:t>G</a:t>
            </a:r>
            <a:r>
              <a:rPr lang="zh-CN" altLang="en-US" smtClean="0"/>
              <a:t>有</a:t>
            </a:r>
            <a:r>
              <a:rPr lang="zh-CN" altLang="en-US" b="1" smtClean="0"/>
              <a:t>唯一</a:t>
            </a:r>
            <a:r>
              <a:rPr lang="zh-CN" altLang="en-US" smtClean="0"/>
              <a:t>的纳什均衡，则对任一有限</a:t>
            </a:r>
            <a:r>
              <a:rPr lang="en-US" altLang="zh-CN" smtClean="0"/>
              <a:t>T</a:t>
            </a:r>
            <a:r>
              <a:rPr lang="zh-CN" altLang="en-US" smtClean="0"/>
              <a:t>，重复博弈</a:t>
            </a:r>
            <a:r>
              <a:rPr lang="en-US" altLang="zh-CN" smtClean="0"/>
              <a:t>G(T)</a:t>
            </a:r>
            <a:r>
              <a:rPr lang="zh-CN" altLang="en-US" smtClean="0"/>
              <a:t>有</a:t>
            </a:r>
            <a:r>
              <a:rPr lang="zh-CN" altLang="en-US" b="1" smtClean="0"/>
              <a:t>唯一</a:t>
            </a:r>
            <a:r>
              <a:rPr lang="zh-CN" altLang="en-US" smtClean="0"/>
              <a:t>的子博弈精炼结果：即</a:t>
            </a:r>
            <a:r>
              <a:rPr lang="en-US" altLang="zh-CN" smtClean="0"/>
              <a:t>G</a:t>
            </a:r>
            <a:r>
              <a:rPr lang="zh-CN" altLang="en-US" smtClean="0"/>
              <a:t>的纳什均衡结果在每一阶段重复进行。</a:t>
            </a:r>
            <a:endParaRPr lang="zh-CN" altLang="en-US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7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219138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smtClean="0"/>
              <a:t>两阶段重复博弈</a:t>
            </a:r>
          </a:p>
          <a:p>
            <a:endParaRPr lang="zh-CN" altLang="en-US" b="1" smtClean="0"/>
          </a:p>
          <a:p>
            <a:endParaRPr lang="zh-CN" altLang="en-US" b="1" smtClean="0"/>
          </a:p>
          <a:p>
            <a:endParaRPr lang="zh-CN" altLang="en-US" b="1" smtClean="0"/>
          </a:p>
          <a:p>
            <a:endParaRPr lang="zh-CN" altLang="en-US" b="1" smtClean="0"/>
          </a:p>
          <a:p>
            <a:endParaRPr lang="zh-CN" altLang="en-US" b="1" smtClean="0"/>
          </a:p>
          <a:p>
            <a:endParaRPr lang="zh-CN" altLang="en-US" b="1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76400" y="1828800"/>
          <a:ext cx="5486400" cy="3333750"/>
        </p:xfrm>
        <a:graphic>
          <a:graphicData uri="http://schemas.openxmlformats.org/drawingml/2006/table">
            <a:tbl>
              <a:tblPr/>
              <a:tblGrid>
                <a:gridCol w="1096963"/>
                <a:gridCol w="1096962"/>
                <a:gridCol w="1098550"/>
                <a:gridCol w="1096963"/>
                <a:gridCol w="1096962"/>
              </a:tblGrid>
              <a:tr h="6667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参与者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L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M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R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6750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参与者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L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6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M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4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R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3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220162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sz="3000" smtClean="0"/>
              <a:t>两阶段重复博弈</a:t>
            </a:r>
          </a:p>
          <a:p>
            <a:endParaRPr lang="zh-CN" altLang="en-US" sz="3000" b="1" smtClean="0"/>
          </a:p>
          <a:p>
            <a:endParaRPr lang="zh-CN" altLang="en-US" sz="3000" b="1" smtClean="0"/>
          </a:p>
          <a:p>
            <a:endParaRPr lang="zh-CN" altLang="en-US" sz="3000" b="1" smtClean="0"/>
          </a:p>
          <a:p>
            <a:endParaRPr lang="zh-CN" altLang="en-US" sz="3000" b="1" smtClean="0"/>
          </a:p>
          <a:p>
            <a:endParaRPr lang="zh-CN" altLang="en-US" sz="3000" b="1" smtClean="0"/>
          </a:p>
          <a:p>
            <a:endParaRPr lang="zh-CN" altLang="en-US" sz="3000" b="1" smtClean="0"/>
          </a:p>
          <a:p>
            <a:r>
              <a:rPr lang="zh-CN" altLang="en-US" sz="3000" b="1" smtClean="0"/>
              <a:t>静态博弈</a:t>
            </a:r>
            <a:r>
              <a:rPr lang="zh-CN" altLang="en-US" sz="3000" smtClean="0"/>
              <a:t>中，两个纳什均衡</a:t>
            </a:r>
            <a:r>
              <a:rPr lang="zh-CN" altLang="en-US" sz="3000" smtClean="0">
                <a:sym typeface="Wingdings" pitchFamily="2" charset="2"/>
              </a:rPr>
              <a:t>：</a:t>
            </a:r>
            <a:r>
              <a:rPr lang="en-US" altLang="zh-CN" sz="3000" smtClean="0">
                <a:sym typeface="Wingdings" pitchFamily="2" charset="2"/>
              </a:rPr>
              <a:t>(L</a:t>
            </a:r>
            <a:r>
              <a:rPr lang="en-US" altLang="zh-CN" sz="3000" baseline="-25000" smtClean="0">
                <a:sym typeface="Wingdings" pitchFamily="2" charset="2"/>
              </a:rPr>
              <a:t>1</a:t>
            </a:r>
            <a:r>
              <a:rPr lang="en-US" altLang="zh-CN" sz="3000" smtClean="0">
                <a:sym typeface="Wingdings" pitchFamily="2" charset="2"/>
              </a:rPr>
              <a:t> , L</a:t>
            </a:r>
            <a:r>
              <a:rPr lang="en-US" altLang="zh-CN" sz="3000" baseline="-25000" smtClean="0">
                <a:sym typeface="Wingdings" pitchFamily="2" charset="2"/>
              </a:rPr>
              <a:t>2</a:t>
            </a:r>
            <a:r>
              <a:rPr lang="en-US" altLang="zh-CN" sz="3000" smtClean="0">
                <a:sym typeface="Wingdings" pitchFamily="2" charset="2"/>
              </a:rPr>
              <a:t>)</a:t>
            </a:r>
            <a:r>
              <a:rPr lang="zh-CN" altLang="en-US" sz="3000" smtClean="0">
                <a:sym typeface="Wingdings" pitchFamily="2" charset="2"/>
              </a:rPr>
              <a:t>和</a:t>
            </a:r>
            <a:r>
              <a:rPr lang="en-US" altLang="zh-CN" sz="3000" smtClean="0">
                <a:sym typeface="Wingdings" pitchFamily="2" charset="2"/>
              </a:rPr>
              <a:t>(R</a:t>
            </a:r>
            <a:r>
              <a:rPr lang="en-US" altLang="zh-CN" sz="3000" baseline="-25000" smtClean="0">
                <a:sym typeface="Wingdings" pitchFamily="2" charset="2"/>
              </a:rPr>
              <a:t>1</a:t>
            </a:r>
            <a:r>
              <a:rPr lang="en-US" altLang="zh-CN" sz="3000" smtClean="0">
                <a:sym typeface="Wingdings" pitchFamily="2" charset="2"/>
              </a:rPr>
              <a:t> , R</a:t>
            </a:r>
            <a:r>
              <a:rPr lang="en-US" altLang="zh-CN" sz="3000" baseline="-25000" smtClean="0">
                <a:sym typeface="Wingdings" pitchFamily="2" charset="2"/>
              </a:rPr>
              <a:t>2</a:t>
            </a:r>
            <a:r>
              <a:rPr lang="en-US" altLang="zh-CN" sz="3000" smtClean="0">
                <a:sym typeface="Wingdings" pitchFamily="2" charset="2"/>
              </a:rPr>
              <a:t>)</a:t>
            </a:r>
            <a:endParaRPr lang="en-US" altLang="zh-CN" sz="300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76400" y="1828800"/>
          <a:ext cx="5486400" cy="3333750"/>
        </p:xfrm>
        <a:graphic>
          <a:graphicData uri="http://schemas.openxmlformats.org/drawingml/2006/table">
            <a:tbl>
              <a:tblPr/>
              <a:tblGrid>
                <a:gridCol w="1096963"/>
                <a:gridCol w="1096962"/>
                <a:gridCol w="1098550"/>
                <a:gridCol w="1096963"/>
                <a:gridCol w="1096962"/>
              </a:tblGrid>
              <a:tr h="6667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参与者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L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M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R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6750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参与者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L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6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M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4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R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3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5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221186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smtClean="0"/>
              <a:t>第二阶段，有两个纳什均衡</a:t>
            </a:r>
            <a:r>
              <a:rPr lang="en-US" altLang="zh-CN" smtClean="0">
                <a:sym typeface="Wingdings" pitchFamily="2" charset="2"/>
              </a:rPr>
              <a:t>(L</a:t>
            </a:r>
            <a:r>
              <a:rPr lang="en-US" altLang="zh-CN" baseline="-25000" smtClean="0">
                <a:sym typeface="Wingdings" pitchFamily="2" charset="2"/>
              </a:rPr>
              <a:t>1</a:t>
            </a:r>
            <a:r>
              <a:rPr lang="en-US" altLang="zh-CN" smtClean="0">
                <a:sym typeface="Wingdings" pitchFamily="2" charset="2"/>
              </a:rPr>
              <a:t> , L</a:t>
            </a:r>
            <a:r>
              <a:rPr lang="en-US" altLang="zh-CN" baseline="-25000" smtClean="0">
                <a:sym typeface="Wingdings" pitchFamily="2" charset="2"/>
              </a:rPr>
              <a:t>2</a:t>
            </a:r>
            <a:r>
              <a:rPr lang="en-US" altLang="zh-CN" smtClean="0">
                <a:sym typeface="Wingdings" pitchFamily="2" charset="2"/>
              </a:rPr>
              <a:t>)</a:t>
            </a:r>
            <a:r>
              <a:rPr lang="zh-CN" altLang="en-US" smtClean="0">
                <a:sym typeface="Wingdings" pitchFamily="2" charset="2"/>
              </a:rPr>
              <a:t>和</a:t>
            </a:r>
            <a:r>
              <a:rPr lang="en-US" altLang="zh-CN" smtClean="0">
                <a:sym typeface="Wingdings" pitchFamily="2" charset="2"/>
              </a:rPr>
              <a:t>(R</a:t>
            </a:r>
            <a:r>
              <a:rPr lang="en-US" altLang="zh-CN" baseline="-25000" smtClean="0">
                <a:sym typeface="Wingdings" pitchFamily="2" charset="2"/>
              </a:rPr>
              <a:t>1</a:t>
            </a:r>
            <a:r>
              <a:rPr lang="en-US" altLang="zh-CN" smtClean="0">
                <a:sym typeface="Wingdings" pitchFamily="2" charset="2"/>
              </a:rPr>
              <a:t> , R</a:t>
            </a:r>
            <a:r>
              <a:rPr lang="en-US" altLang="zh-CN" baseline="-25000" smtClean="0">
                <a:sym typeface="Wingdings" pitchFamily="2" charset="2"/>
              </a:rPr>
              <a:t>2</a:t>
            </a:r>
            <a:r>
              <a:rPr lang="en-US" altLang="zh-CN" smtClean="0">
                <a:sym typeface="Wingdings" pitchFamily="2" charset="2"/>
              </a:rPr>
              <a:t>)</a:t>
            </a:r>
            <a:endParaRPr lang="en-US" altLang="zh-CN" smtClean="0"/>
          </a:p>
          <a:p>
            <a:r>
              <a:rPr lang="zh-CN" altLang="en-US" smtClean="0"/>
              <a:t>第一阶段：</a:t>
            </a:r>
            <a:endParaRPr lang="en-US" altLang="zh-CN" smtClean="0"/>
          </a:p>
          <a:p>
            <a:r>
              <a:rPr lang="zh-CN" altLang="en-US" smtClean="0"/>
              <a:t>设参与者达成如下默契：如果第一阶段的结果是</a:t>
            </a:r>
            <a:r>
              <a:rPr lang="en-US" altLang="zh-CN" smtClean="0">
                <a:sym typeface="Wingdings" pitchFamily="2" charset="2"/>
              </a:rPr>
              <a:t>(M</a:t>
            </a:r>
            <a:r>
              <a:rPr lang="en-US" altLang="zh-CN" baseline="-25000" smtClean="0">
                <a:sym typeface="Wingdings" pitchFamily="2" charset="2"/>
              </a:rPr>
              <a:t>1</a:t>
            </a:r>
            <a:r>
              <a:rPr lang="en-US" altLang="zh-CN" smtClean="0">
                <a:sym typeface="Wingdings" pitchFamily="2" charset="2"/>
              </a:rPr>
              <a:t> , M</a:t>
            </a:r>
            <a:r>
              <a:rPr lang="en-US" altLang="zh-CN" baseline="-25000" smtClean="0">
                <a:sym typeface="Wingdings" pitchFamily="2" charset="2"/>
              </a:rPr>
              <a:t>2</a:t>
            </a:r>
            <a:r>
              <a:rPr lang="en-US" altLang="zh-CN" smtClean="0">
                <a:sym typeface="Wingdings" pitchFamily="2" charset="2"/>
              </a:rPr>
              <a:t>)</a:t>
            </a:r>
            <a:r>
              <a:rPr lang="zh-CN" altLang="en-US" smtClean="0">
                <a:sym typeface="Wingdings" pitchFamily="2" charset="2"/>
              </a:rPr>
              <a:t>，第二阶段的结果将会是</a:t>
            </a:r>
            <a:r>
              <a:rPr lang="en-US" altLang="zh-CN" smtClean="0">
                <a:sym typeface="Wingdings" pitchFamily="2" charset="2"/>
              </a:rPr>
              <a:t>(R</a:t>
            </a:r>
            <a:r>
              <a:rPr lang="en-US" altLang="zh-CN" baseline="-25000" smtClean="0">
                <a:sym typeface="Wingdings" pitchFamily="2" charset="2"/>
              </a:rPr>
              <a:t>1</a:t>
            </a:r>
            <a:r>
              <a:rPr lang="en-US" altLang="zh-CN" smtClean="0">
                <a:sym typeface="Wingdings" pitchFamily="2" charset="2"/>
              </a:rPr>
              <a:t> , R</a:t>
            </a:r>
            <a:r>
              <a:rPr lang="en-US" altLang="zh-CN" baseline="-25000" smtClean="0">
                <a:sym typeface="Wingdings" pitchFamily="2" charset="2"/>
              </a:rPr>
              <a:t>2</a:t>
            </a:r>
            <a:r>
              <a:rPr lang="en-US" altLang="zh-CN" smtClean="0">
                <a:sym typeface="Wingdings" pitchFamily="2" charset="2"/>
              </a:rPr>
              <a:t>)</a:t>
            </a:r>
            <a:r>
              <a:rPr lang="zh-CN" altLang="en-US" smtClean="0">
                <a:sym typeface="Wingdings" pitchFamily="2" charset="2"/>
              </a:rPr>
              <a:t>，而如果第一阶段中的其他８个结果的任何一个出现，第二阶段的结果就将会是</a:t>
            </a:r>
            <a:r>
              <a:rPr lang="en-US" altLang="zh-CN" smtClean="0">
                <a:sym typeface="Wingdings" pitchFamily="2" charset="2"/>
              </a:rPr>
              <a:t>(L</a:t>
            </a:r>
            <a:r>
              <a:rPr lang="en-US" altLang="zh-CN" baseline="-25000" smtClean="0">
                <a:sym typeface="Wingdings" pitchFamily="2" charset="2"/>
              </a:rPr>
              <a:t>1</a:t>
            </a:r>
            <a:r>
              <a:rPr lang="en-US" altLang="zh-CN" smtClean="0">
                <a:sym typeface="Wingdings" pitchFamily="2" charset="2"/>
              </a:rPr>
              <a:t> , L</a:t>
            </a:r>
            <a:r>
              <a:rPr lang="en-US" altLang="zh-CN" baseline="-25000" smtClean="0">
                <a:sym typeface="Wingdings" pitchFamily="2" charset="2"/>
              </a:rPr>
              <a:t>2</a:t>
            </a:r>
            <a:r>
              <a:rPr lang="en-US" altLang="zh-CN" smtClean="0">
                <a:sym typeface="Wingdings" pitchFamily="2" charset="2"/>
              </a:rPr>
              <a:t>)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09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222210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sz="3000" smtClean="0"/>
              <a:t>第一阶段博弈变为</a:t>
            </a:r>
          </a:p>
          <a:p>
            <a:endParaRPr lang="zh-CN" altLang="en-US" sz="3000" b="1" smtClean="0"/>
          </a:p>
          <a:p>
            <a:endParaRPr lang="zh-CN" altLang="en-US" sz="3000" b="1" smtClean="0"/>
          </a:p>
          <a:p>
            <a:endParaRPr lang="zh-CN" altLang="en-US" sz="3000" b="1" smtClean="0"/>
          </a:p>
          <a:p>
            <a:endParaRPr lang="zh-CN" altLang="en-US" sz="3000" b="1" smtClean="0"/>
          </a:p>
          <a:p>
            <a:endParaRPr lang="zh-CN" altLang="en-US" sz="3000" b="1" smtClean="0"/>
          </a:p>
          <a:p>
            <a:endParaRPr lang="en-US" altLang="zh-CN" sz="3000" smtClean="0"/>
          </a:p>
          <a:p>
            <a:r>
              <a:rPr lang="zh-CN" altLang="en-US" sz="3000" smtClean="0"/>
              <a:t>三个纳什均衡</a:t>
            </a:r>
            <a:r>
              <a:rPr lang="zh-CN" altLang="en-US" sz="3000" smtClean="0">
                <a:sym typeface="Wingdings" pitchFamily="2" charset="2"/>
              </a:rPr>
              <a:t>：</a:t>
            </a:r>
            <a:r>
              <a:rPr lang="en-US" altLang="zh-CN" sz="3000" smtClean="0">
                <a:sym typeface="Wingdings" pitchFamily="2" charset="2"/>
              </a:rPr>
              <a:t>(L</a:t>
            </a:r>
            <a:r>
              <a:rPr lang="en-US" altLang="zh-CN" sz="3000" baseline="-25000" smtClean="0">
                <a:sym typeface="Wingdings" pitchFamily="2" charset="2"/>
              </a:rPr>
              <a:t>1</a:t>
            </a:r>
            <a:r>
              <a:rPr lang="en-US" altLang="zh-CN" sz="3000" smtClean="0">
                <a:sym typeface="Wingdings" pitchFamily="2" charset="2"/>
              </a:rPr>
              <a:t> , L</a:t>
            </a:r>
            <a:r>
              <a:rPr lang="en-US" altLang="zh-CN" sz="3000" baseline="-25000" smtClean="0">
                <a:sym typeface="Wingdings" pitchFamily="2" charset="2"/>
              </a:rPr>
              <a:t>2</a:t>
            </a:r>
            <a:r>
              <a:rPr lang="en-US" altLang="zh-CN" sz="3000" smtClean="0">
                <a:sym typeface="Wingdings" pitchFamily="2" charset="2"/>
              </a:rPr>
              <a:t>)</a:t>
            </a:r>
            <a:r>
              <a:rPr lang="zh-CN" altLang="en-US" sz="3000" smtClean="0">
                <a:sym typeface="Wingdings" pitchFamily="2" charset="2"/>
              </a:rPr>
              <a:t>，</a:t>
            </a:r>
            <a:r>
              <a:rPr lang="en-US" altLang="zh-CN" sz="3000" smtClean="0">
                <a:sym typeface="Wingdings" pitchFamily="2" charset="2"/>
              </a:rPr>
              <a:t>(R</a:t>
            </a:r>
            <a:r>
              <a:rPr lang="en-US" altLang="zh-CN" sz="3000" baseline="-25000" smtClean="0">
                <a:sym typeface="Wingdings" pitchFamily="2" charset="2"/>
              </a:rPr>
              <a:t>1</a:t>
            </a:r>
            <a:r>
              <a:rPr lang="en-US" altLang="zh-CN" sz="3000" smtClean="0">
                <a:sym typeface="Wingdings" pitchFamily="2" charset="2"/>
              </a:rPr>
              <a:t> , R</a:t>
            </a:r>
            <a:r>
              <a:rPr lang="en-US" altLang="zh-CN" sz="3000" baseline="-25000" smtClean="0">
                <a:sym typeface="Wingdings" pitchFamily="2" charset="2"/>
              </a:rPr>
              <a:t>2</a:t>
            </a:r>
            <a:r>
              <a:rPr lang="en-US" altLang="zh-CN" sz="3000" smtClean="0">
                <a:sym typeface="Wingdings" pitchFamily="2" charset="2"/>
              </a:rPr>
              <a:t>)</a:t>
            </a:r>
            <a:r>
              <a:rPr lang="zh-CN" altLang="en-US" sz="3000" smtClean="0">
                <a:sym typeface="Wingdings" pitchFamily="2" charset="2"/>
              </a:rPr>
              <a:t>以及</a:t>
            </a:r>
            <a:r>
              <a:rPr lang="en-US" altLang="zh-CN" sz="3000" b="1" smtClean="0">
                <a:sym typeface="Wingdings" pitchFamily="2" charset="2"/>
              </a:rPr>
              <a:t>(M</a:t>
            </a:r>
            <a:r>
              <a:rPr lang="en-US" altLang="zh-CN" sz="3000" b="1" baseline="-25000" smtClean="0">
                <a:sym typeface="Wingdings" pitchFamily="2" charset="2"/>
              </a:rPr>
              <a:t>1</a:t>
            </a:r>
            <a:r>
              <a:rPr lang="en-US" altLang="zh-CN" sz="3000" b="1" smtClean="0">
                <a:sym typeface="Wingdings" pitchFamily="2" charset="2"/>
              </a:rPr>
              <a:t> , M</a:t>
            </a:r>
            <a:r>
              <a:rPr lang="en-US" altLang="zh-CN" sz="3000" b="1" baseline="-25000" smtClean="0">
                <a:sym typeface="Wingdings" pitchFamily="2" charset="2"/>
              </a:rPr>
              <a:t>2</a:t>
            </a:r>
            <a:r>
              <a:rPr lang="en-US" altLang="zh-CN" sz="3000" b="1" smtClean="0">
                <a:sym typeface="Wingdings" pitchFamily="2" charset="2"/>
              </a:rPr>
              <a:t>)</a:t>
            </a:r>
            <a:endParaRPr lang="en-US" altLang="zh-CN" sz="3000" b="1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76400" y="1828800"/>
          <a:ext cx="5486400" cy="3333750"/>
        </p:xfrm>
        <a:graphic>
          <a:graphicData uri="http://schemas.openxmlformats.org/drawingml/2006/table">
            <a:tbl>
              <a:tblPr/>
              <a:tblGrid>
                <a:gridCol w="1096963"/>
                <a:gridCol w="1096962"/>
                <a:gridCol w="1098550"/>
                <a:gridCol w="1096963"/>
                <a:gridCol w="1096962"/>
              </a:tblGrid>
              <a:tr h="6667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参与者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L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M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R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6750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参与者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L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6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6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M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7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R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4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223234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smtClean="0"/>
              <a:t>三个子博弈精炼结果</a:t>
            </a:r>
            <a:endParaRPr lang="en-US" altLang="zh-CN" smtClean="0"/>
          </a:p>
          <a:p>
            <a:pPr lvl="1"/>
            <a:r>
              <a:rPr lang="en-US" altLang="zh-CN" smtClean="0"/>
              <a:t>1. </a:t>
            </a:r>
            <a:r>
              <a:rPr lang="zh-CN" altLang="en-US" smtClean="0"/>
              <a:t>第一阶段选择</a:t>
            </a:r>
            <a:r>
              <a:rPr lang="en-US" altLang="zh-CN" smtClean="0">
                <a:sym typeface="Wingdings" pitchFamily="2" charset="2"/>
              </a:rPr>
              <a:t>(L</a:t>
            </a:r>
            <a:r>
              <a:rPr lang="en-US" altLang="zh-CN" baseline="-25000" smtClean="0">
                <a:sym typeface="Wingdings" pitchFamily="2" charset="2"/>
              </a:rPr>
              <a:t>1</a:t>
            </a:r>
            <a:r>
              <a:rPr lang="en-US" altLang="zh-CN" smtClean="0">
                <a:sym typeface="Wingdings" pitchFamily="2" charset="2"/>
              </a:rPr>
              <a:t> , L</a:t>
            </a:r>
            <a:r>
              <a:rPr lang="en-US" altLang="zh-CN" baseline="-25000" smtClean="0">
                <a:sym typeface="Wingdings" pitchFamily="2" charset="2"/>
              </a:rPr>
              <a:t>2</a:t>
            </a:r>
            <a:r>
              <a:rPr lang="en-US" altLang="zh-CN" smtClean="0">
                <a:sym typeface="Wingdings" pitchFamily="2" charset="2"/>
              </a:rPr>
              <a:t>)</a:t>
            </a:r>
            <a:r>
              <a:rPr lang="zh-CN" altLang="en-US" smtClean="0">
                <a:sym typeface="Wingdings" pitchFamily="2" charset="2"/>
              </a:rPr>
              <a:t>，第二阶段选择</a:t>
            </a:r>
            <a:r>
              <a:rPr lang="en-US" altLang="zh-CN" smtClean="0">
                <a:sym typeface="Wingdings" pitchFamily="2" charset="2"/>
              </a:rPr>
              <a:t>(L</a:t>
            </a:r>
            <a:r>
              <a:rPr lang="en-US" altLang="zh-CN" baseline="-25000" smtClean="0">
                <a:sym typeface="Wingdings" pitchFamily="2" charset="2"/>
              </a:rPr>
              <a:t>1</a:t>
            </a:r>
            <a:r>
              <a:rPr lang="en-US" altLang="zh-CN" smtClean="0">
                <a:sym typeface="Wingdings" pitchFamily="2" charset="2"/>
              </a:rPr>
              <a:t> , L</a:t>
            </a:r>
            <a:r>
              <a:rPr lang="en-US" altLang="zh-CN" baseline="-25000" smtClean="0">
                <a:sym typeface="Wingdings" pitchFamily="2" charset="2"/>
              </a:rPr>
              <a:t>2</a:t>
            </a:r>
            <a:r>
              <a:rPr lang="en-US" altLang="zh-CN" smtClean="0">
                <a:sym typeface="Wingdings" pitchFamily="2" charset="2"/>
              </a:rPr>
              <a:t>)</a:t>
            </a:r>
          </a:p>
          <a:p>
            <a:pPr lvl="1"/>
            <a:r>
              <a:rPr lang="en-US" altLang="zh-CN" smtClean="0"/>
              <a:t>2. </a:t>
            </a:r>
            <a:r>
              <a:rPr lang="zh-CN" altLang="en-US" smtClean="0"/>
              <a:t>第一阶段选择</a:t>
            </a:r>
            <a:r>
              <a:rPr lang="en-US" altLang="zh-CN" smtClean="0">
                <a:sym typeface="Wingdings" pitchFamily="2" charset="2"/>
              </a:rPr>
              <a:t>(R</a:t>
            </a:r>
            <a:r>
              <a:rPr lang="en-US" altLang="zh-CN" baseline="-25000" smtClean="0">
                <a:sym typeface="Wingdings" pitchFamily="2" charset="2"/>
              </a:rPr>
              <a:t>1</a:t>
            </a:r>
            <a:r>
              <a:rPr lang="en-US" altLang="zh-CN" smtClean="0">
                <a:sym typeface="Wingdings" pitchFamily="2" charset="2"/>
              </a:rPr>
              <a:t> , R</a:t>
            </a:r>
            <a:r>
              <a:rPr lang="en-US" altLang="zh-CN" baseline="-25000" smtClean="0">
                <a:sym typeface="Wingdings" pitchFamily="2" charset="2"/>
              </a:rPr>
              <a:t>2</a:t>
            </a:r>
            <a:r>
              <a:rPr lang="en-US" altLang="zh-CN" smtClean="0">
                <a:sym typeface="Wingdings" pitchFamily="2" charset="2"/>
              </a:rPr>
              <a:t>)</a:t>
            </a:r>
            <a:r>
              <a:rPr lang="zh-CN" altLang="en-US" smtClean="0">
                <a:sym typeface="Wingdings" pitchFamily="2" charset="2"/>
              </a:rPr>
              <a:t>，第二阶段选择</a:t>
            </a:r>
            <a:r>
              <a:rPr lang="en-US" altLang="zh-CN" smtClean="0">
                <a:sym typeface="Wingdings" pitchFamily="2" charset="2"/>
              </a:rPr>
              <a:t>(L</a:t>
            </a:r>
            <a:r>
              <a:rPr lang="en-US" altLang="zh-CN" baseline="-25000" smtClean="0">
                <a:sym typeface="Wingdings" pitchFamily="2" charset="2"/>
              </a:rPr>
              <a:t>1</a:t>
            </a:r>
            <a:r>
              <a:rPr lang="en-US" altLang="zh-CN" smtClean="0">
                <a:sym typeface="Wingdings" pitchFamily="2" charset="2"/>
              </a:rPr>
              <a:t> , L</a:t>
            </a:r>
            <a:r>
              <a:rPr lang="en-US" altLang="zh-CN" baseline="-25000" smtClean="0">
                <a:sym typeface="Wingdings" pitchFamily="2" charset="2"/>
              </a:rPr>
              <a:t>2</a:t>
            </a:r>
            <a:r>
              <a:rPr lang="en-US" altLang="zh-CN" smtClean="0">
                <a:sym typeface="Wingdings" pitchFamily="2" charset="2"/>
              </a:rPr>
              <a:t>)</a:t>
            </a:r>
          </a:p>
          <a:p>
            <a:pPr lvl="1"/>
            <a:r>
              <a:rPr lang="en-US" altLang="zh-CN" smtClean="0"/>
              <a:t>3. </a:t>
            </a:r>
            <a:r>
              <a:rPr lang="zh-CN" altLang="en-US" smtClean="0"/>
              <a:t>第一阶段选择</a:t>
            </a:r>
            <a:r>
              <a:rPr lang="en-US" altLang="zh-CN" smtClean="0">
                <a:sym typeface="Wingdings" pitchFamily="2" charset="2"/>
              </a:rPr>
              <a:t>(M</a:t>
            </a:r>
            <a:r>
              <a:rPr lang="en-US" altLang="zh-CN" baseline="-25000" smtClean="0">
                <a:sym typeface="Wingdings" pitchFamily="2" charset="2"/>
              </a:rPr>
              <a:t>1</a:t>
            </a:r>
            <a:r>
              <a:rPr lang="en-US" altLang="zh-CN" smtClean="0">
                <a:sym typeface="Wingdings" pitchFamily="2" charset="2"/>
              </a:rPr>
              <a:t> , M</a:t>
            </a:r>
            <a:r>
              <a:rPr lang="en-US" altLang="zh-CN" baseline="-25000" smtClean="0">
                <a:sym typeface="Wingdings" pitchFamily="2" charset="2"/>
              </a:rPr>
              <a:t>2</a:t>
            </a:r>
            <a:r>
              <a:rPr lang="en-US" altLang="zh-CN" smtClean="0">
                <a:sym typeface="Wingdings" pitchFamily="2" charset="2"/>
              </a:rPr>
              <a:t>)</a:t>
            </a:r>
            <a:r>
              <a:rPr lang="zh-CN" altLang="en-US" smtClean="0">
                <a:sym typeface="Wingdings" pitchFamily="2" charset="2"/>
              </a:rPr>
              <a:t>，第二阶段选择</a:t>
            </a:r>
            <a:r>
              <a:rPr lang="en-US" altLang="zh-CN" smtClean="0">
                <a:sym typeface="Wingdings" pitchFamily="2" charset="2"/>
              </a:rPr>
              <a:t>(R</a:t>
            </a:r>
            <a:r>
              <a:rPr lang="en-US" altLang="zh-CN" baseline="-25000" smtClean="0">
                <a:sym typeface="Wingdings" pitchFamily="2" charset="2"/>
              </a:rPr>
              <a:t>1</a:t>
            </a:r>
            <a:r>
              <a:rPr lang="en-US" altLang="zh-CN" smtClean="0">
                <a:sym typeface="Wingdings" pitchFamily="2" charset="2"/>
              </a:rPr>
              <a:t> , R</a:t>
            </a:r>
            <a:r>
              <a:rPr lang="en-US" altLang="zh-CN" baseline="-25000" smtClean="0">
                <a:sym typeface="Wingdings" pitchFamily="2" charset="2"/>
              </a:rPr>
              <a:t>2</a:t>
            </a:r>
            <a:r>
              <a:rPr lang="en-US" altLang="zh-CN" smtClean="0">
                <a:sym typeface="Wingdings" pitchFamily="2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7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224258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smtClean="0"/>
              <a:t>第三个子博弈精炼结果：</a:t>
            </a:r>
            <a:r>
              <a:rPr lang="zh-CN" altLang="en-US" b="1" smtClean="0"/>
              <a:t>第一阶段选择</a:t>
            </a:r>
            <a:r>
              <a:rPr lang="en-US" altLang="zh-CN" b="1" smtClean="0">
                <a:sym typeface="Wingdings" pitchFamily="2" charset="2"/>
              </a:rPr>
              <a:t>(M</a:t>
            </a:r>
            <a:r>
              <a:rPr lang="en-US" altLang="zh-CN" b="1" baseline="-25000" smtClean="0">
                <a:sym typeface="Wingdings" pitchFamily="2" charset="2"/>
              </a:rPr>
              <a:t>1</a:t>
            </a:r>
            <a:r>
              <a:rPr lang="en-US" altLang="zh-CN" b="1" smtClean="0">
                <a:sym typeface="Wingdings" pitchFamily="2" charset="2"/>
              </a:rPr>
              <a:t> , M</a:t>
            </a:r>
            <a:r>
              <a:rPr lang="en-US" altLang="zh-CN" b="1" baseline="-25000" smtClean="0">
                <a:sym typeface="Wingdings" pitchFamily="2" charset="2"/>
              </a:rPr>
              <a:t>2</a:t>
            </a:r>
            <a:r>
              <a:rPr lang="en-US" altLang="zh-CN" b="1" smtClean="0">
                <a:sym typeface="Wingdings" pitchFamily="2" charset="2"/>
              </a:rPr>
              <a:t>)</a:t>
            </a:r>
            <a:r>
              <a:rPr lang="zh-CN" altLang="en-US" b="1" smtClean="0">
                <a:sym typeface="Wingdings" pitchFamily="2" charset="2"/>
              </a:rPr>
              <a:t>，第二阶段选择</a:t>
            </a:r>
            <a:r>
              <a:rPr lang="en-US" altLang="zh-CN" b="1" smtClean="0">
                <a:sym typeface="Wingdings" pitchFamily="2" charset="2"/>
              </a:rPr>
              <a:t>(R</a:t>
            </a:r>
            <a:r>
              <a:rPr lang="en-US" altLang="zh-CN" b="1" baseline="-25000" smtClean="0">
                <a:sym typeface="Wingdings" pitchFamily="2" charset="2"/>
              </a:rPr>
              <a:t>1</a:t>
            </a:r>
            <a:r>
              <a:rPr lang="en-US" altLang="zh-CN" b="1" smtClean="0">
                <a:sym typeface="Wingdings" pitchFamily="2" charset="2"/>
              </a:rPr>
              <a:t> , R</a:t>
            </a:r>
            <a:r>
              <a:rPr lang="en-US" altLang="zh-CN" b="1" baseline="-25000" smtClean="0">
                <a:sym typeface="Wingdings" pitchFamily="2" charset="2"/>
              </a:rPr>
              <a:t>2</a:t>
            </a:r>
            <a:r>
              <a:rPr lang="en-US" altLang="zh-CN" b="1" smtClean="0">
                <a:sym typeface="Wingdings" pitchFamily="2" charset="2"/>
              </a:rPr>
              <a:t>)</a:t>
            </a:r>
          </a:p>
          <a:p>
            <a:r>
              <a:rPr lang="zh-CN" altLang="en-US" smtClean="0"/>
              <a:t>合作有可能出现在子博弈精炼结果中</a:t>
            </a:r>
          </a:p>
          <a:p>
            <a:pPr>
              <a:buFont typeface="Arial" charset="0"/>
              <a:buNone/>
            </a:pPr>
            <a:endParaRPr lang="en-US" altLang="zh-CN" b="1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225282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smtClean="0"/>
              <a:t>第三个子博弈精炼结果：</a:t>
            </a:r>
            <a:r>
              <a:rPr lang="zh-CN" altLang="en-US" b="1" smtClean="0"/>
              <a:t>第一阶段选择</a:t>
            </a:r>
            <a:r>
              <a:rPr lang="en-US" altLang="zh-CN" b="1" smtClean="0">
                <a:sym typeface="Wingdings" pitchFamily="2" charset="2"/>
              </a:rPr>
              <a:t>(M</a:t>
            </a:r>
            <a:r>
              <a:rPr lang="en-US" altLang="zh-CN" b="1" baseline="-25000" smtClean="0">
                <a:sym typeface="Wingdings" pitchFamily="2" charset="2"/>
              </a:rPr>
              <a:t>1</a:t>
            </a:r>
            <a:r>
              <a:rPr lang="en-US" altLang="zh-CN" b="1" smtClean="0">
                <a:sym typeface="Wingdings" pitchFamily="2" charset="2"/>
              </a:rPr>
              <a:t> , M</a:t>
            </a:r>
            <a:r>
              <a:rPr lang="en-US" altLang="zh-CN" b="1" baseline="-25000" smtClean="0">
                <a:sym typeface="Wingdings" pitchFamily="2" charset="2"/>
              </a:rPr>
              <a:t>2</a:t>
            </a:r>
            <a:r>
              <a:rPr lang="en-US" altLang="zh-CN" b="1" smtClean="0">
                <a:sym typeface="Wingdings" pitchFamily="2" charset="2"/>
              </a:rPr>
              <a:t>)</a:t>
            </a:r>
            <a:r>
              <a:rPr lang="zh-CN" altLang="en-US" b="1" smtClean="0">
                <a:sym typeface="Wingdings" pitchFamily="2" charset="2"/>
              </a:rPr>
              <a:t>，第二阶段选择</a:t>
            </a:r>
            <a:r>
              <a:rPr lang="en-US" altLang="zh-CN" b="1" smtClean="0">
                <a:sym typeface="Wingdings" pitchFamily="2" charset="2"/>
              </a:rPr>
              <a:t>(R</a:t>
            </a:r>
            <a:r>
              <a:rPr lang="en-US" altLang="zh-CN" b="1" baseline="-25000" smtClean="0">
                <a:sym typeface="Wingdings" pitchFamily="2" charset="2"/>
              </a:rPr>
              <a:t>1</a:t>
            </a:r>
            <a:r>
              <a:rPr lang="en-US" altLang="zh-CN" b="1" smtClean="0">
                <a:sym typeface="Wingdings" pitchFamily="2" charset="2"/>
              </a:rPr>
              <a:t> , R</a:t>
            </a:r>
            <a:r>
              <a:rPr lang="en-US" altLang="zh-CN" b="1" baseline="-25000" smtClean="0">
                <a:sym typeface="Wingdings" pitchFamily="2" charset="2"/>
              </a:rPr>
              <a:t>2</a:t>
            </a:r>
            <a:r>
              <a:rPr lang="en-US" altLang="zh-CN" b="1" smtClean="0">
                <a:sym typeface="Wingdings" pitchFamily="2" charset="2"/>
              </a:rPr>
              <a:t>)</a:t>
            </a:r>
          </a:p>
          <a:p>
            <a:r>
              <a:rPr lang="zh-CN" altLang="en-US" smtClean="0"/>
              <a:t>合作有可能出现在子博弈精炼结果中</a:t>
            </a:r>
            <a:endParaRPr lang="en-US" altLang="zh-CN" b="1" smtClean="0">
              <a:sym typeface="Wingdings" pitchFamily="2" charset="2"/>
            </a:endParaRPr>
          </a:p>
          <a:p>
            <a:r>
              <a:rPr lang="zh-CN" altLang="en-US" smtClean="0"/>
              <a:t>其中的假设：若第一阶段选择不是</a:t>
            </a:r>
            <a:r>
              <a:rPr lang="en-US" altLang="zh-CN" smtClean="0">
                <a:sym typeface="Wingdings" pitchFamily="2" charset="2"/>
              </a:rPr>
              <a:t>(M</a:t>
            </a:r>
            <a:r>
              <a:rPr lang="en-US" altLang="zh-CN" baseline="-25000" smtClean="0">
                <a:sym typeface="Wingdings" pitchFamily="2" charset="2"/>
              </a:rPr>
              <a:t>1</a:t>
            </a:r>
            <a:r>
              <a:rPr lang="en-US" altLang="zh-CN" smtClean="0">
                <a:sym typeface="Wingdings" pitchFamily="2" charset="2"/>
              </a:rPr>
              <a:t> , M</a:t>
            </a:r>
            <a:r>
              <a:rPr lang="en-US" altLang="zh-CN" baseline="-25000" smtClean="0">
                <a:sym typeface="Wingdings" pitchFamily="2" charset="2"/>
              </a:rPr>
              <a:t>2</a:t>
            </a:r>
            <a:r>
              <a:rPr lang="en-US" altLang="zh-CN" smtClean="0">
                <a:sym typeface="Wingdings" pitchFamily="2" charset="2"/>
              </a:rPr>
              <a:t>)</a:t>
            </a:r>
            <a:r>
              <a:rPr lang="zh-CN" altLang="en-US" smtClean="0">
                <a:sym typeface="Wingdings" pitchFamily="2" charset="2"/>
              </a:rPr>
              <a:t>，则第二阶段的结果为</a:t>
            </a:r>
            <a:r>
              <a:rPr lang="en-US" altLang="zh-CN" smtClean="0">
                <a:sym typeface="Wingdings" pitchFamily="2" charset="2"/>
              </a:rPr>
              <a:t>(L</a:t>
            </a:r>
            <a:r>
              <a:rPr lang="en-US" altLang="zh-CN" baseline="-25000" smtClean="0">
                <a:sym typeface="Wingdings" pitchFamily="2" charset="2"/>
              </a:rPr>
              <a:t>1</a:t>
            </a:r>
            <a:r>
              <a:rPr lang="en-US" altLang="zh-CN" smtClean="0">
                <a:sym typeface="Wingdings" pitchFamily="2" charset="2"/>
              </a:rPr>
              <a:t> , L</a:t>
            </a:r>
            <a:r>
              <a:rPr lang="en-US" altLang="zh-CN" baseline="-25000" smtClean="0">
                <a:sym typeface="Wingdings" pitchFamily="2" charset="2"/>
              </a:rPr>
              <a:t>2</a:t>
            </a:r>
            <a:r>
              <a:rPr lang="en-US" altLang="zh-CN" smtClean="0">
                <a:sym typeface="Wingdings" pitchFamily="2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226306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smtClean="0"/>
              <a:t>第三个子博弈精炼结果：</a:t>
            </a:r>
            <a:r>
              <a:rPr lang="zh-CN" altLang="en-US" b="1" smtClean="0"/>
              <a:t>第一阶段选择</a:t>
            </a:r>
            <a:r>
              <a:rPr lang="en-US" altLang="zh-CN" b="1" smtClean="0">
                <a:sym typeface="Wingdings" pitchFamily="2" charset="2"/>
              </a:rPr>
              <a:t>(M</a:t>
            </a:r>
            <a:r>
              <a:rPr lang="en-US" altLang="zh-CN" b="1" baseline="-25000" smtClean="0">
                <a:sym typeface="Wingdings" pitchFamily="2" charset="2"/>
              </a:rPr>
              <a:t>1</a:t>
            </a:r>
            <a:r>
              <a:rPr lang="en-US" altLang="zh-CN" b="1" smtClean="0">
                <a:sym typeface="Wingdings" pitchFamily="2" charset="2"/>
              </a:rPr>
              <a:t> , M</a:t>
            </a:r>
            <a:r>
              <a:rPr lang="en-US" altLang="zh-CN" b="1" baseline="-25000" smtClean="0">
                <a:sym typeface="Wingdings" pitchFamily="2" charset="2"/>
              </a:rPr>
              <a:t>2</a:t>
            </a:r>
            <a:r>
              <a:rPr lang="en-US" altLang="zh-CN" b="1" smtClean="0">
                <a:sym typeface="Wingdings" pitchFamily="2" charset="2"/>
              </a:rPr>
              <a:t>)</a:t>
            </a:r>
            <a:r>
              <a:rPr lang="zh-CN" altLang="en-US" b="1" smtClean="0">
                <a:sym typeface="Wingdings" pitchFamily="2" charset="2"/>
              </a:rPr>
              <a:t>，第二阶段选择</a:t>
            </a:r>
            <a:r>
              <a:rPr lang="en-US" altLang="zh-CN" b="1" smtClean="0">
                <a:sym typeface="Wingdings" pitchFamily="2" charset="2"/>
              </a:rPr>
              <a:t>(R</a:t>
            </a:r>
            <a:r>
              <a:rPr lang="en-US" altLang="zh-CN" b="1" baseline="-25000" smtClean="0">
                <a:sym typeface="Wingdings" pitchFamily="2" charset="2"/>
              </a:rPr>
              <a:t>1</a:t>
            </a:r>
            <a:r>
              <a:rPr lang="en-US" altLang="zh-CN" b="1" smtClean="0">
                <a:sym typeface="Wingdings" pitchFamily="2" charset="2"/>
              </a:rPr>
              <a:t> , R</a:t>
            </a:r>
            <a:r>
              <a:rPr lang="en-US" altLang="zh-CN" b="1" baseline="-25000" smtClean="0">
                <a:sym typeface="Wingdings" pitchFamily="2" charset="2"/>
              </a:rPr>
              <a:t>2</a:t>
            </a:r>
            <a:r>
              <a:rPr lang="en-US" altLang="zh-CN" b="1" smtClean="0">
                <a:sym typeface="Wingdings" pitchFamily="2" charset="2"/>
              </a:rPr>
              <a:t>)</a:t>
            </a:r>
          </a:p>
          <a:p>
            <a:r>
              <a:rPr lang="zh-CN" altLang="en-US" smtClean="0"/>
              <a:t>合作有可能出现在子博弈精炼结果中</a:t>
            </a:r>
            <a:endParaRPr lang="en-US" altLang="zh-CN" b="1" smtClean="0">
              <a:sym typeface="Wingdings" pitchFamily="2" charset="2"/>
            </a:endParaRPr>
          </a:p>
          <a:p>
            <a:r>
              <a:rPr lang="zh-CN" altLang="en-US" smtClean="0"/>
              <a:t>其中的假设：若第一阶段选择不是</a:t>
            </a:r>
            <a:r>
              <a:rPr lang="en-US" altLang="zh-CN" smtClean="0">
                <a:sym typeface="Wingdings" pitchFamily="2" charset="2"/>
              </a:rPr>
              <a:t>(M</a:t>
            </a:r>
            <a:r>
              <a:rPr lang="en-US" altLang="zh-CN" baseline="-25000" smtClean="0">
                <a:sym typeface="Wingdings" pitchFamily="2" charset="2"/>
              </a:rPr>
              <a:t>1</a:t>
            </a:r>
            <a:r>
              <a:rPr lang="en-US" altLang="zh-CN" smtClean="0">
                <a:sym typeface="Wingdings" pitchFamily="2" charset="2"/>
              </a:rPr>
              <a:t> , M</a:t>
            </a:r>
            <a:r>
              <a:rPr lang="en-US" altLang="zh-CN" baseline="-25000" smtClean="0">
                <a:sym typeface="Wingdings" pitchFamily="2" charset="2"/>
              </a:rPr>
              <a:t>2</a:t>
            </a:r>
            <a:r>
              <a:rPr lang="en-US" altLang="zh-CN" smtClean="0">
                <a:sym typeface="Wingdings" pitchFamily="2" charset="2"/>
              </a:rPr>
              <a:t>)</a:t>
            </a:r>
            <a:r>
              <a:rPr lang="zh-CN" altLang="en-US" smtClean="0">
                <a:sym typeface="Wingdings" pitchFamily="2" charset="2"/>
              </a:rPr>
              <a:t>，则第二阶段的结果为</a:t>
            </a:r>
            <a:r>
              <a:rPr lang="en-US" altLang="zh-CN" smtClean="0">
                <a:sym typeface="Wingdings" pitchFamily="2" charset="2"/>
              </a:rPr>
              <a:t>(L</a:t>
            </a:r>
            <a:r>
              <a:rPr lang="en-US" altLang="zh-CN" baseline="-25000" smtClean="0">
                <a:sym typeface="Wingdings" pitchFamily="2" charset="2"/>
              </a:rPr>
              <a:t>1</a:t>
            </a:r>
            <a:r>
              <a:rPr lang="en-US" altLang="zh-CN" smtClean="0">
                <a:sym typeface="Wingdings" pitchFamily="2" charset="2"/>
              </a:rPr>
              <a:t> , L</a:t>
            </a:r>
            <a:r>
              <a:rPr lang="en-US" altLang="zh-CN" baseline="-25000" smtClean="0">
                <a:sym typeface="Wingdings" pitchFamily="2" charset="2"/>
              </a:rPr>
              <a:t>2</a:t>
            </a:r>
            <a:r>
              <a:rPr lang="en-US" altLang="zh-CN" smtClean="0">
                <a:sym typeface="Wingdings" pitchFamily="2" charset="2"/>
              </a:rPr>
              <a:t>)</a:t>
            </a:r>
          </a:p>
          <a:p>
            <a:pPr lvl="1"/>
            <a:r>
              <a:rPr lang="zh-CN" altLang="en-US" b="1" smtClean="0">
                <a:sym typeface="Wingdings" pitchFamily="2" charset="2"/>
              </a:rPr>
              <a:t>若第一阶段选择不是</a:t>
            </a:r>
            <a:r>
              <a:rPr lang="en-US" altLang="zh-CN" b="1" smtClean="0">
                <a:sym typeface="Wingdings" pitchFamily="2" charset="2"/>
              </a:rPr>
              <a:t>(M</a:t>
            </a:r>
            <a:r>
              <a:rPr lang="en-US" altLang="zh-CN" b="1" baseline="-25000" smtClean="0">
                <a:sym typeface="Wingdings" pitchFamily="2" charset="2"/>
              </a:rPr>
              <a:t>1</a:t>
            </a:r>
            <a:r>
              <a:rPr lang="en-US" altLang="zh-CN" b="1" smtClean="0">
                <a:sym typeface="Wingdings" pitchFamily="2" charset="2"/>
              </a:rPr>
              <a:t> , M</a:t>
            </a:r>
            <a:r>
              <a:rPr lang="en-US" altLang="zh-CN" b="1" baseline="-25000" smtClean="0">
                <a:sym typeface="Wingdings" pitchFamily="2" charset="2"/>
              </a:rPr>
              <a:t>2</a:t>
            </a:r>
            <a:r>
              <a:rPr lang="en-US" altLang="zh-CN" b="1" smtClean="0">
                <a:sym typeface="Wingdings" pitchFamily="2" charset="2"/>
              </a:rPr>
              <a:t>)</a:t>
            </a:r>
            <a:r>
              <a:rPr lang="zh-CN" altLang="en-US" b="1" smtClean="0">
                <a:sym typeface="Wingdings" pitchFamily="2" charset="2"/>
              </a:rPr>
              <a:t>，第二阶段的结果可能仍为</a:t>
            </a:r>
            <a:r>
              <a:rPr lang="en-US" altLang="zh-CN" b="1" smtClean="0">
                <a:sym typeface="Wingdings" pitchFamily="2" charset="2"/>
              </a:rPr>
              <a:t>(R</a:t>
            </a:r>
            <a:r>
              <a:rPr lang="en-US" altLang="zh-CN" b="1" baseline="-25000" smtClean="0">
                <a:sym typeface="Wingdings" pitchFamily="2" charset="2"/>
              </a:rPr>
              <a:t>1</a:t>
            </a:r>
            <a:r>
              <a:rPr lang="en-US" altLang="zh-CN" b="1" smtClean="0">
                <a:sym typeface="Wingdings" pitchFamily="2" charset="2"/>
              </a:rPr>
              <a:t> , R</a:t>
            </a:r>
            <a:r>
              <a:rPr lang="en-US" altLang="zh-CN" b="1" baseline="-25000" smtClean="0">
                <a:sym typeface="Wingdings" pitchFamily="2" charset="2"/>
              </a:rPr>
              <a:t>2</a:t>
            </a:r>
            <a:r>
              <a:rPr lang="en-US" altLang="zh-CN" b="1" smtClean="0">
                <a:sym typeface="Wingdings" pitchFamily="2" charset="2"/>
              </a:rPr>
              <a:t>)</a:t>
            </a:r>
          </a:p>
          <a:p>
            <a:pPr lvl="1"/>
            <a:r>
              <a:rPr lang="zh-CN" altLang="en-US" b="1" smtClean="0">
                <a:sym typeface="Wingdings" pitchFamily="2" charset="2"/>
              </a:rPr>
              <a:t>惩罚者没有动机惩罚偏离者</a:t>
            </a:r>
            <a:endParaRPr lang="zh-CN" altLang="en-US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2.3.A </a:t>
            </a:r>
            <a:r>
              <a:rPr lang="zh-CN" altLang="en-US" smtClean="0"/>
              <a:t>两阶段重复博弈</a:t>
            </a:r>
          </a:p>
        </p:txBody>
      </p:sp>
      <p:sp>
        <p:nvSpPr>
          <p:cNvPr id="246787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smtClean="0"/>
              <a:t>两阶段重复博弈：阶段博弈具有</a:t>
            </a:r>
            <a:r>
              <a:rPr lang="zh-CN" altLang="en-US" smtClean="0">
                <a:solidFill>
                  <a:srgbClr val="FF0000"/>
                </a:solidFill>
              </a:rPr>
              <a:t>唯一</a:t>
            </a:r>
            <a:r>
              <a:rPr lang="zh-CN" altLang="en-US" smtClean="0"/>
              <a:t>的纳什均衡</a:t>
            </a:r>
          </a:p>
          <a:p>
            <a:r>
              <a:rPr lang="zh-CN" altLang="en-US" smtClean="0"/>
              <a:t>两阶段重复博弈：阶段博弈具有</a:t>
            </a:r>
            <a:r>
              <a:rPr lang="zh-CN" altLang="en-US" smtClean="0">
                <a:solidFill>
                  <a:srgbClr val="FF0000"/>
                </a:solidFill>
              </a:rPr>
              <a:t>多个</a:t>
            </a:r>
            <a:r>
              <a:rPr lang="zh-CN" altLang="en-US" smtClean="0"/>
              <a:t>纳什均衡</a:t>
            </a:r>
          </a:p>
          <a:p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253954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smtClean="0"/>
              <a:t>两阶段重复博弈</a:t>
            </a:r>
          </a:p>
          <a:p>
            <a:endParaRPr lang="zh-CN" altLang="en-US" b="1" smtClean="0"/>
          </a:p>
          <a:p>
            <a:endParaRPr lang="zh-CN" altLang="en-US" b="1" smtClean="0"/>
          </a:p>
          <a:p>
            <a:endParaRPr lang="zh-CN" altLang="en-US" b="1" smtClean="0"/>
          </a:p>
          <a:p>
            <a:endParaRPr lang="zh-CN" altLang="en-US" b="1" smtClean="0"/>
          </a:p>
          <a:p>
            <a:endParaRPr lang="zh-CN" altLang="en-US" b="1" smtClean="0"/>
          </a:p>
          <a:p>
            <a:endParaRPr lang="zh-CN" altLang="en-US" b="1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1828800"/>
          <a:ext cx="8534400" cy="4346575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066800"/>
                <a:gridCol w="1066800"/>
                <a:gridCol w="1219200"/>
                <a:gridCol w="1371600"/>
                <a:gridCol w="1371600"/>
              </a:tblGrid>
              <a:tr h="527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参与者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27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L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M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R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P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6125">
                <a:tc row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参与者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L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61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M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4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61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R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3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0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P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4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1/2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0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1/2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254978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smtClean="0"/>
              <a:t>两阶段重复博弈</a:t>
            </a:r>
          </a:p>
          <a:p>
            <a:endParaRPr lang="zh-CN" altLang="en-US" b="1" smtClean="0"/>
          </a:p>
          <a:p>
            <a:endParaRPr lang="zh-CN" altLang="en-US" b="1" smtClean="0"/>
          </a:p>
          <a:p>
            <a:endParaRPr lang="zh-CN" altLang="en-US" b="1" smtClean="0"/>
          </a:p>
          <a:p>
            <a:endParaRPr lang="zh-CN" altLang="en-US" b="1" smtClean="0"/>
          </a:p>
          <a:p>
            <a:endParaRPr lang="zh-CN" altLang="en-US" b="1" smtClean="0"/>
          </a:p>
          <a:p>
            <a:endParaRPr lang="zh-CN" altLang="en-US" b="1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1828800"/>
          <a:ext cx="8534400" cy="4346575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066800"/>
                <a:gridCol w="1066800"/>
                <a:gridCol w="1219200"/>
                <a:gridCol w="1371600"/>
                <a:gridCol w="1371600"/>
              </a:tblGrid>
              <a:tr h="527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参与者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27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L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M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R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P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6125">
                <a:tc row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参与者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L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61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M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4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61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R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3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0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P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4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1/2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0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1/2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256002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3000" dirty="0" smtClean="0"/>
              <a:t>设参与者预测</a:t>
            </a:r>
            <a:endParaRPr lang="en-US" altLang="zh-CN" sz="3000" dirty="0" smtClean="0"/>
          </a:p>
          <a:p>
            <a:pPr>
              <a:lnSpc>
                <a:spcPct val="80000"/>
              </a:lnSpc>
            </a:pPr>
            <a:r>
              <a:rPr lang="zh-CN" altLang="en-US" sz="3000" dirty="0" smtClean="0"/>
              <a:t>如果第一阶段的结果是</a:t>
            </a:r>
            <a:r>
              <a:rPr lang="en-US" altLang="zh-CN" sz="3000" dirty="0" smtClean="0">
                <a:sym typeface="Wingdings" pitchFamily="2" charset="2"/>
              </a:rPr>
              <a:t>(M</a:t>
            </a:r>
            <a:r>
              <a:rPr lang="en-US" altLang="zh-CN" sz="3000" baseline="-25000" dirty="0" smtClean="0">
                <a:sym typeface="Wingdings" pitchFamily="2" charset="2"/>
              </a:rPr>
              <a:t>1</a:t>
            </a:r>
            <a:r>
              <a:rPr lang="en-US" altLang="zh-CN" sz="3000" dirty="0" smtClean="0">
                <a:sym typeface="Wingdings" pitchFamily="2" charset="2"/>
              </a:rPr>
              <a:t> , M</a:t>
            </a:r>
            <a:r>
              <a:rPr lang="en-US" altLang="zh-CN" sz="3000" baseline="-25000" dirty="0" smtClean="0">
                <a:sym typeface="Wingdings" pitchFamily="2" charset="2"/>
              </a:rPr>
              <a:t>2</a:t>
            </a:r>
            <a:r>
              <a:rPr lang="en-US" altLang="zh-CN" sz="3000" dirty="0" smtClean="0">
                <a:sym typeface="Wingdings" pitchFamily="2" charset="2"/>
              </a:rPr>
              <a:t>)</a:t>
            </a:r>
            <a:r>
              <a:rPr lang="zh-CN" altLang="en-US" sz="3000" dirty="0" smtClean="0">
                <a:sym typeface="Wingdings" pitchFamily="2" charset="2"/>
              </a:rPr>
              <a:t>，第二阶段的结果将会是</a:t>
            </a:r>
            <a:r>
              <a:rPr lang="en-US" altLang="zh-CN" sz="3000" dirty="0" smtClean="0">
                <a:sym typeface="Wingdings" pitchFamily="2" charset="2"/>
              </a:rPr>
              <a:t>(R</a:t>
            </a:r>
            <a:r>
              <a:rPr lang="en-US" altLang="zh-CN" sz="3000" baseline="-25000" dirty="0" smtClean="0">
                <a:sym typeface="Wingdings" pitchFamily="2" charset="2"/>
              </a:rPr>
              <a:t>1</a:t>
            </a:r>
            <a:r>
              <a:rPr lang="en-US" altLang="zh-CN" sz="3000" dirty="0" smtClean="0">
                <a:sym typeface="Wingdings" pitchFamily="2" charset="2"/>
              </a:rPr>
              <a:t> , R</a:t>
            </a:r>
            <a:r>
              <a:rPr lang="en-US" altLang="zh-CN" sz="3000" baseline="-25000" dirty="0" smtClean="0">
                <a:sym typeface="Wingdings" pitchFamily="2" charset="2"/>
              </a:rPr>
              <a:t>2</a:t>
            </a:r>
            <a:r>
              <a:rPr lang="en-US" altLang="zh-CN" sz="3000" dirty="0" smtClean="0">
                <a:sym typeface="Wingdings" pitchFamily="2" charset="2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zh-CN" altLang="en-US" sz="3000" dirty="0" smtClean="0">
                <a:sym typeface="Wingdings" pitchFamily="2" charset="2"/>
              </a:rPr>
              <a:t>如果第一阶段是</a:t>
            </a:r>
            <a:r>
              <a:rPr lang="en-US" altLang="zh-CN" sz="3000" dirty="0" smtClean="0">
                <a:sym typeface="Wingdings" pitchFamily="2" charset="2"/>
              </a:rPr>
              <a:t>(M</a:t>
            </a:r>
            <a:r>
              <a:rPr lang="en-US" altLang="zh-CN" sz="3000" baseline="-25000" dirty="0" smtClean="0">
                <a:sym typeface="Wingdings" pitchFamily="2" charset="2"/>
              </a:rPr>
              <a:t>1</a:t>
            </a:r>
            <a:r>
              <a:rPr lang="en-US" altLang="zh-CN" sz="3000" dirty="0" smtClean="0">
                <a:sym typeface="Wingdings" pitchFamily="2" charset="2"/>
              </a:rPr>
              <a:t> , w) (w</a:t>
            </a:r>
            <a:r>
              <a:rPr lang="zh-CN" altLang="en-US" sz="3000" dirty="0" smtClean="0">
                <a:sym typeface="Wingdings" pitchFamily="2" charset="2"/>
              </a:rPr>
              <a:t>为任何不等于</a:t>
            </a:r>
            <a:r>
              <a:rPr lang="en-US" altLang="zh-CN" sz="3000" dirty="0" smtClean="0">
                <a:sym typeface="Wingdings" pitchFamily="2" charset="2"/>
              </a:rPr>
              <a:t>M</a:t>
            </a:r>
            <a:r>
              <a:rPr lang="en-US" altLang="zh-CN" sz="3000" baseline="-25000" dirty="0" smtClean="0">
                <a:sym typeface="Wingdings" pitchFamily="2" charset="2"/>
              </a:rPr>
              <a:t>2</a:t>
            </a:r>
            <a:r>
              <a:rPr lang="zh-CN" altLang="en-US" sz="3000" dirty="0" smtClean="0">
                <a:sym typeface="Wingdings" pitchFamily="2" charset="2"/>
              </a:rPr>
              <a:t>的战略</a:t>
            </a:r>
            <a:r>
              <a:rPr lang="en-US" altLang="zh-CN" sz="3000" dirty="0" smtClean="0">
                <a:sym typeface="Wingdings" pitchFamily="2" charset="2"/>
              </a:rPr>
              <a:t>)</a:t>
            </a:r>
            <a:r>
              <a:rPr lang="zh-CN" altLang="en-US" sz="3000" dirty="0" smtClean="0">
                <a:sym typeface="Wingdings" pitchFamily="2" charset="2"/>
              </a:rPr>
              <a:t>，则第二阶段的结果是</a:t>
            </a:r>
            <a:r>
              <a:rPr lang="en-US" altLang="zh-CN" sz="3000" dirty="0" smtClean="0">
                <a:sym typeface="Wingdings" pitchFamily="2" charset="2"/>
              </a:rPr>
              <a:t>(P</a:t>
            </a:r>
            <a:r>
              <a:rPr lang="en-US" altLang="zh-CN" sz="3000" baseline="-25000" dirty="0" smtClean="0">
                <a:sym typeface="Wingdings" pitchFamily="2" charset="2"/>
              </a:rPr>
              <a:t>1</a:t>
            </a:r>
            <a:r>
              <a:rPr lang="en-US" altLang="zh-CN" sz="3000" dirty="0" smtClean="0">
                <a:sym typeface="Wingdings" pitchFamily="2" charset="2"/>
              </a:rPr>
              <a:t> , P</a:t>
            </a:r>
            <a:r>
              <a:rPr lang="en-US" altLang="zh-CN" sz="3000" baseline="-25000" dirty="0" smtClean="0">
                <a:sym typeface="Wingdings" pitchFamily="2" charset="2"/>
              </a:rPr>
              <a:t>2</a:t>
            </a:r>
            <a:r>
              <a:rPr lang="en-US" altLang="zh-CN" sz="3000" dirty="0" smtClean="0">
                <a:sym typeface="Wingdings" pitchFamily="2" charset="2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zh-CN" altLang="en-US" sz="3000" dirty="0" smtClean="0">
                <a:sym typeface="Wingdings" pitchFamily="2" charset="2"/>
              </a:rPr>
              <a:t>如果第一阶段是</a:t>
            </a:r>
            <a:r>
              <a:rPr lang="en-US" altLang="zh-CN" sz="3000" dirty="0" smtClean="0">
                <a:sym typeface="Wingdings" pitchFamily="2" charset="2"/>
              </a:rPr>
              <a:t>(w, M</a:t>
            </a:r>
            <a:r>
              <a:rPr lang="en-US" altLang="zh-CN" sz="3000" baseline="-25000" dirty="0" smtClean="0">
                <a:sym typeface="Wingdings" pitchFamily="2" charset="2"/>
              </a:rPr>
              <a:t>2</a:t>
            </a:r>
            <a:r>
              <a:rPr lang="en-US" altLang="zh-CN" sz="3000" dirty="0" smtClean="0">
                <a:sym typeface="Wingdings" pitchFamily="2" charset="2"/>
              </a:rPr>
              <a:t>) (w</a:t>
            </a:r>
            <a:r>
              <a:rPr lang="zh-CN" altLang="en-US" sz="3000" dirty="0" smtClean="0">
                <a:sym typeface="Wingdings" pitchFamily="2" charset="2"/>
              </a:rPr>
              <a:t>为任何不等于</a:t>
            </a:r>
            <a:r>
              <a:rPr lang="en-US" altLang="zh-CN" sz="3000" dirty="0" smtClean="0">
                <a:sym typeface="Wingdings" pitchFamily="2" charset="2"/>
              </a:rPr>
              <a:t>M</a:t>
            </a:r>
            <a:r>
              <a:rPr lang="en-US" altLang="zh-CN" sz="3000" baseline="-25000" dirty="0" smtClean="0">
                <a:sym typeface="Wingdings" pitchFamily="2" charset="2"/>
              </a:rPr>
              <a:t>1</a:t>
            </a:r>
            <a:r>
              <a:rPr lang="zh-CN" altLang="en-US" sz="3000" dirty="0" smtClean="0">
                <a:sym typeface="Wingdings" pitchFamily="2" charset="2"/>
              </a:rPr>
              <a:t>的战略</a:t>
            </a:r>
            <a:r>
              <a:rPr lang="en-US" altLang="zh-CN" sz="3000" dirty="0" smtClean="0">
                <a:sym typeface="Wingdings" pitchFamily="2" charset="2"/>
              </a:rPr>
              <a:t>)</a:t>
            </a:r>
            <a:r>
              <a:rPr lang="zh-CN" altLang="en-US" sz="3000" dirty="0" smtClean="0">
                <a:sym typeface="Wingdings" pitchFamily="2" charset="2"/>
              </a:rPr>
              <a:t>，则第二阶段的结果是</a:t>
            </a:r>
            <a:r>
              <a:rPr lang="en-US" altLang="zh-CN" sz="3000" dirty="0" smtClean="0">
                <a:sym typeface="Wingdings" pitchFamily="2" charset="2"/>
              </a:rPr>
              <a:t>(Q</a:t>
            </a:r>
            <a:r>
              <a:rPr lang="en-US" altLang="zh-CN" sz="3000" baseline="-25000" dirty="0" smtClean="0">
                <a:sym typeface="Wingdings" pitchFamily="2" charset="2"/>
              </a:rPr>
              <a:t>1</a:t>
            </a:r>
            <a:r>
              <a:rPr lang="en-US" altLang="zh-CN" sz="3000" dirty="0" smtClean="0">
                <a:sym typeface="Wingdings" pitchFamily="2" charset="2"/>
              </a:rPr>
              <a:t> , Q</a:t>
            </a:r>
            <a:r>
              <a:rPr lang="en-US" altLang="zh-CN" sz="3000" baseline="-25000" dirty="0" smtClean="0">
                <a:sym typeface="Wingdings" pitchFamily="2" charset="2"/>
              </a:rPr>
              <a:t>2</a:t>
            </a:r>
            <a:r>
              <a:rPr lang="en-US" altLang="zh-CN" sz="3000" dirty="0" smtClean="0">
                <a:sym typeface="Wingdings" pitchFamily="2" charset="2"/>
              </a:rPr>
              <a:t>)</a:t>
            </a:r>
            <a:endParaRPr lang="en-US" altLang="zh-CN" sz="3000" dirty="0" smtClean="0"/>
          </a:p>
          <a:p>
            <a:pPr>
              <a:lnSpc>
                <a:spcPct val="80000"/>
              </a:lnSpc>
            </a:pPr>
            <a:r>
              <a:rPr lang="zh-CN" altLang="en-US" sz="3000" dirty="0" smtClean="0">
                <a:sym typeface="Wingdings" pitchFamily="2" charset="2"/>
              </a:rPr>
              <a:t>如果第一阶段是</a:t>
            </a:r>
            <a:r>
              <a:rPr lang="en-US" altLang="zh-CN" sz="3000" dirty="0" smtClean="0">
                <a:sym typeface="Wingdings" pitchFamily="2" charset="2"/>
              </a:rPr>
              <a:t>(y, z) (y</a:t>
            </a:r>
            <a:r>
              <a:rPr lang="zh-CN" altLang="en-US" sz="3000" dirty="0" smtClean="0">
                <a:sym typeface="Wingdings" pitchFamily="2" charset="2"/>
              </a:rPr>
              <a:t>为任何不等于</a:t>
            </a:r>
            <a:r>
              <a:rPr lang="en-US" altLang="zh-CN" sz="3000" dirty="0" smtClean="0">
                <a:sym typeface="Wingdings" pitchFamily="2" charset="2"/>
              </a:rPr>
              <a:t>M</a:t>
            </a:r>
            <a:r>
              <a:rPr lang="en-US" altLang="zh-CN" sz="3000" baseline="-25000" dirty="0" smtClean="0">
                <a:sym typeface="Wingdings" pitchFamily="2" charset="2"/>
              </a:rPr>
              <a:t>1</a:t>
            </a:r>
            <a:r>
              <a:rPr lang="zh-CN" altLang="en-US" sz="3000" dirty="0" smtClean="0">
                <a:sym typeface="Wingdings" pitchFamily="2" charset="2"/>
              </a:rPr>
              <a:t>的战略，</a:t>
            </a:r>
            <a:r>
              <a:rPr lang="en-US" altLang="zh-CN" sz="3000" dirty="0" smtClean="0">
                <a:sym typeface="Wingdings" pitchFamily="2" charset="2"/>
              </a:rPr>
              <a:t> z</a:t>
            </a:r>
            <a:r>
              <a:rPr lang="zh-CN" altLang="en-US" sz="3000" dirty="0" smtClean="0">
                <a:sym typeface="Wingdings" pitchFamily="2" charset="2"/>
              </a:rPr>
              <a:t>为任何不等于</a:t>
            </a:r>
            <a:r>
              <a:rPr lang="en-US" altLang="zh-CN" sz="3000" dirty="0" smtClean="0">
                <a:sym typeface="Wingdings" pitchFamily="2" charset="2"/>
              </a:rPr>
              <a:t>M</a:t>
            </a:r>
            <a:r>
              <a:rPr lang="en-US" altLang="zh-CN" sz="3000" baseline="-25000" dirty="0" smtClean="0">
                <a:sym typeface="Wingdings" pitchFamily="2" charset="2"/>
              </a:rPr>
              <a:t>2</a:t>
            </a:r>
            <a:r>
              <a:rPr lang="zh-CN" altLang="en-US" sz="3000" dirty="0" smtClean="0">
                <a:sym typeface="Wingdings" pitchFamily="2" charset="2"/>
              </a:rPr>
              <a:t>的战略</a:t>
            </a:r>
            <a:r>
              <a:rPr lang="en-US" altLang="zh-CN" sz="3000" dirty="0" smtClean="0">
                <a:sym typeface="Wingdings" pitchFamily="2" charset="2"/>
              </a:rPr>
              <a:t>)</a:t>
            </a:r>
            <a:r>
              <a:rPr lang="zh-CN" altLang="en-US" sz="3000" dirty="0" smtClean="0">
                <a:sym typeface="Wingdings" pitchFamily="2" charset="2"/>
              </a:rPr>
              <a:t>，则第二阶段的结果是</a:t>
            </a:r>
            <a:r>
              <a:rPr lang="en-US" altLang="zh-CN" sz="3000" dirty="0" smtClean="0">
                <a:sym typeface="Wingdings" pitchFamily="2" charset="2"/>
              </a:rPr>
              <a:t>(L</a:t>
            </a:r>
            <a:r>
              <a:rPr lang="en-US" altLang="zh-CN" sz="3000" baseline="-25000" dirty="0" smtClean="0">
                <a:sym typeface="Wingdings" pitchFamily="2" charset="2"/>
              </a:rPr>
              <a:t>1</a:t>
            </a:r>
            <a:r>
              <a:rPr lang="en-US" altLang="zh-CN" sz="3000" dirty="0" smtClean="0">
                <a:sym typeface="Wingdings" pitchFamily="2" charset="2"/>
              </a:rPr>
              <a:t> , L</a:t>
            </a:r>
            <a:r>
              <a:rPr lang="en-US" altLang="zh-CN" sz="3000" baseline="-25000" dirty="0" smtClean="0">
                <a:sym typeface="Wingdings" pitchFamily="2" charset="2"/>
              </a:rPr>
              <a:t>2</a:t>
            </a:r>
            <a:r>
              <a:rPr lang="en-US" altLang="zh-CN" sz="3000" dirty="0" smtClean="0">
                <a:sym typeface="Wingdings" pitchFamily="2" charset="2"/>
              </a:rPr>
              <a:t>)</a:t>
            </a:r>
            <a:endParaRPr lang="en-US" altLang="zh-CN" sz="3000" dirty="0" smtClean="0"/>
          </a:p>
          <a:p>
            <a:pPr>
              <a:lnSpc>
                <a:spcPct val="80000"/>
              </a:lnSpc>
            </a:pPr>
            <a:endParaRPr lang="en-US" altLang="zh-CN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253954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dirty="0" smtClean="0"/>
              <a:t>第一阶段博弈变为</a:t>
            </a:r>
          </a:p>
          <a:p>
            <a:endParaRPr lang="zh-CN" altLang="en-US" b="1" dirty="0" smtClean="0"/>
          </a:p>
          <a:p>
            <a:endParaRPr lang="zh-CN" altLang="en-US" b="1" dirty="0" smtClean="0"/>
          </a:p>
          <a:p>
            <a:endParaRPr lang="zh-CN" altLang="en-US" b="1" dirty="0" smtClean="0"/>
          </a:p>
          <a:p>
            <a:endParaRPr lang="zh-CN" altLang="en-US" b="1" dirty="0" smtClean="0"/>
          </a:p>
          <a:p>
            <a:endParaRPr lang="zh-CN" altLang="en-US" b="1" dirty="0" smtClean="0"/>
          </a:p>
          <a:p>
            <a:endParaRPr lang="zh-CN" altLang="en-US" b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4282" y="1857364"/>
          <a:ext cx="8701119" cy="4318011"/>
        </p:xfrm>
        <a:graphic>
          <a:graphicData uri="http://schemas.openxmlformats.org/drawingml/2006/table">
            <a:tbl>
              <a:tblPr/>
              <a:tblGrid>
                <a:gridCol w="1243017"/>
                <a:gridCol w="828685"/>
                <a:gridCol w="1357322"/>
                <a:gridCol w="1232290"/>
                <a:gridCol w="1243017"/>
                <a:gridCol w="1398394"/>
                <a:gridCol w="1398394"/>
              </a:tblGrid>
              <a:tr h="52545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参与者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955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L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M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R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P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8665">
                <a:tc row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参与者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L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5.5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86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M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  4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7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4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4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4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86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R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0.5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4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55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P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0.5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55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0.5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1.5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5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257026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smtClean="0"/>
              <a:t>第一阶段选择</a:t>
            </a:r>
            <a:r>
              <a:rPr lang="en-US" altLang="zh-CN" smtClean="0">
                <a:sym typeface="Wingdings" pitchFamily="2" charset="2"/>
              </a:rPr>
              <a:t>(M</a:t>
            </a:r>
            <a:r>
              <a:rPr lang="en-US" altLang="zh-CN" baseline="-25000" smtClean="0">
                <a:sym typeface="Wingdings" pitchFamily="2" charset="2"/>
              </a:rPr>
              <a:t>1</a:t>
            </a:r>
            <a:r>
              <a:rPr lang="en-US" altLang="zh-CN" smtClean="0">
                <a:sym typeface="Wingdings" pitchFamily="2" charset="2"/>
              </a:rPr>
              <a:t> , M</a:t>
            </a:r>
            <a:r>
              <a:rPr lang="en-US" altLang="zh-CN" baseline="-25000" smtClean="0">
                <a:sym typeface="Wingdings" pitchFamily="2" charset="2"/>
              </a:rPr>
              <a:t>2</a:t>
            </a:r>
            <a:r>
              <a:rPr lang="en-US" altLang="zh-CN" smtClean="0">
                <a:sym typeface="Wingdings" pitchFamily="2" charset="2"/>
              </a:rPr>
              <a:t>)</a:t>
            </a:r>
            <a:r>
              <a:rPr lang="zh-CN" altLang="en-US" smtClean="0">
                <a:sym typeface="Wingdings" pitchFamily="2" charset="2"/>
              </a:rPr>
              <a:t>，第二阶段选择</a:t>
            </a:r>
            <a:r>
              <a:rPr lang="en-US" altLang="zh-CN" smtClean="0">
                <a:sym typeface="Wingdings" pitchFamily="2" charset="2"/>
              </a:rPr>
              <a:t>(R</a:t>
            </a:r>
            <a:r>
              <a:rPr lang="en-US" altLang="zh-CN" baseline="-25000" smtClean="0">
                <a:sym typeface="Wingdings" pitchFamily="2" charset="2"/>
              </a:rPr>
              <a:t>1</a:t>
            </a:r>
            <a:r>
              <a:rPr lang="en-US" altLang="zh-CN" smtClean="0">
                <a:sym typeface="Wingdings" pitchFamily="2" charset="2"/>
              </a:rPr>
              <a:t> , R</a:t>
            </a:r>
            <a:r>
              <a:rPr lang="en-US" altLang="zh-CN" baseline="-25000" smtClean="0">
                <a:sym typeface="Wingdings" pitchFamily="2" charset="2"/>
              </a:rPr>
              <a:t>2</a:t>
            </a:r>
            <a:r>
              <a:rPr lang="en-US" altLang="zh-CN" smtClean="0">
                <a:sym typeface="Wingdings" pitchFamily="2" charset="2"/>
              </a:rPr>
              <a:t>)</a:t>
            </a:r>
            <a:r>
              <a:rPr lang="zh-CN" altLang="en-US" smtClean="0">
                <a:sym typeface="Wingdings" pitchFamily="2" charset="2"/>
              </a:rPr>
              <a:t>是一个子博弈精炼结果</a:t>
            </a:r>
            <a:endParaRPr lang="en-US" altLang="zh-CN" smtClean="0">
              <a:sym typeface="Wingdings" pitchFamily="2" charset="2"/>
            </a:endParaRPr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49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258050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smtClean="0"/>
              <a:t>第一阶段选择</a:t>
            </a:r>
            <a:r>
              <a:rPr lang="en-US" altLang="zh-CN" smtClean="0">
                <a:sym typeface="Wingdings" pitchFamily="2" charset="2"/>
              </a:rPr>
              <a:t>(M</a:t>
            </a:r>
            <a:r>
              <a:rPr lang="en-US" altLang="zh-CN" baseline="-25000" smtClean="0">
                <a:sym typeface="Wingdings" pitchFamily="2" charset="2"/>
              </a:rPr>
              <a:t>1</a:t>
            </a:r>
            <a:r>
              <a:rPr lang="en-US" altLang="zh-CN" smtClean="0">
                <a:sym typeface="Wingdings" pitchFamily="2" charset="2"/>
              </a:rPr>
              <a:t> , M</a:t>
            </a:r>
            <a:r>
              <a:rPr lang="en-US" altLang="zh-CN" baseline="-25000" smtClean="0">
                <a:sym typeface="Wingdings" pitchFamily="2" charset="2"/>
              </a:rPr>
              <a:t>2</a:t>
            </a:r>
            <a:r>
              <a:rPr lang="en-US" altLang="zh-CN" smtClean="0">
                <a:sym typeface="Wingdings" pitchFamily="2" charset="2"/>
              </a:rPr>
              <a:t>)</a:t>
            </a:r>
            <a:r>
              <a:rPr lang="zh-CN" altLang="en-US" smtClean="0">
                <a:sym typeface="Wingdings" pitchFamily="2" charset="2"/>
              </a:rPr>
              <a:t>，第二阶段选择</a:t>
            </a:r>
            <a:r>
              <a:rPr lang="en-US" altLang="zh-CN" smtClean="0">
                <a:sym typeface="Wingdings" pitchFamily="2" charset="2"/>
              </a:rPr>
              <a:t>(R</a:t>
            </a:r>
            <a:r>
              <a:rPr lang="en-US" altLang="zh-CN" baseline="-25000" smtClean="0">
                <a:sym typeface="Wingdings" pitchFamily="2" charset="2"/>
              </a:rPr>
              <a:t>1</a:t>
            </a:r>
            <a:r>
              <a:rPr lang="en-US" altLang="zh-CN" smtClean="0">
                <a:sym typeface="Wingdings" pitchFamily="2" charset="2"/>
              </a:rPr>
              <a:t> , R</a:t>
            </a:r>
            <a:r>
              <a:rPr lang="en-US" altLang="zh-CN" baseline="-25000" smtClean="0">
                <a:sym typeface="Wingdings" pitchFamily="2" charset="2"/>
              </a:rPr>
              <a:t>2</a:t>
            </a:r>
            <a:r>
              <a:rPr lang="en-US" altLang="zh-CN" smtClean="0">
                <a:sym typeface="Wingdings" pitchFamily="2" charset="2"/>
              </a:rPr>
              <a:t>)</a:t>
            </a:r>
            <a:r>
              <a:rPr lang="zh-CN" altLang="en-US" smtClean="0">
                <a:sym typeface="Wingdings" pitchFamily="2" charset="2"/>
              </a:rPr>
              <a:t>是一个子博弈精炼结果</a:t>
            </a:r>
            <a:endParaRPr lang="en-US" altLang="zh-CN" smtClean="0">
              <a:sym typeface="Wingdings" pitchFamily="2" charset="2"/>
            </a:endParaRPr>
          </a:p>
          <a:p>
            <a:endParaRPr lang="zh-CN" altLang="en-US" smtClean="0"/>
          </a:p>
          <a:p>
            <a:r>
              <a:rPr lang="zh-CN" altLang="en-US" smtClean="0"/>
              <a:t>惩罚者有动机去惩罚偏离者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2.3.A </a:t>
            </a:r>
            <a:r>
              <a:rPr lang="zh-CN" altLang="en-US" smtClean="0"/>
              <a:t>两阶段重复博弈</a:t>
            </a:r>
          </a:p>
        </p:txBody>
      </p:sp>
      <p:sp>
        <p:nvSpPr>
          <p:cNvPr id="24576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smtClean="0"/>
              <a:t>两阶段囚徒困境</a:t>
            </a:r>
            <a:endParaRPr lang="en-US" altLang="zh-CN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2057400"/>
          <a:ext cx="5486400" cy="2667000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</a:tblGrid>
              <a:tr h="6667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参与者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667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L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R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6750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参与者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L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6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R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4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5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2.3.A </a:t>
            </a:r>
            <a:r>
              <a:rPr lang="zh-CN" altLang="en-US" smtClean="0"/>
              <a:t>两阶段重复博弈</a:t>
            </a:r>
          </a:p>
        </p:txBody>
      </p:sp>
      <p:sp>
        <p:nvSpPr>
          <p:cNvPr id="210946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zh-CN" altLang="en-US" smtClean="0"/>
              <a:t>两阶段囚徒困境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静态的囚徒困境博弈中，唯一的纳什均衡为（</a:t>
            </a:r>
            <a:r>
              <a:rPr lang="en-US" altLang="zh-CN" smtClean="0"/>
              <a:t>L</a:t>
            </a:r>
            <a:r>
              <a:rPr lang="en-US" altLang="zh-CN" baseline="-25000" smtClean="0"/>
              <a:t>1</a:t>
            </a:r>
            <a:r>
              <a:rPr lang="en-US" altLang="zh-CN" smtClean="0"/>
              <a:t> ,L</a:t>
            </a:r>
            <a:r>
              <a:rPr lang="en-US" altLang="zh-CN" baseline="-25000" smtClean="0"/>
              <a:t>2</a:t>
            </a:r>
            <a:r>
              <a:rPr lang="zh-CN" altLang="en-US" smtClean="0"/>
              <a:t>）</a:t>
            </a:r>
            <a:endParaRPr lang="en-US" altLang="zh-CN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2057400"/>
          <a:ext cx="5486400" cy="2667000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</a:tblGrid>
              <a:tr h="6667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参与者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667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L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R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6750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参与者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L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6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R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4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69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2.3.A </a:t>
            </a:r>
            <a:r>
              <a:rPr lang="zh-CN" altLang="en-US" smtClean="0"/>
              <a:t>两阶段重复博弈</a:t>
            </a:r>
          </a:p>
        </p:txBody>
      </p:sp>
      <p:sp>
        <p:nvSpPr>
          <p:cNvPr id="211970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zh-CN" altLang="en-US" smtClean="0"/>
              <a:t>第二阶段的博弈结果（</a:t>
            </a:r>
            <a:r>
              <a:rPr lang="en-US" altLang="zh-CN" smtClean="0"/>
              <a:t>L</a:t>
            </a:r>
            <a:r>
              <a:rPr lang="en-US" altLang="zh-CN" baseline="-25000" smtClean="0"/>
              <a:t>1</a:t>
            </a:r>
            <a:r>
              <a:rPr lang="en-US" altLang="zh-CN" smtClean="0"/>
              <a:t> ,L</a:t>
            </a:r>
            <a:r>
              <a:rPr lang="en-US" altLang="zh-CN" baseline="-25000" smtClean="0"/>
              <a:t>2</a:t>
            </a:r>
            <a:r>
              <a:rPr lang="zh-CN" altLang="en-US" smtClean="0"/>
              <a:t>）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2.3.A </a:t>
            </a:r>
            <a:r>
              <a:rPr lang="zh-CN" altLang="en-US" smtClean="0"/>
              <a:t>两阶段重复博弈</a:t>
            </a:r>
          </a:p>
        </p:txBody>
      </p:sp>
      <p:sp>
        <p:nvSpPr>
          <p:cNvPr id="212994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382000" cy="5257800"/>
          </a:xfrm>
        </p:spPr>
        <p:txBody>
          <a:bodyPr/>
          <a:lstStyle/>
          <a:p>
            <a:r>
              <a:rPr lang="zh-CN" altLang="en-US" smtClean="0"/>
              <a:t>第二阶段的博弈结果（</a:t>
            </a:r>
            <a:r>
              <a:rPr lang="en-US" altLang="zh-CN" smtClean="0"/>
              <a:t>L</a:t>
            </a:r>
            <a:r>
              <a:rPr lang="en-US" altLang="zh-CN" baseline="-25000" smtClean="0"/>
              <a:t>1</a:t>
            </a:r>
            <a:r>
              <a:rPr lang="en-US" altLang="zh-CN" smtClean="0"/>
              <a:t> ,L</a:t>
            </a:r>
            <a:r>
              <a:rPr lang="en-US" altLang="zh-CN" baseline="-25000" smtClean="0"/>
              <a:t>2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zh-CN" altLang="en-US" smtClean="0"/>
              <a:t>双方都能预测到第二阶段的结果，则第一阶段的博弈实质为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第一阶段博弈唯一的纳什均衡也为（</a:t>
            </a:r>
            <a:r>
              <a:rPr lang="en-US" altLang="zh-CN" smtClean="0"/>
              <a:t>L</a:t>
            </a:r>
            <a:r>
              <a:rPr lang="en-US" altLang="zh-CN" baseline="-25000" smtClean="0"/>
              <a:t>1</a:t>
            </a:r>
            <a:r>
              <a:rPr lang="en-US" altLang="zh-CN" smtClean="0"/>
              <a:t> ,L</a:t>
            </a:r>
            <a:r>
              <a:rPr lang="en-US" altLang="zh-CN" baseline="-25000" smtClean="0"/>
              <a:t>2</a:t>
            </a:r>
            <a:r>
              <a:rPr lang="zh-CN" altLang="en-US" smtClean="0"/>
              <a:t>）</a:t>
            </a:r>
            <a:endParaRPr lang="en-US" altLang="zh-CN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76400" y="3048000"/>
          <a:ext cx="5486400" cy="2667000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</a:tblGrid>
              <a:tr h="6667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参与者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667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L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R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6750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参与者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L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6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6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R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7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214018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smtClean="0"/>
              <a:t>子博弈精炼结果为：第一阶段两人选择（</a:t>
            </a:r>
            <a:r>
              <a:rPr lang="en-US" altLang="zh-CN" smtClean="0"/>
              <a:t>L</a:t>
            </a:r>
            <a:r>
              <a:rPr lang="en-US" altLang="zh-CN" baseline="-25000" smtClean="0"/>
              <a:t>1</a:t>
            </a:r>
            <a:r>
              <a:rPr lang="en-US" altLang="zh-CN" smtClean="0"/>
              <a:t> ,L</a:t>
            </a:r>
            <a:r>
              <a:rPr lang="en-US" altLang="zh-CN" baseline="-25000" smtClean="0"/>
              <a:t>2</a:t>
            </a:r>
            <a:r>
              <a:rPr lang="zh-CN" altLang="en-US" smtClean="0"/>
              <a:t>），以及第二阶段两人选择（</a:t>
            </a:r>
            <a:r>
              <a:rPr lang="en-US" altLang="zh-CN" smtClean="0"/>
              <a:t>L</a:t>
            </a:r>
            <a:r>
              <a:rPr lang="en-US" altLang="zh-CN" baseline="-25000" smtClean="0"/>
              <a:t>1</a:t>
            </a:r>
            <a:r>
              <a:rPr lang="en-US" altLang="zh-CN" smtClean="0"/>
              <a:t> ,L</a:t>
            </a:r>
            <a:r>
              <a:rPr lang="en-US" altLang="zh-CN" baseline="-25000" smtClean="0"/>
              <a:t>2</a:t>
            </a:r>
            <a:r>
              <a:rPr lang="zh-CN" altLang="en-US" smtClean="0"/>
              <a:t>）</a:t>
            </a:r>
            <a:endParaRPr lang="en-US" altLang="zh-CN" smtClean="0"/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215042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smtClean="0"/>
              <a:t>子博弈精炼结果为：第一阶段两人选择（</a:t>
            </a:r>
            <a:r>
              <a:rPr lang="en-US" altLang="zh-CN" smtClean="0"/>
              <a:t>L</a:t>
            </a:r>
            <a:r>
              <a:rPr lang="en-US" altLang="zh-CN" baseline="-25000" smtClean="0"/>
              <a:t>1</a:t>
            </a:r>
            <a:r>
              <a:rPr lang="en-US" altLang="zh-CN" smtClean="0"/>
              <a:t> ,L</a:t>
            </a:r>
            <a:r>
              <a:rPr lang="en-US" altLang="zh-CN" baseline="-25000" smtClean="0"/>
              <a:t>2</a:t>
            </a:r>
            <a:r>
              <a:rPr lang="zh-CN" altLang="en-US" smtClean="0"/>
              <a:t>），以及第二阶段两人选择（</a:t>
            </a:r>
            <a:r>
              <a:rPr lang="en-US" altLang="zh-CN" smtClean="0"/>
              <a:t>L</a:t>
            </a:r>
            <a:r>
              <a:rPr lang="en-US" altLang="zh-CN" baseline="-25000" smtClean="0"/>
              <a:t>1</a:t>
            </a:r>
            <a:r>
              <a:rPr lang="en-US" altLang="zh-CN" smtClean="0"/>
              <a:t> ,L</a:t>
            </a:r>
            <a:r>
              <a:rPr lang="en-US" altLang="zh-CN" baseline="-25000" smtClean="0"/>
              <a:t>2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/>
            <a:r>
              <a:rPr lang="zh-CN" altLang="en-US" b="1" smtClean="0"/>
              <a:t>在两阶段囚徒博弈中，任何一阶段都不能达成相互合作（即双方在某一阶段选择（</a:t>
            </a:r>
            <a:r>
              <a:rPr lang="en-US" altLang="zh-CN" b="1" smtClean="0"/>
              <a:t>R</a:t>
            </a:r>
            <a:r>
              <a:rPr lang="en-US" altLang="zh-CN" b="1" baseline="-25000" smtClean="0"/>
              <a:t>1</a:t>
            </a:r>
            <a:r>
              <a:rPr lang="en-US" altLang="zh-CN" b="1" smtClean="0"/>
              <a:t> ,R</a:t>
            </a:r>
            <a:r>
              <a:rPr lang="en-US" altLang="zh-CN" b="1" baseline="-25000" smtClean="0"/>
              <a:t>2</a:t>
            </a:r>
            <a:r>
              <a:rPr lang="zh-CN" altLang="en-US" b="1" smtClean="0"/>
              <a:t>））</a:t>
            </a:r>
            <a:endParaRPr lang="en-US" altLang="zh-CN" b="1" smtClean="0"/>
          </a:p>
          <a:p>
            <a:pPr lvl="1">
              <a:buFont typeface="Arial" charset="0"/>
              <a:buNone/>
            </a:pPr>
            <a:r>
              <a:rPr lang="zh-CN" altLang="en-US" b="1" smtClean="0"/>
              <a:t>    （</a:t>
            </a:r>
            <a:r>
              <a:rPr lang="en-US" altLang="zh-CN" b="1" smtClean="0"/>
              <a:t>N</a:t>
            </a:r>
            <a:r>
              <a:rPr lang="zh-CN" altLang="en-US" b="1" smtClean="0"/>
              <a:t>阶段囚徒博弈呢？）</a:t>
            </a:r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5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216066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smtClean="0"/>
              <a:t>子博弈精炼结果为：第一阶段两人选择（</a:t>
            </a:r>
            <a:r>
              <a:rPr lang="en-US" altLang="zh-CN" smtClean="0"/>
              <a:t>L</a:t>
            </a:r>
            <a:r>
              <a:rPr lang="en-US" altLang="zh-CN" baseline="-25000" smtClean="0"/>
              <a:t>1</a:t>
            </a:r>
            <a:r>
              <a:rPr lang="en-US" altLang="zh-CN" smtClean="0"/>
              <a:t> ,L</a:t>
            </a:r>
            <a:r>
              <a:rPr lang="en-US" altLang="zh-CN" baseline="-25000" smtClean="0"/>
              <a:t>2</a:t>
            </a:r>
            <a:r>
              <a:rPr lang="zh-CN" altLang="en-US" smtClean="0"/>
              <a:t>），以及第二阶段两人选择（</a:t>
            </a:r>
            <a:r>
              <a:rPr lang="en-US" altLang="zh-CN" smtClean="0"/>
              <a:t>L</a:t>
            </a:r>
            <a:r>
              <a:rPr lang="en-US" altLang="zh-CN" baseline="-25000" smtClean="0"/>
              <a:t>1</a:t>
            </a:r>
            <a:r>
              <a:rPr lang="en-US" altLang="zh-CN" smtClean="0"/>
              <a:t> ,L</a:t>
            </a:r>
            <a:r>
              <a:rPr lang="en-US" altLang="zh-CN" baseline="-25000" smtClean="0"/>
              <a:t>2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/>
            <a:r>
              <a:rPr lang="zh-CN" altLang="en-US" b="1" smtClean="0"/>
              <a:t>在两阶段囚徒博弈中，任何一阶段都不能达成相互合作（即双方在某一阶段选择（</a:t>
            </a:r>
            <a:r>
              <a:rPr lang="en-US" altLang="zh-CN" b="1" smtClean="0"/>
              <a:t>R</a:t>
            </a:r>
            <a:r>
              <a:rPr lang="en-US" altLang="zh-CN" b="1" baseline="-25000" smtClean="0"/>
              <a:t>1</a:t>
            </a:r>
            <a:r>
              <a:rPr lang="en-US" altLang="zh-CN" b="1" smtClean="0"/>
              <a:t> ,R</a:t>
            </a:r>
            <a:r>
              <a:rPr lang="en-US" altLang="zh-CN" b="1" baseline="-25000" smtClean="0"/>
              <a:t>2</a:t>
            </a:r>
            <a:r>
              <a:rPr lang="zh-CN" altLang="en-US" b="1" smtClean="0"/>
              <a:t>））</a:t>
            </a:r>
            <a:endParaRPr lang="en-US" altLang="zh-CN" b="1" smtClean="0"/>
          </a:p>
          <a:p>
            <a:pPr lvl="1">
              <a:buFont typeface="Arial" charset="0"/>
              <a:buNone/>
            </a:pPr>
            <a:r>
              <a:rPr lang="zh-CN" altLang="en-US" b="1" smtClean="0"/>
              <a:t>    （</a:t>
            </a:r>
            <a:r>
              <a:rPr lang="en-US" altLang="zh-CN" b="1" smtClean="0"/>
              <a:t>N</a:t>
            </a:r>
            <a:r>
              <a:rPr lang="zh-CN" altLang="en-US" b="1" smtClean="0"/>
              <a:t>阶段囚徒博弈呢？）</a:t>
            </a:r>
          </a:p>
          <a:p>
            <a:pPr lvl="1"/>
            <a:r>
              <a:rPr lang="zh-CN" altLang="en-US" b="1" smtClean="0"/>
              <a:t>若一个博弈只有一个纳什均衡，那么这个博弈重复</a:t>
            </a:r>
            <a:r>
              <a:rPr lang="en-US" altLang="zh-CN" b="1" smtClean="0"/>
              <a:t>T</a:t>
            </a:r>
            <a:r>
              <a:rPr lang="zh-CN" altLang="en-US" b="1" smtClean="0"/>
              <a:t>次的子博弈精炼结果为这个唯一的纳什均衡被重复</a:t>
            </a:r>
            <a:r>
              <a:rPr lang="en-US" altLang="zh-CN" b="1" smtClean="0"/>
              <a:t>T</a:t>
            </a:r>
            <a:r>
              <a:rPr lang="zh-CN" altLang="en-US" b="1" smtClean="0"/>
              <a:t>次</a:t>
            </a:r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1480</Words>
  <PresentationFormat>全屏显示(4:3)</PresentationFormat>
  <Paragraphs>293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</vt:lpstr>
      <vt:lpstr>2.3   重复博弈</vt:lpstr>
      <vt:lpstr>2.3.A 两阶段重复博弈</vt:lpstr>
      <vt:lpstr>2.3.A 两阶段重复博弈</vt:lpstr>
      <vt:lpstr>2.3.A 两阶段重复博弈</vt:lpstr>
      <vt:lpstr>2.3.A 两阶段重复博弈</vt:lpstr>
      <vt:lpstr>2.3.A 两阶段重复博弈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2.3   重复博弈</dc:title>
  <dc:creator>Administrator</dc:creator>
  <cp:lastModifiedBy>admin</cp:lastModifiedBy>
  <cp:revision>7</cp:revision>
  <dcterms:created xsi:type="dcterms:W3CDTF">2014-10-10T08:53:28Z</dcterms:created>
  <dcterms:modified xsi:type="dcterms:W3CDTF">2015-10-27T07:13:18Z</dcterms:modified>
</cp:coreProperties>
</file>