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2"/>
    <p:sldMasterId id="2147483668" r:id="rId3"/>
    <p:sldMasterId id="2147483674" r:id="rId4"/>
    <p:sldMasterId id="2147483684" r:id="rId5"/>
    <p:sldMasterId id="2147483686" r:id="rId6"/>
    <p:sldMasterId id="2147483688" r:id="rId7"/>
    <p:sldMasterId id="2147483690" r:id="rId8"/>
    <p:sldMasterId id="2147483692" r:id="rId9"/>
  </p:sldMasterIdLst>
  <p:notesMasterIdLst>
    <p:notesMasterId r:id="rId29"/>
  </p:notesMasterIdLst>
  <p:sldIdLst>
    <p:sldId id="368" r:id="rId10"/>
    <p:sldId id="383" r:id="rId11"/>
    <p:sldId id="403" r:id="rId12"/>
    <p:sldId id="404" r:id="rId13"/>
    <p:sldId id="405" r:id="rId14"/>
    <p:sldId id="420" r:id="rId15"/>
    <p:sldId id="421" r:id="rId16"/>
    <p:sldId id="422" r:id="rId17"/>
    <p:sldId id="418" r:id="rId18"/>
    <p:sldId id="406" r:id="rId19"/>
    <p:sldId id="407" r:id="rId20"/>
    <p:sldId id="408" r:id="rId21"/>
    <p:sldId id="412" r:id="rId22"/>
    <p:sldId id="419" r:id="rId23"/>
    <p:sldId id="413" r:id="rId24"/>
    <p:sldId id="414" r:id="rId25"/>
    <p:sldId id="415" r:id="rId26"/>
    <p:sldId id="416" r:id="rId27"/>
    <p:sldId id="417" r:id="rId28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5365" algn="l" defTabSz="913765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2565" algn="l" defTabSz="913765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199765" algn="l" defTabSz="913765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6965" algn="l" defTabSz="913765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.Wenjuan.Wu 武文娟" initials="V武" lastIdx="1" clrIdx="0">
    <p:extLst>
      <p:ext uri="{19B8F6BF-5375-455C-9EA6-DF929625EA0E}">
        <p15:presenceInfo xmlns:p15="http://schemas.microsoft.com/office/powerpoint/2012/main" userId="S-1-5-21-706670597-753717926-1206375605-1678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EC"/>
    <a:srgbClr val="0000FF"/>
    <a:srgbClr val="0087DC"/>
    <a:srgbClr val="FF9900"/>
    <a:srgbClr val="FFFFFF"/>
    <a:srgbClr val="868686"/>
    <a:srgbClr val="99FF33"/>
    <a:srgbClr val="0000CC"/>
    <a:srgbClr val="E0AD12"/>
    <a:srgbClr val="F2C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4" autoAdjust="0"/>
    <p:restoredTop sz="94322" autoAdjust="0"/>
  </p:normalViewPr>
  <p:slideViewPr>
    <p:cSldViewPr>
      <p:cViewPr varScale="1">
        <p:scale>
          <a:sx n="98" d="100"/>
          <a:sy n="98" d="100"/>
        </p:scale>
        <p:origin x="91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BEDC00-59BA-401A-AE0A-B3D909893A23}" type="datetimeFigureOut">
              <a:rPr lang="zh-TW" altLang="en-US"/>
              <a:t>2018/12/5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CA10E6-8427-4628-8178-971E0644946A}" type="slidenum">
              <a:rPr lang="zh-TW" altLang="en-US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855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1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90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92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351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55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205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746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34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46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23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80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70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65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92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28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80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47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A10E6-8427-4628-8178-971E0644946A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503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8672" y="1762127"/>
            <a:ext cx="7909948" cy="485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3" name="Rectangle 3"/>
          <p:cNvSpPr>
            <a:spLocks noGrp="1"/>
          </p:cNvSpPr>
          <p:nvPr>
            <p:ph type="title" idx="9"/>
          </p:nvPr>
        </p:nvSpPr>
        <p:spPr>
          <a:xfrm>
            <a:off x="716691" y="303616"/>
            <a:ext cx="7909948" cy="124420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−"/>
              <a:defRPr sz="2400"/>
            </a:lvl2pPr>
            <a:lvl3pPr marL="1257300" indent="-342900">
              <a:buFont typeface="Arial" panose="020B0604020202020204" pitchFamily="34" charset="0"/>
              <a:buChar char="▪"/>
              <a:defRPr sz="2000"/>
            </a:lvl3pPr>
            <a:lvl4pPr marL="1600200" indent="-228600">
              <a:buFont typeface="Times New Roman" panose="02020603050405020304" pitchFamily="18" charset="0"/>
              <a:buChar char="♦"/>
              <a:defRPr sz="1800"/>
            </a:lvl4pPr>
            <a:lvl5pPr marL="2057400" indent="-228600"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95263"/>
            <a:ext cx="649287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1" y="1058863"/>
            <a:ext cx="4208463" cy="3535362"/>
          </a:xfrm>
        </p:spPr>
        <p:txBody>
          <a:bodyPr/>
          <a:lstStyle>
            <a:lvl1pPr marL="457200" marR="0" indent="-4572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885825" marR="0" indent="-42862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−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2pPr>
            <a:lvl3pPr marL="1257300" marR="0" indent="-3429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1" lang="en-US" altLang="zh-TW" sz="2800" noProof="0" dirty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4" y="1058863"/>
            <a:ext cx="4208462" cy="3535362"/>
          </a:xfrm>
        </p:spPr>
        <p:txBody>
          <a:bodyPr/>
          <a:lstStyle>
            <a:lvl1pPr marL="457200" marR="0" indent="-4572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885825" marR="0" indent="-42862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sz="2400"/>
            </a:lvl2pPr>
            <a:lvl3pPr marL="1257300" marR="0" indent="-3429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defRPr sz="2000"/>
            </a:lvl3pPr>
            <a:lvl4pPr marL="16002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defRPr sz="1800"/>
            </a:lvl4pPr>
            <a:lvl5pPr marL="20574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06375"/>
            <a:ext cx="62865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000"/>
            </a:lvl2pPr>
            <a:lvl3pPr marL="1200150" indent="-285750">
              <a:buFont typeface="Arial" panose="020B0604020202020204" pitchFamily="34" charset="0"/>
              <a:buChar char="▪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Courier New" panose="02070309020205020404" pitchFamily="49" charset="0"/>
              <a:buChar char="o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951"/>
            <a:ext cx="4041775" cy="296227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000"/>
            </a:lvl2pPr>
            <a:lvl3pPr marL="1200150" indent="-285750">
              <a:buFont typeface="Arial" panose="020B0604020202020204" pitchFamily="34" charset="0"/>
              <a:buChar char="▪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Courier New" panose="02070309020205020404" pitchFamily="49" charset="0"/>
              <a:buChar char="o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23914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Arial" panose="020B0604020202020204" pitchFamily="34" charset="0"/>
              <a:buChar char="•"/>
              <a:defRPr sz="2800"/>
            </a:lvl2pPr>
            <a:lvl3pPr marL="1257300" indent="-342900">
              <a:buFont typeface="Arial" panose="020B0604020202020204" pitchFamily="34" charset="0"/>
              <a:buChar char="‒"/>
              <a:defRPr sz="24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Courier New" panose="02070309020205020404" pitchFamily="49" charset="0"/>
              <a:buChar char="o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95450"/>
            <a:ext cx="3008313" cy="28987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nd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43450" y="0"/>
            <a:ext cx="44005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685804" y="573528"/>
            <a:ext cx="4606280" cy="3024336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6"/>
            <a:ext cx="6038850" cy="11017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3914775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fld id="{62AF39BC-8D49-4D05-98FF-AEE64A7C934A}" type="datetimeFigureOut">
              <a:rPr lang="zh-TW" altLang="en-US" smtClean="0"/>
              <a:t>2018/12/5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63145" y="4767264"/>
            <a:ext cx="20574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ransition spd="med"/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4564062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640"/>
            <a:ext cx="5278437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8672" y="1762127"/>
            <a:ext cx="7909948" cy="485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3" name="Rectangle 3"/>
          <p:cNvSpPr>
            <a:spLocks noGrp="1"/>
          </p:cNvSpPr>
          <p:nvPr>
            <p:ph type="title" idx="9"/>
          </p:nvPr>
        </p:nvSpPr>
        <p:spPr>
          <a:xfrm>
            <a:off x="716691" y="303616"/>
            <a:ext cx="7909948" cy="124420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95263"/>
            <a:ext cx="6492479" cy="6477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8467"/>
            <a:ext cx="8568929" cy="3536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−"/>
              <a:defRPr/>
            </a:lvl2pPr>
            <a:lvl3pPr marL="1257300" indent="-342900">
              <a:buFont typeface="Arial" panose="020B0604020202020204" pitchFamily="34" charset="0"/>
              <a:buChar char="▪"/>
              <a:defRPr/>
            </a:lvl3pPr>
            <a:lvl4pPr marL="1600200" indent="-228600">
              <a:buFont typeface="Times New Roman" panose="02020603050405020304" pitchFamily="18" charset="0"/>
              <a:buChar char="♦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0" y="4743450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95263"/>
            <a:ext cx="6492479" cy="6477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0" y="4743450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nd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43450" y="0"/>
            <a:ext cx="44005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685804" y="573528"/>
            <a:ext cx="4606280" cy="3024336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95263"/>
            <a:ext cx="6492875" cy="6477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1" y="1058863"/>
            <a:ext cx="4208463" cy="3535362"/>
          </a:xfrm>
          <a:prstGeom prst="rect">
            <a:avLst/>
          </a:prstGeom>
        </p:spPr>
        <p:txBody>
          <a:bodyPr/>
          <a:lstStyle>
            <a:lvl1pPr marL="457200" marR="0" indent="-4572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885825" marR="0" indent="-42862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−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2pPr>
            <a:lvl3pPr marL="1257300" marR="0" indent="-3429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defRPr kumimoji="1" lang="zh-TW" altLang="en-US" sz="2800" noProof="0" dirty="0" smtClean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1" lang="en-US" altLang="zh-TW" sz="2800" noProof="0" dirty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4" y="1058863"/>
            <a:ext cx="4208462" cy="3535362"/>
          </a:xfrm>
          <a:prstGeom prst="rect">
            <a:avLst/>
          </a:prstGeom>
        </p:spPr>
        <p:txBody>
          <a:bodyPr/>
          <a:lstStyle>
            <a:lvl1pPr marL="457200" marR="0" indent="-4572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800"/>
            </a:lvl1pPr>
            <a:lvl2pPr marL="885825" marR="0" indent="-42862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sz="2400"/>
            </a:lvl2pPr>
            <a:lvl3pPr marL="1257300" marR="0" indent="-3429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▪"/>
              <a:defRPr sz="2000"/>
            </a:lvl3pPr>
            <a:lvl4pPr marL="16002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♦"/>
              <a:defRPr sz="1800"/>
            </a:lvl4pPr>
            <a:lvl5pPr marL="2057400" marR="0" indent="-22860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172450" y="4743450"/>
            <a:ext cx="720329" cy="2440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nd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43450" y="0"/>
            <a:ext cx="44005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685804" y="573528"/>
            <a:ext cx="4606280" cy="30243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028196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7141420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0827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8759955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949296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1180904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95232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341332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45873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829757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5539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title" idx="4294967295"/>
          </p:nvPr>
        </p:nvSpPr>
        <p:spPr>
          <a:xfrm>
            <a:off x="2046005" y="271862"/>
            <a:ext cx="6714003" cy="5429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_16 9_hand_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572000" y="0"/>
            <a:ext cx="4570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8125" y="838201"/>
            <a:ext cx="4181476" cy="125883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297" y="4227934"/>
            <a:ext cx="3818656" cy="54006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altLang="zh-TW" dirty="0" smtClean="0"/>
          </a:p>
        </p:txBody>
      </p:sp>
      <p:pic>
        <p:nvPicPr>
          <p:cNvPr id="5" name="Picture 6" descr="a4-0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" y="2352675"/>
            <a:ext cx="9158288" cy="281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D9CCD-9953-4FAF-BB09-47A3716F60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16691" y="303616"/>
            <a:ext cx="7909948" cy="124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691" y="1762127"/>
            <a:ext cx="790994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pic>
        <p:nvPicPr>
          <p:cNvPr id="1028" name="Picture 6" descr="Cover_4 3_hand_2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-7329" y="2341960"/>
            <a:ext cx="9152794" cy="280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umimoji="1" sz="1500">
          <a:solidFill>
            <a:srgbClr val="080808"/>
          </a:solidFill>
          <a:latin typeface="+mn-lt"/>
          <a:ea typeface="+mn-ea"/>
          <a:cs typeface="+mn-cs"/>
        </a:defRPr>
      </a:lvl1pPr>
      <a:lvl2pPr marL="556895" indent="-2139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6pPr>
      <a:lvl7pPr marL="2228215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7pPr>
      <a:lvl8pPr marL="2571115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8pPr>
      <a:lvl9pPr marL="2914015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9pPr>
    </p:bodyStyle>
    <p:otherStyle>
      <a:defPPr>
        <a:defRPr lang="zh-TW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文字方塊 10"/>
          <p:cNvSpPr txBox="1">
            <a:spLocks noChangeArrowheads="1"/>
          </p:cNvSpPr>
          <p:nvPr/>
        </p:nvSpPr>
        <p:spPr bwMode="auto">
          <a:xfrm>
            <a:off x="198835" y="4935141"/>
            <a:ext cx="1654969" cy="22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dirty="0" smtClean="0">
                <a:solidFill>
                  <a:srgbClr val="4D4D4D"/>
                </a:solidFill>
              </a:rPr>
              <a:t>Delta Confidential</a:t>
            </a:r>
            <a:endParaRPr kumimoji="0" lang="zh-TW" altLang="en-US" sz="1000" dirty="0" smtClean="0">
              <a:solidFill>
                <a:srgbClr val="4D4D4D"/>
              </a:solidFill>
            </a:endParaRP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400300" y="1952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72450" y="4743450"/>
            <a:ext cx="720329" cy="244079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B71E67-96C9-4F68-9A32-5170529BB949}" type="slidenum">
              <a:rPr lang="zh-TW" altLang="en-US" smtClean="0"/>
              <a:t>‹#›</a:t>
            </a:fld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8467"/>
            <a:ext cx="8568929" cy="353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  <a:endParaRPr lang="en-US" altLang="zh-TW" smtClean="0"/>
          </a:p>
        </p:txBody>
      </p:sp>
      <p:pic>
        <p:nvPicPr>
          <p:cNvPr id="1030" name="Picture 6" descr="delta_logo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286941" y="323850"/>
            <a:ext cx="1369219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  <a:cs typeface="Arial" panose="020B0604020202020204" pitchFamily="34" charset="0"/>
        </a:defRPr>
      </a:lvl9pPr>
    </p:titleStyle>
    <p:bodyStyle>
      <a:lvl1pPr marL="455930" indent="-4559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>
          <a:solidFill>
            <a:srgbClr val="080808"/>
          </a:solidFill>
          <a:latin typeface="+mn-lt"/>
          <a:ea typeface="+mn-ea"/>
          <a:cs typeface="+mn-cs"/>
        </a:defRPr>
      </a:lvl1pPr>
      <a:lvl2pPr marL="4559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umimoji="1" sz="2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9131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umimoji="1" sz="24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598930" indent="-2273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2056130" indent="-2273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back_16 9_hand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397105" y="1"/>
            <a:ext cx="3783806" cy="514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67916" y="410766"/>
            <a:ext cx="5532834" cy="316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9" tIns="34289" rIns="68579" bIns="34289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917" y="4300538"/>
            <a:ext cx="48244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0" compatLnSpc="1"/>
          <a:lstStyle/>
          <a:p>
            <a:pPr lvl="0"/>
            <a:r>
              <a:rPr lang="en-US" altLang="zh-TW" smtClean="0"/>
              <a:t>To learn more about Delta</a:t>
            </a:r>
          </a:p>
          <a:p>
            <a:pPr lvl="0"/>
            <a:r>
              <a:rPr lang="en-US" altLang="zh-TW" smtClean="0"/>
              <a:t>please visit www.deltaww.com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9pPr>
    </p:titleStyle>
    <p:bodyStyle>
      <a:lvl1pPr marL="341630" indent="-341630" algn="l" rtl="0" eaLnBrk="1" fontAlgn="base" hangingPunct="1">
        <a:spcBef>
          <a:spcPct val="20000"/>
        </a:spcBef>
        <a:spcAft>
          <a:spcPct val="0"/>
        </a:spcAft>
        <a:defRPr kumimoji="1">
          <a:solidFill>
            <a:srgbClr val="0087DC"/>
          </a:solidFill>
          <a:latin typeface="+mn-lt"/>
          <a:ea typeface="+mn-ea"/>
          <a:cs typeface="+mn-cs"/>
        </a:defRPr>
      </a:lvl1pPr>
      <a:lvl2pPr marL="741680" indent="-28448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4572000" y="0"/>
            <a:ext cx="45704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/>
        </p:nvSpPr>
        <p:spPr bwMode="auto">
          <a:xfrm>
            <a:off x="171450" y="4886325"/>
            <a:ext cx="16557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900" dirty="0" smtClean="0">
                <a:solidFill>
                  <a:srgbClr val="4D4D4D"/>
                </a:solidFill>
                <a:cs typeface="Arial" panose="020B0604020202020204" pitchFamily="34" charset="0"/>
              </a:rPr>
              <a:t>Delta Confidential</a:t>
            </a:r>
            <a:endParaRPr kumimoji="0" lang="zh-TW" altLang="en-US" sz="900" dirty="0" smtClean="0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8288" y="274638"/>
            <a:ext cx="13668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97500" y="0"/>
            <a:ext cx="378301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300538"/>
            <a:ext cx="48244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To learn more about Delta</a:t>
            </a:r>
          </a:p>
          <a:p>
            <a:pPr lvl="0"/>
            <a:r>
              <a:rPr lang="en-US" altLang="zh-TW" smtClean="0"/>
              <a:t>please visit www.deltaww.com</a:t>
            </a:r>
          </a:p>
        </p:txBody>
      </p:sp>
      <p:sp>
        <p:nvSpPr>
          <p:cNvPr id="3076" name="Rectangle 2"/>
          <p:cNvSpPr txBox="1"/>
          <p:nvPr/>
        </p:nvSpPr>
        <p:spPr bwMode="auto">
          <a:xfrm>
            <a:off x="309563" y="411163"/>
            <a:ext cx="66246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solidFill>
                  <a:srgbClr val="0087DC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Smarter. Greener. Together.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rgbClr val="0087D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/>
        </p:nvSpPr>
        <p:spPr bwMode="auto">
          <a:xfrm>
            <a:off x="171450" y="4886325"/>
            <a:ext cx="16557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900" dirty="0" smtClean="0">
                <a:solidFill>
                  <a:srgbClr val="4D4D4D"/>
                </a:solidFill>
                <a:cs typeface="Arial" panose="020B0604020202020204" pitchFamily="34" charset="0"/>
              </a:rPr>
              <a:t>Delta Confidential</a:t>
            </a:r>
            <a:endParaRPr kumimoji="0" lang="zh-TW" altLang="en-US" sz="900" dirty="0" smtClean="0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8288" y="274638"/>
            <a:ext cx="13668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97500" y="0"/>
            <a:ext cx="378301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300538"/>
            <a:ext cx="48244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To learn more about Delta</a:t>
            </a:r>
          </a:p>
          <a:p>
            <a:pPr lvl="0"/>
            <a:r>
              <a:rPr lang="en-US" altLang="zh-TW" smtClean="0"/>
              <a:t>please visit www.deltaww.com</a:t>
            </a:r>
          </a:p>
        </p:txBody>
      </p:sp>
      <p:sp>
        <p:nvSpPr>
          <p:cNvPr id="3076" name="Rectangle 2"/>
          <p:cNvSpPr txBox="1"/>
          <p:nvPr/>
        </p:nvSpPr>
        <p:spPr bwMode="auto">
          <a:xfrm>
            <a:off x="309563" y="411163"/>
            <a:ext cx="66246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solidFill>
                  <a:srgbClr val="0087DC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Smarter. Greener. Together.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panose="020B0604020202020204" pitchFamily="34" charset="0"/>
          <a:ea typeface="Microsoft JhengHei" panose="020B0604030504040204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rgbClr val="0087D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059582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一、变量的作用域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二、闭包定义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三、闭包特点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四、从内存垃圾回收角度理解闭包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五、使用场景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/>
              <a:t>六</a:t>
            </a:r>
            <a:r>
              <a:rPr lang="zh-CN" altLang="en-US" dirty="0" smtClean="0"/>
              <a:t>、需要注意的地方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</a:t>
            </a:r>
            <a:r>
              <a:rPr lang="zh-CN" altLang="en-US" dirty="0" smtClean="0"/>
              <a:t>对象</a:t>
            </a:r>
            <a:r>
              <a:rPr lang="zh-CN" altLang="en-US" dirty="0"/>
              <a:t>的私有属性和私有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43558"/>
            <a:ext cx="3444535" cy="4094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104871"/>
            <a:ext cx="425465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04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函数柯里化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84898"/>
            <a:ext cx="3547159" cy="3340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359779"/>
            <a:ext cx="2738447" cy="11845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9552" y="1416089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柯里化就是在接受多个参数函数中，预先传入函数的某些参数，返回接受余下参数且返回结果的新函数的技术。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0056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模拟块级作用域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69" y="1284898"/>
            <a:ext cx="4469140" cy="15178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07" y="2931790"/>
            <a:ext cx="4469140" cy="19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7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防抖、</a:t>
            </a:r>
            <a:r>
              <a:rPr lang="zh-CN" altLang="en-US" dirty="0" smtClean="0"/>
              <a:t>节流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84897"/>
            <a:ext cx="3096344" cy="35664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956858"/>
            <a:ext cx="3024336" cy="38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96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分时函数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887871"/>
            <a:ext cx="3069815" cy="39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6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AOP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284899"/>
            <a:ext cx="799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AOP</a:t>
            </a:r>
            <a:r>
              <a:rPr lang="zh-CN" altLang="en-US" sz="1600" dirty="0" smtClean="0"/>
              <a:t>（面向切面编程）的主要作用是把一些跟核心业务逻辑模块无关的功能抽离</a:t>
            </a:r>
            <a:r>
              <a:rPr lang="zh-CN" altLang="en-US" sz="1600" dirty="0" smtClean="0"/>
              <a:t>出来。</a:t>
            </a:r>
            <a:r>
              <a:rPr lang="zh-CN" altLang="en-US" sz="1600" dirty="0" smtClean="0"/>
              <a:t>把这些功能抽离出来之后 。再通过“动态织入”的方式掺入业务逻辑模块中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好处：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可以</a:t>
            </a:r>
            <a:r>
              <a:rPr lang="zh-CN" altLang="en-US" sz="1600" dirty="0" smtClean="0"/>
              <a:t>保持业务逻辑模块的纯净和高</a:t>
            </a:r>
            <a:r>
              <a:rPr lang="zh-CN" altLang="en-US" sz="1600" dirty="0" smtClean="0"/>
              <a:t>内聚性。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可以</a:t>
            </a:r>
            <a:r>
              <a:rPr lang="zh-CN" altLang="en-US" sz="1600" dirty="0" smtClean="0"/>
              <a:t>很方便地</a:t>
            </a:r>
            <a:r>
              <a:rPr lang="zh-CN" altLang="en-US" sz="1600" dirty="0" smtClean="0"/>
              <a:t>复用功能模块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9552" y="2995087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比如页面中有一个登录</a:t>
            </a:r>
            <a:r>
              <a:rPr lang="en-US" altLang="zh-CN" sz="1600" dirty="0"/>
              <a:t>button,</a:t>
            </a:r>
            <a:r>
              <a:rPr lang="zh-CN" altLang="en-US" sz="1600" dirty="0"/>
              <a:t>点击这个</a:t>
            </a:r>
            <a:r>
              <a:rPr lang="en-US" altLang="zh-CN" sz="1600" dirty="0"/>
              <a:t>button</a:t>
            </a:r>
            <a:r>
              <a:rPr lang="zh-CN" altLang="en-US" sz="1600" dirty="0"/>
              <a:t>会弹出登录浮层</a:t>
            </a:r>
            <a:r>
              <a:rPr lang="en-US" altLang="zh-CN" sz="1600" dirty="0"/>
              <a:t>,</a:t>
            </a:r>
            <a:r>
              <a:rPr lang="zh-CN" altLang="en-US" sz="1600" dirty="0"/>
              <a:t>与此同时要进行数据上报</a:t>
            </a:r>
            <a:r>
              <a:rPr lang="en-US" altLang="zh-CN" sz="1600" dirty="0"/>
              <a:t>,</a:t>
            </a:r>
            <a:r>
              <a:rPr lang="zh-CN" altLang="en-US" sz="1600" dirty="0"/>
              <a:t>来统计有多少用户点击了这个登录</a:t>
            </a:r>
            <a:r>
              <a:rPr lang="en-US" altLang="zh-CN" sz="1600" dirty="0" smtClean="0"/>
              <a:t>button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0" y="1447799"/>
            <a:ext cx="4342946" cy="23197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730" y="915566"/>
            <a:ext cx="4830463" cy="38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0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通过对象实例方法</a:t>
            </a:r>
            <a:r>
              <a:rPr lang="zh-CN" altLang="en-US" dirty="0" smtClean="0"/>
              <a:t>关联函数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252958"/>
            <a:ext cx="4236868" cy="36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4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设计模式的实现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84898"/>
            <a:ext cx="6103298" cy="35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在循环中创建闭包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307768"/>
            <a:ext cx="2808312" cy="3531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308775"/>
            <a:ext cx="2975417" cy="2919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2499742"/>
            <a:ext cx="3384376" cy="22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40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关于</a:t>
            </a:r>
            <a:r>
              <a:rPr lang="en-US" altLang="zh-CN" b="1" dirty="0" smtClean="0"/>
              <a:t>this</a:t>
            </a:r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84898"/>
            <a:ext cx="3168392" cy="34470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284898"/>
            <a:ext cx="3225901" cy="33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3763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915566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变量的作用域分类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A6EC"/>
                </a:solidFill>
              </a:rPr>
              <a:t>全局作用域</a:t>
            </a:r>
            <a:endParaRPr lang="en-US" altLang="zh-CN" dirty="0" smtClean="0">
              <a:solidFill>
                <a:srgbClr val="00A6EC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A6EC"/>
                </a:solidFill>
              </a:rPr>
              <a:t>函数作用域</a:t>
            </a:r>
            <a:endParaRPr lang="en-US" altLang="zh-CN" dirty="0" smtClean="0">
              <a:solidFill>
                <a:srgbClr val="00A6EC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块级作用域（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454" y="919282"/>
            <a:ext cx="1944216" cy="17468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039" y="3003798"/>
            <a:ext cx="4227822" cy="174689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</a:t>
            </a: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592" y="1059582"/>
            <a:ext cx="3888432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如何读取函数内部声明的变量？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93875"/>
            <a:ext cx="2994492" cy="16755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9592" y="4263106"/>
            <a:ext cx="3888432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作用域链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99592" y="3304604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变量</a:t>
            </a:r>
            <a:r>
              <a:rPr lang="zh-CN" altLang="en-US" dirty="0" smtClean="0"/>
              <a:t>查找</a:t>
            </a:r>
            <a:r>
              <a:rPr lang="zh-CN" altLang="en-US" dirty="0"/>
              <a:t>的</a:t>
            </a:r>
            <a:r>
              <a:rPr lang="zh-CN" altLang="en-US" dirty="0" smtClean="0"/>
              <a:t>顺序：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当前</a:t>
            </a:r>
            <a:r>
              <a:rPr lang="zh-CN" altLang="en-US" dirty="0"/>
              <a:t>函数对象</a:t>
            </a:r>
            <a:r>
              <a:rPr lang="en-US" altLang="zh-CN" dirty="0"/>
              <a:t>--&gt;</a:t>
            </a:r>
            <a:r>
              <a:rPr lang="zh-CN" altLang="en-US" dirty="0"/>
              <a:t>上一层函数对象</a:t>
            </a:r>
            <a:r>
              <a:rPr lang="en-US" altLang="zh-CN" dirty="0"/>
              <a:t>...--&gt;window</a:t>
            </a:r>
            <a:r>
              <a:rPr lang="zh-CN" altLang="en-US" dirty="0"/>
              <a:t>全局对象！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986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闭包定义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094059"/>
            <a:ext cx="1844609" cy="18793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94059"/>
            <a:ext cx="2304256" cy="129057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059832" y="1316815"/>
            <a:ext cx="1080120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9592" y="3219822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定义</a:t>
            </a:r>
            <a:r>
              <a:rPr lang="zh-CN" altLang="en-US" dirty="0"/>
              <a:t>：</a:t>
            </a:r>
            <a:r>
              <a:rPr lang="zh-CN" altLang="en-US" dirty="0" smtClean="0"/>
              <a:t>闭包</a:t>
            </a:r>
            <a:r>
              <a:rPr lang="zh-CN" altLang="en-US" dirty="0"/>
              <a:t>就是能够读取其他函数内部变量的函数。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898883" y="386789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闭包</a:t>
            </a:r>
            <a:r>
              <a:rPr lang="zh-CN" altLang="en-US" dirty="0" smtClean="0"/>
              <a:t>就是将</a:t>
            </a:r>
            <a:r>
              <a:rPr lang="zh-CN" altLang="en-US" dirty="0"/>
              <a:t>函数内部和函数外部连接起来的一座桥梁</a:t>
            </a:r>
          </a:p>
        </p:txBody>
      </p:sp>
    </p:spTree>
    <p:extLst>
      <p:ext uri="{BB962C8B-B14F-4D97-AF65-F5344CB8AC3E}">
        <p14:creationId xmlns:p14="http://schemas.microsoft.com/office/powerpoint/2010/main" val="2441335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闭包特点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3" y="1014333"/>
            <a:ext cx="4137139" cy="33765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60032" y="10351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读取</a:t>
            </a:r>
            <a:r>
              <a:rPr lang="zh-CN" altLang="en-US" dirty="0"/>
              <a:t>函数内部的</a:t>
            </a:r>
            <a:r>
              <a:rPr lang="zh-CN" altLang="en-US" dirty="0" smtClean="0"/>
              <a:t>变量。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862697" y="1592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就是</a:t>
            </a:r>
            <a:r>
              <a:rPr lang="zh-CN" altLang="en-US" dirty="0"/>
              <a:t>让这些变量始终保持在内存中，即闭包可以使得它诞生环境一直存在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869130" y="270262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闭包</a:t>
            </a:r>
            <a:r>
              <a:rPr lang="zh-CN" altLang="en-US" dirty="0"/>
              <a:t>可以避免全局变量的污染。</a:t>
            </a:r>
          </a:p>
        </p:txBody>
      </p:sp>
    </p:spTree>
    <p:extLst>
      <p:ext uri="{BB962C8B-B14F-4D97-AF65-F5344CB8AC3E}">
        <p14:creationId xmlns:p14="http://schemas.microsoft.com/office/powerpoint/2010/main" val="260474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垃圾回收角度理解闭包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03511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垃圾回收可简单理解为：垃圾收集</a:t>
            </a:r>
            <a:r>
              <a:rPr lang="zh-CN" altLang="en-US" dirty="0"/>
              <a:t>器按照固定的时间间隔周期性地进行垃圾回收操作，找出那些不再继续使用的变量，然后释放其所占用的内存。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576" y="214899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执行环境</a:t>
            </a:r>
            <a:endParaRPr lang="en-US" altLang="zh-CN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全局执行环境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函数执行环境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326287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变量对象</a:t>
            </a:r>
            <a:r>
              <a:rPr lang="zh-CN" altLang="en-US" dirty="0" smtClean="0"/>
              <a:t>：环境中定义的所有变量和函数都保存</a:t>
            </a:r>
            <a:r>
              <a:rPr lang="zh-CN" altLang="en-US" dirty="0" smtClean="0"/>
              <a:t>其中。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051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垃圾回收角度理解闭包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79" y="1131590"/>
            <a:ext cx="6372200" cy="36295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635646"/>
            <a:ext cx="2152319" cy="21928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568" y="975786"/>
            <a:ext cx="36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函数解释阶段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8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垃圾回收角度理解闭包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35646"/>
            <a:ext cx="2152319" cy="21928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48" y="1131590"/>
            <a:ext cx="6381017" cy="34563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568" y="975786"/>
            <a:ext cx="36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函数执行阶段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052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/>
          <p:nvPr/>
        </p:nvSpPr>
        <p:spPr bwMode="auto">
          <a:xfrm>
            <a:off x="2552700" y="347663"/>
            <a:ext cx="649247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lvl="0" algn="ctr">
              <a:defRPr/>
            </a:pPr>
            <a:r>
              <a:rPr lang="zh-CN" altLang="en-US" sz="3200" dirty="0">
                <a:solidFill>
                  <a:srgbClr val="0087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垃圾回收角度理解闭包</a:t>
            </a:r>
            <a:endParaRPr lang="en-US" altLang="zh-CN" sz="3200" dirty="0">
              <a:solidFill>
                <a:srgbClr val="0087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91556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性能问题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483469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外层函数每次运行，都会生成一个新的闭包，而这个闭包又会保留外层函数的内部变量，变量长期驻扎在内存，所以对内存产生消耗。因此不能滥用闭包，否则会造成网页的性能问题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31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佈景主題">
  <a:themeElements>
    <a:clrScheme name="5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佈景主題">
  <a:themeElements>
    <a:clrScheme name="4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518</Words>
  <Application>Microsoft Office PowerPoint</Application>
  <PresentationFormat>全屏显示(16:9)</PresentationFormat>
  <Paragraphs>83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Microsoft JhengHei</vt:lpstr>
      <vt:lpstr>Microsoft JhengHei</vt:lpstr>
      <vt:lpstr>PMingLiU</vt:lpstr>
      <vt:lpstr>PMingLiU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Wingdings</vt:lpstr>
      <vt:lpstr>5_Office 佈景主題</vt:lpstr>
      <vt:lpstr>4_Office 佈景主題</vt:lpstr>
      <vt:lpstr>自訂設計</vt:lpstr>
      <vt:lpstr>1_自訂設計</vt:lpstr>
      <vt:lpstr>2_自訂設計</vt:lpstr>
      <vt:lpstr>3_自訂設計</vt:lpstr>
      <vt:lpstr>4_自訂設計</vt:lpstr>
      <vt:lpstr>5_自訂設計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Shufeng.Wu 吳書峰</dc:creator>
  <cp:lastModifiedBy>wushufeng</cp:lastModifiedBy>
  <cp:revision>4256</cp:revision>
  <dcterms:created xsi:type="dcterms:W3CDTF">2011-10-20T06:30:00Z</dcterms:created>
  <dcterms:modified xsi:type="dcterms:W3CDTF">2018-12-05T17:37:05Z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