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3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4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2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4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31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8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0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8714-359B-4253-B22F-921BECF065F5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D7E4-F5DB-40D4-B387-A7408FAE8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TACTIC-R &amp; Parallel Computing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8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TACTIC-R simulation work</a:t>
            </a:r>
          </a:p>
          <a:p>
            <a:r>
              <a:rPr lang="en-GB" dirty="0" smtClean="0"/>
              <a:t>Computing resources available</a:t>
            </a:r>
          </a:p>
          <a:p>
            <a:r>
              <a:rPr lang="en-GB" dirty="0" smtClean="0"/>
              <a:t>Two ways to possibly speed up your computations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135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Tactic -R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Serious hospitalised COVID patients</a:t>
            </a:r>
          </a:p>
          <a:p>
            <a:r>
              <a:rPr lang="en-GB" dirty="0" smtClean="0"/>
              <a:t>Standard of Care, </a:t>
            </a:r>
            <a:r>
              <a:rPr lang="en-GB" dirty="0" err="1" smtClean="0"/>
              <a:t>Baricitinib</a:t>
            </a:r>
            <a:r>
              <a:rPr lang="en-GB" dirty="0" smtClean="0"/>
              <a:t>, </a:t>
            </a:r>
            <a:r>
              <a:rPr lang="en-GB" dirty="0" err="1" smtClean="0"/>
              <a:t>Ravulizumab</a:t>
            </a:r>
            <a:endParaRPr lang="en-GB" dirty="0" smtClean="0"/>
          </a:p>
          <a:p>
            <a:r>
              <a:rPr lang="en-GB" dirty="0" smtClean="0"/>
              <a:t>Time to failure (organ failure or death)</a:t>
            </a:r>
          </a:p>
          <a:p>
            <a:r>
              <a:rPr lang="en-GB" dirty="0" smtClean="0"/>
              <a:t>N </a:t>
            </a:r>
            <a:r>
              <a:rPr lang="en-GB" dirty="0" smtClean="0"/>
              <a:t>per arm maximum</a:t>
            </a:r>
            <a:r>
              <a:rPr lang="en-GB" dirty="0" smtClean="0"/>
              <a:t> 469</a:t>
            </a:r>
            <a:endParaRPr lang="en-GB" dirty="0" smtClean="0"/>
          </a:p>
          <a:p>
            <a:r>
              <a:rPr lang="en-GB" dirty="0" smtClean="0"/>
              <a:t>Interim analyses at 2 time </a:t>
            </a:r>
            <a:r>
              <a:rPr lang="en-GB" dirty="0" smtClean="0"/>
              <a:t>points, 125 &amp; 229 per </a:t>
            </a:r>
            <a:r>
              <a:rPr lang="en-GB" dirty="0" smtClean="0"/>
              <a:t>arm</a:t>
            </a:r>
          </a:p>
          <a:p>
            <a:r>
              <a:rPr lang="en-GB" dirty="0" smtClean="0"/>
              <a:t>Drop arms or add arms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Interim Analysis 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Estimate hazard ratios</a:t>
            </a:r>
          </a:p>
          <a:p>
            <a:r>
              <a:rPr lang="en-GB" dirty="0" smtClean="0"/>
              <a:t>Consider Criteria such as</a:t>
            </a:r>
          </a:p>
          <a:p>
            <a:pPr lvl="1"/>
            <a:r>
              <a:rPr lang="en-GB" dirty="0" smtClean="0"/>
              <a:t>Bayesian probability (HR&lt;0) &gt; 0.8  </a:t>
            </a:r>
          </a:p>
          <a:p>
            <a:pPr lvl="1"/>
            <a:r>
              <a:rPr lang="en-GB" dirty="0" smtClean="0"/>
              <a:t>Predictive probability of  significance from reference sample size, for each combination of arms to continue with</a:t>
            </a:r>
          </a:p>
          <a:p>
            <a:pPr lvl="1"/>
            <a:r>
              <a:rPr lang="en-GB" dirty="0" err="1" smtClean="0"/>
              <a:t>Haybittle-Peto</a:t>
            </a:r>
            <a:r>
              <a:rPr lang="en-GB" dirty="0" smtClean="0"/>
              <a:t> bounds p&lt;0.001</a:t>
            </a:r>
          </a:p>
          <a:p>
            <a:r>
              <a:rPr lang="en-GB" dirty="0" smtClean="0"/>
              <a:t>First two we fit an MCMC model = 10000s of samples from posterior distribution</a:t>
            </a:r>
          </a:p>
          <a:p>
            <a:r>
              <a:rPr lang="en-GB" dirty="0" smtClean="0"/>
              <a:t>Then sample pseudo-observations from posterior predictive distribution, 1000s times to run the final analysis and estimate the chance of success</a:t>
            </a:r>
          </a:p>
          <a:p>
            <a:r>
              <a:rPr lang="en-GB" dirty="0" err="1" smtClean="0"/>
              <a:t>Rstanarm</a:t>
            </a:r>
            <a:r>
              <a:rPr lang="en-GB" dirty="0" smtClean="0"/>
              <a:t> package makes this step easy to write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Simulation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Loop a few 100 time:</a:t>
            </a:r>
          </a:p>
          <a:p>
            <a:pPr lvl="1"/>
            <a:r>
              <a:rPr lang="en-GB" dirty="0" smtClean="0"/>
              <a:t>Generate Study data with fixed parameters e.g. Null, Alternative, others</a:t>
            </a:r>
          </a:p>
          <a:p>
            <a:pPr lvl="1"/>
            <a:r>
              <a:rPr lang="en-GB" dirty="0" smtClean="0"/>
              <a:t>Carry out interim analysis</a:t>
            </a:r>
          </a:p>
          <a:p>
            <a:pPr lvl="1"/>
            <a:r>
              <a:rPr lang="en-GB" dirty="0" smtClean="0"/>
              <a:t>Generate future observations and carry out final analysis (for a variety of sample sizes), including decision rules</a:t>
            </a:r>
          </a:p>
          <a:p>
            <a:r>
              <a:rPr lang="en-GB" dirty="0" smtClean="0"/>
              <a:t>Estimate Operating Characteristics : bias, power/type1 error, coverage, MSE</a:t>
            </a:r>
          </a:p>
          <a:p>
            <a:r>
              <a:rPr lang="en-GB" dirty="0" smtClean="0"/>
              <a:t>Repeat for different scenarios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1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Computational Limitation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My computer took 20 </a:t>
            </a:r>
            <a:r>
              <a:rPr lang="en-GB" dirty="0" err="1" smtClean="0"/>
              <a:t>mins</a:t>
            </a:r>
            <a:r>
              <a:rPr lang="en-GB" dirty="0" smtClean="0"/>
              <a:t> to do one interim analysis: 16GB Ram , 8 core processor  3.4 </a:t>
            </a:r>
            <a:r>
              <a:rPr lang="en-GB" dirty="0" err="1" smtClean="0"/>
              <a:t>Ghz</a:t>
            </a:r>
            <a:endParaRPr lang="en-GB" dirty="0" smtClean="0"/>
          </a:p>
          <a:p>
            <a:r>
              <a:rPr lang="en-GB" dirty="0" smtClean="0"/>
              <a:t>University HPC via MRC BSU</a:t>
            </a:r>
          </a:p>
          <a:p>
            <a:pPr lvl="1"/>
            <a:r>
              <a:rPr lang="en-GB" dirty="0" smtClean="0"/>
              <a:t>Peta4 CPU Cluster, '</a:t>
            </a:r>
            <a:r>
              <a:rPr lang="en-GB" dirty="0" err="1" smtClean="0"/>
              <a:t>skylake</a:t>
            </a:r>
            <a:r>
              <a:rPr lang="en-GB" dirty="0" smtClean="0"/>
              <a:t>': 1152 nodes</a:t>
            </a:r>
          </a:p>
          <a:p>
            <a:pPr lvl="1"/>
            <a:r>
              <a:rPr lang="en-GB" dirty="0" smtClean="0"/>
              <a:t>- 2x 16-core Intel </a:t>
            </a:r>
            <a:r>
              <a:rPr lang="en-GB" dirty="0" err="1" smtClean="0"/>
              <a:t>Skylake</a:t>
            </a:r>
            <a:r>
              <a:rPr lang="en-GB" dirty="0" smtClean="0"/>
              <a:t> 2.6GHz CPUs, 32 cores per node</a:t>
            </a:r>
          </a:p>
          <a:p>
            <a:pPr lvl="1"/>
            <a:r>
              <a:rPr lang="en-GB" dirty="0" smtClean="0"/>
              <a:t>- 768 nodes with 192GB RAM, 384 nodes with 384GB RAM (called '</a:t>
            </a:r>
            <a:r>
              <a:rPr lang="en-GB" dirty="0" err="1" smtClean="0"/>
              <a:t>skylake-himem</a:t>
            </a:r>
            <a:r>
              <a:rPr lang="en-GB" dirty="0" smtClean="0"/>
              <a:t>'</a:t>
            </a:r>
          </a:p>
          <a:p>
            <a:pPr lvl="1"/>
            <a:r>
              <a:rPr lang="en-GB" dirty="0" smtClean="0"/>
              <a:t>- High-speed (10 GB/sec) interconnect between nodes and disk storage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1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Types of parallelism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Arrays</a:t>
            </a:r>
          </a:p>
          <a:p>
            <a:pPr lvl="1"/>
            <a:r>
              <a:rPr lang="en-GB" dirty="0" smtClean="0"/>
              <a:t>More syntax and template files to configure</a:t>
            </a:r>
          </a:p>
          <a:p>
            <a:pPr lvl="1"/>
            <a:r>
              <a:rPr lang="en-GB" dirty="0" smtClean="0"/>
              <a:t>like a 4*4 off-road </a:t>
            </a:r>
            <a:r>
              <a:rPr lang="en-GB" dirty="0" smtClean="0"/>
              <a:t>vehicle: </a:t>
            </a:r>
            <a:r>
              <a:rPr lang="en-GB" dirty="0" smtClean="0"/>
              <a:t>will get there</a:t>
            </a:r>
          </a:p>
          <a:p>
            <a:pPr lvl="1"/>
            <a:r>
              <a:rPr lang="en-GB" dirty="0" smtClean="0"/>
              <a:t>Only relevant inside a large cluster of nodes such as HPC</a:t>
            </a:r>
          </a:p>
          <a:p>
            <a:r>
              <a:rPr lang="en-GB" dirty="0" smtClean="0"/>
              <a:t>Parallel Core processing</a:t>
            </a:r>
          </a:p>
          <a:p>
            <a:pPr lvl="1"/>
            <a:r>
              <a:rPr lang="en-GB" dirty="0" smtClean="0"/>
              <a:t>Easy to modify your existing R script (maybe SAS and </a:t>
            </a:r>
            <a:r>
              <a:rPr lang="en-GB" dirty="0" err="1" smtClean="0"/>
              <a:t>stata</a:t>
            </a:r>
            <a:r>
              <a:rPr lang="en-GB" dirty="0" smtClean="0"/>
              <a:t> as well??)</a:t>
            </a:r>
          </a:p>
          <a:p>
            <a:pPr lvl="1"/>
            <a:r>
              <a:rPr lang="en-GB" dirty="0" smtClean="0"/>
              <a:t>Not necessarily quicker unless the inner loop is longer than a few minutes</a:t>
            </a:r>
          </a:p>
          <a:p>
            <a:pPr lvl="1"/>
            <a:r>
              <a:rPr lang="en-GB" dirty="0" smtClean="0"/>
              <a:t>Can run on your PC if you have a parallel core </a:t>
            </a:r>
            <a:r>
              <a:rPr lang="en-GB" dirty="0" smtClean="0"/>
              <a:t>processor</a:t>
            </a:r>
          </a:p>
          <a:p>
            <a:pPr lvl="1"/>
            <a:r>
              <a:rPr lang="en-GB" dirty="0" smtClean="0"/>
              <a:t>Like an Alpha-Romeo: faster sometimes, but high maintenance.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720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computer programme in R, that </a:t>
            </a:r>
          </a:p>
          <a:p>
            <a:pPr marL="914400" lvl="1" indent="-457200">
              <a:buAutoNum type="alphaLcParenR"/>
            </a:pPr>
            <a:r>
              <a:rPr lang="en-GB" dirty="0" smtClean="0"/>
              <a:t>generates random data </a:t>
            </a:r>
          </a:p>
          <a:p>
            <a:pPr marL="914400" lvl="1" indent="-457200">
              <a:buAutoNum type="alphaLcParenR"/>
            </a:pPr>
            <a:r>
              <a:rPr lang="en-GB" dirty="0" smtClean="0"/>
              <a:t>Analyses it </a:t>
            </a:r>
          </a:p>
          <a:p>
            <a:pPr marL="914400" lvl="1" indent="-457200">
              <a:buAutoNum type="alphaLcParenR"/>
            </a:pPr>
            <a:r>
              <a:rPr lang="en-GB" dirty="0" smtClean="0"/>
              <a:t>writes an output file</a:t>
            </a:r>
          </a:p>
          <a:p>
            <a:r>
              <a:rPr lang="en-GB" dirty="0" smtClean="0"/>
              <a:t>Run the same programme as many times as you want, 100 say</a:t>
            </a:r>
          </a:p>
          <a:p>
            <a:r>
              <a:rPr lang="en-GB" dirty="0" smtClean="0"/>
              <a:t>Each array job can be run in parallel on a separate node (I think) , shared out over everyone using the system.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" y="0"/>
            <a:ext cx="8167688" cy="4271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2" y="3143705"/>
            <a:ext cx="7080668" cy="554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67" y="0"/>
            <a:ext cx="7964707" cy="62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Parallel processing	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Similar basic idea : repeat the same task in parallel</a:t>
            </a:r>
          </a:p>
          <a:p>
            <a:r>
              <a:rPr lang="en-GB" dirty="0" smtClean="0"/>
              <a:t>Arrays use lots of “nodes” = individual PC</a:t>
            </a:r>
          </a:p>
          <a:p>
            <a:r>
              <a:rPr lang="en-GB" dirty="0" smtClean="0"/>
              <a:t>Core processing splits up the processor into as many parts as the hardware allows</a:t>
            </a:r>
          </a:p>
          <a:p>
            <a:pPr marL="0" indent="0">
              <a:buNone/>
            </a:pPr>
            <a:endParaRPr lang="en-GB" dirty="0" smtClean="0"/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doParallel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cl&lt;-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makeCluster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(parallel::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detectCores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marL="457200" lvl="1" indent="0">
              <a:buNone/>
            </a:pP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registerDoParallel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(cl)</a:t>
            </a:r>
          </a:p>
          <a:p>
            <a:pPr marL="457200" lvl="1" indent="0">
              <a:buNone/>
            </a:pP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clusterEvalQ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(cl, .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libPaths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("library"))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fits &lt;-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1:length(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prior_list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.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= TRUE,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.packages=c("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rstanarm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","survival"),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.export=c("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df_long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%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dopar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% {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stan_glmer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(status~-1+strata(time)+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+(1|site), data=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df_long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family=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chains=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number_chains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=3000/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number_chains,QR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=FALSE, thin=2,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prior =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prior_list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[[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]])</a:t>
            </a:r>
          </a:p>
          <a:p>
            <a:pPr marL="457200" lvl="1" indent="0">
              <a:buNone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9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TACTIC-R &amp; Parallel Computing</vt:lpstr>
      <vt:lpstr>Tactic -R</vt:lpstr>
      <vt:lpstr>Interim Analysis   </vt:lpstr>
      <vt:lpstr>Simulation Study</vt:lpstr>
      <vt:lpstr>Computational Limitation</vt:lpstr>
      <vt:lpstr>Two Types of parallelism</vt:lpstr>
      <vt:lpstr>Array Processing</vt:lpstr>
      <vt:lpstr>PowerPoint Presentation</vt:lpstr>
      <vt:lpstr>Core Parallel processing  </vt:lpstr>
      <vt:lpstr>Summary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TACTIC-R &amp; Parallel Computing</dc:title>
  <dc:creator>Simon Bond</dc:creator>
  <cp:lastModifiedBy>Simon Bond</cp:lastModifiedBy>
  <cp:revision>10</cp:revision>
  <dcterms:created xsi:type="dcterms:W3CDTF">2020-09-08T14:37:01Z</dcterms:created>
  <dcterms:modified xsi:type="dcterms:W3CDTF">2020-09-09T09:31:07Z</dcterms:modified>
</cp:coreProperties>
</file>