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85CC0AB-6EE4-46AC-A94C-3785AA1E4E87}" type="slidenum">
              <a:rPr lang="en-GB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624000" y="2736000"/>
            <a:ext cx="2808000" cy="151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40" name="CustomShape 2"/>
          <p:cNvSpPr/>
          <p:nvPr/>
        </p:nvSpPr>
        <p:spPr>
          <a:xfrm>
            <a:off x="1079640" y="2795400"/>
            <a:ext cx="2808000" cy="1512000"/>
          </a:xfrm>
          <a:prstGeom prst="rect">
            <a:avLst/>
          </a:prstGeom>
          <a:solidFill>
            <a:srgbClr val="ffffff"/>
          </a:solidFill>
          <a:ln w="12600">
            <a:solidFill>
              <a:srgbClr val="000000"/>
            </a:solidFill>
            <a:round/>
          </a:ln>
        </p:spPr>
      </p:sp>
      <p:sp>
        <p:nvSpPr>
          <p:cNvPr id="41" name="TextShape 3"/>
          <p:cNvSpPr txBox="1"/>
          <p:nvPr/>
        </p:nvSpPr>
        <p:spPr>
          <a:xfrm>
            <a:off x="1440000" y="3024000"/>
            <a:ext cx="2088000" cy="156240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 sz="2400">
                <a:latin typeface="Arial"/>
              </a:rPr>
              <a:t>Active Transport</a:t>
            </a:r>
            <a:endParaRPr/>
          </a:p>
          <a:p>
            <a:pPr algn="ctr"/>
            <a:r>
              <a:rPr lang="en-GB" sz="2400">
                <a:latin typeface="Arial"/>
                <a:ea typeface="Arial"/>
              </a:rPr>
              <a:t>ν</a:t>
            </a:r>
            <a:r>
              <a:rPr lang="en-GB" sz="2400" baseline="-101000">
                <a:latin typeface="Arial"/>
                <a:ea typeface="Arial"/>
              </a:rPr>
              <a:t>1</a:t>
            </a:r>
            <a:endParaRPr/>
          </a:p>
          <a:p>
            <a:pPr algn="ctr"/>
            <a:endParaRPr/>
          </a:p>
        </p:txBody>
      </p:sp>
      <p:sp>
        <p:nvSpPr>
          <p:cNvPr id="42" name="TextShape 4"/>
          <p:cNvSpPr txBox="1"/>
          <p:nvPr/>
        </p:nvSpPr>
        <p:spPr>
          <a:xfrm>
            <a:off x="7056000" y="3024000"/>
            <a:ext cx="2088000" cy="1219320"/>
          </a:xfrm>
          <a:prstGeom prst="rect">
            <a:avLst/>
          </a:prstGeom>
        </p:spPr>
        <p:txBody>
          <a:bodyPr lIns="90000" rIns="90000" tIns="45000" bIns="45000"/>
          <a:p>
            <a:pPr algn="ctr"/>
            <a:r>
              <a:rPr lang="en-GB" sz="2400">
                <a:latin typeface="Arial"/>
              </a:rPr>
              <a:t>Diffusion</a:t>
            </a:r>
            <a:endParaRPr/>
          </a:p>
          <a:p>
            <a:pPr algn="ctr"/>
            <a:r>
              <a:rPr lang="en-GB" sz="2400">
                <a:latin typeface="Arial"/>
                <a:ea typeface="Arial"/>
              </a:rPr>
              <a:t>ν</a:t>
            </a:r>
            <a:r>
              <a:rPr lang="en-GB" sz="2400" baseline="-101000">
                <a:latin typeface="Arial"/>
                <a:ea typeface="Arial"/>
              </a:rPr>
              <a:t>2</a:t>
            </a:r>
            <a:endParaRPr/>
          </a:p>
          <a:p>
            <a:pPr algn="ctr"/>
            <a:endParaRPr/>
          </a:p>
        </p:txBody>
      </p:sp>
      <p:cxnSp>
        <p:nvCxnSpPr>
          <p:cNvPr id="43" name="Line 5"/>
          <p:cNvCxnSpPr>
            <a:stCxn id="40" idx="0"/>
            <a:endCxn id="39" idx="0"/>
          </p:cNvCxnSpPr>
          <p:nvPr/>
        </p:nvCxnSpPr>
        <p:spPr>
          <a:xfrm flipV="1">
            <a:off x="2483640" y="2736000"/>
            <a:ext cx="5544720" cy="59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4" name="Line 6"/>
          <p:cNvCxnSpPr>
            <a:stCxn id="42" idx="2"/>
            <a:endCxn id="40" idx="2"/>
          </p:cNvCxnSpPr>
          <p:nvPr/>
        </p:nvCxnSpPr>
        <p:spPr>
          <a:xfrm flipH="1">
            <a:off x="2483640" y="4243320"/>
            <a:ext cx="5616720" cy="644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7"/>
          <p:cNvCxnSpPr>
            <a:stCxn id="42" idx="2"/>
          </p:cNvCxnSpPr>
          <p:nvPr/>
        </p:nvCxnSpPr>
        <p:spPr>
          <a:xfrm>
            <a:off x="8100000" y="4243320"/>
            <a:ext cx="651600" cy="730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6" name="TextShape 8"/>
          <p:cNvSpPr txBox="1"/>
          <p:nvPr/>
        </p:nvSpPr>
        <p:spPr>
          <a:xfrm>
            <a:off x="4824000" y="1584000"/>
            <a:ext cx="1296000" cy="494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2200">
                <a:latin typeface="Arial"/>
                <a:ea typeface="Arial"/>
              </a:rPr>
              <a:t>ω</a:t>
            </a:r>
            <a:r>
              <a:rPr lang="en-GB" sz="2200" baseline="-101000">
                <a:latin typeface="Arial"/>
                <a:ea typeface="Arial"/>
              </a:rPr>
              <a:t>1</a:t>
            </a:r>
            <a:endParaRPr/>
          </a:p>
        </p:txBody>
      </p:sp>
      <p:sp>
        <p:nvSpPr>
          <p:cNvPr id="47" name="TextShape 9"/>
          <p:cNvSpPr txBox="1"/>
          <p:nvPr/>
        </p:nvSpPr>
        <p:spPr>
          <a:xfrm>
            <a:off x="8280000" y="4968000"/>
            <a:ext cx="648000" cy="4028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2200">
                <a:latin typeface="Arial"/>
                <a:ea typeface="Arial"/>
              </a:rPr>
              <a:t>λ</a:t>
            </a:r>
            <a:endParaRPr/>
          </a:p>
        </p:txBody>
      </p:sp>
      <p:sp>
        <p:nvSpPr>
          <p:cNvPr id="48" name="TextShape 10"/>
          <p:cNvSpPr txBox="1"/>
          <p:nvPr/>
        </p:nvSpPr>
        <p:spPr>
          <a:xfrm>
            <a:off x="4968000" y="5121360"/>
            <a:ext cx="1296000" cy="4946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GB" sz="2200">
                <a:latin typeface="Arial"/>
                <a:ea typeface="Arial"/>
              </a:rPr>
              <a:t>ω</a:t>
            </a:r>
            <a:r>
              <a:rPr lang="en-GB" sz="2200" baseline="-101000">
                <a:latin typeface="Arial"/>
                <a:ea typeface="Arial"/>
              </a:rPr>
              <a:t>2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