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71" r:id="rId6"/>
    <p:sldId id="272" r:id="rId7"/>
    <p:sldId id="273" r:id="rId8"/>
    <p:sldId id="274" r:id="rId9"/>
    <p:sldId id="275" r:id="rId10"/>
    <p:sldId id="276" r:id="rId11"/>
    <p:sldId id="264" r:id="rId12"/>
    <p:sldId id="267" r:id="rId13"/>
    <p:sldId id="268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64AD8-0541-4D98-B675-42365155D5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54F8-F2C4-4684-80A1-5ACC6EF7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3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Whiteboard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Zhu, Andrew Bonar, Julian McClellan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Requests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Checked if icons were files or docs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Obtained urls through Selenium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Accessed urls through Requests (twice) w/ authentication and downloaded content using ‘path’; relied on os package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Remaining file info obtained through request headers </a:t>
            </a:r>
          </a:p>
        </p:txBody>
      </p:sp>
    </p:spTree>
    <p:extLst>
      <p:ext uri="{BB962C8B-B14F-4D97-AF65-F5344CB8AC3E}">
        <p14:creationId xmlns:p14="http://schemas.microsoft.com/office/powerpoint/2010/main" val="18290973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/>
          <p:cNvCxnSpPr>
            <a:stCxn id="55" idx="2"/>
            <a:endCxn id="14" idx="1"/>
          </p:cNvCxnSpPr>
          <p:nvPr/>
        </p:nvCxnSpPr>
        <p:spPr>
          <a:xfrm rot="5400000" flipH="1" flipV="1">
            <a:off x="1992498" y="934753"/>
            <a:ext cx="4725181" cy="5473411"/>
          </a:xfrm>
          <a:prstGeom prst="curvedConnector4">
            <a:avLst>
              <a:gd name="adj1" fmla="val -14807"/>
              <a:gd name="adj2" fmla="val 8433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05250" y="619604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71650" y="983286"/>
            <a:ext cx="2133600" cy="1312718"/>
          </a:xfrm>
          <a:prstGeom prst="straightConnector1">
            <a:avLst/>
          </a:prstGeom>
          <a:ln w="25400">
            <a:solidFill>
              <a:schemeClr val="accent1">
                <a:shade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52159" y="1000604"/>
            <a:ext cx="19534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091795" y="584968"/>
            <a:ext cx="1600200" cy="1447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 to classes for CNET ID.  Contains overview graphic.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8523" y="664631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Stats: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28804" y="983286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CNET 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680482">
            <a:off x="1809749" y="122118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Download Classes: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 rot="19680482">
            <a:off x="2128887" y="154155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Credentials and Filters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0868" y="3019904"/>
            <a:ext cx="2306782" cy="0"/>
          </a:xfrm>
          <a:prstGeom prst="straightConnector1">
            <a:avLst/>
          </a:prstGeom>
          <a:ln w="25400">
            <a:solidFill>
              <a:schemeClr val="accent1">
                <a:shade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4608" y="2638904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Confirm Courses: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868149" y="3019904"/>
            <a:ext cx="194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Re-enter CNET PW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86450" y="2489863"/>
            <a:ext cx="1447800" cy="103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86450" y="2177239"/>
            <a:ext cx="146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File information</a:t>
            </a:r>
          </a:p>
          <a:p>
            <a:endParaRPr lang="en-US" b="1" dirty="0"/>
          </a:p>
        </p:txBody>
      </p:sp>
      <p:sp>
        <p:nvSpPr>
          <p:cNvPr id="44" name="Flowchart: Process 43"/>
          <p:cNvSpPr/>
          <p:nvPr/>
        </p:nvSpPr>
        <p:spPr>
          <a:xfrm>
            <a:off x="7334250" y="2177239"/>
            <a:ext cx="1828800" cy="11489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 of File model added to database.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99759" y="3326228"/>
            <a:ext cx="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68486" y="3387959"/>
            <a:ext cx="180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(grouped)</a:t>
            </a:r>
          </a:p>
          <a:p>
            <a:pPr algn="ctr"/>
            <a:r>
              <a:rPr lang="en-US" b="1" dirty="0" smtClean="0"/>
              <a:t>First  names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203123" y="3849624"/>
            <a:ext cx="18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Last  names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886450" y="5191604"/>
            <a:ext cx="16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86450" y="4848484"/>
            <a:ext cx="146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Demographicinformation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54" name="Flowchart: Process 53"/>
          <p:cNvSpPr/>
          <p:nvPr/>
        </p:nvSpPr>
        <p:spPr>
          <a:xfrm>
            <a:off x="7493576" y="3591404"/>
            <a:ext cx="1669473" cy="20753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 of  Student, Instructor, and/or Assistant models added to database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85800" y="4218956"/>
            <a:ext cx="1865168" cy="18150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Download complete:</a:t>
            </a:r>
          </a:p>
          <a:p>
            <a:pPr algn="ctr"/>
            <a:r>
              <a:rPr lang="en-US" dirty="0" smtClean="0"/>
              <a:t>downloaded and previously downloaded classes displayed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0" idx="1"/>
            <a:endCxn id="55" idx="3"/>
          </p:cNvCxnSpPr>
          <p:nvPr/>
        </p:nvCxnSpPr>
        <p:spPr>
          <a:xfrm flipH="1" flipV="1">
            <a:off x="2550968" y="5126503"/>
            <a:ext cx="1541318" cy="2024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092286" y="1639645"/>
            <a:ext cx="1794164" cy="168658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Chalk Crawler </a:t>
            </a:r>
            <a:r>
              <a:rPr lang="en-US" b="1" dirty="0" smtClean="0"/>
              <a:t>downloads files</a:t>
            </a:r>
            <a:r>
              <a:rPr lang="en-US" dirty="0" smtClean="0"/>
              <a:t>, scrapes baseline demographic info.</a:t>
            </a:r>
            <a:endParaRPr lang="en-US" dirty="0"/>
          </a:p>
        </p:txBody>
      </p:sp>
      <p:sp>
        <p:nvSpPr>
          <p:cNvPr id="50" name="Flowchart: Process 49"/>
          <p:cNvSpPr/>
          <p:nvPr/>
        </p:nvSpPr>
        <p:spPr>
          <a:xfrm>
            <a:off x="4092286" y="4485617"/>
            <a:ext cx="1794164" cy="1686583"/>
          </a:xfrm>
          <a:prstGeom prst="flowChartProcess">
            <a:avLst/>
          </a:prstGeom>
          <a:solidFill>
            <a:schemeClr val="accent2"/>
          </a:solidFill>
          <a:effectLst>
            <a:glow rad="15494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crawler scrapes more detailed demographic info</a:t>
            </a:r>
            <a:endParaRPr lang="en-US" dirty="0"/>
          </a:p>
        </p:txBody>
      </p:sp>
      <p:cxnSp>
        <p:nvCxnSpPr>
          <p:cNvPr id="73" name="Curved Connector 72"/>
          <p:cNvCxnSpPr>
            <a:stCxn id="55" idx="1"/>
            <a:endCxn id="22" idx="0"/>
          </p:cNvCxnSpPr>
          <p:nvPr/>
        </p:nvCxnSpPr>
        <p:spPr>
          <a:xfrm rot="10800000" flipH="1">
            <a:off x="685799" y="1249233"/>
            <a:ext cx="2054813" cy="3877271"/>
          </a:xfrm>
          <a:prstGeom prst="curvedConnector4">
            <a:avLst>
              <a:gd name="adj1" fmla="val -11125"/>
              <a:gd name="adj2" fmla="val 10661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19050" y="2266502"/>
            <a:ext cx="1752600" cy="1447800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Chalk Crawler Finds Matching Courses and Returns them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marL="0" indent="0">
              <a:buNone/>
            </a:pPr>
            <a:r>
              <a:rPr lang="en-US" dirty="0" smtClean="0"/>
              <a:t>Crawler results vary by “type of person”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/>
              <a:t>Instructors have entries that students don’t (Faculty Exchange, Address)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Student workers have entries that non-workers don’t (</a:t>
            </a:r>
            <a:r>
              <a:rPr lang="en-US" sz="2100" dirty="0" err="1" smtClean="0"/>
              <a:t>CNet</a:t>
            </a:r>
            <a:r>
              <a:rPr lang="en-US" sz="2100" dirty="0" smtClean="0"/>
              <a:t> ID)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One’s own directory page has options to update display name, etc.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349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Challenges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Directory search function seems to “lock out” upon reaching a certain “request rate”.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Important when many directory entries are being processed.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Moving forward, will look into adding waits to </a:t>
            </a:r>
            <a:r>
              <a:rPr lang="en-US" sz="2400" dirty="0" err="1" smtClean="0"/>
              <a:t>PhantomJS</a:t>
            </a:r>
            <a:r>
              <a:rPr lang="en-US" sz="2400" dirty="0" smtClean="0"/>
              <a:t> “headless browser”</a:t>
            </a:r>
          </a:p>
        </p:txBody>
      </p:sp>
    </p:spTree>
    <p:extLst>
      <p:ext uri="{BB962C8B-B14F-4D97-AF65-F5344CB8AC3E}">
        <p14:creationId xmlns:p14="http://schemas.microsoft.com/office/powerpoint/2010/main" val="4140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/>
          <p:cNvCxnSpPr>
            <a:stCxn id="55" idx="2"/>
            <a:endCxn id="14" idx="1"/>
          </p:cNvCxnSpPr>
          <p:nvPr/>
        </p:nvCxnSpPr>
        <p:spPr>
          <a:xfrm rot="5400000" flipH="1" flipV="1">
            <a:off x="1992498" y="934753"/>
            <a:ext cx="4725181" cy="5473411"/>
          </a:xfrm>
          <a:prstGeom prst="curvedConnector4">
            <a:avLst>
              <a:gd name="adj1" fmla="val -14807"/>
              <a:gd name="adj2" fmla="val 8433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05250" y="619604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71650" y="983286"/>
            <a:ext cx="2133600" cy="1312718"/>
          </a:xfrm>
          <a:prstGeom prst="straightConnector1">
            <a:avLst/>
          </a:prstGeom>
          <a:ln w="25400">
            <a:solidFill>
              <a:schemeClr val="accent1">
                <a:shade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52159" y="1000604"/>
            <a:ext cx="19534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091795" y="584968"/>
            <a:ext cx="1600200" cy="1447800"/>
          </a:xfrm>
          <a:prstGeom prst="flowChartProcess">
            <a:avLst/>
          </a:prstGeom>
          <a:effectLst>
            <a:glow rad="15494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 to classes for CNET ID.  Contains overview graphic.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8523" y="664631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Stats: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28804" y="983286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CNET 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680482">
            <a:off x="1809749" y="122118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Download Classes: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 rot="19680482">
            <a:off x="2128887" y="154155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Credentials and Filters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0868" y="3019904"/>
            <a:ext cx="2306782" cy="0"/>
          </a:xfrm>
          <a:prstGeom prst="straightConnector1">
            <a:avLst/>
          </a:prstGeom>
          <a:ln w="25400">
            <a:solidFill>
              <a:schemeClr val="accent1">
                <a:shade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4608" y="2638904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Confirm Courses: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868149" y="3019904"/>
            <a:ext cx="194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Re-enter CNET PW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86450" y="2489863"/>
            <a:ext cx="1447800" cy="103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86450" y="2177239"/>
            <a:ext cx="146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File information</a:t>
            </a:r>
          </a:p>
          <a:p>
            <a:endParaRPr lang="en-US" b="1" dirty="0"/>
          </a:p>
        </p:txBody>
      </p:sp>
      <p:sp>
        <p:nvSpPr>
          <p:cNvPr id="44" name="Flowchart: Process 43"/>
          <p:cNvSpPr/>
          <p:nvPr/>
        </p:nvSpPr>
        <p:spPr>
          <a:xfrm>
            <a:off x="7334250" y="2177239"/>
            <a:ext cx="1828800" cy="11489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 of File model added to database.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99759" y="3326228"/>
            <a:ext cx="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68486" y="3387959"/>
            <a:ext cx="180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(grouped)</a:t>
            </a:r>
          </a:p>
          <a:p>
            <a:pPr algn="ctr"/>
            <a:r>
              <a:rPr lang="en-US" b="1" dirty="0" smtClean="0"/>
              <a:t>First  names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203123" y="3849624"/>
            <a:ext cx="18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Last  names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886450" y="5191604"/>
            <a:ext cx="16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86450" y="4848484"/>
            <a:ext cx="146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Demographicinformation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54" name="Flowchart: Process 53"/>
          <p:cNvSpPr/>
          <p:nvPr/>
        </p:nvSpPr>
        <p:spPr>
          <a:xfrm>
            <a:off x="7493576" y="3591404"/>
            <a:ext cx="1669473" cy="20753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 of  Student, Instructor, and/or Assistant models added to database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85800" y="4218956"/>
            <a:ext cx="1865168" cy="18150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Download complete:</a:t>
            </a:r>
          </a:p>
          <a:p>
            <a:pPr algn="ctr"/>
            <a:r>
              <a:rPr lang="en-US" dirty="0" smtClean="0"/>
              <a:t>downloaded and previously downloaded classes displayed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0" idx="1"/>
            <a:endCxn id="55" idx="3"/>
          </p:cNvCxnSpPr>
          <p:nvPr/>
        </p:nvCxnSpPr>
        <p:spPr>
          <a:xfrm flipH="1" flipV="1">
            <a:off x="2550968" y="5126503"/>
            <a:ext cx="1541318" cy="2024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092286" y="1639645"/>
            <a:ext cx="1794164" cy="168658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Chalk Crawler </a:t>
            </a:r>
            <a:r>
              <a:rPr lang="en-US" b="1" dirty="0" smtClean="0"/>
              <a:t>downloads files</a:t>
            </a:r>
            <a:r>
              <a:rPr lang="en-US" dirty="0" smtClean="0"/>
              <a:t>, scrapes baseline demographic info.</a:t>
            </a:r>
            <a:endParaRPr lang="en-US" dirty="0"/>
          </a:p>
        </p:txBody>
      </p:sp>
      <p:sp>
        <p:nvSpPr>
          <p:cNvPr id="50" name="Flowchart: Process 49"/>
          <p:cNvSpPr/>
          <p:nvPr/>
        </p:nvSpPr>
        <p:spPr>
          <a:xfrm>
            <a:off x="4092286" y="4485617"/>
            <a:ext cx="1794164" cy="1686583"/>
          </a:xfrm>
          <a:prstGeom prst="flowChartProcess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crawler scrapes more detailed demographic info</a:t>
            </a:r>
            <a:endParaRPr lang="en-US" dirty="0"/>
          </a:p>
        </p:txBody>
      </p:sp>
      <p:cxnSp>
        <p:nvCxnSpPr>
          <p:cNvPr id="73" name="Curved Connector 72"/>
          <p:cNvCxnSpPr>
            <a:stCxn id="55" idx="1"/>
            <a:endCxn id="22" idx="0"/>
          </p:cNvCxnSpPr>
          <p:nvPr/>
        </p:nvCxnSpPr>
        <p:spPr>
          <a:xfrm rot="10800000" flipH="1">
            <a:off x="685799" y="1249233"/>
            <a:ext cx="2054813" cy="3877271"/>
          </a:xfrm>
          <a:prstGeom prst="curvedConnector4">
            <a:avLst>
              <a:gd name="adj1" fmla="val -11125"/>
              <a:gd name="adj2" fmla="val 10661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19050" y="2266502"/>
            <a:ext cx="1752600" cy="1447800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Chalk Crawler Finds Matching Courses and Returns them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the user to download files from their classes on Chalk into an offline file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contact and other information concerning the students, teaching assistants, and instructors in the course.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PDF Files (no OCR).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Throw some visualizations at you.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/>
          <p:cNvCxnSpPr>
            <a:stCxn id="55" idx="2"/>
            <a:endCxn id="14" idx="1"/>
          </p:cNvCxnSpPr>
          <p:nvPr/>
        </p:nvCxnSpPr>
        <p:spPr>
          <a:xfrm rot="5400000" flipH="1" flipV="1">
            <a:off x="1992498" y="934753"/>
            <a:ext cx="4725181" cy="5473411"/>
          </a:xfrm>
          <a:prstGeom prst="curvedConnector4">
            <a:avLst>
              <a:gd name="adj1" fmla="val -14807"/>
              <a:gd name="adj2" fmla="val 8433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05250" y="619604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71650" y="983286"/>
            <a:ext cx="2133600" cy="1312718"/>
          </a:xfrm>
          <a:prstGeom prst="straightConnector1">
            <a:avLst/>
          </a:prstGeom>
          <a:ln w="25400">
            <a:solidFill>
              <a:schemeClr val="accent1">
                <a:shade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52159" y="1000604"/>
            <a:ext cx="19534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091795" y="584968"/>
            <a:ext cx="1600200" cy="1447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 to classes for CNET ID.  Contains overview graphic.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8523" y="664631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Stats: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28804" y="983286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CNET 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680482">
            <a:off x="1809749" y="122118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Download Classes: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 rot="19680482">
            <a:off x="2128887" y="154155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Credentials and Filters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0868" y="3019904"/>
            <a:ext cx="2306782" cy="0"/>
          </a:xfrm>
          <a:prstGeom prst="straightConnector1">
            <a:avLst/>
          </a:prstGeom>
          <a:ln w="25400">
            <a:solidFill>
              <a:schemeClr val="accent1">
                <a:shade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4608" y="2638904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Confirm Courses: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868149" y="3019904"/>
            <a:ext cx="194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Re-enter CNET PW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86450" y="2489863"/>
            <a:ext cx="1447800" cy="103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86450" y="2177239"/>
            <a:ext cx="146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File information</a:t>
            </a:r>
          </a:p>
          <a:p>
            <a:endParaRPr lang="en-US" b="1" dirty="0"/>
          </a:p>
        </p:txBody>
      </p:sp>
      <p:sp>
        <p:nvSpPr>
          <p:cNvPr id="44" name="Flowchart: Process 43"/>
          <p:cNvSpPr/>
          <p:nvPr/>
        </p:nvSpPr>
        <p:spPr>
          <a:xfrm>
            <a:off x="7334250" y="2177239"/>
            <a:ext cx="1828800" cy="11489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 of File model added to database.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99759" y="3326228"/>
            <a:ext cx="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68486" y="3387959"/>
            <a:ext cx="180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(grouped)</a:t>
            </a:r>
          </a:p>
          <a:p>
            <a:pPr algn="ctr"/>
            <a:r>
              <a:rPr lang="en-US" b="1" dirty="0" smtClean="0"/>
              <a:t>First  names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203123" y="3849624"/>
            <a:ext cx="18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Last  names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886450" y="5191604"/>
            <a:ext cx="16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86450" y="4848484"/>
            <a:ext cx="146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Demographicinformation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54" name="Flowchart: Process 53"/>
          <p:cNvSpPr/>
          <p:nvPr/>
        </p:nvSpPr>
        <p:spPr>
          <a:xfrm>
            <a:off x="7493576" y="3591404"/>
            <a:ext cx="1669473" cy="20753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 of  Student, Instructor, and/or Assistant models added to database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85800" y="4218956"/>
            <a:ext cx="1865168" cy="18150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Download complete:</a:t>
            </a:r>
          </a:p>
          <a:p>
            <a:pPr algn="ctr"/>
            <a:r>
              <a:rPr lang="en-US" dirty="0" smtClean="0"/>
              <a:t>downloaded and previously downloaded classes displayed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0" idx="1"/>
            <a:endCxn id="55" idx="3"/>
          </p:cNvCxnSpPr>
          <p:nvPr/>
        </p:nvCxnSpPr>
        <p:spPr>
          <a:xfrm flipH="1" flipV="1">
            <a:off x="2550968" y="5126503"/>
            <a:ext cx="1541318" cy="2024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092286" y="1639645"/>
            <a:ext cx="1794164" cy="168658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Chalk Crawler </a:t>
            </a:r>
            <a:r>
              <a:rPr lang="en-US" b="1" dirty="0" smtClean="0"/>
              <a:t>downloads files</a:t>
            </a:r>
            <a:r>
              <a:rPr lang="en-US" dirty="0" smtClean="0"/>
              <a:t>, scrapes baseline demographic info.</a:t>
            </a:r>
            <a:endParaRPr lang="en-US" dirty="0"/>
          </a:p>
        </p:txBody>
      </p:sp>
      <p:sp>
        <p:nvSpPr>
          <p:cNvPr id="50" name="Flowchart: Process 49"/>
          <p:cNvSpPr/>
          <p:nvPr/>
        </p:nvSpPr>
        <p:spPr>
          <a:xfrm>
            <a:off x="4092286" y="4485617"/>
            <a:ext cx="1794164" cy="1686583"/>
          </a:xfrm>
          <a:prstGeom prst="flowChartProcess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crawler scrapes more detailed demographic info</a:t>
            </a:r>
            <a:endParaRPr lang="en-US" dirty="0"/>
          </a:p>
        </p:txBody>
      </p:sp>
      <p:cxnSp>
        <p:nvCxnSpPr>
          <p:cNvPr id="73" name="Curved Connector 72"/>
          <p:cNvCxnSpPr>
            <a:stCxn id="55" idx="1"/>
            <a:endCxn id="22" idx="0"/>
          </p:cNvCxnSpPr>
          <p:nvPr/>
        </p:nvCxnSpPr>
        <p:spPr>
          <a:xfrm rot="10800000" flipH="1">
            <a:off x="685799" y="1249233"/>
            <a:ext cx="2054813" cy="3877271"/>
          </a:xfrm>
          <a:prstGeom prst="curvedConnector4">
            <a:avLst>
              <a:gd name="adj1" fmla="val -11125"/>
              <a:gd name="adj2" fmla="val 10661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19050" y="2266502"/>
            <a:ext cx="1752600" cy="1447800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Chalk Crawler Finds Matching Courses and Returns them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/>
          <p:cNvCxnSpPr>
            <a:stCxn id="55" idx="2"/>
            <a:endCxn id="14" idx="1"/>
          </p:cNvCxnSpPr>
          <p:nvPr/>
        </p:nvCxnSpPr>
        <p:spPr>
          <a:xfrm rot="5400000" flipH="1" flipV="1">
            <a:off x="1992498" y="934753"/>
            <a:ext cx="4725181" cy="5473411"/>
          </a:xfrm>
          <a:prstGeom prst="curvedConnector4">
            <a:avLst>
              <a:gd name="adj1" fmla="val -14807"/>
              <a:gd name="adj2" fmla="val 8433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05250" y="619604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71650" y="983286"/>
            <a:ext cx="2133600" cy="1312718"/>
          </a:xfrm>
          <a:prstGeom prst="straightConnector1">
            <a:avLst/>
          </a:prstGeom>
          <a:ln w="25400">
            <a:solidFill>
              <a:schemeClr val="accent1">
                <a:shade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52159" y="1000604"/>
            <a:ext cx="19534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091795" y="584968"/>
            <a:ext cx="1600200" cy="1447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 to classes for CNET ID.  Contains overview graphic.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8523" y="664631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Stats: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28804" y="983286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CNET 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680482">
            <a:off x="1809749" y="122118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Download Classes: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 rot="19680482">
            <a:off x="2128887" y="154155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Credentials and Filters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0868" y="3019904"/>
            <a:ext cx="2306782" cy="0"/>
          </a:xfrm>
          <a:prstGeom prst="straightConnector1">
            <a:avLst/>
          </a:prstGeom>
          <a:ln w="25400">
            <a:solidFill>
              <a:schemeClr val="accent1">
                <a:shade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4608" y="2638904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Confirm Courses: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868149" y="3019904"/>
            <a:ext cx="194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Re-enter CNET PW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86450" y="2489863"/>
            <a:ext cx="1447800" cy="103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86450" y="2177239"/>
            <a:ext cx="146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File information</a:t>
            </a:r>
          </a:p>
          <a:p>
            <a:endParaRPr lang="en-US" b="1" dirty="0"/>
          </a:p>
        </p:txBody>
      </p:sp>
      <p:sp>
        <p:nvSpPr>
          <p:cNvPr id="44" name="Flowchart: Process 43"/>
          <p:cNvSpPr/>
          <p:nvPr/>
        </p:nvSpPr>
        <p:spPr>
          <a:xfrm>
            <a:off x="7334250" y="2177239"/>
            <a:ext cx="1828800" cy="11489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 of File model added to database.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99759" y="3326228"/>
            <a:ext cx="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68486" y="3387959"/>
            <a:ext cx="180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(grouped)</a:t>
            </a:r>
          </a:p>
          <a:p>
            <a:pPr algn="ctr"/>
            <a:r>
              <a:rPr lang="en-US" b="1" dirty="0" smtClean="0"/>
              <a:t>First  names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203123" y="3849624"/>
            <a:ext cx="18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Last  names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886450" y="5191604"/>
            <a:ext cx="16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86450" y="4848484"/>
            <a:ext cx="146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Demographicinformation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54" name="Flowchart: Process 53"/>
          <p:cNvSpPr/>
          <p:nvPr/>
        </p:nvSpPr>
        <p:spPr>
          <a:xfrm>
            <a:off x="7493576" y="3591404"/>
            <a:ext cx="1669473" cy="20753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 of  Student, Instructor, and/or Assistant models added to database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85800" y="4218956"/>
            <a:ext cx="1865168" cy="18150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Download complete:</a:t>
            </a:r>
          </a:p>
          <a:p>
            <a:pPr algn="ctr"/>
            <a:r>
              <a:rPr lang="en-US" dirty="0" smtClean="0"/>
              <a:t>downloaded and previously downloaded classes displayed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0" idx="1"/>
            <a:endCxn id="55" idx="3"/>
          </p:cNvCxnSpPr>
          <p:nvPr/>
        </p:nvCxnSpPr>
        <p:spPr>
          <a:xfrm flipH="1" flipV="1">
            <a:off x="2550968" y="5126503"/>
            <a:ext cx="1541318" cy="2024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092286" y="1639645"/>
            <a:ext cx="1794164" cy="1686583"/>
          </a:xfrm>
          <a:prstGeom prst="flowChartProcess">
            <a:avLst/>
          </a:prstGeom>
          <a:solidFill>
            <a:schemeClr val="accent2"/>
          </a:solidFill>
          <a:effectLst>
            <a:glow rad="15494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Chalk Crawler </a:t>
            </a:r>
            <a:r>
              <a:rPr lang="en-US" b="1" dirty="0" smtClean="0"/>
              <a:t>downloads files</a:t>
            </a:r>
            <a:r>
              <a:rPr lang="en-US" dirty="0" smtClean="0"/>
              <a:t>, scrapes baseline demographic info.</a:t>
            </a:r>
            <a:endParaRPr lang="en-US" dirty="0"/>
          </a:p>
        </p:txBody>
      </p:sp>
      <p:sp>
        <p:nvSpPr>
          <p:cNvPr id="50" name="Flowchart: Process 49"/>
          <p:cNvSpPr/>
          <p:nvPr/>
        </p:nvSpPr>
        <p:spPr>
          <a:xfrm>
            <a:off x="4092286" y="4485617"/>
            <a:ext cx="1794164" cy="1686583"/>
          </a:xfrm>
          <a:prstGeom prst="flowChartProcess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crawler scrapes more detailed demographic info</a:t>
            </a:r>
            <a:endParaRPr lang="en-US" dirty="0"/>
          </a:p>
        </p:txBody>
      </p:sp>
      <p:cxnSp>
        <p:nvCxnSpPr>
          <p:cNvPr id="73" name="Curved Connector 72"/>
          <p:cNvCxnSpPr>
            <a:stCxn id="55" idx="1"/>
            <a:endCxn id="22" idx="0"/>
          </p:cNvCxnSpPr>
          <p:nvPr/>
        </p:nvCxnSpPr>
        <p:spPr>
          <a:xfrm rot="10800000" flipH="1">
            <a:off x="685799" y="1249233"/>
            <a:ext cx="2054813" cy="3877271"/>
          </a:xfrm>
          <a:prstGeom prst="curvedConnector4">
            <a:avLst>
              <a:gd name="adj1" fmla="val -11125"/>
              <a:gd name="adj2" fmla="val 10661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19050" y="2266502"/>
            <a:ext cx="1752600" cy="1447800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Chalk Crawler Finds Matching Courses and Returns them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Chalk Crawler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Tasks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Selenium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Generating folders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418482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Input: Dict = {‘cnet_id’: &lt;cnet id&gt;,</a:t>
            </a:r>
          </a:p>
          <a:p>
            <a:pPr marL="2286000" lvl="0" indent="457200" rtl="0">
              <a:spcBef>
                <a:spcPts val="0"/>
              </a:spcBef>
              <a:buNone/>
            </a:pPr>
            <a:r>
              <a:rPr lang="en-US"/>
              <a:t>‘cnet_pw’: &lt;password&gt;,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					‘quarter’: &lt;quarter&gt;,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					‘year’: &lt;year&gt;}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Output: List of courses (from course module settings)</a:t>
            </a:r>
          </a:p>
        </p:txBody>
      </p:sp>
    </p:spTree>
    <p:extLst>
      <p:ext uri="{BB962C8B-B14F-4D97-AF65-F5344CB8AC3E}">
        <p14:creationId xmlns:p14="http://schemas.microsoft.com/office/powerpoint/2010/main" val="32747848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Tasks (Cont.)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Input: List of courses (subset of previous output)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Output: Course_info = [&lt;course id&gt;, [&lt;Profs&gt;], [&lt;TA’s&gt;], [&lt;‘Students’&gt;]], File_dict = {‘owner’: &lt;username&gt;,</a:t>
            </a:r>
          </a:p>
          <a:p>
            <a:pPr marL="3200400" lvl="0" indent="457200" rtl="0">
              <a:spcBef>
                <a:spcPts val="0"/>
              </a:spcBef>
              <a:buNone/>
            </a:pPr>
            <a:r>
              <a:rPr lang="en-US" sz="2400"/>
              <a:t>‘course’: &lt;course_name&gt;,</a:t>
            </a:r>
          </a:p>
          <a:p>
            <a:pPr marL="3200400" lvl="0" indent="457200" rtl="0">
              <a:spcBef>
                <a:spcPts val="0"/>
              </a:spcBef>
              <a:buNone/>
            </a:pPr>
            <a:r>
              <a:rPr lang="en-US" sz="2400"/>
              <a:t>‘heading’: &lt;title&gt;,</a:t>
            </a:r>
          </a:p>
          <a:p>
            <a:pPr marL="3200400" lvl="0" indent="457200" rtl="0">
              <a:spcBef>
                <a:spcPts val="0"/>
              </a:spcBef>
              <a:buNone/>
            </a:pPr>
            <a:r>
              <a:rPr lang="en-US" sz="2400"/>
              <a:t>‘description’: &lt;desc_text&gt;,</a:t>
            </a:r>
          </a:p>
          <a:p>
            <a:pPr marL="3200400" lvl="0" indent="457200" rtl="0">
              <a:spcBef>
                <a:spcPts val="0"/>
              </a:spcBef>
              <a:buNone/>
            </a:pPr>
            <a:r>
              <a:rPr lang="en-US" sz="2400"/>
              <a:t>‘body’: &lt;text in file&gt;, </a:t>
            </a:r>
          </a:p>
          <a:p>
            <a:pPr marL="3200400" lvl="0" indent="457200" rtl="0">
              <a:spcBef>
                <a:spcPts val="0"/>
              </a:spcBef>
              <a:buNone/>
            </a:pPr>
            <a:r>
              <a:rPr lang="en-US" sz="2400"/>
              <a:t>‘path’: &lt;path in directory&gt;,</a:t>
            </a:r>
          </a:p>
          <a:p>
            <a:pPr marL="3200400" lvl="0" indent="457200">
              <a:spcBef>
                <a:spcPts val="0"/>
              </a:spcBef>
              <a:buNone/>
            </a:pPr>
            <a:r>
              <a:rPr lang="en-US" sz="2400"/>
              <a:t>‘format’: &lt;file format&gt;}</a:t>
            </a:r>
          </a:p>
        </p:txBody>
      </p:sp>
    </p:spTree>
    <p:extLst>
      <p:ext uri="{BB962C8B-B14F-4D97-AF65-F5344CB8AC3E}">
        <p14:creationId xmlns:p14="http://schemas.microsoft.com/office/powerpoint/2010/main" val="37203268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Selenium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buSzPct val="100000"/>
            </a:pPr>
            <a:r>
              <a:rPr lang="en-US" sz="2800"/>
              <a:t>Ideal package for web-scraping elements and interacting with them</a:t>
            </a:r>
          </a:p>
          <a:p>
            <a:pPr marL="914400" marR="0" lvl="1" indent="-228600" algn="l" rtl="0">
              <a:spcBef>
                <a:spcPts val="0"/>
              </a:spcBef>
            </a:pPr>
            <a:r>
              <a:rPr lang="en-US"/>
              <a:t>Sending data, submitting forms</a:t>
            </a:r>
          </a:p>
          <a:p>
            <a:pPr marL="914400" marR="0" lvl="1" indent="-228600" algn="l" rtl="0">
              <a:spcBef>
                <a:spcPts val="0"/>
              </a:spcBef>
            </a:pPr>
            <a:r>
              <a:rPr lang="en-US"/>
              <a:t>Finding elements (locating, parsing names), clicking elements</a:t>
            </a:r>
          </a:p>
          <a:p>
            <a:pPr marL="914400" marR="0" lvl="1" indent="-228600" algn="l" rtl="0">
              <a:spcBef>
                <a:spcPts val="0"/>
              </a:spcBef>
            </a:pPr>
            <a:r>
              <a:rPr lang="en-US"/>
              <a:t>Getting attributes (url’s, icons)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/>
          </a:p>
          <a:p>
            <a:pPr marL="457200" marR="0" lvl="0" indent="-406400" algn="l" rtl="0">
              <a:spcBef>
                <a:spcPts val="0"/>
              </a:spcBef>
              <a:buSzPct val="100000"/>
            </a:pPr>
            <a:r>
              <a:rPr lang="en-US" sz="2800"/>
              <a:t>Webdriver object - keep track of state; navigation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</a:pPr>
            <a:r>
              <a:rPr lang="en-US" sz="2800"/>
              <a:t>Driver.implicitly_wait()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</a:pPr>
            <a:r>
              <a:rPr lang="en-US" sz="2800"/>
              <a:t>Firefox browser vs. PhantomJS</a:t>
            </a:r>
          </a:p>
        </p:txBody>
      </p:sp>
    </p:spTree>
    <p:extLst>
      <p:ext uri="{BB962C8B-B14F-4D97-AF65-F5344CB8AC3E}">
        <p14:creationId xmlns:p14="http://schemas.microsoft.com/office/powerpoint/2010/main" val="3131494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Generating Folders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Used classes to instantly update nested path dictionary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Checked if icons were folders; used recursive function to generate file path dict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Called Julian’s functions in ‘folders.py’ (check_folder_name, make_dir)</a:t>
            </a:r>
          </a:p>
        </p:txBody>
      </p:sp>
    </p:spTree>
    <p:extLst>
      <p:ext uri="{BB962C8B-B14F-4D97-AF65-F5344CB8AC3E}">
        <p14:creationId xmlns:p14="http://schemas.microsoft.com/office/powerpoint/2010/main" val="3602638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771</Words>
  <Application>Microsoft Office PowerPoint</Application>
  <PresentationFormat>On-screen Show (4:3)</PresentationFormat>
  <Paragraphs>143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Whiteboard</vt:lpstr>
      <vt:lpstr>Project Goals</vt:lpstr>
      <vt:lpstr>PowerPoint Presentation</vt:lpstr>
      <vt:lpstr>PowerPoint Presentation</vt:lpstr>
      <vt:lpstr>Chalk Crawler</vt:lpstr>
      <vt:lpstr>Tasks</vt:lpstr>
      <vt:lpstr>Tasks (Cont.)</vt:lpstr>
      <vt:lpstr>Selenium</vt:lpstr>
      <vt:lpstr>Generating Folders</vt:lpstr>
      <vt:lpstr>Requests</vt:lpstr>
      <vt:lpstr>PowerPoint Presentation</vt:lpstr>
      <vt:lpstr>Directory Crawler</vt:lpstr>
      <vt:lpstr>Directory Crawler</vt:lpstr>
      <vt:lpstr>PowerPoint Presentation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</dc:title>
  <dc:creator>Julian McClellan</dc:creator>
  <cp:lastModifiedBy>Julian McClellan</cp:lastModifiedBy>
  <cp:revision>23</cp:revision>
  <dcterms:created xsi:type="dcterms:W3CDTF">2006-08-16T00:00:00Z</dcterms:created>
  <dcterms:modified xsi:type="dcterms:W3CDTF">2016-03-09T20:08:16Z</dcterms:modified>
</cp:coreProperties>
</file>