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rgbClr val="2683c6"/>
          </a:solidFill>
          <a:ln w="1584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6334200"/>
            <a:ext cx="9143640" cy="66240"/>
          </a:xfrm>
          <a:prstGeom prst="rect">
            <a:avLst/>
          </a:prstGeom>
          <a:solidFill>
            <a:srgbClr val="1cade4"/>
          </a:solidFill>
          <a:ln w="15840">
            <a:noFill/>
          </a:ln>
        </p:spPr>
      </p:sp>
      <p:sp>
        <p:nvSpPr>
          <p:cNvPr id="2" name="Line 3"/>
          <p:cNvSpPr/>
          <p:nvPr/>
        </p:nvSpPr>
        <p:spPr>
          <a:xfrm>
            <a:off x="894960" y="1737720"/>
            <a:ext cx="747540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rgbClr val="2683c6"/>
          </a:solidFill>
          <a:ln w="1584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rgbClr val="1cade4"/>
          </a:solidFill>
          <a:ln w="1584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>
                <a:solidFill>
                  <a:srgbClr val="262626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5/30/16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C2CB8C-5907-4616-AC73-F3C2A038C6B3}" type="slidenum">
              <a:rPr lang="en-US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" name="Line 10"/>
          <p:cNvSpPr/>
          <p:nvPr/>
        </p:nvSpPr>
        <p:spPr>
          <a:xfrm>
            <a:off x="905400" y="4343400"/>
            <a:ext cx="7406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rgbClr val="2683c6"/>
          </a:solidFill>
          <a:ln w="15840">
            <a:noFill/>
          </a:ln>
        </p:spPr>
      </p:sp>
      <p:sp>
        <p:nvSpPr>
          <p:cNvPr id="46" name="CustomShape 2"/>
          <p:cNvSpPr/>
          <p:nvPr/>
        </p:nvSpPr>
        <p:spPr>
          <a:xfrm>
            <a:off x="0" y="6334200"/>
            <a:ext cx="9143640" cy="66240"/>
          </a:xfrm>
          <a:prstGeom prst="rect">
            <a:avLst/>
          </a:prstGeom>
          <a:solidFill>
            <a:srgbClr val="1cade4"/>
          </a:solidFill>
          <a:ln w="15840">
            <a:noFill/>
          </a:ln>
        </p:spPr>
      </p:sp>
      <p:sp>
        <p:nvSpPr>
          <p:cNvPr id="47" name="Line 3"/>
          <p:cNvSpPr/>
          <p:nvPr/>
        </p:nvSpPr>
        <p:spPr>
          <a:xfrm>
            <a:off x="894960" y="1737720"/>
            <a:ext cx="747540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5/30/16</a:t>
            </a:r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49A37F-E878-40D5-8A2E-E24BD0491062}" type="slidenum">
              <a:rPr lang="en-US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rgbClr val="2683c6"/>
          </a:solidFill>
          <a:ln w="15840">
            <a:noFill/>
          </a:ln>
        </p:spPr>
      </p:sp>
      <p:sp>
        <p:nvSpPr>
          <p:cNvPr id="88" name="CustomShape 2"/>
          <p:cNvSpPr/>
          <p:nvPr/>
        </p:nvSpPr>
        <p:spPr>
          <a:xfrm>
            <a:off x="0" y="6334200"/>
            <a:ext cx="9143640" cy="66240"/>
          </a:xfrm>
          <a:prstGeom prst="rect">
            <a:avLst/>
          </a:prstGeom>
          <a:solidFill>
            <a:srgbClr val="1cade4"/>
          </a:solidFill>
          <a:ln w="15840">
            <a:noFill/>
          </a:ln>
        </p:spPr>
      </p:sp>
      <p:sp>
        <p:nvSpPr>
          <p:cNvPr id="89" name="Line 3"/>
          <p:cNvSpPr/>
          <p:nvPr/>
        </p:nvSpPr>
        <p:spPr>
          <a:xfrm>
            <a:off x="894960" y="1737720"/>
            <a:ext cx="747540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822960" y="1845720"/>
            <a:ext cx="3702960" cy="402300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663440" y="1845720"/>
            <a:ext cx="3702960" cy="4023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93" name="PlaceHolder 7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5/30/16</a:t>
            </a:r>
            <a:endParaRPr/>
          </a:p>
        </p:txBody>
      </p:sp>
      <p:sp>
        <p:nvSpPr>
          <p:cNvPr id="94" name="PlaceHolder 8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5" name="PlaceHolder 9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F9BC8E3-E761-4FF3-9764-9E883D3955E5}" type="slidenum">
              <a:rPr lang="en-US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25120" y="533520"/>
            <a:ext cx="7543440" cy="35658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8000">
                <a:solidFill>
                  <a:srgbClr val="262626"/>
                </a:solidFill>
                <a:latin typeface="Calibri Light"/>
              </a:rPr>
              <a:t>CS123 Wikipedia Data Project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825120" y="4648320"/>
            <a:ext cx="7543440" cy="1142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344068"/>
                </a:solidFill>
                <a:latin typeface="Calibri Light"/>
              </a:rPr>
              <a:t>By Julian McClellan, Bobby Adusumilli, and Andy Zhu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609480"/>
            <a:ext cx="8229240" cy="11426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3700">
                <a:solidFill>
                  <a:srgbClr val="404040"/>
                </a:solidFill>
                <a:latin typeface="Calibri Light"/>
              </a:rPr>
              <a:t>wikidata/wikistats (2.5TB Uncompressed)</a:t>
            </a:r>
            <a:r>
              <a:rPr lang="en-US" sz="3700">
                <a:solidFill>
                  <a:srgbClr val="404040"/>
                </a:solidFill>
                <a:latin typeface="Calibri Light"/>
              </a:rPr>
              <a:t>
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822960" y="1845720"/>
            <a:ext cx="7787160" cy="432612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Contains hourly Wikipedia article traffic statistics dataset covering 16 month period from October 01 2008  to Februrary 06, 2010.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Each log file is named with the date and time of collection and there is one file per hour: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i="1" lang="en-US" sz="2400">
                <a:solidFill>
                  <a:srgbClr val="404040"/>
                </a:solidFill>
                <a:latin typeface="Calibri"/>
              </a:rPr>
              <a:t>pagecounts-20090430-230000.gz</a:t>
            </a:r>
            <a:endParaRPr/>
          </a:p>
          <a:p>
            <a:r>
              <a:rPr lang="en-US" sz="2000">
                <a:solidFill>
                  <a:srgbClr val="404040"/>
                </a:solidFill>
                <a:latin typeface="Calibri"/>
              </a:rPr>
              <a:t>en Barack_Obama 997 123091092</a:t>
            </a:r>
            <a:endParaRPr/>
          </a:p>
          <a:p>
            <a:r>
              <a:rPr lang="en-US" sz="2000">
                <a:solidFill>
                  <a:srgbClr val="404040"/>
                </a:solidFill>
                <a:latin typeface="Calibri"/>
              </a:rPr>
              <a:t>en Barack_Obama%27s_first_100_days 8 850127</a:t>
            </a:r>
            <a:endParaRPr/>
          </a:p>
          <a:p>
            <a:r>
              <a:rPr lang="en-US" sz="2000">
                <a:solidFill>
                  <a:srgbClr val="404040"/>
                </a:solidFill>
                <a:latin typeface="Calibri"/>
              </a:rPr>
              <a:t>en Barack_Obama,_Jr 1 144103</a:t>
            </a:r>
            <a:endParaRPr/>
          </a:p>
          <a:p>
            <a:r>
              <a:rPr lang="en-US" sz="2000">
                <a:solidFill>
                  <a:srgbClr val="404040"/>
                </a:solidFill>
                <a:latin typeface="Calibri"/>
              </a:rPr>
              <a:t>en Barack_Obama,_Sr. 37 938821</a:t>
            </a:r>
            <a:endParaRPr/>
          </a:p>
          <a:p>
            <a:r>
              <a:rPr lang="en-US" sz="2000">
                <a:solidFill>
                  <a:srgbClr val="404040"/>
                </a:solidFill>
                <a:latin typeface="Calibri"/>
              </a:rPr>
              <a:t>en Barack_Obama_%22HOPE%22_poster 4 81005</a:t>
            </a:r>
            <a:endParaRPr/>
          </a:p>
          <a:p>
            <a:r>
              <a:rPr lang="en-US" sz="2000">
                <a:solidFill>
                  <a:srgbClr val="404040"/>
                </a:solidFill>
                <a:latin typeface="Calibri"/>
              </a:rPr>
              <a:t>en Barack_Obama_%22Hope%22_poster 5 102081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22960" y="76320"/>
            <a:ext cx="75434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wikidata/wikilinks (1.1G)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i="1" lang="en-US" sz="2400">
                <a:solidFill>
                  <a:srgbClr val="404040"/>
                </a:solidFill>
                <a:latin typeface="Calibri"/>
              </a:rPr>
              <a:t>Links-simple-sorted.txt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2400">
                <a:solidFill>
                  <a:srgbClr val="404040"/>
                </a:solidFill>
                <a:latin typeface="Calibri"/>
              </a:rPr>
              <a:t>from1: to11 to12 to13 ...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2400">
                <a:solidFill>
                  <a:srgbClr val="404040"/>
                </a:solidFill>
                <a:latin typeface="Calibri"/>
              </a:rPr>
              <a:t>from2: to21 to22 to23 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To find the page title that corresponds to integer n, just look for the nth line in </a:t>
            </a:r>
            <a:r>
              <a:rPr i="1" lang="en-US" sz="2400">
                <a:solidFill>
                  <a:srgbClr val="404040"/>
                </a:solidFill>
                <a:latin typeface="Calibri"/>
              </a:rPr>
              <a:t>titles-sorted.txt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Hypothesis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807480" y="1981080"/>
            <a:ext cx="370296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We attempted to quantify the relationship between pages and inlinks to these pages.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38" name="TextShape 3"/>
          <p:cNvSpPr txBox="1"/>
          <p:nvPr/>
        </p:nvSpPr>
        <p:spPr>
          <a:xfrm>
            <a:off x="4663440" y="1845720"/>
            <a:ext cx="3702960" cy="40230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097280"/>
            <a:ext cx="8595000" cy="49377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1256400"/>
            <a:ext cx="9143640" cy="496152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" y="666360"/>
            <a:ext cx="9143640" cy="496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Regression Model</a:t>
            </a:r>
            <a:endParaRPr/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3505320"/>
            <a:ext cx="8714880" cy="389160"/>
          </a:xfrm>
          <a:prstGeom prst="rect">
            <a:avLst/>
          </a:prstGeom>
          <a:ln>
            <a:noFill/>
          </a:ln>
        </p:spPr>
      </p:pic>
      <p:pic>
        <p:nvPicPr>
          <p:cNvPr id="14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280" y="4490280"/>
            <a:ext cx="3971520" cy="54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Filtering and Reorganizing Data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Remove non-English Entries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2.5TB to 660GB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Via ad-hoc cluster: 20 instances running sed on data in the S3 bucket.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Remove English entries not included in titles-sorted.txt. And rearrange so that each entry includes the date.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Only done to a month’s worth of data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Giant hassle to do with whole dataset.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Via MRJob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42800" y="380880"/>
            <a:ext cx="8229240" cy="11426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MRJob Files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42800" y="2057400"/>
            <a:ext cx="8229240" cy="540972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First MRJob function (“Step 1”) removes all pages that cannot have inlinks (such as images), removes percent encoding from pagenames, and adds datetime to each entry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Resulted in 42.15G for October 2008</a:t>
            </a:r>
            <a:endParaRPr/>
          </a:p>
          <a:p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Second MRJob functions (“Step 2”) takes pages of interest and their associated inlinks, and yields the data corresponding to these pages over the dataset 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Producing Data to Test our Hypothesis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822960" y="2133720"/>
            <a:ext cx="75434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Each file contains only a sample of pages, not all of them.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Hence, over the 744 hours in a month won’t see 744 observations of a given page.  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Our regression model relies on comparing page observations to inlink observations in the same hour.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Hence, the more inlinks, the lower the number of “complete” observations we could obtain from a month’s worth of data.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So we focused on pages with 1-5 inlinks.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Results: Case Study</a:t>
            </a:r>
            <a:endParaRPr/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00040" y="1940040"/>
            <a:ext cx="6387840" cy="383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