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0F482C-B4B5-4579-9D9D-25290F909B82}">
          <p14:sldIdLst>
            <p14:sldId id="256"/>
            <p14:sldId id="257"/>
            <p14:sldId id="258"/>
            <p14:sldId id="261"/>
            <p14:sldId id="262"/>
            <p14:sldId id="259"/>
            <p14:sldId id="264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2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8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123F23-A995-4780-A9ED-5CB53D5FC9E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533400"/>
            <a:ext cx="7543800" cy="3566160"/>
          </a:xfrm>
        </p:spPr>
        <p:txBody>
          <a:bodyPr/>
          <a:lstStyle/>
          <a:p>
            <a:pPr algn="ctr"/>
            <a:r>
              <a:rPr lang="en-US" dirty="0" smtClean="0"/>
              <a:t>CS123 Wikipedia Data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6482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By Julian McClellan, Bobby </a:t>
            </a:r>
            <a:r>
              <a:rPr lang="en-US" dirty="0" err="1" smtClean="0"/>
              <a:t>Adusumilli</a:t>
            </a:r>
            <a:r>
              <a:rPr lang="en-US" dirty="0" smtClean="0"/>
              <a:t>, and Andy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700" dirty="0" err="1" smtClean="0"/>
              <a:t>wikidata</a:t>
            </a:r>
            <a:r>
              <a:rPr lang="en-US" sz="3700" dirty="0" smtClean="0"/>
              <a:t>/</a:t>
            </a:r>
            <a:r>
              <a:rPr lang="en-US" sz="3700" dirty="0" err="1" smtClean="0"/>
              <a:t>wikistats</a:t>
            </a:r>
            <a:r>
              <a:rPr lang="en-US" sz="3700" dirty="0" smtClean="0"/>
              <a:t> (2.5TB Uncompressed)</a:t>
            </a:r>
            <a:br>
              <a:rPr lang="en-US" sz="3700" dirty="0" smtClean="0"/>
            </a:b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32646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Contains hourly Wikipedia article traffic statistics dataset covering 16 month period from October 01 2008  to </a:t>
            </a:r>
            <a:r>
              <a:rPr lang="en-US" sz="2400" dirty="0" err="1" smtClean="0"/>
              <a:t>Februrary</a:t>
            </a:r>
            <a:r>
              <a:rPr lang="en-US" sz="2400" dirty="0" smtClean="0"/>
              <a:t> 06, 2010.</a:t>
            </a:r>
          </a:p>
          <a:p>
            <a:r>
              <a:rPr lang="en-US" sz="2400" dirty="0" smtClean="0"/>
              <a:t>Each log file is named with the date and time of collection and there is one file per hour:</a:t>
            </a:r>
          </a:p>
          <a:p>
            <a:r>
              <a:rPr lang="en-US" sz="2400" i="1" dirty="0" smtClean="0"/>
              <a:t>pagecounts-20090430-230000.gz</a:t>
            </a:r>
          </a:p>
          <a:p>
            <a:pPr marL="800100" lvl="2" indent="0">
              <a:buNone/>
            </a:pP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Barack_Obama</a:t>
            </a:r>
            <a:r>
              <a:rPr lang="en-US" sz="2000" dirty="0" smtClean="0"/>
              <a:t> 997 123091092</a:t>
            </a:r>
          </a:p>
          <a:p>
            <a:pPr marL="800100" lvl="2" indent="0">
              <a:buNone/>
            </a:pPr>
            <a:r>
              <a:rPr lang="en-US" sz="2000" dirty="0" err="1" smtClean="0"/>
              <a:t>en</a:t>
            </a:r>
            <a:r>
              <a:rPr lang="en-US" sz="2000" dirty="0" smtClean="0"/>
              <a:t> Barack_Obama%27s_first_100_days 8 850127</a:t>
            </a:r>
          </a:p>
          <a:p>
            <a:pPr marL="800100" lvl="2" indent="0">
              <a:buNone/>
            </a:pP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Barack_Obama,_Jr</a:t>
            </a:r>
            <a:r>
              <a:rPr lang="en-US" sz="2000" dirty="0" smtClean="0"/>
              <a:t> 1 144103</a:t>
            </a:r>
          </a:p>
          <a:p>
            <a:pPr marL="800100" lvl="2" indent="0">
              <a:buNone/>
            </a:pPr>
            <a:r>
              <a:rPr lang="en-US" sz="2000" dirty="0" err="1" smtClean="0"/>
              <a:t>en</a:t>
            </a:r>
            <a:r>
              <a:rPr lang="en-US" sz="2000" dirty="0" smtClean="0"/>
              <a:t> Barack_Obama,_</a:t>
            </a:r>
            <a:r>
              <a:rPr lang="en-US" sz="2000" dirty="0" err="1" smtClean="0"/>
              <a:t>Sr</a:t>
            </a:r>
            <a:r>
              <a:rPr lang="en-US" sz="2000" dirty="0" smtClean="0"/>
              <a:t>. 37 938821</a:t>
            </a:r>
          </a:p>
          <a:p>
            <a:pPr marL="800100" lvl="2" indent="0">
              <a:buNone/>
            </a:pPr>
            <a:r>
              <a:rPr lang="en-US" sz="2000" dirty="0" err="1" smtClean="0"/>
              <a:t>en</a:t>
            </a:r>
            <a:r>
              <a:rPr lang="en-US" sz="2000" dirty="0" smtClean="0"/>
              <a:t> Barack_Obama_%22HOPE%22_poster 4 81005</a:t>
            </a:r>
          </a:p>
          <a:p>
            <a:pPr marL="800100" lvl="2" indent="0">
              <a:buNone/>
            </a:pPr>
            <a:r>
              <a:rPr lang="en-US" sz="2000" dirty="0" err="1" smtClean="0"/>
              <a:t>en</a:t>
            </a:r>
            <a:r>
              <a:rPr lang="en-US" sz="2000" dirty="0" smtClean="0"/>
              <a:t> Barack_Obama_%22Hope%22_poster 5 102081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12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"/>
            <a:ext cx="7543800" cy="1450757"/>
          </a:xfrm>
        </p:spPr>
        <p:txBody>
          <a:bodyPr/>
          <a:lstStyle/>
          <a:p>
            <a:pPr algn="ctr"/>
            <a:r>
              <a:rPr lang="en-US" dirty="0" err="1" smtClean="0"/>
              <a:t>wikidata</a:t>
            </a:r>
            <a:r>
              <a:rPr lang="en-US" dirty="0" smtClean="0"/>
              <a:t>/</a:t>
            </a:r>
            <a:r>
              <a:rPr lang="en-US" dirty="0" err="1" smtClean="0"/>
              <a:t>wikilinks</a:t>
            </a:r>
            <a:r>
              <a:rPr lang="en-US" dirty="0" smtClean="0"/>
              <a:t> (1.1G)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Links-simple-sorted.txt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from1: to11 to12 to13 ...</a:t>
            </a:r>
          </a:p>
          <a:p>
            <a:pPr marL="0" indent="0">
              <a:buNone/>
            </a:pPr>
            <a:r>
              <a:rPr lang="en-US" sz="2400" dirty="0" smtClean="0"/>
              <a:t>	from2: to21 to22 to23 </a:t>
            </a:r>
            <a:r>
              <a:rPr lang="en-US" sz="2400" dirty="0" smtClean="0"/>
              <a:t>...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find the page title that corresponds to integer n, just look for the nth line in </a:t>
            </a:r>
            <a:r>
              <a:rPr lang="en-US" sz="2400" i="1" dirty="0" smtClean="0"/>
              <a:t>titles-sorted.txt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630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07549" y="1981200"/>
            <a:ext cx="3703320" cy="4023359"/>
          </a:xfrm>
        </p:spPr>
        <p:txBody>
          <a:bodyPr/>
          <a:lstStyle/>
          <a:p>
            <a:r>
              <a:rPr lang="en-US" sz="2400" dirty="0" smtClean="0"/>
              <a:t>We attempted to quantify the relationship between pages and </a:t>
            </a:r>
            <a:r>
              <a:rPr lang="en-US" sz="2400" dirty="0" err="1" smtClean="0"/>
              <a:t>inlinks</a:t>
            </a:r>
            <a:r>
              <a:rPr lang="en-US" sz="2400" dirty="0" smtClean="0"/>
              <a:t> to these pages.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8715167" cy="3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90147"/>
            <a:ext cx="3971925" cy="54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11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Filtering and Reorganizing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Remove non-English Entries</a:t>
            </a:r>
          </a:p>
          <a:p>
            <a:pPr lvl="1"/>
            <a:r>
              <a:rPr lang="en-US" sz="2400" dirty="0" smtClean="0"/>
              <a:t>2.5TB to 660GB</a:t>
            </a:r>
          </a:p>
          <a:p>
            <a:pPr lvl="1"/>
            <a:r>
              <a:rPr lang="en-US" sz="2400" dirty="0" smtClean="0"/>
              <a:t>Via ad-hoc cluster: 20 instances running </a:t>
            </a:r>
            <a:r>
              <a:rPr lang="en-US" sz="2400" dirty="0" err="1" smtClean="0"/>
              <a:t>sed</a:t>
            </a:r>
            <a:r>
              <a:rPr lang="en-US" sz="2400" dirty="0" smtClean="0"/>
              <a:t> on data in the S3 bucket.</a:t>
            </a:r>
          </a:p>
          <a:p>
            <a:r>
              <a:rPr lang="en-US" sz="2400" dirty="0" smtClean="0"/>
              <a:t>Remove English entries not included in titles-sorted.txt. And rearrange so that each entry includes the date.</a:t>
            </a:r>
          </a:p>
          <a:p>
            <a:pPr lvl="1"/>
            <a:r>
              <a:rPr lang="en-US" sz="2400" dirty="0" smtClean="0"/>
              <a:t>Only done to a month’s worth of data</a:t>
            </a:r>
          </a:p>
          <a:p>
            <a:pPr lvl="1"/>
            <a:r>
              <a:rPr lang="en-US" sz="2400" dirty="0" smtClean="0"/>
              <a:t>Giant hassle to do with whole dataset.</a:t>
            </a:r>
          </a:p>
          <a:p>
            <a:pPr lvl="1"/>
            <a:r>
              <a:rPr lang="en-US" sz="2400" dirty="0" smtClean="0"/>
              <a:t>Via </a:t>
            </a:r>
            <a:r>
              <a:rPr lang="en-US" sz="2400" dirty="0" err="1" smtClean="0"/>
              <a:t>MRJ</a:t>
            </a:r>
            <a:r>
              <a:rPr lang="en-US" sz="2400" dirty="0" err="1" smtClean="0"/>
              <a:t>ob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71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45" y="3810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MRJob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45" y="2057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</a:t>
            </a:r>
            <a:r>
              <a:rPr lang="en-US" sz="2400" dirty="0" err="1" smtClean="0"/>
              <a:t>MRJob</a:t>
            </a:r>
            <a:r>
              <a:rPr lang="en-US" sz="2400" dirty="0" smtClean="0"/>
              <a:t> function (“Step 1”) removes all pages that cannot have </a:t>
            </a:r>
            <a:r>
              <a:rPr lang="en-US" sz="2400" dirty="0" err="1" smtClean="0"/>
              <a:t>inlinks</a:t>
            </a:r>
            <a:r>
              <a:rPr lang="en-US" sz="2400" dirty="0" smtClean="0"/>
              <a:t> (such as images), removes percent encoding from </a:t>
            </a:r>
            <a:r>
              <a:rPr lang="en-US" sz="2400" dirty="0" err="1" smtClean="0"/>
              <a:t>pagenames</a:t>
            </a:r>
            <a:r>
              <a:rPr lang="en-US" sz="2400" dirty="0" smtClean="0"/>
              <a:t>, and adds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to each entry </a:t>
            </a:r>
          </a:p>
          <a:p>
            <a:endParaRPr lang="en-US" sz="400" dirty="0" smtClean="0"/>
          </a:p>
          <a:p>
            <a:pPr lvl="1"/>
            <a:r>
              <a:rPr lang="en-US" sz="2400" dirty="0" smtClean="0"/>
              <a:t>Resulted in 42.15G for October 2008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Second </a:t>
            </a:r>
            <a:r>
              <a:rPr lang="en-US" sz="2400" dirty="0" err="1" smtClean="0"/>
              <a:t>MRJob</a:t>
            </a:r>
            <a:r>
              <a:rPr lang="en-US" sz="2400" dirty="0" smtClean="0"/>
              <a:t> functions (“Step 2”) takes pages of interest and their associated </a:t>
            </a:r>
            <a:r>
              <a:rPr lang="en-US" sz="2400" dirty="0" err="1" smtClean="0"/>
              <a:t>inlinks</a:t>
            </a:r>
            <a:r>
              <a:rPr lang="en-US" sz="2400" dirty="0" smtClean="0"/>
              <a:t>, and yields the data corresponding to these pages over the dataset </a:t>
            </a:r>
          </a:p>
        </p:txBody>
      </p:sp>
    </p:spTree>
    <p:extLst>
      <p:ext uri="{BB962C8B-B14F-4D97-AF65-F5344CB8AC3E}">
        <p14:creationId xmlns:p14="http://schemas.microsoft.com/office/powerpoint/2010/main" val="184269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Producing Data to Test 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3600"/>
            <a:ext cx="7543801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file contains only a sample of pages, not all of them.</a:t>
            </a:r>
          </a:p>
          <a:p>
            <a:r>
              <a:rPr lang="en-US" sz="2400" dirty="0" smtClean="0"/>
              <a:t>Hence, over the 744 hours in a month won’t see 744 observations of a given page.  </a:t>
            </a:r>
          </a:p>
          <a:p>
            <a:pPr lvl="1"/>
            <a:r>
              <a:rPr lang="en-US" sz="2400" dirty="0" smtClean="0"/>
              <a:t>Our regression model relies on comparing page observations to </a:t>
            </a:r>
            <a:r>
              <a:rPr lang="en-US" sz="2400" dirty="0" err="1" smtClean="0"/>
              <a:t>inlink</a:t>
            </a:r>
            <a:r>
              <a:rPr lang="en-US" sz="2400" dirty="0" smtClean="0"/>
              <a:t> observations in the same hour.</a:t>
            </a:r>
          </a:p>
          <a:p>
            <a:pPr lvl="1"/>
            <a:r>
              <a:rPr lang="en-US" sz="2400" dirty="0" smtClean="0"/>
              <a:t>Hence, the more </a:t>
            </a:r>
            <a:r>
              <a:rPr lang="en-US" sz="2400" dirty="0" err="1" smtClean="0"/>
              <a:t>inlinks</a:t>
            </a:r>
            <a:r>
              <a:rPr lang="en-US" sz="2400" dirty="0" smtClean="0"/>
              <a:t>, the lower the number of “complete” observations we could obtain from a month’s worth of data.</a:t>
            </a:r>
          </a:p>
          <a:p>
            <a:pPr lvl="1"/>
            <a:r>
              <a:rPr lang="en-US" sz="2400" dirty="0" smtClean="0"/>
              <a:t>So we focused on pages with 1-5 </a:t>
            </a:r>
            <a:r>
              <a:rPr lang="en-US" sz="2400" dirty="0" err="1" smtClean="0"/>
              <a:t>inlinks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1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Results: Case Study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0175" y="1939925"/>
            <a:ext cx="63881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060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335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CS123 Wikipedia Data Project</vt:lpstr>
      <vt:lpstr>wikidata/wikistats (2.5TB Uncompressed) </vt:lpstr>
      <vt:lpstr>wikidata/wikilinks (1.1G)</vt:lpstr>
      <vt:lpstr>Hypothesis</vt:lpstr>
      <vt:lpstr>Regression Model</vt:lpstr>
      <vt:lpstr>Filtering and Reorganizing Data</vt:lpstr>
      <vt:lpstr>MRJob Files</vt:lpstr>
      <vt:lpstr>Producing Data to Test our Hypothesis</vt:lpstr>
      <vt:lpstr>Results: 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 Wikipedia Data Project</dc:title>
  <dc:creator>Julian McClellan</dc:creator>
  <cp:lastModifiedBy>Microsoft Office User</cp:lastModifiedBy>
  <cp:revision>21</cp:revision>
  <dcterms:created xsi:type="dcterms:W3CDTF">2016-05-29T22:05:59Z</dcterms:created>
  <dcterms:modified xsi:type="dcterms:W3CDTF">2016-05-29T23:46:00Z</dcterms:modified>
</cp:coreProperties>
</file>