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438" r:id="rId2"/>
    <p:sldId id="510" r:id="rId3"/>
    <p:sldId id="515" r:id="rId4"/>
    <p:sldId id="516" r:id="rId5"/>
    <p:sldId id="512" r:id="rId6"/>
    <p:sldId id="488" r:id="rId7"/>
    <p:sldId id="485" r:id="rId8"/>
    <p:sldId id="513" r:id="rId9"/>
    <p:sldId id="439" r:id="rId10"/>
    <p:sldId id="497" r:id="rId11"/>
    <p:sldId id="498" r:id="rId12"/>
    <p:sldId id="499" r:id="rId13"/>
    <p:sldId id="440" r:id="rId14"/>
    <p:sldId id="441" r:id="rId15"/>
    <p:sldId id="489" r:id="rId16"/>
    <p:sldId id="505" r:id="rId17"/>
    <p:sldId id="445" r:id="rId18"/>
    <p:sldId id="446" r:id="rId19"/>
    <p:sldId id="447" r:id="rId20"/>
    <p:sldId id="448" r:id="rId21"/>
    <p:sldId id="506" r:id="rId22"/>
    <p:sldId id="450" r:id="rId23"/>
    <p:sldId id="451" r:id="rId24"/>
    <p:sldId id="507" r:id="rId25"/>
    <p:sldId id="490" r:id="rId26"/>
    <p:sldId id="500" r:id="rId27"/>
    <p:sldId id="452" r:id="rId28"/>
    <p:sldId id="453" r:id="rId29"/>
    <p:sldId id="454" r:id="rId30"/>
    <p:sldId id="455" r:id="rId31"/>
    <p:sldId id="491" r:id="rId32"/>
    <p:sldId id="501" r:id="rId33"/>
    <p:sldId id="502" r:id="rId34"/>
    <p:sldId id="456" r:id="rId35"/>
    <p:sldId id="457" r:id="rId36"/>
    <p:sldId id="458" r:id="rId37"/>
    <p:sldId id="459" r:id="rId38"/>
    <p:sldId id="460" r:id="rId39"/>
    <p:sldId id="503" r:id="rId40"/>
    <p:sldId id="509" r:id="rId41"/>
    <p:sldId id="508" r:id="rId42"/>
    <p:sldId id="493" r:id="rId43"/>
    <p:sldId id="511" r:id="rId44"/>
    <p:sldId id="504" r:id="rId4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467" autoAdjust="0"/>
  </p:normalViewPr>
  <p:slideViewPr>
    <p:cSldViewPr>
      <p:cViewPr varScale="1">
        <p:scale>
          <a:sx n="71" d="100"/>
          <a:sy n="71" d="100"/>
        </p:scale>
        <p:origin x="181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44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0D45C8C-CCDE-4B08-887D-32388B1A42D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354101E-055C-4B45-A0BA-569B1AD0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27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9051881-7C7B-4CAB-A352-8D8CF52BCDA5}" type="datetimeFigureOut">
              <a:rPr lang="en-US"/>
              <a:pPr>
                <a:defRPr/>
              </a:pPr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ECEBBC9-CEF1-4FF7-BC16-59B59AE048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5168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1736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136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103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835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699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089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4029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0512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926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40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936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1216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195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084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8176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7180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157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9219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4370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150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97010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680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47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8269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95020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11158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4228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5605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340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0479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7128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91156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2784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06297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0682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149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655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42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571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274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BBC9-CEF1-4FF7-BC16-59B59AE048D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433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DE30-BDE8-4070-B11F-F587B2DC40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11/10/2017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25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E30E-60E4-4F03-B415-82291A7E755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11/10/2017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3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24D1-60BD-44FC-9B9E-885B9C0EFD5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11/10/2017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6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2410-E639-4A85-B29A-7CFA2535BA39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11/10/2017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80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6F10-AE12-40E6-BE05-E95030B0AE3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11/10/2017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427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5055-1FD2-4690-B95F-EB41D7947C7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11/10/2017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39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E4D0-9E48-4D76-96DF-09E5A931ACD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11/10/2017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31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9B29-C605-4188-BE9D-79B28B64CA0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11/10/2017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7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3CA6-8050-42A8-B8E6-9FD8E6040CF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11/10/2017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44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99BE-19EF-4513-8648-4E0AC377962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11/10/2017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34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0E24-45E5-45E3-8F3A-F2BF2D7856C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11/10/2017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052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F44AE63-26D7-403E-AC6F-C461F5454B3B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11/10/2017</a:t>
            </a:fld>
            <a:endParaRPr lang="en-US" dirty="0">
              <a:solidFill>
                <a:srgbClr val="04617B">
                  <a:shade val="90000"/>
                </a:srgbClr>
              </a:solidFill>
              <a:latin typeface="Calibri"/>
              <a:ea typeface="+mn-ea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4617B">
                  <a:shade val="90000"/>
                </a:srgbClr>
              </a:solidFill>
              <a:latin typeface="Calibri"/>
              <a:ea typeface="+mn-ea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Calibri"/>
              <a:ea typeface="+mn-e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76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i="0" u="none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gizmodo.com/5498412/sql-injection-license-plate-hopes-to-foil-euro-traffic-cameras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ilbert.com/strip/2016-11-1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MPCS 53001: Databases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Zach Freeman</a:t>
            </a:r>
          </a:p>
          <a:p>
            <a:pPr marL="0" indent="0" algn="ctr">
              <a:buNone/>
            </a:pPr>
            <a:r>
              <a:rPr lang="en-US" sz="2800" dirty="0"/>
              <a:t>Lecture #8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374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Scalability: Presentation 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4167" y="4214203"/>
            <a:ext cx="3429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(PHP)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2971800" y="5358736"/>
            <a:ext cx="3200400" cy="8382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(MySQL)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62118" y="4900003"/>
            <a:ext cx="0" cy="44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410200" y="4914236"/>
            <a:ext cx="0" cy="44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203574" y="3499882"/>
            <a:ext cx="1147407" cy="6662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690257" y="2966482"/>
            <a:ext cx="454025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61321" y="2955980"/>
            <a:ext cx="454025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33068" y="2955980"/>
            <a:ext cx="454025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82987" y="2955980"/>
            <a:ext cx="454025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976562" y="2960946"/>
            <a:ext cx="454025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</a:t>
            </a:r>
          </a:p>
        </p:txBody>
      </p:sp>
      <p:cxnSp>
        <p:nvCxnSpPr>
          <p:cNvPr id="29" name="Straight Arrow Connector 28"/>
          <p:cNvCxnSpPr>
            <a:endCxn id="25" idx="2"/>
          </p:cNvCxnSpPr>
          <p:nvPr/>
        </p:nvCxnSpPr>
        <p:spPr>
          <a:xfrm flipH="1" flipV="1">
            <a:off x="4460081" y="3489380"/>
            <a:ext cx="8572" cy="6767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830718" y="3499882"/>
            <a:ext cx="623291" cy="6767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4" idx="2"/>
          </p:cNvCxnSpPr>
          <p:nvPr/>
        </p:nvCxnSpPr>
        <p:spPr>
          <a:xfrm flipV="1">
            <a:off x="4547037" y="3489380"/>
            <a:ext cx="541297" cy="6872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561681" y="3526963"/>
            <a:ext cx="1252974" cy="6496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99074" y="2999397"/>
            <a:ext cx="38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3545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Scalability: Application 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5950" y="4209536"/>
            <a:ext cx="549274" cy="64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2743200" y="5334000"/>
            <a:ext cx="3200400" cy="8382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(MySQL)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352800" y="4889500"/>
            <a:ext cx="880268" cy="406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252913" y="4889500"/>
            <a:ext cx="852487" cy="406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203575" y="3499883"/>
            <a:ext cx="149225" cy="6662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690257" y="2966482"/>
            <a:ext cx="454025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61321" y="2955980"/>
            <a:ext cx="454025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33068" y="2955980"/>
            <a:ext cx="454025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82987" y="2955980"/>
            <a:ext cx="454025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976562" y="2960946"/>
            <a:ext cx="454025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</a:t>
            </a:r>
          </a:p>
        </p:txBody>
      </p:sp>
      <p:cxnSp>
        <p:nvCxnSpPr>
          <p:cNvPr id="29" name="Straight Arrow Connector 28"/>
          <p:cNvCxnSpPr>
            <a:endCxn id="25" idx="2"/>
          </p:cNvCxnSpPr>
          <p:nvPr/>
        </p:nvCxnSpPr>
        <p:spPr>
          <a:xfrm flipV="1">
            <a:off x="4252913" y="3489380"/>
            <a:ext cx="207168" cy="6872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440771" y="3489378"/>
            <a:ext cx="306424" cy="648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4" idx="2"/>
          </p:cNvCxnSpPr>
          <p:nvPr/>
        </p:nvCxnSpPr>
        <p:spPr>
          <a:xfrm flipV="1">
            <a:off x="4328010" y="3489380"/>
            <a:ext cx="760324" cy="6872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214936" y="3496610"/>
            <a:ext cx="685346" cy="6998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99074" y="2999397"/>
            <a:ext cx="38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78276" y="4225810"/>
            <a:ext cx="549274" cy="64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40299" y="4221434"/>
            <a:ext cx="549274" cy="64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27550" y="4287931"/>
            <a:ext cx="38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252913" y="4885124"/>
            <a:ext cx="0" cy="4112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202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Scalability: Data 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5950" y="4209536"/>
            <a:ext cx="549274" cy="64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2743200" y="5334000"/>
            <a:ext cx="3200400" cy="8382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(MySQL)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352800" y="4889500"/>
            <a:ext cx="880268" cy="406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252913" y="4889500"/>
            <a:ext cx="852487" cy="406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203575" y="3499883"/>
            <a:ext cx="149225" cy="6662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690257" y="2966482"/>
            <a:ext cx="454025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61321" y="2955980"/>
            <a:ext cx="454025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33068" y="2955980"/>
            <a:ext cx="454025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82987" y="2955980"/>
            <a:ext cx="454025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976562" y="2960946"/>
            <a:ext cx="454025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</a:t>
            </a:r>
          </a:p>
        </p:txBody>
      </p:sp>
      <p:cxnSp>
        <p:nvCxnSpPr>
          <p:cNvPr id="29" name="Straight Arrow Connector 28"/>
          <p:cNvCxnSpPr>
            <a:endCxn id="25" idx="2"/>
          </p:cNvCxnSpPr>
          <p:nvPr/>
        </p:nvCxnSpPr>
        <p:spPr>
          <a:xfrm flipV="1">
            <a:off x="4252913" y="3489380"/>
            <a:ext cx="207168" cy="6872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440771" y="3489378"/>
            <a:ext cx="306424" cy="648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4" idx="2"/>
          </p:cNvCxnSpPr>
          <p:nvPr/>
        </p:nvCxnSpPr>
        <p:spPr>
          <a:xfrm flipV="1">
            <a:off x="4328010" y="3489380"/>
            <a:ext cx="760324" cy="6872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214936" y="3496610"/>
            <a:ext cx="685346" cy="6998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99074" y="2999397"/>
            <a:ext cx="38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78276" y="4225810"/>
            <a:ext cx="549274" cy="64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40299" y="4221434"/>
            <a:ext cx="549274" cy="64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27550" y="4287931"/>
            <a:ext cx="38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252913" y="4885124"/>
            <a:ext cx="0" cy="4112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65167" y="4940222"/>
            <a:ext cx="60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08269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Texas Buck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/>
          </a:bodyPr>
          <a:lstStyle/>
          <a:p>
            <a:r>
              <a:rPr lang="en-US" sz="3200" dirty="0"/>
              <a:t>Client server displays info to user and captures clicks and user input.</a:t>
            </a:r>
          </a:p>
          <a:p>
            <a:r>
              <a:rPr lang="en-US" sz="3200" dirty="0"/>
              <a:t>App server implements actions (creating profile, posting deer, etc.) by issuing query updates to the database server.</a:t>
            </a:r>
          </a:p>
          <a:p>
            <a:r>
              <a:rPr lang="en-US" sz="3200" dirty="0"/>
              <a:t>Database stores users, deer profiles, counties,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18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Embedded SQL</a:t>
            </a:r>
          </a:p>
          <a:p>
            <a:r>
              <a:rPr lang="en-US" sz="2800" dirty="0"/>
              <a:t>Language-specific libraries</a:t>
            </a:r>
          </a:p>
          <a:p>
            <a:pPr lvl="1"/>
            <a:r>
              <a:rPr lang="en-US" sz="2800" dirty="0"/>
              <a:t>ADO.NET in C#</a:t>
            </a:r>
          </a:p>
          <a:p>
            <a:pPr lvl="1"/>
            <a:r>
              <a:rPr lang="en-US" sz="2800" dirty="0"/>
              <a:t>JDBC in Java</a:t>
            </a:r>
          </a:p>
          <a:p>
            <a:pPr lvl="1"/>
            <a:r>
              <a:rPr lang="en-US" sz="2800" dirty="0"/>
              <a:t>PHP</a:t>
            </a:r>
          </a:p>
          <a:p>
            <a:pPr lvl="2"/>
            <a:r>
              <a:rPr lang="en-US" sz="2800" dirty="0" err="1"/>
              <a:t>mysqli</a:t>
            </a:r>
            <a:r>
              <a:rPr lang="en-US" sz="2800" dirty="0"/>
              <a:t> (was </a:t>
            </a:r>
            <a:r>
              <a:rPr lang="en-US" sz="2800" dirty="0" err="1"/>
              <a:t>mysql</a:t>
            </a:r>
            <a:r>
              <a:rPr lang="en-US" sz="2800" dirty="0"/>
              <a:t> </a:t>
            </a:r>
            <a:r>
              <a:rPr lang="en-US" sz="2800" dirty="0" err="1"/>
              <a:t>til</a:t>
            </a:r>
            <a:r>
              <a:rPr lang="en-US" sz="2800" dirty="0"/>
              <a:t> 4.1.3)</a:t>
            </a:r>
          </a:p>
          <a:p>
            <a:pPr lvl="2"/>
            <a:r>
              <a:rPr lang="en-US" sz="2800" dirty="0"/>
              <a:t>PDO (PHP Data Objects)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343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PHP: Hypertext Preprocessor (PHP)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scripting language for web development</a:t>
            </a:r>
          </a:p>
          <a:p>
            <a:pPr lvl="1"/>
            <a:r>
              <a:rPr lang="en-US" sz="3200" dirty="0"/>
              <a:t>Server-side language (executed by web server not client server)</a:t>
            </a:r>
          </a:p>
          <a:p>
            <a:pPr lvl="1"/>
            <a:r>
              <a:rPr lang="en-US" sz="3200" dirty="0"/>
              <a:t>Can retrieve data from a database</a:t>
            </a:r>
          </a:p>
          <a:p>
            <a:pPr lvl="1"/>
            <a:r>
              <a:rPr lang="en-US" sz="3200" dirty="0"/>
              <a:t>Can generate a web page dynamically when browser requests it (HTML = static)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537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PHP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Format: </a:t>
            </a:r>
          </a:p>
          <a:p>
            <a:pPr marL="0" indent="0">
              <a:buNone/>
            </a:pPr>
            <a:r>
              <a:rPr lang="en-US" dirty="0"/>
              <a:t>	&lt;? </a:t>
            </a:r>
            <a:r>
              <a:rPr lang="en-US" dirty="0" err="1"/>
              <a:t>php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… code … </a:t>
            </a:r>
          </a:p>
          <a:p>
            <a:pPr marL="0" indent="0">
              <a:buNone/>
            </a:pPr>
            <a:r>
              <a:rPr lang="en-US" dirty="0"/>
              <a:t>	?&gt;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&lt;? 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echo ‘Hello World!’;</a:t>
            </a:r>
          </a:p>
          <a:p>
            <a:pPr marL="0" indent="0">
              <a:buNone/>
            </a:pPr>
            <a:r>
              <a:rPr lang="en-US" dirty="0"/>
              <a:t>	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440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Variable names must begin with $.</a:t>
            </a:r>
          </a:p>
          <a:p>
            <a:r>
              <a:rPr lang="en-US" sz="3200" dirty="0"/>
              <a:t>Variables do not need to be declared or typed.</a:t>
            </a:r>
          </a:p>
          <a:p>
            <a:r>
              <a:rPr lang="en-US" sz="3200" dirty="0"/>
              <a:t>When a variable is assigned a value from a certain class, all class methods become available.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84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Double quotes and single quotes have different interpretations in PHP.</a:t>
            </a:r>
          </a:p>
          <a:p>
            <a:r>
              <a:rPr lang="en-US" sz="3200" dirty="0"/>
              <a:t>Single quotes mean literal string with no processing.</a:t>
            </a:r>
          </a:p>
          <a:p>
            <a:r>
              <a:rPr lang="en-US" sz="3200" dirty="0"/>
              <a:t>Double quotes mean replace variable names inside the string with their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83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$race = 'Frank Lloyd Wright 5K';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raceSentence</a:t>
            </a:r>
            <a:r>
              <a:rPr lang="en-US" dirty="0"/>
              <a:t> = 'I ran the $race.';</a:t>
            </a:r>
          </a:p>
          <a:p>
            <a:pPr marL="0" indent="0">
              <a:buNone/>
            </a:pPr>
            <a:r>
              <a:rPr lang="en-US" dirty="0"/>
              <a:t>// value is 'I ran the $race.'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raceSentence</a:t>
            </a:r>
            <a:r>
              <a:rPr lang="en-US" dirty="0"/>
              <a:t> = “I ran the $race.”;</a:t>
            </a:r>
          </a:p>
          <a:p>
            <a:pPr marL="0" indent="0">
              <a:buNone/>
            </a:pPr>
            <a:r>
              <a:rPr lang="en-US" dirty="0"/>
              <a:t>/* value is </a:t>
            </a:r>
          </a:p>
          <a:p>
            <a:pPr marL="0" indent="0">
              <a:buNone/>
            </a:pPr>
            <a:r>
              <a:rPr lang="en-US" dirty="0"/>
              <a:t>'I ran the Frank Lloyd Wright 5K. ' */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97521-971D-4B81-B069-D5305D252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914400"/>
            <a:ext cx="369199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3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Convo</a:t>
            </a:r>
            <a:r>
              <a:rPr lang="en-US" dirty="0"/>
              <a:t> Between Two Cool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977"/>
            <a:ext cx="8229600" cy="52504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SNL has a new cast member named Luke Null. How does their database handle this? I guess that's why they do "IS NULL"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/>
              <a:t>Imagining his first day:</a:t>
            </a:r>
          </a:p>
          <a:p>
            <a:pPr marL="0" indent="0">
              <a:buNone/>
            </a:pPr>
            <a:r>
              <a:rPr lang="en-US" sz="2800" dirty="0"/>
              <a:t>“Hi, I’m Luke.”</a:t>
            </a:r>
          </a:p>
          <a:p>
            <a:pPr marL="0" indent="0">
              <a:buNone/>
            </a:pPr>
            <a:r>
              <a:rPr lang="en-US" sz="2800" dirty="0"/>
              <a:t>"Last name?"</a:t>
            </a:r>
          </a:p>
          <a:p>
            <a:pPr marL="0" indent="0">
              <a:buNone/>
            </a:pPr>
            <a:r>
              <a:rPr lang="en-US" sz="2800" dirty="0"/>
              <a:t>"Null“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"Okay: SELECT * FROM Performer WHERE </a:t>
            </a:r>
            <a:r>
              <a:rPr lang="en-US" sz="2800" dirty="0" err="1"/>
              <a:t>last_name</a:t>
            </a:r>
            <a:r>
              <a:rPr lang="en-US" sz="2800" dirty="0"/>
              <a:t> IS NULL.... sorry Luke, looks like you're not in our database.“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"No </a:t>
            </a:r>
            <a:r>
              <a:rPr lang="en-US" sz="2800" dirty="0" err="1"/>
              <a:t>no</a:t>
            </a:r>
            <a:r>
              <a:rPr lang="en-US" sz="2800" dirty="0"/>
              <a:t> </a:t>
            </a:r>
            <a:r>
              <a:rPr lang="en-US" sz="2800" dirty="0" err="1"/>
              <a:t>no</a:t>
            </a:r>
            <a:r>
              <a:rPr lang="en-US" sz="2800" dirty="0"/>
              <a:t> - my last name IS Null"</a:t>
            </a:r>
          </a:p>
          <a:p>
            <a:pPr marL="0" indent="0">
              <a:buNone/>
            </a:pPr>
            <a:r>
              <a:rPr lang="en-US" sz="2800" dirty="0"/>
              <a:t>"Yep that's what I searched. You're not there."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/>
              <a:t>Yup there you go... That was so super nerdy.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02BC8-A418-467C-BB69-718ABA9A0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133600"/>
            <a:ext cx="1676400" cy="208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4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Numeric and Associative.</a:t>
            </a:r>
          </a:p>
          <a:p>
            <a:endParaRPr lang="en-US" sz="2800" dirty="0"/>
          </a:p>
          <a:p>
            <a:r>
              <a:rPr lang="en-US" sz="2800" dirty="0"/>
              <a:t>Numeric array example:</a:t>
            </a:r>
          </a:p>
          <a:p>
            <a:pPr marL="0" indent="0">
              <a:buNone/>
            </a:pPr>
            <a:r>
              <a:rPr lang="en-US" sz="2800" dirty="0"/>
              <a:t>$</a:t>
            </a:r>
            <a:r>
              <a:rPr lang="en-US" sz="2800" dirty="0" err="1"/>
              <a:t>popStars</a:t>
            </a:r>
            <a:r>
              <a:rPr lang="en-US" sz="2800" dirty="0"/>
              <a:t> = array(“Kesha”, “</a:t>
            </a:r>
            <a:r>
              <a:rPr lang="en-US" sz="2800" dirty="0" err="1"/>
              <a:t>Beyonce</a:t>
            </a:r>
            <a:r>
              <a:rPr lang="en-US" sz="2800" dirty="0"/>
              <a:t>”, “Katy”, “Taylor”)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// indexed 0,1,2 so:</a:t>
            </a:r>
          </a:p>
          <a:p>
            <a:pPr marL="0" indent="0">
              <a:buNone/>
            </a:pPr>
            <a:r>
              <a:rPr lang="en-US" sz="2800" dirty="0"/>
              <a:t>// $</a:t>
            </a:r>
            <a:r>
              <a:rPr lang="en-US" sz="2800" dirty="0" err="1"/>
              <a:t>popStars</a:t>
            </a:r>
            <a:r>
              <a:rPr lang="en-US" sz="2800" dirty="0"/>
              <a:t>[0] is “Kesha”, $</a:t>
            </a:r>
            <a:r>
              <a:rPr lang="en-US" sz="2800" dirty="0" err="1"/>
              <a:t>popStars</a:t>
            </a:r>
            <a:r>
              <a:rPr lang="en-US" sz="2800" dirty="0"/>
              <a:t>[1] is “</a:t>
            </a:r>
            <a:r>
              <a:rPr lang="en-US" sz="2800" dirty="0" err="1"/>
              <a:t>Beyonce</a:t>
            </a:r>
            <a:r>
              <a:rPr lang="en-US" sz="2800" dirty="0"/>
              <a:t>”,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776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Assigning new values to numeric arrays: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popStars</a:t>
            </a:r>
            <a:r>
              <a:rPr lang="en-US" dirty="0"/>
              <a:t>[3] = “Rihanna”;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Assigning new values to the end of arrays: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popStars</a:t>
            </a:r>
            <a:r>
              <a:rPr lang="en-US" dirty="0"/>
              <a:t>[] = “Halsey”;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9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of an associative array $array are pairs x =&gt; y, where x is a key string and y is a value.</a:t>
            </a:r>
          </a:p>
          <a:p>
            <a:r>
              <a:rPr lang="en-US" dirty="0"/>
              <a:t>If x =&gt; y is an element of $array, then $array[x] is y.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swedishPopStars</a:t>
            </a:r>
            <a:r>
              <a:rPr lang="en-US" dirty="0"/>
              <a:t>[‘OG’] = “Robyn”;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swedishPopStars</a:t>
            </a:r>
            <a:r>
              <a:rPr lang="en-US" dirty="0"/>
              <a:t>[‘Hipster’] = “</a:t>
            </a:r>
            <a:r>
              <a:rPr lang="en-US" dirty="0" err="1"/>
              <a:t>Lykke</a:t>
            </a:r>
            <a:r>
              <a:rPr lang="en-US" dirty="0"/>
              <a:t> Li”;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swedishPopStars</a:t>
            </a:r>
            <a:r>
              <a:rPr lang="en-US" dirty="0"/>
              <a:t>[‘</a:t>
            </a:r>
            <a:r>
              <a:rPr lang="en-US" dirty="0" err="1"/>
              <a:t>CoolGirl</a:t>
            </a:r>
            <a:r>
              <a:rPr lang="en-US" dirty="0"/>
              <a:t>’] = “</a:t>
            </a:r>
            <a:r>
              <a:rPr lang="en-US" dirty="0" err="1"/>
              <a:t>Tove</a:t>
            </a:r>
            <a:r>
              <a:rPr lang="en-US" dirty="0"/>
              <a:t> Lo”;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swedishPopStars</a:t>
            </a:r>
            <a:r>
              <a:rPr lang="en-US" dirty="0"/>
              <a:t>[‘WTF’] = “Angie”;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099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mysqlParams</a:t>
            </a:r>
            <a:r>
              <a:rPr lang="en-US" dirty="0"/>
              <a:t> = array(</a:t>
            </a:r>
          </a:p>
          <a:p>
            <a:pPr marL="0" indent="0">
              <a:buNone/>
            </a:pPr>
            <a:r>
              <a:rPr lang="en-US" dirty="0"/>
              <a:t>	‘host’ =&gt; ‘mpcs53001.cs.uchicago.edu’,</a:t>
            </a:r>
          </a:p>
          <a:p>
            <a:pPr marL="0" indent="0">
              <a:buNone/>
            </a:pPr>
            <a:r>
              <a:rPr lang="en-US" dirty="0"/>
              <a:t>	‘user’ =&gt; ‘</a:t>
            </a:r>
            <a:r>
              <a:rPr lang="en-US" dirty="0" err="1"/>
              <a:t>zfreeman</a:t>
            </a:r>
            <a:r>
              <a:rPr lang="en-US" dirty="0"/>
              <a:t>’,</a:t>
            </a:r>
          </a:p>
          <a:p>
            <a:pPr marL="0" indent="0">
              <a:buNone/>
            </a:pPr>
            <a:r>
              <a:rPr lang="en-US" dirty="0"/>
              <a:t>	‘password’ =&gt; ‘</a:t>
            </a:r>
            <a:r>
              <a:rPr lang="en-US" dirty="0" err="1"/>
              <a:t>topSecretAmazingPassword</a:t>
            </a:r>
            <a:r>
              <a:rPr lang="en-US" dirty="0"/>
              <a:t>’,</a:t>
            </a:r>
          </a:p>
          <a:p>
            <a:pPr marL="0" indent="0">
              <a:buNone/>
            </a:pPr>
            <a:r>
              <a:rPr lang="en-US" dirty="0"/>
              <a:t>	‘database’ =&gt; ‘</a:t>
            </a:r>
            <a:r>
              <a:rPr lang="en-US" dirty="0" err="1"/>
              <a:t>zfreemanDB</a:t>
            </a:r>
            <a:r>
              <a:rPr lang="en-US" dirty="0"/>
              <a:t>’);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$</a:t>
            </a:r>
            <a:r>
              <a:rPr lang="en-US" dirty="0" err="1"/>
              <a:t>mysqlParams</a:t>
            </a:r>
            <a:r>
              <a:rPr lang="en-US" dirty="0"/>
              <a:t>[ ‘user’ ] is ‘</a:t>
            </a:r>
            <a:r>
              <a:rPr lang="en-US" dirty="0" err="1"/>
              <a:t>zfreeman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// $ </a:t>
            </a:r>
            <a:r>
              <a:rPr lang="en-US" dirty="0" err="1"/>
              <a:t>mysqlParams</a:t>
            </a:r>
            <a:r>
              <a:rPr lang="en-US" dirty="0"/>
              <a:t>[ ‘database’ ] is ‘</a:t>
            </a:r>
            <a:r>
              <a:rPr lang="en-US" dirty="0" err="1"/>
              <a:t>zfreemanDB</a:t>
            </a:r>
            <a:r>
              <a:rPr lang="en-US" dirty="0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471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$_GET</a:t>
            </a:r>
          </a:p>
          <a:p>
            <a:r>
              <a:rPr lang="en-US" dirty="0"/>
              <a:t>$_POST</a:t>
            </a:r>
          </a:p>
          <a:p>
            <a:r>
              <a:rPr lang="en-US" dirty="0"/>
              <a:t>$_REQUEST</a:t>
            </a:r>
          </a:p>
          <a:p>
            <a:endParaRPr lang="en-US" dirty="0"/>
          </a:p>
          <a:p>
            <a:r>
              <a:rPr lang="en-US" dirty="0"/>
              <a:t>Setting variables with Form values:</a:t>
            </a:r>
          </a:p>
          <a:p>
            <a:pPr lvl="1"/>
            <a:r>
              <a:rPr lang="en-US" dirty="0"/>
              <a:t>$username = $_REQUEST[‘username’];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27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Connection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MySQL Improved Extension – </a:t>
            </a:r>
            <a:r>
              <a:rPr lang="en-US" dirty="0" err="1"/>
              <a:t>mysqli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myConnection</a:t>
            </a:r>
            <a:r>
              <a:rPr lang="en-US" dirty="0"/>
              <a:t> = </a:t>
            </a:r>
            <a:r>
              <a:rPr lang="en-US" dirty="0" err="1"/>
              <a:t>mysqli_connect</a:t>
            </a:r>
            <a:r>
              <a:rPr lang="en-US" dirty="0"/>
              <a:t>($host, $username, $password, [$database])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Standard practice is to define the values of the </a:t>
            </a:r>
            <a:r>
              <a:rPr lang="en-US" dirty="0" err="1"/>
              <a:t>params</a:t>
            </a:r>
            <a:r>
              <a:rPr lang="en-US" dirty="0"/>
              <a:t> in </a:t>
            </a:r>
            <a:r>
              <a:rPr lang="en-US" dirty="0" err="1"/>
              <a:t>anothe</a:t>
            </a:r>
            <a:r>
              <a:rPr lang="en-US" dirty="0"/>
              <a:t> file (typically a config file).</a:t>
            </a:r>
          </a:p>
          <a:p>
            <a:pPr lvl="1"/>
            <a:r>
              <a:rPr lang="en-US" dirty="0"/>
              <a:t>Reference with require (or include)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15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/>
              <a:t>Error Handling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handling is standard. Format for previous connection: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 die(“Could not connect: ” . </a:t>
            </a:r>
            <a:r>
              <a:rPr lang="en-US" dirty="0" err="1"/>
              <a:t>mysqli_connect_error</a:t>
            </a:r>
            <a:r>
              <a:rPr lang="en-US" dirty="0"/>
              <a:t>());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use loose error message language for debugging.</a:t>
            </a:r>
          </a:p>
          <a:p>
            <a:r>
              <a:rPr lang="en-US" dirty="0"/>
              <a:t>Need clear error messages for 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277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initial connect did not include the database or switching to a different database.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mysqli_select_db</a:t>
            </a:r>
            <a:r>
              <a:rPr lang="en-US" dirty="0"/>
              <a:t>($</a:t>
            </a:r>
            <a:r>
              <a:rPr lang="en-US" dirty="0" err="1"/>
              <a:t>myConnection</a:t>
            </a:r>
            <a:r>
              <a:rPr lang="en-US" dirty="0"/>
              <a:t>,$database)</a:t>
            </a:r>
          </a:p>
          <a:p>
            <a:pPr marL="0" indent="0">
              <a:buNone/>
            </a:pPr>
            <a:r>
              <a:rPr lang="en-US" dirty="0"/>
              <a:t>	or die(“Could not select database: ” . $database);</a:t>
            </a:r>
          </a:p>
          <a:p>
            <a:endParaRPr lang="en-US" dirty="0"/>
          </a:p>
          <a:p>
            <a:r>
              <a:rPr lang="en-US" dirty="0"/>
              <a:t>If you omit $</a:t>
            </a:r>
            <a:r>
              <a:rPr lang="en-US" dirty="0" err="1"/>
              <a:t>myConnection</a:t>
            </a:r>
            <a:r>
              <a:rPr lang="en-US" dirty="0"/>
              <a:t>, the last open connection will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420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$query = ‘SELECT </a:t>
            </a:r>
            <a:r>
              <a:rPr lang="en-US" dirty="0" err="1"/>
              <a:t>raceName</a:t>
            </a:r>
            <a:r>
              <a:rPr lang="en-US" dirty="0"/>
              <a:t>, </a:t>
            </a:r>
            <a:r>
              <a:rPr lang="en-US" dirty="0" err="1"/>
              <a:t>runnerName</a:t>
            </a:r>
            <a:r>
              <a:rPr lang="en-US" dirty="0"/>
              <a:t> FROM Registrations’;</a:t>
            </a:r>
          </a:p>
          <a:p>
            <a:pPr marL="0" indent="0">
              <a:buNone/>
            </a:pPr>
            <a:r>
              <a:rPr lang="en-US" dirty="0"/>
              <a:t>$result = </a:t>
            </a:r>
            <a:r>
              <a:rPr lang="en-US" dirty="0" err="1"/>
              <a:t>mysqli_query</a:t>
            </a:r>
            <a:r>
              <a:rPr lang="en-US" dirty="0"/>
              <a:t>($query)</a:t>
            </a:r>
          </a:p>
          <a:p>
            <a:pPr marL="0" indent="0">
              <a:buNone/>
            </a:pPr>
            <a:r>
              <a:rPr lang="en-US" dirty="0"/>
              <a:t>	or die(“Query $query failed: ” . </a:t>
            </a:r>
            <a:r>
              <a:rPr lang="en-US" dirty="0" err="1"/>
              <a:t>mysqli_error</a:t>
            </a:r>
            <a:r>
              <a:rPr lang="en-US" dirty="0"/>
              <a:t>());</a:t>
            </a:r>
          </a:p>
          <a:p>
            <a:endParaRPr lang="en-US" dirty="0"/>
          </a:p>
          <a:p>
            <a:r>
              <a:rPr lang="en-US" dirty="0" err="1"/>
              <a:t>mysqli_query</a:t>
            </a:r>
            <a:r>
              <a:rPr lang="en-US" dirty="0"/>
              <a:t> takes a string argument and returns a result or generates an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182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mysqli_fetch_row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mysqli_fetch_assoc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mysqli_fetch_array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When applied to the result of a query they return the next tuple as a numeric array, associative array, or both.</a:t>
            </a:r>
          </a:p>
          <a:p>
            <a:r>
              <a:rPr lang="en-US" dirty="0"/>
              <a:t>Return false after the last tuple.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79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977"/>
            <a:ext cx="8229600" cy="5250498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Next class:</a:t>
            </a:r>
          </a:p>
          <a:p>
            <a:pPr lvl="1"/>
            <a:r>
              <a:rPr lang="en-US" sz="2600" dirty="0"/>
              <a:t>THIS Saturday (11/18) and NEXT Tuesday (11/21)</a:t>
            </a:r>
          </a:p>
          <a:p>
            <a:pPr lvl="1"/>
            <a:r>
              <a:rPr lang="en-US" sz="2800" dirty="0"/>
              <a:t>Data warehousing (w/guest speaker Frank Greco from IBM)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15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($tuple = </a:t>
            </a:r>
            <a:r>
              <a:rPr lang="en-US" dirty="0" err="1"/>
              <a:t>mysqli_fetch_array</a:t>
            </a:r>
            <a:r>
              <a:rPr lang="en-US" dirty="0"/>
              <a:t>($result))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echo $tuple[0];</a:t>
            </a:r>
          </a:p>
          <a:p>
            <a:pPr marL="0" indent="0">
              <a:buNone/>
            </a:pPr>
            <a:r>
              <a:rPr lang="en-US" dirty="0"/>
              <a:t>	echo $tuple[‘</a:t>
            </a:r>
            <a:r>
              <a:rPr lang="en-US" dirty="0" err="1"/>
              <a:t>runnerName</a:t>
            </a:r>
            <a:r>
              <a:rPr lang="en-US" dirty="0"/>
              <a:t>’];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98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recalibration with </a:t>
            </a:r>
            <a:r>
              <a:rPr lang="en-US" dirty="0" err="1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Modify Results, so every race result Rita </a:t>
            </a:r>
            <a:r>
              <a:rPr lang="en-US" dirty="0" err="1"/>
              <a:t>Jeptoo</a:t>
            </a:r>
            <a:r>
              <a:rPr lang="en-US" dirty="0"/>
              <a:t> is listed in gets recalibrated.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DroppedRunner</a:t>
            </a:r>
            <a:r>
              <a:rPr lang="en-US" dirty="0"/>
              <a:t> = trim($_REQUEST[‘</a:t>
            </a:r>
            <a:r>
              <a:rPr lang="en-US" dirty="0" err="1"/>
              <a:t>runnerToDrop</a:t>
            </a:r>
            <a:r>
              <a:rPr lang="en-US" dirty="0"/>
              <a:t>']);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raceToRecalibrateQuery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“??”;</a:t>
            </a:r>
          </a:p>
          <a:p>
            <a:pPr marL="0" indent="0">
              <a:buNone/>
            </a:pPr>
            <a:r>
              <a:rPr lang="en-US" dirty="0"/>
              <a:t>$result = </a:t>
            </a:r>
            <a:r>
              <a:rPr lang="en-US" dirty="0" err="1"/>
              <a:t>mysqli_query</a:t>
            </a:r>
            <a:r>
              <a:rPr lang="en-US" dirty="0"/>
              <a:t>($</a:t>
            </a:r>
            <a:r>
              <a:rPr lang="en-US" dirty="0" err="1"/>
              <a:t>raceToRecalibrateQuery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or die(“Query $query failed: “ .</a:t>
            </a:r>
            <a:r>
              <a:rPr lang="en-US" dirty="0" err="1"/>
              <a:t>mysqli_error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while ($tuple = </a:t>
            </a:r>
            <a:r>
              <a:rPr lang="en-US" dirty="0" err="1"/>
              <a:t>mysqli_fetch_array</a:t>
            </a:r>
            <a:r>
              <a:rPr lang="en-US" dirty="0"/>
              <a:t>($result))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??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633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recalibration with </a:t>
            </a:r>
            <a:r>
              <a:rPr lang="en-US" dirty="0" err="1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511"/>
            <a:ext cx="8382000" cy="5186964"/>
          </a:xfrm>
        </p:spPr>
        <p:txBody>
          <a:bodyPr>
            <a:noAutofit/>
          </a:bodyPr>
          <a:lstStyle/>
          <a:p>
            <a:r>
              <a:rPr lang="en-US" sz="2500" dirty="0"/>
              <a:t>Modify Results, so every runner after a dropped runner is moved down a place in the results.</a:t>
            </a:r>
          </a:p>
          <a:p>
            <a:pPr marL="0" indent="0">
              <a:buNone/>
            </a:pPr>
            <a:r>
              <a:rPr lang="en-US" sz="2500" dirty="0"/>
              <a:t>$</a:t>
            </a:r>
            <a:r>
              <a:rPr lang="en-US" sz="2500" dirty="0" err="1"/>
              <a:t>DroppedRunner</a:t>
            </a:r>
            <a:r>
              <a:rPr lang="en-US" sz="2500" dirty="0"/>
              <a:t> = trim($_REQUEST[‘</a:t>
            </a:r>
            <a:r>
              <a:rPr lang="en-US" sz="2500" dirty="0" err="1"/>
              <a:t>runnerToDrop</a:t>
            </a:r>
            <a:r>
              <a:rPr lang="en-US" sz="2500" dirty="0"/>
              <a:t>']);</a:t>
            </a:r>
          </a:p>
          <a:p>
            <a:pPr marL="0" indent="0">
              <a:buNone/>
            </a:pPr>
            <a:r>
              <a:rPr lang="en-US" sz="2500" dirty="0"/>
              <a:t>$</a:t>
            </a:r>
            <a:r>
              <a:rPr lang="en-US" sz="2500" dirty="0" err="1"/>
              <a:t>raceToRecalibrateQuery</a:t>
            </a:r>
            <a:r>
              <a:rPr lang="en-US" sz="2500" dirty="0"/>
              <a:t> = </a:t>
            </a:r>
            <a:r>
              <a:rPr lang="en-US" sz="2500" dirty="0">
                <a:solidFill>
                  <a:srgbClr val="FF0000"/>
                </a:solidFill>
              </a:rPr>
              <a:t>“SELECT DISTINCT race FROM Results WHERE </a:t>
            </a:r>
            <a:r>
              <a:rPr lang="en-US" sz="2500" dirty="0" err="1">
                <a:solidFill>
                  <a:srgbClr val="FF0000"/>
                </a:solidFill>
              </a:rPr>
              <a:t>runnerName</a:t>
            </a:r>
            <a:r>
              <a:rPr lang="en-US" sz="2500" dirty="0">
                <a:solidFill>
                  <a:srgbClr val="FF0000"/>
                </a:solidFill>
              </a:rPr>
              <a:t> = $</a:t>
            </a:r>
            <a:r>
              <a:rPr lang="en-US" sz="2500" dirty="0" err="1">
                <a:solidFill>
                  <a:srgbClr val="FF0000"/>
                </a:solidFill>
              </a:rPr>
              <a:t>DroppedRunner</a:t>
            </a:r>
            <a:r>
              <a:rPr lang="en-US" sz="2500" dirty="0">
                <a:solidFill>
                  <a:srgbClr val="FF0000"/>
                </a:solidFill>
              </a:rPr>
              <a:t>”</a:t>
            </a:r>
            <a:r>
              <a:rPr lang="en-US" sz="2500" dirty="0"/>
              <a:t>;</a:t>
            </a:r>
          </a:p>
          <a:p>
            <a:pPr marL="0" indent="0">
              <a:buNone/>
            </a:pPr>
            <a:r>
              <a:rPr lang="en-US" sz="2500" dirty="0"/>
              <a:t>$result = </a:t>
            </a:r>
            <a:r>
              <a:rPr lang="en-US" sz="2500" dirty="0" err="1"/>
              <a:t>mysqli_query</a:t>
            </a:r>
            <a:r>
              <a:rPr lang="en-US" sz="2500" dirty="0"/>
              <a:t>($</a:t>
            </a:r>
            <a:r>
              <a:rPr lang="en-US" sz="2500" dirty="0" err="1"/>
              <a:t>raceToRecalibrateQuery</a:t>
            </a:r>
            <a:r>
              <a:rPr lang="en-US" sz="2500" dirty="0"/>
              <a:t>)</a:t>
            </a:r>
          </a:p>
          <a:p>
            <a:pPr marL="0" indent="0">
              <a:buNone/>
            </a:pPr>
            <a:r>
              <a:rPr lang="en-US" sz="2500" dirty="0"/>
              <a:t>	or die(“Query $query failed: “ .</a:t>
            </a:r>
            <a:r>
              <a:rPr lang="en-US" sz="2500" dirty="0" err="1"/>
              <a:t>mysqli_error</a:t>
            </a:r>
            <a:r>
              <a:rPr lang="en-US" sz="2500" dirty="0"/>
              <a:t>());</a:t>
            </a:r>
          </a:p>
          <a:p>
            <a:pPr marL="0" indent="0">
              <a:buNone/>
            </a:pPr>
            <a:r>
              <a:rPr lang="en-US" sz="2500" dirty="0"/>
              <a:t>while ($tuple = </a:t>
            </a:r>
            <a:r>
              <a:rPr lang="en-US" sz="2500" dirty="0" err="1"/>
              <a:t>mysqli_fetch_array</a:t>
            </a:r>
            <a:r>
              <a:rPr lang="en-US" sz="2500" dirty="0"/>
              <a:t>($result)) {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dirty="0" err="1">
                <a:solidFill>
                  <a:srgbClr val="FF0000"/>
                </a:solidFill>
              </a:rPr>
              <a:t>mysqli_query</a:t>
            </a:r>
            <a:r>
              <a:rPr lang="en-US" sz="2500" dirty="0">
                <a:solidFill>
                  <a:srgbClr val="FF0000"/>
                </a:solidFill>
              </a:rPr>
              <a:t>(CALL </a:t>
            </a:r>
            <a:r>
              <a:rPr lang="en-US" sz="2500" dirty="0" err="1">
                <a:solidFill>
                  <a:srgbClr val="FF0000"/>
                </a:solidFill>
              </a:rPr>
              <a:t>RecalibrateAllResultsByRunner</a:t>
            </a:r>
            <a:r>
              <a:rPr lang="en-US" sz="2500" dirty="0">
                <a:solidFill>
                  <a:srgbClr val="FF0000"/>
                </a:solidFill>
              </a:rPr>
              <a:t>($tuple[0], $</a:t>
            </a:r>
            <a:r>
              <a:rPr lang="en-US" sz="2500" dirty="0" err="1">
                <a:solidFill>
                  <a:srgbClr val="FF0000"/>
                </a:solidFill>
              </a:rPr>
              <a:t>DroppedRunner</a:t>
            </a:r>
            <a:r>
              <a:rPr lang="en-US" sz="2500" dirty="0">
                <a:solidFill>
                  <a:srgbClr val="FF0000"/>
                </a:solidFill>
              </a:rPr>
              <a:t>)</a:t>
            </a:r>
            <a:r>
              <a:rPr lang="en-US" sz="2500" dirty="0"/>
              <a:t>)</a:t>
            </a:r>
          </a:p>
          <a:p>
            <a:pPr marL="0" indent="0">
              <a:buNone/>
            </a:pPr>
            <a:r>
              <a:rPr lang="en-US" sz="25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766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in PHP (MySQL)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For SELECT statements that should return values, can check: </a:t>
            </a:r>
          </a:p>
          <a:p>
            <a:pPr marL="393192" lvl="1" indent="0">
              <a:buNone/>
            </a:pPr>
            <a:r>
              <a:rPr lang="en-US" sz="3200" dirty="0"/>
              <a:t>if (!$result) {</a:t>
            </a:r>
          </a:p>
          <a:p>
            <a:pPr marL="393192" lvl="1" indent="0">
              <a:buNone/>
            </a:pPr>
            <a:r>
              <a:rPr lang="en-US" sz="3200" dirty="0"/>
              <a:t>	die(…error handling…)</a:t>
            </a:r>
          </a:p>
          <a:p>
            <a:pPr marL="393192" lvl="1" indent="0">
              <a:buNone/>
            </a:pPr>
            <a:r>
              <a:rPr lang="en-US" sz="3200" dirty="0"/>
              <a:t>}</a:t>
            </a:r>
          </a:p>
          <a:p>
            <a:pPr marL="393192" lvl="1" indent="0">
              <a:buNone/>
            </a:pPr>
            <a:endParaRPr lang="en-US" sz="3200" dirty="0"/>
          </a:p>
          <a:p>
            <a:pPr lvl="1"/>
            <a:r>
              <a:rPr lang="en-US" sz="3200" dirty="0"/>
              <a:t>Not useful for CREATE/INSERT/UPDATE/DELETE/DROP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01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with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session management: let </a:t>
            </a:r>
            <a:r>
              <a:rPr lang="en-US" dirty="0" err="1"/>
              <a:t>php</a:t>
            </a:r>
            <a:r>
              <a:rPr lang="en-US" dirty="0"/>
              <a:t> handle most of the details.</a:t>
            </a:r>
          </a:p>
          <a:p>
            <a:r>
              <a:rPr lang="en-US" dirty="0"/>
              <a:t>Start a session with: </a:t>
            </a:r>
            <a:r>
              <a:rPr lang="en-US" dirty="0" err="1"/>
              <a:t>session_start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Resume session if already started</a:t>
            </a:r>
          </a:p>
          <a:p>
            <a:r>
              <a:rPr lang="en-US" dirty="0"/>
              <a:t>Store session data in </a:t>
            </a:r>
            <a:r>
              <a:rPr lang="en-US" dirty="0" err="1"/>
              <a:t>php</a:t>
            </a:r>
            <a:r>
              <a:rPr lang="en-US" dirty="0"/>
              <a:t> defined variable (associative array) $_SESSION</a:t>
            </a:r>
          </a:p>
          <a:p>
            <a:r>
              <a:rPr lang="en-US" dirty="0"/>
              <a:t>To end session, clear all variables:</a:t>
            </a:r>
          </a:p>
          <a:p>
            <a:pPr lvl="1"/>
            <a:r>
              <a:rPr lang="en-US" dirty="0"/>
              <a:t>Unset($_SESSION[‘&lt;variable&gt;’]);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98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session_start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if (!</a:t>
            </a:r>
            <a:r>
              <a:rPr lang="en-US" dirty="0" err="1"/>
              <a:t>isset</a:t>
            </a:r>
            <a:r>
              <a:rPr lang="en-US" dirty="0"/>
              <a:t>($_SESSION[‘username’])) {</a:t>
            </a:r>
          </a:p>
          <a:p>
            <a:pPr marL="0" indent="0">
              <a:buNone/>
            </a:pPr>
            <a:r>
              <a:rPr lang="en-US" dirty="0"/>
              <a:t>	print '&lt;a </a:t>
            </a:r>
            <a:r>
              <a:rPr lang="en-US" dirty="0" err="1"/>
              <a:t>href</a:t>
            </a:r>
            <a:r>
              <a:rPr lang="en-US" dirty="0"/>
              <a:t>="/~login.html"&gt;Click to Login&lt;/a&gt;';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/>
              <a:t>	…. other stuff 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dirty="0"/>
              <a:t>Session Example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876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Hack input to change the query that gets executed.</a:t>
            </a:r>
          </a:p>
          <a:p>
            <a:r>
              <a:rPr lang="en-US" sz="3200" dirty="0"/>
              <a:t>Usually includes ' followed by the hacker query followed by -- to treat anything after it as comments.</a:t>
            </a:r>
          </a:p>
          <a:p>
            <a:r>
              <a:rPr lang="en-US" sz="3200" dirty="0"/>
              <a:t>Lesson: user input should not be trusted.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dirty="0"/>
              <a:t>SQL Injection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864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dirty="0"/>
              <a:t>Little Bobby Tables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Exploits of a Mom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9" y="2438400"/>
            <a:ext cx="9114938" cy="280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71800" y="598701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http://xkcd.com/327/</a:t>
            </a:r>
          </a:p>
        </p:txBody>
      </p:sp>
    </p:spTree>
    <p:extLst>
      <p:ext uri="{BB962C8B-B14F-4D97-AF65-F5344CB8AC3E}">
        <p14:creationId xmlns:p14="http://schemas.microsoft.com/office/powerpoint/2010/main" val="2253905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/>
              <a:t>Bobby Tables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35480"/>
            <a:ext cx="8534400" cy="43891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$</a:t>
            </a:r>
            <a:r>
              <a:rPr lang="en-US" sz="3200" dirty="0" err="1"/>
              <a:t>newUserQ</a:t>
            </a:r>
            <a:r>
              <a:rPr lang="en-US" sz="3200" dirty="0"/>
              <a:t> = 'INSERT INTO Students</a:t>
            </a:r>
          </a:p>
          <a:p>
            <a:pPr marL="0" indent="0">
              <a:buNone/>
            </a:pPr>
            <a:r>
              <a:rPr lang="en-US" sz="3200" dirty="0"/>
              <a:t>	VALUES ('$</a:t>
            </a:r>
            <a:r>
              <a:rPr lang="en-US" sz="3200" dirty="0" err="1"/>
              <a:t>newUserName</a:t>
            </a:r>
            <a:r>
              <a:rPr lang="en-US" sz="3200" dirty="0"/>
              <a:t>');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For Bobby, it would evaluate to:</a:t>
            </a:r>
          </a:p>
          <a:p>
            <a:pPr marL="0" indent="0">
              <a:buNone/>
            </a:pPr>
            <a:r>
              <a:rPr lang="en-US" sz="3200" dirty="0"/>
              <a:t>INSERT INTO Students</a:t>
            </a:r>
          </a:p>
          <a:p>
            <a:pPr marL="0" indent="0">
              <a:buNone/>
            </a:pPr>
            <a:r>
              <a:rPr lang="en-US" sz="3200" dirty="0"/>
              <a:t>	VALUES ('Robert'); DROP TABLE Students ;--);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433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/>
              <a:t>Second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$result=</a:t>
            </a:r>
            <a:r>
              <a:rPr lang="en-US" dirty="0" err="1"/>
              <a:t>mysql_query</a:t>
            </a:r>
            <a:r>
              <a:rPr lang="en-US" dirty="0"/>
              <a:t>("SELECT * FROM users WHERE username = $_REQUEST['username'] AND password = $_REQUEST['password']");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if $_REQUEST['username'] = </a:t>
            </a:r>
            <a:r>
              <a:rPr lang="en-US" dirty="0">
                <a:solidFill>
                  <a:srgbClr val="FF0000"/>
                </a:solidFill>
              </a:rPr>
              <a:t>admin' OR 1=1 --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"SELECT * FROM users </a:t>
            </a:r>
          </a:p>
          <a:p>
            <a:pPr marL="0" indent="0">
              <a:buNone/>
            </a:pPr>
            <a:r>
              <a:rPr lang="en-US" dirty="0"/>
              <a:t>WHERE username = </a:t>
            </a:r>
            <a:r>
              <a:rPr lang="en-US" dirty="0">
                <a:solidFill>
                  <a:srgbClr val="FF0000"/>
                </a:solidFill>
              </a:rPr>
              <a:t>'admin' OR 1=1-- AND password = ''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What’s the result of this query?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59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977"/>
            <a:ext cx="8229600" cy="5250498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Assignment 8 (project and </a:t>
            </a:r>
            <a:r>
              <a:rPr lang="en-US" sz="2800" dirty="0" err="1"/>
              <a:t>Gradiance</a:t>
            </a:r>
            <a:r>
              <a:rPr lang="en-US" sz="2800" dirty="0"/>
              <a:t> lab)</a:t>
            </a:r>
          </a:p>
          <a:p>
            <a:pPr lvl="1"/>
            <a:r>
              <a:rPr lang="en-US" sz="2800" dirty="0"/>
              <a:t>Get web account set up.</a:t>
            </a:r>
          </a:p>
          <a:p>
            <a:pPr lvl="1"/>
            <a:r>
              <a:rPr lang="en-US" sz="2800" dirty="0"/>
              <a:t>Basic web programming (PHP/HTML with MySQL interactions) – retrieving/displaying data.</a:t>
            </a:r>
          </a:p>
          <a:p>
            <a:pPr lvl="1"/>
            <a:r>
              <a:rPr lang="en-US" sz="2800" dirty="0"/>
              <a:t>Assistance with PHP and web programming will be given during office hours.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069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6" name="Picture 2" descr="http://i.imgur.com/RmfbEsZ.jpg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7696200" cy="577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99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= $</a:t>
            </a:r>
            <a:r>
              <a:rPr lang="en-US" dirty="0" err="1"/>
              <a:t>myConnection</a:t>
            </a:r>
            <a:r>
              <a:rPr lang="en-US" dirty="0"/>
              <a:t>-&gt;prepare("INSERT INTO Students 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email) VALUES (:</a:t>
            </a:r>
            <a:r>
              <a:rPr lang="en-US" dirty="0" err="1"/>
              <a:t>firstname</a:t>
            </a:r>
            <a:r>
              <a:rPr lang="en-US" dirty="0"/>
              <a:t>, :</a:t>
            </a:r>
            <a:r>
              <a:rPr lang="en-US" dirty="0" err="1"/>
              <a:t>lastname</a:t>
            </a:r>
            <a:r>
              <a:rPr lang="en-US" dirty="0"/>
              <a:t>, :email)");</a:t>
            </a:r>
            <a:br>
              <a:rPr lang="en-US" dirty="0"/>
            </a:br>
            <a:r>
              <a:rPr lang="en-US" dirty="0"/>
              <a:t>    $</a:t>
            </a:r>
            <a:r>
              <a:rPr lang="en-US" dirty="0" err="1"/>
              <a:t>stmt</a:t>
            </a:r>
            <a:r>
              <a:rPr lang="en-US" dirty="0"/>
              <a:t>-&gt;</a:t>
            </a:r>
            <a:r>
              <a:rPr lang="en-US" dirty="0" err="1"/>
              <a:t>bindParam</a:t>
            </a:r>
            <a:r>
              <a:rPr lang="en-US" dirty="0"/>
              <a:t>(':</a:t>
            </a:r>
            <a:r>
              <a:rPr lang="en-US" dirty="0" err="1"/>
              <a:t>firstname</a:t>
            </a:r>
            <a:r>
              <a:rPr lang="en-US" dirty="0"/>
              <a:t>', $</a:t>
            </a:r>
            <a:r>
              <a:rPr lang="en-US" dirty="0" err="1"/>
              <a:t>firstname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   $</a:t>
            </a:r>
            <a:r>
              <a:rPr lang="en-US" dirty="0" err="1"/>
              <a:t>stmt</a:t>
            </a:r>
            <a:r>
              <a:rPr lang="en-US" dirty="0"/>
              <a:t>-&gt;</a:t>
            </a:r>
            <a:r>
              <a:rPr lang="en-US" dirty="0" err="1"/>
              <a:t>bindParam</a:t>
            </a:r>
            <a:r>
              <a:rPr lang="en-US" dirty="0"/>
              <a:t>(':</a:t>
            </a:r>
            <a:r>
              <a:rPr lang="en-US" dirty="0" err="1"/>
              <a:t>lastname</a:t>
            </a:r>
            <a:r>
              <a:rPr lang="en-US" dirty="0"/>
              <a:t>', $</a:t>
            </a:r>
            <a:r>
              <a:rPr lang="en-US" dirty="0" err="1"/>
              <a:t>lastname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   $</a:t>
            </a:r>
            <a:r>
              <a:rPr lang="en-US" dirty="0" err="1"/>
              <a:t>stmt</a:t>
            </a:r>
            <a:r>
              <a:rPr lang="en-US" dirty="0"/>
              <a:t>-&gt;</a:t>
            </a:r>
            <a:r>
              <a:rPr lang="en-US" dirty="0" err="1"/>
              <a:t>bindParam</a:t>
            </a:r>
            <a:r>
              <a:rPr lang="en-US" dirty="0"/>
              <a:t>(':email', $email);</a:t>
            </a:r>
          </a:p>
          <a:p>
            <a:r>
              <a:rPr lang="en-US" dirty="0"/>
              <a:t>$</a:t>
            </a:r>
            <a:r>
              <a:rPr lang="en-US" dirty="0" err="1"/>
              <a:t>firstname</a:t>
            </a:r>
            <a:r>
              <a:rPr lang="en-US" dirty="0"/>
              <a:t> = $_POST['</a:t>
            </a:r>
            <a:r>
              <a:rPr lang="en-US" dirty="0" err="1"/>
              <a:t>firstname</a:t>
            </a:r>
            <a:r>
              <a:rPr lang="en-US" dirty="0"/>
              <a:t>'];</a:t>
            </a:r>
            <a:br>
              <a:rPr lang="en-US" dirty="0"/>
            </a:br>
            <a:r>
              <a:rPr lang="en-US" dirty="0"/>
              <a:t>    $</a:t>
            </a:r>
            <a:r>
              <a:rPr lang="en-US" dirty="0" err="1"/>
              <a:t>lastname</a:t>
            </a:r>
            <a:r>
              <a:rPr lang="en-US" dirty="0"/>
              <a:t> = $_POST['</a:t>
            </a:r>
            <a:r>
              <a:rPr lang="en-US" dirty="0" err="1"/>
              <a:t>firstname</a:t>
            </a:r>
            <a:r>
              <a:rPr lang="en-US" dirty="0"/>
              <a:t>'];</a:t>
            </a:r>
            <a:br>
              <a:rPr lang="en-US" dirty="0"/>
            </a:br>
            <a:r>
              <a:rPr lang="en-US" dirty="0"/>
              <a:t>    $email = $_POST['</a:t>
            </a:r>
            <a:r>
              <a:rPr lang="en-US" dirty="0" err="1"/>
              <a:t>firstname</a:t>
            </a:r>
            <a:r>
              <a:rPr lang="en-US" dirty="0"/>
              <a:t>'];</a:t>
            </a:r>
            <a:br>
              <a:rPr lang="en-US" dirty="0"/>
            </a:br>
            <a:r>
              <a:rPr lang="en-US" dirty="0"/>
              <a:t>    $</a:t>
            </a:r>
            <a:r>
              <a:rPr lang="en-US" dirty="0" err="1"/>
              <a:t>stmt</a:t>
            </a:r>
            <a:r>
              <a:rPr lang="en-US" dirty="0"/>
              <a:t>-&gt;execute();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011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Autofit/>
          </a:bodyPr>
          <a:lstStyle/>
          <a:p>
            <a:r>
              <a:rPr lang="en-US" sz="2800" dirty="0"/>
              <a:t>Web system architecture</a:t>
            </a:r>
          </a:p>
          <a:p>
            <a:r>
              <a:rPr lang="en-US" sz="2800" dirty="0"/>
              <a:t>Database connectivity</a:t>
            </a:r>
          </a:p>
          <a:p>
            <a:r>
              <a:rPr lang="en-US" sz="2800" dirty="0"/>
              <a:t>PHP</a:t>
            </a:r>
          </a:p>
          <a:p>
            <a:r>
              <a:rPr lang="en-US" sz="2800" dirty="0"/>
              <a:t>SQL Injections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Next class -THIS Saturday (11/18) and NEXT Tuesday (11/21): </a:t>
            </a:r>
          </a:p>
          <a:p>
            <a:pPr lvl="1"/>
            <a:r>
              <a:rPr lang="en-US" sz="2800" dirty="0"/>
              <a:t>Data warehousing (w/guest speaker Frank Greco from IBM)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122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977"/>
            <a:ext cx="8229600" cy="5250498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Assignment 8 (project and </a:t>
            </a:r>
            <a:r>
              <a:rPr lang="en-US" sz="2800" dirty="0" err="1"/>
              <a:t>Gradiance</a:t>
            </a:r>
            <a:r>
              <a:rPr lang="en-US" sz="2800" dirty="0"/>
              <a:t> lab)</a:t>
            </a:r>
          </a:p>
          <a:p>
            <a:pPr lvl="1"/>
            <a:r>
              <a:rPr lang="en-US" sz="2800" dirty="0"/>
              <a:t>Make sure your web account works!</a:t>
            </a:r>
          </a:p>
          <a:p>
            <a:pPr lvl="1"/>
            <a:r>
              <a:rPr lang="en-US" sz="2800" dirty="0"/>
              <a:t>Basic web programming: handle user inputs, generate SQL queries, run them using API (</a:t>
            </a:r>
            <a:r>
              <a:rPr lang="en-US" sz="2800" dirty="0" err="1"/>
              <a:t>mysqli</a:t>
            </a:r>
            <a:r>
              <a:rPr lang="en-US" sz="2800" dirty="0"/>
              <a:t>), collect results, display as HTML.</a:t>
            </a:r>
          </a:p>
          <a:p>
            <a:pPr lvl="1"/>
            <a:r>
              <a:rPr lang="en-US" sz="2800" dirty="0"/>
              <a:t>Assistance with PHP and web programming will be given during normal office hours this week.</a:t>
            </a:r>
          </a:p>
          <a:p>
            <a:pPr lvl="1"/>
            <a:r>
              <a:rPr lang="en-US" sz="2800" dirty="0"/>
              <a:t>Due AFTER </a:t>
            </a:r>
            <a:r>
              <a:rPr lang="en-US" sz="2800" dirty="0" err="1"/>
              <a:t>Thansgiving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5579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135981"/>
            <a:ext cx="3200400" cy="3987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52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/>
              <a:t>Great App Idea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Content Placeholder 6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164" y="2133600"/>
            <a:ext cx="9202327" cy="4222750"/>
          </a:xfrm>
        </p:spPr>
      </p:pic>
    </p:spTree>
    <p:extLst>
      <p:ext uri="{BB962C8B-B14F-4D97-AF65-F5344CB8AC3E}">
        <p14:creationId xmlns:p14="http://schemas.microsoft.com/office/powerpoint/2010/main" val="72732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Web system architecture</a:t>
            </a:r>
          </a:p>
          <a:p>
            <a:r>
              <a:rPr lang="en-US" sz="3200" dirty="0"/>
              <a:t>Database connectivity</a:t>
            </a:r>
          </a:p>
          <a:p>
            <a:r>
              <a:rPr lang="en-US" sz="3200" dirty="0"/>
              <a:t>PHP</a:t>
            </a:r>
          </a:p>
          <a:p>
            <a:r>
              <a:rPr lang="en-US" sz="3200" dirty="0"/>
              <a:t>SQL Injection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9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Web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Three-tier (or multi-tier) architecture</a:t>
            </a:r>
          </a:p>
          <a:p>
            <a:endParaRPr lang="en-US" sz="3200" dirty="0"/>
          </a:p>
          <a:p>
            <a:r>
              <a:rPr lang="en-US" sz="3200" dirty="0"/>
              <a:t>Presentation tier</a:t>
            </a:r>
          </a:p>
          <a:p>
            <a:r>
              <a:rPr lang="en-US" sz="3200" dirty="0"/>
              <a:t>Application tier</a:t>
            </a:r>
          </a:p>
          <a:p>
            <a:r>
              <a:rPr lang="en-US" sz="3200" dirty="0"/>
              <a:t>Data tier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18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/>
              <a:t>Web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Three-tier (or multi-tier) architecture</a:t>
            </a:r>
          </a:p>
          <a:p>
            <a:endParaRPr lang="en-US" sz="3200" dirty="0"/>
          </a:p>
          <a:p>
            <a:r>
              <a:rPr lang="en-US" sz="3200" dirty="0"/>
              <a:t>Client server: presentation and user interaction</a:t>
            </a:r>
          </a:p>
          <a:p>
            <a:r>
              <a:rPr lang="en-US" sz="3200" dirty="0"/>
              <a:t>Application server: application and business logic</a:t>
            </a:r>
          </a:p>
          <a:p>
            <a:r>
              <a:rPr lang="en-US" sz="3200" dirty="0"/>
              <a:t>Database server: store the data and communicate with the application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00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Three-Tier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64-465A-4EFD-ACBF-F3379A74577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78100" y="3028950"/>
            <a:ext cx="3581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Presentation (client server)</a:t>
            </a:r>
          </a:p>
        </p:txBody>
      </p:sp>
      <p:sp>
        <p:nvSpPr>
          <p:cNvPr id="6" name="Rectangle 5"/>
          <p:cNvSpPr/>
          <p:nvPr/>
        </p:nvSpPr>
        <p:spPr>
          <a:xfrm>
            <a:off x="2654300" y="4203700"/>
            <a:ext cx="3429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(PHP)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2743200" y="5334000"/>
            <a:ext cx="3200400" cy="8382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(MySQL)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3562350"/>
            <a:ext cx="0" cy="641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52800" y="4889500"/>
            <a:ext cx="0" cy="44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105400" y="4889500"/>
            <a:ext cx="0" cy="44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05400" y="3562350"/>
            <a:ext cx="0" cy="641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0400" y="369835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inputs and actions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92775" y="372213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32000" y="492708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41975" y="4889500"/>
            <a:ext cx="187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Relational data</a:t>
            </a:r>
          </a:p>
        </p:txBody>
      </p:sp>
      <p:sp>
        <p:nvSpPr>
          <p:cNvPr id="31" name="Flowchart: Predefined Process 30"/>
          <p:cNvSpPr/>
          <p:nvPr/>
        </p:nvSpPr>
        <p:spPr>
          <a:xfrm>
            <a:off x="2785679" y="2209800"/>
            <a:ext cx="2959100" cy="38100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27400" y="2590800"/>
            <a:ext cx="0" cy="438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105400" y="2590800"/>
            <a:ext cx="0" cy="438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83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62690</TotalTime>
  <Words>1453</Words>
  <Application>Microsoft Office PowerPoint</Application>
  <PresentationFormat>On-screen Show (4:3)</PresentationFormat>
  <Paragraphs>393</Paragraphs>
  <Slides>44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MS PGothic</vt:lpstr>
      <vt:lpstr>Arial</vt:lpstr>
      <vt:lpstr>Calibri</vt:lpstr>
      <vt:lpstr>Wingdings 2</vt:lpstr>
      <vt:lpstr>Flow</vt:lpstr>
      <vt:lpstr>PowerPoint Presentation</vt:lpstr>
      <vt:lpstr>Convo Between Two Cool People</vt:lpstr>
      <vt:lpstr>Reminder</vt:lpstr>
      <vt:lpstr>Homework</vt:lpstr>
      <vt:lpstr>Great App Idea</vt:lpstr>
      <vt:lpstr>Overview For Today</vt:lpstr>
      <vt:lpstr>Web System Architecture</vt:lpstr>
      <vt:lpstr>Web System Architecture</vt:lpstr>
      <vt:lpstr>Three-Tier Architecture</vt:lpstr>
      <vt:lpstr>Scalability: Presentation Tier</vt:lpstr>
      <vt:lpstr>Scalability: Application Tier</vt:lpstr>
      <vt:lpstr>Scalability: Data Tier</vt:lpstr>
      <vt:lpstr>Example: Texas Buck Registry</vt:lpstr>
      <vt:lpstr>Database Connectivity</vt:lpstr>
      <vt:lpstr>PHP: Hypertext Preprocessor (PHP)</vt:lpstr>
      <vt:lpstr>PHP formatting</vt:lpstr>
      <vt:lpstr>PHP Variables</vt:lpstr>
      <vt:lpstr>String Values</vt:lpstr>
      <vt:lpstr>Examples</vt:lpstr>
      <vt:lpstr>PHP Arrays</vt:lpstr>
      <vt:lpstr>PHP Arrays</vt:lpstr>
      <vt:lpstr>Associative Arrays</vt:lpstr>
      <vt:lpstr>Associative Arrays Example</vt:lpstr>
      <vt:lpstr>Form Values</vt:lpstr>
      <vt:lpstr>MySQL Connection in PHP</vt:lpstr>
      <vt:lpstr>Error Handling in PHP</vt:lpstr>
      <vt:lpstr>Selecting Database</vt:lpstr>
      <vt:lpstr>Queries in PHP</vt:lpstr>
      <vt:lpstr>Cursors in PHP</vt:lpstr>
      <vt:lpstr>Cursor Example</vt:lpstr>
      <vt:lpstr>Results recalibration with php</vt:lpstr>
      <vt:lpstr>Results recalibration with php</vt:lpstr>
      <vt:lpstr>Error Handling in PHP (MySQL)</vt:lpstr>
      <vt:lpstr>Sessions with PHP</vt:lpstr>
      <vt:lpstr>Session Example</vt:lpstr>
      <vt:lpstr>SQL Injection</vt:lpstr>
      <vt:lpstr>Little Bobby Tables</vt:lpstr>
      <vt:lpstr>Bobby Tables Explanation</vt:lpstr>
      <vt:lpstr>Second Example</vt:lpstr>
      <vt:lpstr>PowerPoint Presentation</vt:lpstr>
      <vt:lpstr>Prepared Statements</vt:lpstr>
      <vt:lpstr>Recap</vt:lpstr>
      <vt:lpstr>Homework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Introduction</dc:title>
  <dc:creator>user</dc:creator>
  <cp:lastModifiedBy>Zach</cp:lastModifiedBy>
  <cp:revision>565</cp:revision>
  <cp:lastPrinted>2014-10-02T16:38:12Z</cp:lastPrinted>
  <dcterms:created xsi:type="dcterms:W3CDTF">2006-08-16T00:00:00Z</dcterms:created>
  <dcterms:modified xsi:type="dcterms:W3CDTF">2017-11-14T23:33:30Z</dcterms:modified>
</cp:coreProperties>
</file>