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47F6667-3E91-96D0-7057-A4874C42C3BA}" name="Burgess, Andrea N" initials="AB" userId="S::andrea.n.burgess@vanderbilt.edu::376d497f-0d9d-4372-b76a-37c1b353edf5" providerId="AD"/>
  <p188:author id="{90FAB1D7-EE53-EDA8-269A-AB6515A4FCE4}" name="Cutting, Laurie" initials="LC" userId="S::laurie.cutting@vanderbilt.edu::813c5cb4-bfa2-4852-a38f-452f1aec19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132"/>
    <a:srgbClr val="C2C2D8"/>
    <a:srgbClr val="FF2525"/>
    <a:srgbClr val="2626FF"/>
    <a:srgbClr val="F9F9F9"/>
    <a:srgbClr val="F0F0F4"/>
    <a:srgbClr val="EBEBF1"/>
    <a:srgbClr val="E1E1EB"/>
    <a:srgbClr val="BBBBD3"/>
    <a:srgbClr val="C4C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06BAD-5207-45E8-849F-0C3B628BD7C9}" v="1" dt="2025-07-10T17:27:05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-1962" y="-20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8/10/relationships/authors" Target="author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hes-Berheim, Sarah" userId="1b1bea60-0abe-4b1a-b6e3-fc5b96ec9314" providerId="ADAL" clId="{A1E06BAD-5207-45E8-849F-0C3B628BD7C9}"/>
    <pc:docChg chg="undo custSel modSld">
      <pc:chgData name="Hughes-Berheim, Sarah" userId="1b1bea60-0abe-4b1a-b6e3-fc5b96ec9314" providerId="ADAL" clId="{A1E06BAD-5207-45E8-849F-0C3B628BD7C9}" dt="2025-07-10T18:09:16.871" v="731" actId="114"/>
      <pc:docMkLst>
        <pc:docMk/>
      </pc:docMkLst>
      <pc:sldChg chg="delSp modSp mod">
        <pc:chgData name="Hughes-Berheim, Sarah" userId="1b1bea60-0abe-4b1a-b6e3-fc5b96ec9314" providerId="ADAL" clId="{A1E06BAD-5207-45E8-849F-0C3B628BD7C9}" dt="2025-07-10T18:09:16.871" v="731" actId="114"/>
        <pc:sldMkLst>
          <pc:docMk/>
          <pc:sldMk cId="2864482869" sldId="257"/>
        </pc:sldMkLst>
        <pc:spChg chg="mod">
          <ac:chgData name="Hughes-Berheim, Sarah" userId="1b1bea60-0abe-4b1a-b6e3-fc5b96ec9314" providerId="ADAL" clId="{A1E06BAD-5207-45E8-849F-0C3B628BD7C9}" dt="2025-07-10T17:29:56.179" v="663" actId="1076"/>
          <ac:spMkLst>
            <pc:docMk/>
            <pc:sldMk cId="2864482869" sldId="257"/>
            <ac:spMk id="2" creationId="{D344B6FB-1843-4473-A0D5-F8DFBCD9A5F4}"/>
          </ac:spMkLst>
        </pc:spChg>
        <pc:spChg chg="mod">
          <ac:chgData name="Hughes-Berheim, Sarah" userId="1b1bea60-0abe-4b1a-b6e3-fc5b96ec9314" providerId="ADAL" clId="{A1E06BAD-5207-45E8-849F-0C3B628BD7C9}" dt="2025-07-10T18:03:26.044" v="678" actId="120"/>
          <ac:spMkLst>
            <pc:docMk/>
            <pc:sldMk cId="2864482869" sldId="257"/>
            <ac:spMk id="4" creationId="{41392DC5-6433-93F4-DF5E-A847B3300845}"/>
          </ac:spMkLst>
        </pc:spChg>
        <pc:spChg chg="del">
          <ac:chgData name="Hughes-Berheim, Sarah" userId="1b1bea60-0abe-4b1a-b6e3-fc5b96ec9314" providerId="ADAL" clId="{A1E06BAD-5207-45E8-849F-0C3B628BD7C9}" dt="2025-07-10T17:27:05.595" v="648" actId="478"/>
          <ac:spMkLst>
            <pc:docMk/>
            <pc:sldMk cId="2864482869" sldId="257"/>
            <ac:spMk id="5" creationId="{6EE535B4-7A6C-54E7-7ED6-CF58E6D783D3}"/>
          </ac:spMkLst>
        </pc:spChg>
        <pc:spChg chg="mod">
          <ac:chgData name="Hughes-Berheim, Sarah" userId="1b1bea60-0abe-4b1a-b6e3-fc5b96ec9314" providerId="ADAL" clId="{A1E06BAD-5207-45E8-849F-0C3B628BD7C9}" dt="2025-07-10T18:09:16.871" v="731" actId="114"/>
          <ac:spMkLst>
            <pc:docMk/>
            <pc:sldMk cId="2864482869" sldId="257"/>
            <ac:spMk id="6" creationId="{EA8813D7-A0F2-33CD-1035-9880BD9C78AB}"/>
          </ac:spMkLst>
        </pc:spChg>
        <pc:spChg chg="mod">
          <ac:chgData name="Hughes-Berheim, Sarah" userId="1b1bea60-0abe-4b1a-b6e3-fc5b96ec9314" providerId="ADAL" clId="{A1E06BAD-5207-45E8-849F-0C3B628BD7C9}" dt="2025-07-10T18:08:00.341" v="723" actId="1076"/>
          <ac:spMkLst>
            <pc:docMk/>
            <pc:sldMk cId="2864482869" sldId="257"/>
            <ac:spMk id="10" creationId="{F590F995-B857-4CC8-9B7E-A08F5215E478}"/>
          </ac:spMkLst>
        </pc:spChg>
        <pc:spChg chg="mod">
          <ac:chgData name="Hughes-Berheim, Sarah" userId="1b1bea60-0abe-4b1a-b6e3-fc5b96ec9314" providerId="ADAL" clId="{A1E06BAD-5207-45E8-849F-0C3B628BD7C9}" dt="2025-07-10T17:29:39.468" v="661" actId="1076"/>
          <ac:spMkLst>
            <pc:docMk/>
            <pc:sldMk cId="2864482869" sldId="257"/>
            <ac:spMk id="16" creationId="{09BFA966-DDBA-99AB-B9FA-93AF59EDB2C6}"/>
          </ac:spMkLst>
        </pc:spChg>
        <pc:spChg chg="mod">
          <ac:chgData name="Hughes-Berheim, Sarah" userId="1b1bea60-0abe-4b1a-b6e3-fc5b96ec9314" providerId="ADAL" clId="{A1E06BAD-5207-45E8-849F-0C3B628BD7C9}" dt="2025-07-10T17:29:39.468" v="661" actId="1076"/>
          <ac:spMkLst>
            <pc:docMk/>
            <pc:sldMk cId="2864482869" sldId="257"/>
            <ac:spMk id="18" creationId="{14F319CE-BF2A-F841-7A5B-435117C5BE56}"/>
          </ac:spMkLst>
        </pc:spChg>
        <pc:spChg chg="mod">
          <ac:chgData name="Hughes-Berheim, Sarah" userId="1b1bea60-0abe-4b1a-b6e3-fc5b96ec9314" providerId="ADAL" clId="{A1E06BAD-5207-45E8-849F-0C3B628BD7C9}" dt="2025-07-10T17:29:39.468" v="661" actId="1076"/>
          <ac:spMkLst>
            <pc:docMk/>
            <pc:sldMk cId="2864482869" sldId="257"/>
            <ac:spMk id="20" creationId="{2CB23E4D-22A7-D299-A00A-C60FA1D9F169}"/>
          </ac:spMkLst>
        </pc:spChg>
        <pc:spChg chg="del mod">
          <ac:chgData name="Hughes-Berheim, Sarah" userId="1b1bea60-0abe-4b1a-b6e3-fc5b96ec9314" providerId="ADAL" clId="{A1E06BAD-5207-45E8-849F-0C3B628BD7C9}" dt="2025-07-10T17:27:01.624" v="647"/>
          <ac:spMkLst>
            <pc:docMk/>
            <pc:sldMk cId="2864482869" sldId="257"/>
            <ac:spMk id="21" creationId="{ACC2CCA2-3574-FBEF-CE94-166DAEF09009}"/>
          </ac:spMkLst>
        </pc:spChg>
        <pc:spChg chg="mod">
          <ac:chgData name="Hughes-Berheim, Sarah" userId="1b1bea60-0abe-4b1a-b6e3-fc5b96ec9314" providerId="ADAL" clId="{A1E06BAD-5207-45E8-849F-0C3B628BD7C9}" dt="2025-07-10T18:08:06.380" v="724" actId="1076"/>
          <ac:spMkLst>
            <pc:docMk/>
            <pc:sldMk cId="2864482869" sldId="257"/>
            <ac:spMk id="22" creationId="{8EEC5EF1-FBBD-5BFB-9D20-4859A5D563DB}"/>
          </ac:spMkLst>
        </pc:spChg>
        <pc:spChg chg="mod">
          <ac:chgData name="Hughes-Berheim, Sarah" userId="1b1bea60-0abe-4b1a-b6e3-fc5b96ec9314" providerId="ADAL" clId="{A1E06BAD-5207-45E8-849F-0C3B628BD7C9}" dt="2025-07-10T17:29:39.468" v="661" actId="1076"/>
          <ac:spMkLst>
            <pc:docMk/>
            <pc:sldMk cId="2864482869" sldId="257"/>
            <ac:spMk id="23" creationId="{A25A3400-7878-9F57-317B-B17094AA5F9F}"/>
          </ac:spMkLst>
        </pc:spChg>
        <pc:spChg chg="mod">
          <ac:chgData name="Hughes-Berheim, Sarah" userId="1b1bea60-0abe-4b1a-b6e3-fc5b96ec9314" providerId="ADAL" clId="{A1E06BAD-5207-45E8-849F-0C3B628BD7C9}" dt="2025-07-10T18:08:22.685" v="726" actId="1076"/>
          <ac:spMkLst>
            <pc:docMk/>
            <pc:sldMk cId="2864482869" sldId="257"/>
            <ac:spMk id="24" creationId="{2B0A0C21-F968-9F1C-E636-2580CDCAEA6B}"/>
          </ac:spMkLst>
        </pc:spChg>
        <pc:spChg chg="mod">
          <ac:chgData name="Hughes-Berheim, Sarah" userId="1b1bea60-0abe-4b1a-b6e3-fc5b96ec9314" providerId="ADAL" clId="{A1E06BAD-5207-45E8-849F-0C3B628BD7C9}" dt="2025-07-10T18:09:13.272" v="730" actId="114"/>
          <ac:spMkLst>
            <pc:docMk/>
            <pc:sldMk cId="2864482869" sldId="257"/>
            <ac:spMk id="32" creationId="{6AD4C91C-00D0-7AD9-B1E3-66BE0A146E6C}"/>
          </ac:spMkLst>
        </pc:spChg>
        <pc:spChg chg="mod">
          <ac:chgData name="Hughes-Berheim, Sarah" userId="1b1bea60-0abe-4b1a-b6e3-fc5b96ec9314" providerId="ADAL" clId="{A1E06BAD-5207-45E8-849F-0C3B628BD7C9}" dt="2025-07-10T18:07:15.764" v="716" actId="1076"/>
          <ac:spMkLst>
            <pc:docMk/>
            <pc:sldMk cId="2864482869" sldId="257"/>
            <ac:spMk id="47" creationId="{ED1074F0-D5FF-3930-5773-81753871DCB0}"/>
          </ac:spMkLst>
        </pc:spChg>
        <pc:spChg chg="mod">
          <ac:chgData name="Hughes-Berheim, Sarah" userId="1b1bea60-0abe-4b1a-b6e3-fc5b96ec9314" providerId="ADAL" clId="{A1E06BAD-5207-45E8-849F-0C3B628BD7C9}" dt="2025-07-10T18:07:26.600" v="721" actId="1035"/>
          <ac:spMkLst>
            <pc:docMk/>
            <pc:sldMk cId="2864482869" sldId="257"/>
            <ac:spMk id="90" creationId="{D4ACAD8C-EB8A-5B0E-A011-01D20001C5FF}"/>
          </ac:spMkLst>
        </pc:spChg>
        <pc:spChg chg="mod">
          <ac:chgData name="Hughes-Berheim, Sarah" userId="1b1bea60-0abe-4b1a-b6e3-fc5b96ec9314" providerId="ADAL" clId="{A1E06BAD-5207-45E8-849F-0C3B628BD7C9}" dt="2025-07-10T17:03:27.127" v="107" actId="1076"/>
          <ac:spMkLst>
            <pc:docMk/>
            <pc:sldMk cId="2864482869" sldId="257"/>
            <ac:spMk id="93" creationId="{7CB1069E-1B81-B0C5-A371-ACA19C4BF908}"/>
          </ac:spMkLst>
        </pc:spChg>
        <pc:spChg chg="mod">
          <ac:chgData name="Hughes-Berheim, Sarah" userId="1b1bea60-0abe-4b1a-b6e3-fc5b96ec9314" providerId="ADAL" clId="{A1E06BAD-5207-45E8-849F-0C3B628BD7C9}" dt="2025-07-10T18:04:41.079" v="714" actId="6549"/>
          <ac:spMkLst>
            <pc:docMk/>
            <pc:sldMk cId="2864482869" sldId="257"/>
            <ac:spMk id="94" creationId="{CD46524C-846D-A304-7F2E-966E5B63834F}"/>
          </ac:spMkLst>
        </pc:spChg>
        <pc:spChg chg="mod">
          <ac:chgData name="Hughes-Berheim, Sarah" userId="1b1bea60-0abe-4b1a-b6e3-fc5b96ec9314" providerId="ADAL" clId="{A1E06BAD-5207-45E8-849F-0C3B628BD7C9}" dt="2025-07-10T17:16:53.849" v="635" actId="113"/>
          <ac:spMkLst>
            <pc:docMk/>
            <pc:sldMk cId="2864482869" sldId="257"/>
            <ac:spMk id="157" creationId="{A50A7F00-C29E-4FBA-93AB-A7879F435AEA}"/>
          </ac:spMkLst>
        </pc:spChg>
        <pc:graphicFrameChg chg="mod">
          <ac:chgData name="Hughes-Berheim, Sarah" userId="1b1bea60-0abe-4b1a-b6e3-fc5b96ec9314" providerId="ADAL" clId="{A1E06BAD-5207-45E8-849F-0C3B628BD7C9}" dt="2025-07-10T18:08:17.948" v="725" actId="1076"/>
          <ac:graphicFrameMkLst>
            <pc:docMk/>
            <pc:sldMk cId="2864482869" sldId="257"/>
            <ac:graphicFrameMk id="8" creationId="{F9E32CD1-B94A-F01A-FD9C-BB1A1014B6AC}"/>
          </ac:graphicFrameMkLst>
        </pc:graphicFrameChg>
        <pc:picChg chg="mod">
          <ac:chgData name="Hughes-Berheim, Sarah" userId="1b1bea60-0abe-4b1a-b6e3-fc5b96ec9314" providerId="ADAL" clId="{A1E06BAD-5207-45E8-849F-0C3B628BD7C9}" dt="2025-07-10T17:29:39.468" v="661" actId="1076"/>
          <ac:picMkLst>
            <pc:docMk/>
            <pc:sldMk cId="2864482869" sldId="257"/>
            <ac:picMk id="14" creationId="{1E394CF9-EEAA-C344-9BE9-D602487E6E78}"/>
          </ac:picMkLst>
        </pc:picChg>
        <pc:picChg chg="mod">
          <ac:chgData name="Hughes-Berheim, Sarah" userId="1b1bea60-0abe-4b1a-b6e3-fc5b96ec9314" providerId="ADAL" clId="{A1E06BAD-5207-45E8-849F-0C3B628BD7C9}" dt="2025-07-10T17:29:39.468" v="661" actId="1076"/>
          <ac:picMkLst>
            <pc:docMk/>
            <pc:sldMk cId="2864482869" sldId="257"/>
            <ac:picMk id="19" creationId="{1AB51DA4-155F-0CBE-F31C-5D49F0DF81C7}"/>
          </ac:picMkLst>
        </pc:picChg>
        <pc:picChg chg="mod">
          <ac:chgData name="Hughes-Berheim, Sarah" userId="1b1bea60-0abe-4b1a-b6e3-fc5b96ec9314" providerId="ADAL" clId="{A1E06BAD-5207-45E8-849F-0C3B628BD7C9}" dt="2025-07-10T18:08:31.763" v="727" actId="14100"/>
          <ac:picMkLst>
            <pc:docMk/>
            <pc:sldMk cId="2864482869" sldId="257"/>
            <ac:picMk id="35" creationId="{ADDEEF3E-E177-1403-3D06-DCED82B18C36}"/>
          </ac:picMkLst>
        </pc:picChg>
        <pc:picChg chg="mod">
          <ac:chgData name="Hughes-Berheim, Sarah" userId="1b1bea60-0abe-4b1a-b6e3-fc5b96ec9314" providerId="ADAL" clId="{A1E06BAD-5207-45E8-849F-0C3B628BD7C9}" dt="2025-07-10T18:02:55.120" v="676" actId="1076"/>
          <ac:picMkLst>
            <pc:docMk/>
            <pc:sldMk cId="2864482869" sldId="257"/>
            <ac:picMk id="37" creationId="{9B138089-8869-2B7B-4498-289E007F76F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47F92-AE26-2F45-8D86-E50EA313F7A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51165-C5B2-9641-B33D-0109C00E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7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51165-C5B2-9641-B33D-0109C00EFC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384-8C49-F24B-96C0-8DE56DF358D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25DA-9638-534A-A36B-56B6382B2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8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384-8C49-F24B-96C0-8DE56DF358D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25DA-9638-534A-A36B-56B6382B2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8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384-8C49-F24B-96C0-8DE56DF358D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25DA-9638-534A-A36B-56B6382B2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8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384-8C49-F24B-96C0-8DE56DF358D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25DA-9638-534A-A36B-56B6382B2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384-8C49-F24B-96C0-8DE56DF358D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25DA-9638-534A-A36B-56B6382B2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2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384-8C49-F24B-96C0-8DE56DF358D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25DA-9638-534A-A36B-56B6382B2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384-8C49-F24B-96C0-8DE56DF358D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25DA-9638-534A-A36B-56B6382B2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5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384-8C49-F24B-96C0-8DE56DF358D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25DA-9638-534A-A36B-56B6382B2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1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384-8C49-F24B-96C0-8DE56DF358D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25DA-9638-534A-A36B-56B6382B2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384-8C49-F24B-96C0-8DE56DF358D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25DA-9638-534A-A36B-56B6382B2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4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384-8C49-F24B-96C0-8DE56DF358D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25DA-9638-534A-A36B-56B6382B2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2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AC384-8C49-F24B-96C0-8DE56DF358D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C25DA-9638-534A-A36B-56B6382B2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6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hyperlink" Target="https://vanderbilt365-my.sharepoint.com/personal/sarah_hughes-berheim_vanderbilt_edu/Documents/001_Vanderbilt/Conferences%20&amp;%20Presentations/Conferences/SSSR%202025/poster/References.pdf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5ABECB-4EDC-408F-A950-7FA7677B787D}"/>
              </a:ext>
            </a:extLst>
          </p:cNvPr>
          <p:cNvSpPr/>
          <p:nvPr/>
        </p:nvSpPr>
        <p:spPr>
          <a:xfrm>
            <a:off x="288756" y="285773"/>
            <a:ext cx="43313684" cy="592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7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808F60-3F76-4BE4-BF86-C4309B087D54}"/>
              </a:ext>
            </a:extLst>
          </p:cNvPr>
          <p:cNvSpPr txBox="1"/>
          <p:nvPr/>
        </p:nvSpPr>
        <p:spPr>
          <a:xfrm>
            <a:off x="1308890" y="1512236"/>
            <a:ext cx="26419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pc="-284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</a:t>
            </a:r>
            <a:r>
              <a:rPr lang="en-US" sz="7200" b="1" i="1" spc="-284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GRM7 </a:t>
            </a:r>
            <a:r>
              <a:rPr lang="en-US" sz="7200" b="1" spc="-284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SNP is associated with language decoding in children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A89F9-86DF-4E37-B493-39C868564999}"/>
              </a:ext>
            </a:extLst>
          </p:cNvPr>
          <p:cNvSpPr txBox="1"/>
          <p:nvPr/>
        </p:nvSpPr>
        <p:spPr>
          <a:xfrm>
            <a:off x="1251744" y="2788673"/>
            <a:ext cx="26419642" cy="1783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96" u="sng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Sarah S. </a:t>
            </a:r>
            <a:r>
              <a:rPr lang="en-US" sz="5496" b="1" u="sng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Hughes-Berheim</a:t>
            </a:r>
            <a:r>
              <a:rPr lang="en-US" sz="5496" u="sng" baseline="30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</a:t>
            </a:r>
            <a:r>
              <a:rPr lang="en-US" sz="5496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Emily </a:t>
            </a:r>
            <a:r>
              <a:rPr lang="en-US" sz="5496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Harriot</a:t>
            </a:r>
            <a:r>
              <a:rPr lang="en-US" sz="5496" baseline="30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1,2</a:t>
            </a:r>
            <a:r>
              <a:rPr lang="en-US" sz="5496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Chenglin </a:t>
            </a:r>
            <a:r>
              <a:rPr lang="en-US" sz="5496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Lou</a:t>
            </a:r>
            <a:r>
              <a:rPr lang="en-US" sz="5496" baseline="30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</a:t>
            </a:r>
            <a:r>
              <a:rPr lang="en-US" sz="5496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Harrison </a:t>
            </a:r>
            <a:r>
              <a:rPr lang="en-US" sz="5496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Parent</a:t>
            </a:r>
            <a:r>
              <a:rPr lang="en-US" sz="5496" baseline="30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3</a:t>
            </a:r>
            <a:r>
              <a:rPr lang="en-US" sz="5496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Kellam </a:t>
            </a:r>
            <a:r>
              <a:rPr lang="en-US" sz="5496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Schmudde</a:t>
            </a:r>
            <a:r>
              <a:rPr lang="en-US" sz="5496" baseline="30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</a:t>
            </a:r>
            <a:r>
              <a:rPr lang="en-US" sz="5496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Colleen M. </a:t>
            </a:r>
            <a:r>
              <a:rPr lang="en-US" sz="5496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Niswender</a:t>
            </a:r>
            <a:r>
              <a:rPr lang="en-US" sz="5496" baseline="30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3</a:t>
            </a:r>
            <a:r>
              <a:rPr lang="en-US" sz="5496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&amp; Laurie E. </a:t>
            </a:r>
            <a:r>
              <a:rPr lang="en-US" sz="5496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Cutting</a:t>
            </a:r>
            <a:r>
              <a:rPr lang="en-US" sz="5496" baseline="30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1,2,4</a:t>
            </a:r>
            <a:endParaRPr lang="en-US" sz="5496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4A07B-AA7C-476F-B0AD-951E68448224}"/>
              </a:ext>
            </a:extLst>
          </p:cNvPr>
          <p:cNvSpPr txBox="1"/>
          <p:nvPr/>
        </p:nvSpPr>
        <p:spPr>
          <a:xfrm>
            <a:off x="1308890" y="4643475"/>
            <a:ext cx="26419642" cy="1404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3" i="1" baseline="30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</a:t>
            </a:r>
            <a:r>
              <a:rPr lang="en-US" sz="4263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Peabody College, Vanderbilt University, </a:t>
            </a:r>
            <a:r>
              <a:rPr lang="en-US" sz="4263" i="1" baseline="30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2</a:t>
            </a:r>
            <a:r>
              <a:rPr lang="en-US" sz="4263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Vanderbilt Brain Institute, </a:t>
            </a:r>
            <a:r>
              <a:rPr lang="en-US" sz="4263" i="1" baseline="30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3</a:t>
            </a:r>
            <a:r>
              <a:rPr lang="en-US" sz="4263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Department of Pharmacology and Warren Center for Neuroscience </a:t>
            </a:r>
            <a:r>
              <a:rPr lang="en-US" sz="4263" i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Drug Discovery, Vanderbilt </a:t>
            </a:r>
            <a:r>
              <a:rPr lang="en-US" sz="4263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University, </a:t>
            </a:r>
            <a:r>
              <a:rPr lang="en-US" sz="4263" i="1" baseline="30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4</a:t>
            </a:r>
            <a:r>
              <a:rPr lang="en-US" sz="4263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Vanderbilt Kennedy Center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4B6FB-1843-4473-A0D5-F8DFBCD9A5F4}"/>
              </a:ext>
            </a:extLst>
          </p:cNvPr>
          <p:cNvSpPr txBox="1"/>
          <p:nvPr/>
        </p:nvSpPr>
        <p:spPr>
          <a:xfrm>
            <a:off x="945385" y="8103729"/>
            <a:ext cx="11824679" cy="1007756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txBody>
          <a:bodyPr wrap="square" lIns="91440" tIns="45720" rIns="91440" bIns="45720" rtlCol="0" anchor="t">
            <a:spAutoFit/>
          </a:bodyPr>
          <a:lstStyle/>
          <a:p>
            <a:pPr marL="504825" indent="-324485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Glutamate is the major excitatory neurotransmitter within the CNS, and it is involved in brain development</a:t>
            </a:r>
            <a:r>
              <a:rPr lang="en-US" sz="3200" baseline="300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1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</a:t>
            </a:r>
            <a:endParaRPr lang="en-US" sz="32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marL="504825" indent="-324485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mGlu</a:t>
            </a:r>
            <a:r>
              <a:rPr lang="en-US" sz="3200" b="1" baseline="-250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7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(metabotropic glutamate receptor 7) modulates glutamate and GABA release and is encoded by the </a:t>
            </a:r>
            <a:r>
              <a:rPr lang="en-US" sz="3200" i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GRM7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gene</a:t>
            </a:r>
            <a:r>
              <a:rPr lang="en-US" sz="3200" baseline="300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2</a:t>
            </a:r>
          </a:p>
          <a:p>
            <a:pPr marL="504825" indent="-324485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SNPs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(single nucleotide polymorphisms) in the </a:t>
            </a:r>
            <a:r>
              <a:rPr lang="en-US" sz="3200" i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GRM7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gene have been associated with ADHD &amp; ASD in humans</a:t>
            </a:r>
            <a:r>
              <a:rPr lang="en-US" sz="3200" baseline="300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3,4</a:t>
            </a:r>
            <a:endParaRPr lang="en-US" sz="3200" dirty="0">
              <a:latin typeface="Arial" panose="020B0604020202020204" pitchFamily="34" charset="0"/>
              <a:ea typeface="Tahoma"/>
              <a:cs typeface="Arial" panose="020B0604020202020204" pitchFamily="34" charset="0"/>
            </a:endParaRPr>
          </a:p>
          <a:p>
            <a:pPr marL="504825" indent="-324485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In mice</a:t>
            </a: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, decreasing mGlu</a:t>
            </a:r>
            <a:r>
              <a:rPr lang="en-US" sz="3200" b="1" baseline="-250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7</a:t>
            </a: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expression results in reduced working memory and learning</a:t>
            </a:r>
            <a:r>
              <a:rPr lang="en-US" sz="3200" baseline="300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1, 5-8 </a:t>
            </a:r>
          </a:p>
          <a:p>
            <a:pPr marL="504825" indent="-324485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This suggests SNPs that affect mGlu</a:t>
            </a:r>
            <a:r>
              <a:rPr lang="en-US" sz="3200" baseline="-250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7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expression or activity may be related to cognitive outcomes in humans</a:t>
            </a:r>
          </a:p>
          <a:p>
            <a:pPr marL="504825" indent="-324485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This study examined whether genotype at </a:t>
            </a:r>
            <a:r>
              <a:rPr lang="en-US" sz="3200" b="1" i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rs779710</a:t>
            </a: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was associated with reading measures across 4 lab projects</a:t>
            </a:r>
          </a:p>
          <a:p>
            <a:pPr marL="504825" indent="-324485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Previous research identified that the C (minor) allele at </a:t>
            </a:r>
            <a:r>
              <a:rPr lang="en-US" sz="3200" i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rs779710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is a risk allele; </a:t>
            </a: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we hypothesized carrying the C allele would be negatively associated with reading scores</a:t>
            </a:r>
          </a:p>
          <a:p>
            <a:pPr marL="504825" indent="-324485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Finally, we tested whether there were any significant genotype by SES interactions</a:t>
            </a:r>
            <a:endParaRPr lang="en-US" sz="2900" dirty="0">
              <a:latin typeface="Arial" panose="020B0604020202020204" pitchFamily="34" charset="0"/>
              <a:ea typeface="Tahoma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50A7F00-C29E-4FBA-93AB-A7879F435AEA}"/>
              </a:ext>
            </a:extLst>
          </p:cNvPr>
          <p:cNvSpPr txBox="1"/>
          <p:nvPr/>
        </p:nvSpPr>
        <p:spPr>
          <a:xfrm>
            <a:off x="30047786" y="21838963"/>
            <a:ext cx="12122092" cy="502733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502920" indent="-324897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Having the C allele at </a:t>
            </a:r>
            <a:r>
              <a:rPr lang="en-US" sz="32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rs779710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was associated with lower LWID, WA, and PC scores compared to being T/T homozygous</a:t>
            </a:r>
          </a:p>
          <a:p>
            <a:pPr marL="502920" indent="-324897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For PC only, having high SES reduced this genotypic effect</a:t>
            </a:r>
          </a:p>
          <a:p>
            <a:pPr marL="502920" indent="-324897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Results suggest </a:t>
            </a:r>
            <a:r>
              <a:rPr lang="en-US" sz="3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having the C allele at </a:t>
            </a:r>
            <a:r>
              <a:rPr lang="en-US" sz="3200" b="1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rs779710</a:t>
            </a:r>
            <a:r>
              <a:rPr lang="en-US" sz="3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may disrupt mGlu</a:t>
            </a:r>
            <a:r>
              <a:rPr lang="en-US" sz="2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7</a:t>
            </a:r>
            <a:r>
              <a:rPr lang="en-US" sz="3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activity, negatively impacting learning</a:t>
            </a:r>
          </a:p>
          <a:p>
            <a:pPr marL="502920" indent="-324897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Future investigations into the neural mechanisms that underlie this relationship, </a:t>
            </a:r>
            <a:r>
              <a:rPr lang="en-US" sz="3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including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how having the C allele at </a:t>
            </a:r>
            <a:r>
              <a:rPr lang="en-US" sz="3200" b="1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rs779710</a:t>
            </a:r>
            <a:r>
              <a:rPr lang="en-US" sz="3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may affect glutamate or GABA release and white matter tract development, </a:t>
            </a:r>
            <a:r>
              <a:rPr lang="en-US" sz="3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are necessary</a:t>
            </a:r>
          </a:p>
        </p:txBody>
      </p:sp>
      <p:pic>
        <p:nvPicPr>
          <p:cNvPr id="1038" name="Picture 14" descr="Special Education Coronavirus Resources">
            <a:extLst>
              <a:ext uri="{FF2B5EF4-FFF2-40B4-BE49-F238E27FC236}">
                <a16:creationId xmlns:a16="http://schemas.microsoft.com/office/drawing/2014/main" id="{93700DAF-3CCA-4887-B5C1-EDCEB92CF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2" b="20065"/>
          <a:stretch/>
        </p:blipFill>
        <p:spPr bwMode="auto">
          <a:xfrm>
            <a:off x="30279660" y="3484983"/>
            <a:ext cx="11838207" cy="218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1.png">
            <a:extLst>
              <a:ext uri="{FF2B5EF4-FFF2-40B4-BE49-F238E27FC236}">
                <a16:creationId xmlns:a16="http://schemas.microsoft.com/office/drawing/2014/main" id="{FF2FA5CA-0769-5AD5-6798-550125552ED4}"/>
              </a:ext>
            </a:extLst>
          </p:cNvPr>
          <p:cNvPicPr/>
          <p:nvPr/>
        </p:nvPicPr>
        <p:blipFill rotWithShape="1">
          <a:blip r:embed="rId4"/>
          <a:srcRect l="-1" t="-1" r="-18213" b="-8055"/>
          <a:stretch/>
        </p:blipFill>
        <p:spPr>
          <a:xfrm>
            <a:off x="30522533" y="1725539"/>
            <a:ext cx="9242100" cy="2394170"/>
          </a:xfrm>
          <a:prstGeom prst="rect">
            <a:avLst/>
          </a:prstGeom>
          <a:ln/>
        </p:spPr>
      </p:pic>
      <p:pic>
        <p:nvPicPr>
          <p:cNvPr id="17" name="Picture 16" descr="A grey and white logo&#10;&#10;Description automatically generated">
            <a:extLst>
              <a:ext uri="{FF2B5EF4-FFF2-40B4-BE49-F238E27FC236}">
                <a16:creationId xmlns:a16="http://schemas.microsoft.com/office/drawing/2014/main" id="{32D1221F-90FE-191E-B726-FB2E1678EB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82" b="-1"/>
          <a:stretch/>
        </p:blipFill>
        <p:spPr>
          <a:xfrm>
            <a:off x="38951013" y="1722280"/>
            <a:ext cx="2829745" cy="23265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9B6CEC3-E59B-17A7-A0EB-1E52CA28A592}"/>
              </a:ext>
            </a:extLst>
          </p:cNvPr>
          <p:cNvSpPr/>
          <p:nvPr/>
        </p:nvSpPr>
        <p:spPr>
          <a:xfrm>
            <a:off x="1186955" y="6514070"/>
            <a:ext cx="11912132" cy="15325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5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D4ACAD8C-EB8A-5B0E-A011-01D20001C5FF}"/>
              </a:ext>
            </a:extLst>
          </p:cNvPr>
          <p:cNvSpPr/>
          <p:nvPr/>
        </p:nvSpPr>
        <p:spPr>
          <a:xfrm>
            <a:off x="1186955" y="18436856"/>
            <a:ext cx="11912132" cy="15325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5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7FCE2544-89E2-864D-F1E4-CFF5A8062D43}"/>
              </a:ext>
            </a:extLst>
          </p:cNvPr>
          <p:cNvSpPr/>
          <p:nvPr/>
        </p:nvSpPr>
        <p:spPr>
          <a:xfrm>
            <a:off x="13983288" y="6514070"/>
            <a:ext cx="28186590" cy="15325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5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CD46524C-846D-A304-7F2E-966E5B63834F}"/>
              </a:ext>
            </a:extLst>
          </p:cNvPr>
          <p:cNvSpPr/>
          <p:nvPr/>
        </p:nvSpPr>
        <p:spPr>
          <a:xfrm>
            <a:off x="35291414" y="27121792"/>
            <a:ext cx="6878464" cy="15325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5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REF &amp; FUNDING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92DC5-6433-93F4-DF5E-A847B3300845}"/>
              </a:ext>
            </a:extLst>
          </p:cNvPr>
          <p:cNvSpPr txBox="1"/>
          <p:nvPr/>
        </p:nvSpPr>
        <p:spPr>
          <a:xfrm>
            <a:off x="35424459" y="28593738"/>
            <a:ext cx="6778789" cy="40099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indent="-457200">
              <a:lnSpc>
                <a:spcPct val="107000"/>
              </a:lnSpc>
            </a:pP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This research was supported by the following grants – </a:t>
            </a: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R01HD044073, R01HD067254, R21HD087088, R21NS143120, R01MH124671 UL1TR000445, P50HD103537,  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VUMC </a:t>
            </a: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Vantage 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and VU</a:t>
            </a: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Lacy-Fischer</a:t>
            </a:r>
            <a:endParaRPr lang="en-US" sz="3200" dirty="0">
              <a:latin typeface="Arial" panose="020B0604020202020204" pitchFamily="34" charset="0"/>
              <a:ea typeface="Tahoma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endParaRPr lang="en-US" sz="15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7CB1069E-1B81-B0C5-A371-ACA19C4BF908}"/>
              </a:ext>
            </a:extLst>
          </p:cNvPr>
          <p:cNvSpPr/>
          <p:nvPr/>
        </p:nvSpPr>
        <p:spPr>
          <a:xfrm>
            <a:off x="30092035" y="20306416"/>
            <a:ext cx="12077843" cy="15325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5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CONCLUSION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E32CD1-B94A-F01A-FD9C-BB1A1014B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40874"/>
              </p:ext>
            </p:extLst>
          </p:nvPr>
        </p:nvGraphicFramePr>
        <p:xfrm>
          <a:off x="6117399" y="24573364"/>
          <a:ext cx="6642517" cy="1737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99280">
                  <a:extLst>
                    <a:ext uri="{9D8B030D-6E8A-4147-A177-3AD203B41FA5}">
                      <a16:colId xmlns:a16="http://schemas.microsoft.com/office/drawing/2014/main" val="1028686582"/>
                    </a:ext>
                  </a:extLst>
                </a:gridCol>
                <a:gridCol w="3093821">
                  <a:extLst>
                    <a:ext uri="{9D8B030D-6E8A-4147-A177-3AD203B41FA5}">
                      <a16:colId xmlns:a16="http://schemas.microsoft.com/office/drawing/2014/main" val="3261813712"/>
                    </a:ext>
                  </a:extLst>
                </a:gridCol>
                <a:gridCol w="1149416">
                  <a:extLst>
                    <a:ext uri="{9D8B030D-6E8A-4147-A177-3AD203B41FA5}">
                      <a16:colId xmlns:a16="http://schemas.microsoft.com/office/drawing/2014/main" val="2289971460"/>
                    </a:ext>
                  </a:extLst>
                </a:gridCol>
              </a:tblGrid>
              <a:tr h="554570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Risk</a:t>
                      </a:r>
                    </a:p>
                  </a:txBody>
                  <a:tcPr>
                    <a:solidFill>
                      <a:srgbClr val="EAB1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Genotype</a:t>
                      </a:r>
                    </a:p>
                  </a:txBody>
                  <a:tcPr>
                    <a:solidFill>
                      <a:srgbClr val="EAB1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rgbClr val="EAB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38373"/>
                  </a:ext>
                </a:extLst>
              </a:tr>
              <a:tr h="554570">
                <a:tc>
                  <a:txBody>
                    <a:bodyPr/>
                    <a:lstStyle/>
                    <a:p>
                      <a:r>
                        <a:rPr lang="en-US" sz="3200"/>
                        <a:t>0 (no risk)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T/T  homozygous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3721"/>
                  </a:ext>
                </a:extLst>
              </a:tr>
              <a:tr h="560723">
                <a:tc>
                  <a:txBody>
                    <a:bodyPr/>
                    <a:lstStyle/>
                    <a:p>
                      <a:r>
                        <a:rPr lang="en-US" sz="3200"/>
                        <a:t>1 (at risk)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/>
                        <a:t>C allele carriers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020248"/>
                  </a:ext>
                </a:extLst>
              </a:tr>
            </a:tbl>
          </a:graphicData>
        </a:graphic>
      </p:graphicFrame>
      <p:sp>
        <p:nvSpPr>
          <p:cNvPr id="12" name="AutoShape 2">
            <a:extLst>
              <a:ext uri="{FF2B5EF4-FFF2-40B4-BE49-F238E27FC236}">
                <a16:creationId xmlns:a16="http://schemas.microsoft.com/office/drawing/2014/main" id="{749A3B53-0539-43C2-BDB5-61FA9379C3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240734" y="163289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0F995-B857-4CC8-9B7E-A08F5215E478}"/>
              </a:ext>
            </a:extLst>
          </p:cNvPr>
          <p:cNvSpPr txBox="1"/>
          <p:nvPr/>
        </p:nvSpPr>
        <p:spPr>
          <a:xfrm>
            <a:off x="1234809" y="19969403"/>
            <a:ext cx="11823192" cy="434651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txBody>
          <a:bodyPr wrap="square" lIns="91440" tIns="45720" rIns="91440" bIns="45720" rtlCol="0" anchor="t">
            <a:spAutoFit/>
          </a:bodyPr>
          <a:lstStyle/>
          <a:p>
            <a:pPr marL="324485" indent="-324485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3200" u="sng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Participants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: </a:t>
            </a: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420 children 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(age </a:t>
            </a:r>
            <a:r>
              <a:rPr lang="en-US" sz="3200" i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M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= 10.27, </a:t>
            </a:r>
            <a:r>
              <a:rPr lang="en-US" sz="3200" i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SD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= 1.37, 52% female) participated in the study. All were native English speakers with typical IQs (WASI FSIQ &gt; 85).                     </a:t>
            </a:r>
          </a:p>
          <a:p>
            <a:pPr marL="324485" indent="-324485">
              <a:lnSpc>
                <a:spcPct val="107000"/>
              </a:lnSpc>
              <a:spcAft>
                <a:spcPts val="568"/>
              </a:spcAft>
              <a:buFont typeface="Symbol" panose="05050102010706020507" pitchFamily="18" charset="2"/>
              <a:buChar char=""/>
            </a:pPr>
            <a:r>
              <a:rPr lang="en-US" sz="3200" u="sng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Behavioral measures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: Participants competed the Woodcock Johnson-IV subtests of </a:t>
            </a: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Letter Word Identification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(LWID; real-words), </a:t>
            </a: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Word Attack 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(WA; non-words), and </a:t>
            </a: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Passage Comprehension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(PC). Hollingshead Couple Status Score was used as </a:t>
            </a: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SES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EC5EF1-FBBD-5BFB-9D20-4859A5D563DB}"/>
              </a:ext>
            </a:extLst>
          </p:cNvPr>
          <p:cNvSpPr txBox="1"/>
          <p:nvPr/>
        </p:nvSpPr>
        <p:spPr>
          <a:xfrm>
            <a:off x="1255755" y="24284833"/>
            <a:ext cx="4665111" cy="2161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4485" indent="-324485">
              <a:lnSpc>
                <a:spcPct val="107000"/>
              </a:lnSpc>
              <a:spcAft>
                <a:spcPts val="568"/>
              </a:spcAft>
              <a:buFont typeface="Symbol" panose="05050102010706020507" pitchFamily="18" charset="2"/>
              <a:buChar char=""/>
            </a:pPr>
            <a:r>
              <a:rPr lang="en-US" sz="3200" u="sng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Data: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Participant genotype was </a:t>
            </a: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risk-coded 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with C allele as risk allele (</a:t>
            </a: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Table 1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0A0C21-F968-9F1C-E636-2580CDCAEA6B}"/>
              </a:ext>
            </a:extLst>
          </p:cNvPr>
          <p:cNvSpPr txBox="1"/>
          <p:nvPr/>
        </p:nvSpPr>
        <p:spPr>
          <a:xfrm>
            <a:off x="5867034" y="23976815"/>
            <a:ext cx="6892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Table 1.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Participants (N) per genotype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D4C91C-00D0-7AD9-B1E3-66BE0A146E6C}"/>
              </a:ext>
            </a:extLst>
          </p:cNvPr>
          <p:cNvSpPr txBox="1"/>
          <p:nvPr/>
        </p:nvSpPr>
        <p:spPr>
          <a:xfrm>
            <a:off x="14899099" y="19943743"/>
            <a:ext cx="13110999" cy="2842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568"/>
              </a:spcAft>
            </a:pPr>
            <a:r>
              <a:rPr lang="en-US" sz="3200" b="1" u="sng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RESEARCH QUESTION 1</a:t>
            </a:r>
          </a:p>
          <a:p>
            <a:pPr marL="324485" indent="-324485">
              <a:lnSpc>
                <a:spcPct val="107000"/>
              </a:lnSpc>
              <a:spcAft>
                <a:spcPts val="568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Participants that were T/T homozygous had </a:t>
            </a: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higher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LWID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(</a:t>
            </a:r>
            <a:r>
              <a:rPr lang="en-US" sz="3200" i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b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= 3.41, </a:t>
            </a:r>
            <a:r>
              <a:rPr lang="en-US" sz="3200" i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p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= .011), </a:t>
            </a: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WA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(</a:t>
            </a:r>
            <a:r>
              <a:rPr lang="en-US" sz="3200" i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b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= 4.35, </a:t>
            </a:r>
            <a:r>
              <a:rPr lang="en-US" sz="3200" i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p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= .002), and </a:t>
            </a: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PC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(</a:t>
            </a:r>
            <a:r>
              <a:rPr lang="en-US" sz="3200" i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b 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= 28.61, </a:t>
            </a:r>
            <a:r>
              <a:rPr lang="en-US" sz="3200" i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p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= .007) than C-allele carriers (</a:t>
            </a: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Figure 3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). </a:t>
            </a:r>
          </a:p>
          <a:p>
            <a:pPr marL="324485" indent="-324485">
              <a:lnSpc>
                <a:spcPct val="107000"/>
              </a:lnSpc>
              <a:spcAft>
                <a:spcPts val="568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After controlling for age, gender, race, ethnicity and project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269C78-4AB1-80D5-A757-012FCAE8F75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4893134" y="23662716"/>
            <a:ext cx="13116965" cy="87446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37202BE-976B-5644-3B35-64E8D400F144}"/>
              </a:ext>
            </a:extLst>
          </p:cNvPr>
          <p:cNvSpPr txBox="1"/>
          <p:nvPr/>
        </p:nvSpPr>
        <p:spPr>
          <a:xfrm>
            <a:off x="14893133" y="23018435"/>
            <a:ext cx="13110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Figure 3.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Participant Scores on Reading Measure by SNP Genotype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1074F0-D5FF-3930-5773-81753871DCB0}"/>
              </a:ext>
            </a:extLst>
          </p:cNvPr>
          <p:cNvSpPr txBox="1"/>
          <p:nvPr/>
        </p:nvSpPr>
        <p:spPr>
          <a:xfrm>
            <a:off x="1186955" y="26512844"/>
            <a:ext cx="116166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Figure 1. 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Density Plot of Participant Scores on Reading Measures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813D7-A0F2-33CD-1035-9880BD9C78AB}"/>
              </a:ext>
            </a:extLst>
          </p:cNvPr>
          <p:cNvSpPr txBox="1"/>
          <p:nvPr/>
        </p:nvSpPr>
        <p:spPr>
          <a:xfrm>
            <a:off x="30133168" y="8103729"/>
            <a:ext cx="12070080" cy="3446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568"/>
              </a:spcAft>
            </a:pPr>
            <a:r>
              <a:rPr lang="en-US" sz="3200" b="1" u="sng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RESEARCH QUESTION 2</a:t>
            </a:r>
            <a:endParaRPr lang="en-US" sz="3200" dirty="0">
              <a:latin typeface="Arial" panose="020B0604020202020204" pitchFamily="34" charset="0"/>
              <a:ea typeface="Tahoma"/>
              <a:cs typeface="Arial" panose="020B0604020202020204" pitchFamily="34" charset="0"/>
            </a:endParaRPr>
          </a:p>
          <a:p>
            <a:pPr marL="324485" indent="-324485">
              <a:lnSpc>
                <a:spcPct val="107000"/>
              </a:lnSpc>
              <a:spcAft>
                <a:spcPts val="568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SES interacted with genotype to affect participant’s </a:t>
            </a: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PC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scores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(</a:t>
            </a:r>
            <a:r>
              <a:rPr lang="en-US" sz="3200" i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b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= 0.48, </a:t>
            </a:r>
            <a:r>
              <a:rPr lang="en-US" sz="3200" i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p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= .02), but not LWID or WA. </a:t>
            </a:r>
          </a:p>
          <a:p>
            <a:pPr marL="324485" indent="-324485">
              <a:lnSpc>
                <a:spcPct val="107000"/>
              </a:lnSpc>
              <a:spcAft>
                <a:spcPts val="568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C-allele carriers had </a:t>
            </a:r>
            <a:r>
              <a:rPr lang="en-US" sz="3200" b="1" i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lower</a:t>
            </a: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 PC scores 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than T/T homozygotes at low and middle SES, but the same at high SES (</a:t>
            </a:r>
            <a:r>
              <a:rPr lang="en-US" sz="3200" b="1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Figure 4</a:t>
            </a:r>
            <a:r>
              <a:rPr lang="en-US" sz="3200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). </a:t>
            </a:r>
          </a:p>
          <a:p>
            <a:pPr>
              <a:lnSpc>
                <a:spcPct val="107000"/>
              </a:lnSpc>
              <a:spcAft>
                <a:spcPts val="568"/>
              </a:spcAft>
            </a:pPr>
            <a:endParaRPr lang="en-US" sz="3200" dirty="0">
              <a:latin typeface="Arial" panose="020B0604020202020204" pitchFamily="34" charset="0"/>
              <a:ea typeface="Tahom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394CF9-EEAA-C344-9BE9-D602487E6E78}"/>
              </a:ext>
            </a:extLst>
          </p:cNvPr>
          <p:cNvPicPr>
            <a:picLocks/>
          </p:cNvPicPr>
          <p:nvPr/>
        </p:nvPicPr>
        <p:blipFill>
          <a:blip r:embed="rId7"/>
          <a:srcRect/>
          <a:stretch/>
        </p:blipFill>
        <p:spPr>
          <a:xfrm>
            <a:off x="30014207" y="11839911"/>
            <a:ext cx="12241054" cy="804672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BFA966-DDBA-99AB-B9FA-93AF59EDB2C6}"/>
              </a:ext>
            </a:extLst>
          </p:cNvPr>
          <p:cNvSpPr txBox="1"/>
          <p:nvPr/>
        </p:nvSpPr>
        <p:spPr>
          <a:xfrm>
            <a:off x="30227974" y="11222006"/>
            <a:ext cx="11914632" cy="553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Figure 4. 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Participant Scores on Reading Measure by SNP Genotype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F319CE-BF2A-F841-7A5B-435117C5BE56}"/>
              </a:ext>
            </a:extLst>
          </p:cNvPr>
          <p:cNvSpPr txBox="1"/>
          <p:nvPr/>
        </p:nvSpPr>
        <p:spPr>
          <a:xfrm>
            <a:off x="15055075" y="8103729"/>
            <a:ext cx="12070080" cy="1788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568"/>
              </a:spcAft>
            </a:pPr>
            <a:r>
              <a:rPr lang="en-US" sz="3200" b="1" u="sng" dirty="0">
                <a:latin typeface="Arial" panose="020B0604020202020204" pitchFamily="34" charset="0"/>
                <a:ea typeface="Tahoma"/>
                <a:cs typeface="Arial" panose="020B0604020202020204" pitchFamily="34" charset="0"/>
              </a:rPr>
              <a:t>DEMOGRAPHICS OF SAMPLE</a:t>
            </a:r>
          </a:p>
          <a:p>
            <a:pPr algn="ctr">
              <a:lnSpc>
                <a:spcPct val="107000"/>
              </a:lnSpc>
              <a:spcAft>
                <a:spcPts val="568"/>
              </a:spcAft>
            </a:pPr>
            <a:endParaRPr lang="en-US" sz="3200" b="1" u="sng" dirty="0">
              <a:latin typeface="Arial" panose="020B0604020202020204" pitchFamily="34" charset="0"/>
              <a:ea typeface="Tahoma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568"/>
              </a:spcAft>
            </a:pPr>
            <a:endParaRPr lang="en-US" sz="3200" u="sng" dirty="0">
              <a:latin typeface="Arial" panose="020B0604020202020204" pitchFamily="34" charset="0"/>
              <a:ea typeface="Tahoma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AB51DA4-155F-0CBE-F31C-5D49F0DF81C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4893134" y="9423625"/>
            <a:ext cx="13116965" cy="874464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B23E4D-22A7-D299-A00A-C60FA1D9F169}"/>
              </a:ext>
            </a:extLst>
          </p:cNvPr>
          <p:cNvSpPr txBox="1"/>
          <p:nvPr/>
        </p:nvSpPr>
        <p:spPr>
          <a:xfrm>
            <a:off x="14893133" y="8830724"/>
            <a:ext cx="13110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Figure 2.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Demographics of Sample (N = 420)</a:t>
            </a:r>
          </a:p>
        </p:txBody>
      </p:sp>
      <p:pic>
        <p:nvPicPr>
          <p:cNvPr id="35" name="Picture 3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ADDEEF3E-E177-1403-3D06-DCED82B18C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8890" y="27151944"/>
            <a:ext cx="11451026" cy="525541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37" name="Graphic 36">
            <a:hlinkClick r:id="rId10"/>
            <a:extLst>
              <a:ext uri="{FF2B5EF4-FFF2-40B4-BE49-F238E27FC236}">
                <a16:creationId xmlns:a16="http://schemas.microsoft.com/office/drawing/2014/main" id="{9B138089-8869-2B7B-4498-289E007F76F6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30020510" y="27423770"/>
            <a:ext cx="5204381" cy="49835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5A3400-7878-9F57-317B-B17094AA5F9F}"/>
              </a:ext>
            </a:extLst>
          </p:cNvPr>
          <p:cNvSpPr txBox="1"/>
          <p:nvPr/>
        </p:nvSpPr>
        <p:spPr>
          <a:xfrm>
            <a:off x="14893133" y="18223101"/>
            <a:ext cx="13121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**Note. Underrepresented races included Asian (n = 10), Native American (n = 1), Pacific Islander (n = 1), and prefer not to answer (n = 7). </a:t>
            </a:r>
          </a:p>
        </p:txBody>
      </p:sp>
    </p:spTree>
    <p:extLst>
      <p:ext uri="{BB962C8B-B14F-4D97-AF65-F5344CB8AC3E}">
        <p14:creationId xmlns:p14="http://schemas.microsoft.com/office/powerpoint/2010/main" val="286448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655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Antonenko,Pavlo</dc:creator>
  <cp:lastModifiedBy>Hughes-Berheim, Sarah</cp:lastModifiedBy>
  <cp:revision>4</cp:revision>
  <dcterms:created xsi:type="dcterms:W3CDTF">2018-02-03T20:44:04Z</dcterms:created>
  <dcterms:modified xsi:type="dcterms:W3CDTF">2025-07-10T18:09:16Z</dcterms:modified>
</cp:coreProperties>
</file>