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38"/>
  </p:notesMasterIdLst>
  <p:sldIdLst>
    <p:sldId id="256" r:id="rId2"/>
    <p:sldId id="275" r:id="rId3"/>
    <p:sldId id="307" r:id="rId4"/>
    <p:sldId id="290" r:id="rId5"/>
    <p:sldId id="305" r:id="rId6"/>
    <p:sldId id="306" r:id="rId7"/>
    <p:sldId id="308" r:id="rId8"/>
    <p:sldId id="309" r:id="rId9"/>
    <p:sldId id="310" r:id="rId10"/>
    <p:sldId id="312" r:id="rId11"/>
    <p:sldId id="313" r:id="rId12"/>
    <p:sldId id="333" r:id="rId13"/>
    <p:sldId id="342" r:id="rId14"/>
    <p:sldId id="332" r:id="rId15"/>
    <p:sldId id="334" r:id="rId16"/>
    <p:sldId id="335" r:id="rId17"/>
    <p:sldId id="336" r:id="rId18"/>
    <p:sldId id="337" r:id="rId19"/>
    <p:sldId id="344" r:id="rId20"/>
    <p:sldId id="345" r:id="rId21"/>
    <p:sldId id="315" r:id="rId22"/>
    <p:sldId id="340" r:id="rId23"/>
    <p:sldId id="316" r:id="rId24"/>
    <p:sldId id="322" r:id="rId25"/>
    <p:sldId id="317" r:id="rId26"/>
    <p:sldId id="323" r:id="rId27"/>
    <p:sldId id="324" r:id="rId28"/>
    <p:sldId id="325" r:id="rId29"/>
    <p:sldId id="327" r:id="rId30"/>
    <p:sldId id="326" r:id="rId31"/>
    <p:sldId id="341" r:id="rId32"/>
    <p:sldId id="343" r:id="rId33"/>
    <p:sldId id="329" r:id="rId34"/>
    <p:sldId id="346" r:id="rId35"/>
    <p:sldId id="330" r:id="rId36"/>
    <p:sldId id="338" r:id="rId3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平均からのばらつきの指標（正の値にするため自乗誤差を使う）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の値と比較しやすくするため平方根を取る）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定積分（面積）が確率</a:t>
                </a:r>
                <a:endParaRPr lang="en-US" altLang="ja-JP" dirty="0" smtClean="0"/>
              </a:p>
              <a:p>
                <a:r>
                  <a:rPr lang="ja-JP" altLang="en-US" dirty="0" smtClean="0"/>
                  <a:t>計算で扱いやすい</a:t>
                </a:r>
                <a:endParaRPr lang="en-US" altLang="ja-JP" dirty="0" smtClean="0"/>
              </a:p>
              <a:p>
                <a:r>
                  <a:rPr lang="ja-JP" altLang="en-US" dirty="0" smtClean="0"/>
                  <a:t>サンプル数を増やすと平均が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収束（大数の法則）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正規分布で近似できる対象が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多い（中心極限定理）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ja-JP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ja-JP" altLang="en-US" dirty="0" smtClean="0"/>
                  <a:t>のとき、標準正規分布と呼ぶ</a:t>
                </a:r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58" y="1705315"/>
            <a:ext cx="4142017" cy="295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対数を使う根拠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価格の変化と利益・損失に対する主観的感覚を「同じ間隔」で測る</a:t>
            </a:r>
            <a:endParaRPr lang="en-US" altLang="ja-JP" dirty="0" smtClean="0"/>
          </a:p>
          <a:p>
            <a:r>
              <a:rPr kumimoji="1" lang="en-US" altLang="ja-JP" dirty="0" smtClean="0"/>
              <a:t>$10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</a:t>
            </a:r>
            <a:r>
              <a:rPr kumimoji="1" lang="ja-JP" altLang="en-US" dirty="0" smtClean="0"/>
              <a:t>の価格変化と、</a:t>
            </a:r>
            <a:r>
              <a:rPr kumimoji="1" lang="en-US" altLang="ja-JP" dirty="0" smtClean="0"/>
              <a:t>$100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$110</a:t>
            </a:r>
            <a:r>
              <a:rPr kumimoji="1" lang="ja-JP" altLang="en-US" dirty="0" smtClean="0"/>
              <a:t>の価格変化に対する主観的感覚は同じ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収益の期待値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800" dirty="0" smtClean="0"/>
                  <a:t>という一連の行動が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1800" i="1" dirty="0" smtClean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kumimoji="1" lang="ja-JP" altLang="en-US" sz="1800" dirty="0" smtClean="0"/>
                  <a:t>収益を</a:t>
                </a:r>
                <a14:m>
                  <m:oMath xmlns:m="http://schemas.openxmlformats.org/officeDocument/2006/math">
                    <m:r>
                      <a:rPr lang="ja-JP" altLang="en-US" sz="1800" i="1" dirty="0"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ja-JP" altLang="en-US" sz="1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800" dirty="0" smtClean="0"/>
                  <a:t>で生む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ja-JP" altLang="en-US" sz="1800" dirty="0" smtClean="0"/>
                  <a:t>と</a:t>
                </a:r>
                <a:r>
                  <a:rPr lang="ja-JP" altLang="en-US" sz="1800" dirty="0"/>
                  <a:t>いう</a:t>
                </a:r>
                <a:r>
                  <a:rPr lang="ja-JP" altLang="en-US" sz="1800" dirty="0" smtClean="0"/>
                  <a:t>一連の行動についても同様に考える</a:t>
                </a:r>
                <a:endParaRPr lang="en-US" altLang="ja-JP" sz="1800" dirty="0" smtClean="0"/>
              </a:p>
              <a:p>
                <a:pPr lvl="1"/>
                <a:r>
                  <a:rPr lang="ja-JP" altLang="en-US" sz="1800" dirty="0" smtClean="0"/>
                  <a:t>収益の期待値 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𝐴𝑖</m:t>
                            </m:r>
                          </m:sub>
                        </m:sSub>
                        <m:r>
                          <a:rPr lang="ja-JP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1800" dirty="0" smtClean="0"/>
              </a:p>
              <a:p>
                <a:r>
                  <a:rPr kumimoji="1" lang="ja-JP" altLang="en-US" sz="1800" dirty="0" smtClean="0"/>
                  <a:t>収益の期待値が高い行動を選択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と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のどちらが大きいか？</a:t>
                </a:r>
                <a:endParaRPr kumimoji="1" lang="en-US" altLang="ja-JP" sz="1800" dirty="0" smtClean="0"/>
              </a:p>
              <a:p>
                <a:r>
                  <a:rPr lang="ja-JP" altLang="en-US" sz="1800" dirty="0" smtClean="0"/>
                  <a:t>価格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ja-JP" altLang="en-US" sz="1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株を</a:t>
                </a:r>
                <a:r>
                  <a:rPr kumimoji="1" lang="en-US" altLang="ja-JP" sz="1800" dirty="0" smtClean="0"/>
                  <a:t>100</a:t>
                </a:r>
                <a:r>
                  <a:rPr kumimoji="1" lang="ja-JP" altLang="en-US" sz="1800" dirty="0" smtClean="0"/>
                  <a:t>株買うかどうか？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将来 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ja-JP" altLang="en-US" sz="1800" dirty="0" smtClean="0"/>
                  <a:t> に株を売るために買う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買わない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期待値の</a:t>
                </a:r>
                <a:r>
                  <a:rPr lang="ja-JP" altLang="en-US" sz="1800" dirty="0" smtClean="0"/>
                  <a:t>見積が正か負かによって論理決定を行う</a:t>
                </a:r>
                <a:endParaRPr kumimoji="1" lang="ja-JP" altLang="en-US" sz="18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買い手は</a:t>
                </a:r>
                <a:r>
                  <a:rPr kumimoji="1" lang="ja-JP" altLang="en-US" dirty="0" smtClean="0"/>
                  <a:t>正、売り手は負と判断する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dirty="0" smtClean="0"/>
                  <a:t>ここで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株当たりの価格、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 は期待値の見積である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市場全体では以下の式のような状況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上記の式では見積を表す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ja-JP" altLang="en-US" dirty="0" smtClean="0"/>
                  <a:t> はなくてもよいかもしれない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収益率の分布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以下の 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は、平均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標準偏差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正規分布に従うと予測される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は取引数の平方根に比例する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取引数が時間上均一に分布すると考えると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は時間間隔の平方根に比例する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すなわち、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rad>
                  </m:oMath>
                </a14:m>
                <a:r>
                  <a:rPr kumimoji="1" lang="ja-JP" altLang="en-US" dirty="0" smtClean="0"/>
                  <a:t> という形式となる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255" r="-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個のランダムな独立変数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を仮定する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ja-JP" altLang="en-US" dirty="0" smtClean="0"/>
                  <a:t>ここで、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はある銘柄の時間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/>
                  <a:t> における価格、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は取引間の小さな時間間隔である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は同じ標準偏差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を持つと仮定する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回の取引、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時間後の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を以下のように定義する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の標準偏差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論文のデータについては省略</a:t>
            </a:r>
            <a:endParaRPr kumimoji="1" lang="en-US" altLang="ja-JP" dirty="0" smtClean="0"/>
          </a:p>
          <a:p>
            <a:r>
              <a:rPr lang="ja-JP" altLang="en-US" dirty="0"/>
              <a:t>後</a:t>
            </a:r>
            <a:r>
              <a:rPr lang="ja-JP" altLang="en-US" dirty="0" smtClean="0"/>
              <a:t>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でやってみる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収益率の分布の非正規性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Benoit Mandelbrot,</a:t>
                </a:r>
                <a:r>
                  <a:rPr lang="ja-JP" altLang="en-US" dirty="0"/>
                  <a:t>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Certain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1963</a:t>
                </a:r>
              </a:p>
              <a:p>
                <a:r>
                  <a:rPr lang="en-US" altLang="ja-JP" dirty="0"/>
                  <a:t>Benoit Mandelbrot</a:t>
                </a:r>
                <a:r>
                  <a:rPr lang="en-US" altLang="ja-JP" dirty="0" smtClean="0"/>
                  <a:t>,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Other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</a:t>
                </a:r>
                <a:r>
                  <a:rPr lang="en-US" altLang="ja-JP" dirty="0"/>
                  <a:t>1967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収益率の分布は、安定分布だが正規分布ではない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というパラメータで分布の裾の広さが決まる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小さいほど裾が広い（正規分布は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）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の場合、大数の法則に従わない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の場合、分散が一定にならず中心極限定理が成り立たない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Mandelbrot</a:t>
                </a:r>
                <a:r>
                  <a:rPr lang="ja-JP" altLang="en-US" dirty="0" err="1" smtClean="0"/>
                  <a:t>は</a:t>
                </a:r>
                <a:r>
                  <a:rPr lang="ja-JP" altLang="en-US" dirty="0" err="1"/>
                  <a:t>収</a:t>
                </a:r>
                <a:r>
                  <a:rPr lang="ja-JP" altLang="en-US" dirty="0" smtClean="0"/>
                  <a:t>益率はこのケースの安定分布に従うと考えた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697" r="-5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データ解析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lang="ja-JP" altLang="en-US" dirty="0"/>
              <a:t>有用</a:t>
            </a:r>
            <a:r>
              <a:rPr lang="ja-JP" altLang="en-US" dirty="0" smtClean="0"/>
              <a:t>な情報の発見、結論の提案、意思決定の支援</a:t>
            </a:r>
            <a:endParaRPr lang="en-US" altLang="ja-JP" dirty="0" smtClean="0"/>
          </a:p>
          <a:p>
            <a:r>
              <a:rPr lang="ja-JP" altLang="en-US" dirty="0" smtClean="0"/>
              <a:t>手段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データの検査、クリーニング、変換、モデル化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43144" y="2204864"/>
            <a:ext cx="7560839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/>
              <a:t>Analysis of data is a process of inspecting, cleaning, transforming, and modeling data with the goal of discovering useful information, suggesting conclusions, and supporting decision-making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algn="r"/>
            <a:r>
              <a:rPr lang="en-US" altLang="ja-JP" dirty="0" smtClean="0"/>
              <a:t>Data analysis</a:t>
            </a:r>
          </a:p>
          <a:p>
            <a:pPr algn="r"/>
            <a:r>
              <a:rPr lang="en-US" altLang="ja-JP" dirty="0"/>
              <a:t>https://en.wikipedia.org/wiki/Data_analysis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安定分布の</a:t>
            </a:r>
            <a:r>
              <a:rPr lang="en-US" altLang="ja-JP" dirty="0" smtClean="0"/>
              <a:t>PDF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CDF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11614"/>
            <a:ext cx="3851920" cy="28889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56" y="2611614"/>
            <a:ext cx="3830603" cy="2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smtClean="0"/>
              <a:t>と同じ理由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「糊（グルー）」としての</a:t>
            </a:r>
            <a:r>
              <a:rPr lang="en-US" altLang="ja-JP" dirty="0" smtClean="0"/>
              <a:t>Ruby</a:t>
            </a:r>
          </a:p>
          <a:p>
            <a:pPr lvl="2"/>
            <a:r>
              <a:rPr lang="en-US" altLang="ja-JP" dirty="0" smtClean="0"/>
              <a:t>C/C++/FORTRAN</a:t>
            </a:r>
            <a:r>
              <a:rPr lang="ja-JP" altLang="en-US" dirty="0" smtClean="0"/>
              <a:t>などで書かれたコードをつなぎ合わせる</a:t>
            </a:r>
            <a:endParaRPr lang="ja-JP" altLang="en-US" dirty="0"/>
          </a:p>
          <a:p>
            <a:pPr lvl="1"/>
            <a:r>
              <a:rPr lang="ja-JP" altLang="en-US" dirty="0" smtClean="0"/>
              <a:t>「２つの言語を利用する」ことの問題を解決する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アプリケーション開発とデータ解析で同じ言語を使う</a:t>
            </a:r>
            <a:endParaRPr lang="en-US" altLang="ja-JP" dirty="0" smtClean="0"/>
          </a:p>
          <a:p>
            <a:r>
              <a:rPr lang="ja-JP" altLang="en-US" dirty="0" smtClean="0"/>
              <a:t>でも道具は揃ってる？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716039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NMatrix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NArray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データ解析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科学計算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en-US" altLang="ja-JP" dirty="0" smtClean="0"/>
              <a:t> vs </a:t>
            </a:r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 in </a:t>
            </a:r>
            <a:r>
              <a:rPr kumimoji="1" lang="en-US" altLang="ja-JP" dirty="0" err="1" smtClean="0"/>
              <a:t>RUby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5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30])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v.mean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次元のスプレッドシート風データ構造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DataFrame.from_csv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("n225.csv")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Matematica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具体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</a:t>
            </a:r>
            <a:r>
              <a:rPr lang="ja-JP" altLang="en-US" dirty="0" smtClean="0"/>
              <a:t>追加・機能改善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欠損値の扱い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チェックや穴埋め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時系列データの扱い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再サンプリング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統計量の計算</a:t>
            </a:r>
            <a:endParaRPr lang="en-US" altLang="ja-JP" dirty="0" smtClean="0"/>
          </a:p>
          <a:p>
            <a:pPr lvl="2"/>
            <a:r>
              <a:rPr lang="ja-JP" altLang="en-US" dirty="0"/>
              <a:t>共</a:t>
            </a:r>
            <a:r>
              <a:rPr lang="ja-JP" altLang="en-US" dirty="0" smtClean="0"/>
              <a:t>分散や相関係数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金融関係の機能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lang="en-US" altLang="ja-JP" dirty="0" smtClean="0"/>
          </a:p>
          <a:p>
            <a:pPr lvl="1"/>
            <a:r>
              <a:rPr lang="ja-JP" altLang="en-US" dirty="0"/>
              <a:t>処理</a:t>
            </a:r>
            <a:r>
              <a:rPr lang="ja-JP" altLang="en-US" dirty="0" smtClean="0"/>
              <a:t>によって遅い？</a:t>
            </a:r>
            <a:endParaRPr lang="en-US" altLang="ja-JP" dirty="0" smtClean="0"/>
          </a:p>
          <a:p>
            <a:r>
              <a:rPr lang="en-US" altLang="ja-JP" dirty="0" err="1" smtClean="0"/>
              <a:t>daru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GSL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NMatrix</a:t>
            </a:r>
            <a:r>
              <a:rPr lang="ja-JP" altLang="en-US" dirty="0" smtClean="0"/>
              <a:t>が利用できる場合はデフォルトで使う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ベクトル演算関数を暗黙的に利用する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23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DSL</a:t>
            </a:r>
            <a:r>
              <a:rPr lang="ja-JP" altLang="en-US" dirty="0" smtClean="0"/>
              <a:t>の強化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DataFrame#where</a:t>
            </a:r>
            <a:endParaRPr kumimoji="1" lang="en-US" altLang="ja-JP" dirty="0" smtClean="0"/>
          </a:p>
          <a:p>
            <a:r>
              <a:rPr lang="en-US" altLang="ja-JP" dirty="0" err="1" smtClean="0"/>
              <a:t>SciRuby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関数を</a:t>
            </a: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の式で表現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Refinements</a:t>
            </a:r>
            <a:r>
              <a:rPr kumimoji="1" lang="ja-JP" altLang="en-US" dirty="0" smtClean="0"/>
              <a:t>による拡張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06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計算</a:t>
            </a:r>
            <a:r>
              <a:rPr lang="ja-JP" altLang="en-US" dirty="0" smtClean="0"/>
              <a:t>と可視化の統合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Nyaplot</a:t>
            </a:r>
            <a:r>
              <a:rPr kumimoji="1" lang="ja-JP" altLang="en-US" dirty="0" smtClean="0"/>
              <a:t>を使用しているが、</a:t>
            </a:r>
            <a:r>
              <a:rPr kumimoji="1" lang="en-US" altLang="ja-JP" dirty="0" err="1" smtClean="0"/>
              <a:t>statsample</a:t>
            </a:r>
            <a:r>
              <a:rPr kumimoji="1" lang="ja-JP" altLang="en-US" dirty="0" smtClean="0"/>
              <a:t>などは使用していない</a:t>
            </a:r>
            <a:endParaRPr kumimoji="1" lang="en-US" altLang="ja-JP" dirty="0" smtClean="0"/>
          </a:p>
          <a:p>
            <a:r>
              <a:rPr lang="ja-JP" altLang="en-US" dirty="0" smtClean="0"/>
              <a:t>計測データと理論値の重ね合わせが面倒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6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1959</a:t>
            </a:r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統計力学的手法を株価に適用</a:t>
            </a:r>
            <a:endParaRPr kumimoji="1" lang="en-US" altLang="ja-JP" dirty="0" smtClean="0"/>
          </a:p>
          <a:p>
            <a:r>
              <a:rPr lang="ja-JP" altLang="en-US" dirty="0" smtClean="0"/>
              <a:t>時系列データの分析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ja-JP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100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200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  <m:e>
                            <m:r>
                              <a:rPr lang="el-GR" altLang="ja-JP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</m:eqArr>
                      </m:fName>
                      <m:e/>
                    </m:func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株価の刺激とそれに対するトレーダー・投資家の主観的感覚は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市場の取引データを分析したら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4882</TotalTime>
  <Words>841</Words>
  <Application>Microsoft Office PowerPoint</Application>
  <PresentationFormat>画面に合わせる (4:3)</PresentationFormat>
  <Paragraphs>245</Paragraphs>
  <Slides>36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4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データ解析</vt:lpstr>
      <vt:lpstr>具体例</vt:lpstr>
      <vt:lpstr>株式市場のブラウン運動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平均・分散・標準偏差</vt:lpstr>
      <vt:lpstr>正規分布</vt:lpstr>
      <vt:lpstr>株価の対数の分布</vt:lpstr>
      <vt:lpstr>対数を使う根拠</vt:lpstr>
      <vt:lpstr>4. 論理的決定</vt:lpstr>
      <vt:lpstr>5. 市場の平等性</vt:lpstr>
      <vt:lpstr>6. 株価の収益率の分布</vt:lpstr>
      <vt:lpstr>7. 数学的表現</vt:lpstr>
      <vt:lpstr>観測データとの比較</vt:lpstr>
      <vt:lpstr>収益率の分布の非正規性</vt:lpstr>
      <vt:lpstr>安定分布のPDFとCDF</vt:lpstr>
      <vt:lpstr>Rubyによるデータ解析 の現状</vt:lpstr>
      <vt:lpstr>Why Ruby?</vt:lpstr>
      <vt:lpstr>ライブラリ・ツール群</vt:lpstr>
      <vt:lpstr>NMatrix vs NArray</vt:lpstr>
      <vt:lpstr>daru</vt:lpstr>
      <vt:lpstr>Daru::Vector</vt:lpstr>
      <vt:lpstr>Daru::DataFrame</vt:lpstr>
      <vt:lpstr>Jupyter/IRuby</vt:lpstr>
      <vt:lpstr>デモ</vt:lpstr>
      <vt:lpstr>今後の課題</vt:lpstr>
      <vt:lpstr>機能追加・機能改善</vt:lpstr>
      <vt:lpstr>性能改善</vt:lpstr>
      <vt:lpstr>DSLの強化</vt:lpstr>
      <vt:lpstr>Refinementsによる拡張</vt:lpstr>
      <vt:lpstr>計算と可視化の統合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1139</cp:revision>
  <dcterms:created xsi:type="dcterms:W3CDTF">2012-09-20T04:46:58Z</dcterms:created>
  <dcterms:modified xsi:type="dcterms:W3CDTF">2016-02-07T14:18:55Z</dcterms:modified>
</cp:coreProperties>
</file>