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42"/>
  </p:notesMasterIdLst>
  <p:sldIdLst>
    <p:sldId id="256" r:id="rId2"/>
    <p:sldId id="275" r:id="rId3"/>
    <p:sldId id="307" r:id="rId4"/>
    <p:sldId id="290" r:id="rId5"/>
    <p:sldId id="305" r:id="rId6"/>
    <p:sldId id="306" r:id="rId7"/>
    <p:sldId id="308" r:id="rId8"/>
    <p:sldId id="309" r:id="rId9"/>
    <p:sldId id="310" r:id="rId10"/>
    <p:sldId id="312" r:id="rId11"/>
    <p:sldId id="313" r:id="rId12"/>
    <p:sldId id="333" r:id="rId13"/>
    <p:sldId id="342" r:id="rId14"/>
    <p:sldId id="332" r:id="rId15"/>
    <p:sldId id="334" r:id="rId16"/>
    <p:sldId id="335" r:id="rId17"/>
    <p:sldId id="336" r:id="rId18"/>
    <p:sldId id="337" r:id="rId19"/>
    <p:sldId id="344" r:id="rId20"/>
    <p:sldId id="345" r:id="rId21"/>
    <p:sldId id="315" r:id="rId22"/>
    <p:sldId id="340" r:id="rId23"/>
    <p:sldId id="316" r:id="rId24"/>
    <p:sldId id="322" r:id="rId25"/>
    <p:sldId id="347" r:id="rId26"/>
    <p:sldId id="317" r:id="rId27"/>
    <p:sldId id="323" r:id="rId28"/>
    <p:sldId id="324" r:id="rId29"/>
    <p:sldId id="350" r:id="rId30"/>
    <p:sldId id="325" r:id="rId31"/>
    <p:sldId id="352" r:id="rId32"/>
    <p:sldId id="327" r:id="rId33"/>
    <p:sldId id="326" r:id="rId34"/>
    <p:sldId id="349" r:id="rId35"/>
    <p:sldId id="341" r:id="rId36"/>
    <p:sldId id="343" r:id="rId37"/>
    <p:sldId id="329" r:id="rId38"/>
    <p:sldId id="346" r:id="rId39"/>
    <p:sldId id="330" r:id="rId40"/>
    <p:sldId id="338" r:id="rId4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の</a:t>
                </a:r>
                <a:r>
                  <a:rPr lang="ja-JP" altLang="en-US" dirty="0"/>
                  <a:t>範囲の</a:t>
                </a:r>
                <a:r>
                  <a:rPr lang="ja-JP" altLang="en-US" dirty="0" smtClean="0"/>
                  <a:t>面積 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 確率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正規分布で近似できる対象が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多い</a:t>
                </a:r>
                <a:endParaRPr lang="en-US" altLang="ja-JP" dirty="0" smtClean="0"/>
              </a:p>
              <a:p>
                <a:r>
                  <a:rPr lang="ja-JP" altLang="en-US" dirty="0"/>
                  <a:t>サンプル数を増やすと平均が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 smtClean="0"/>
                  <a:t>収束</a:t>
                </a:r>
                <a:r>
                  <a:rPr lang="ja-JP" altLang="en-US" dirty="0"/>
                  <a:t>（大数の法則）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58" y="1705315"/>
            <a:ext cx="4142017" cy="29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対数を使う根拠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価格の変化と利益・損失に対する主観的感覚を「同じ間隔」で測る</a:t>
            </a:r>
            <a:endParaRPr lang="en-US" altLang="ja-JP" dirty="0" smtClean="0"/>
          </a:p>
          <a:p>
            <a:r>
              <a:rPr kumimoji="1" lang="en-US" altLang="ja-JP" dirty="0" smtClean="0"/>
              <a:t>$10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</a:t>
            </a:r>
            <a:r>
              <a:rPr kumimoji="1" lang="ja-JP" altLang="en-US" dirty="0" smtClean="0"/>
              <a:t>の価格変化と、</a:t>
            </a:r>
            <a:r>
              <a:rPr kumimoji="1" lang="en-US" altLang="ja-JP" dirty="0" smtClean="0"/>
              <a:t>$100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$110</a:t>
            </a:r>
            <a:r>
              <a:rPr kumimoji="1" lang="ja-JP" altLang="en-US" dirty="0" smtClean="0"/>
              <a:t>の価格変化に対する主観的感覚は同じ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1800" dirty="0" smtClean="0"/>
                  <a:t>と</a:t>
                </a:r>
                <a:r>
                  <a:rPr lang="ja-JP" altLang="en-US" sz="1800" dirty="0"/>
                  <a:t>いう</a:t>
                </a:r>
                <a:r>
                  <a:rPr lang="ja-JP" altLang="en-US" sz="1800" dirty="0" smtClean="0"/>
                  <a:t>一連の行動についても同様に考える</a:t>
                </a:r>
                <a:endParaRPr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は期待値の見積である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は取引間の小さな時間間隔である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を持つと仮定する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論文のデータについては省略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でやってみる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の場合、</a:t>
                </a:r>
                <a:r>
                  <a:rPr lang="ja-JP" altLang="en-US" smtClean="0"/>
                  <a:t>分散が無限大になり中心</a:t>
                </a:r>
                <a:r>
                  <a:rPr lang="ja-JP" altLang="en-US" dirty="0" smtClean="0"/>
                  <a:t>極限定理が成り立たない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益率はこのケースの安定分布に従うと考えた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 r="-4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/>
              <a:t>有用</a:t>
            </a:r>
            <a:r>
              <a:rPr lang="ja-JP" altLang="en-US" dirty="0" smtClean="0"/>
              <a:t>な情報の発見、結論の提案、意思決定の支援</a:t>
            </a:r>
            <a:endParaRPr lang="en-US" altLang="ja-JP" dirty="0" smtClean="0"/>
          </a:p>
          <a:p>
            <a:r>
              <a:rPr lang="ja-JP" altLang="en-US" dirty="0" smtClean="0"/>
              <a:t>手段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データの検査、クリーニング、変換、モデル化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43144" y="2204864"/>
            <a:ext cx="7560839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Analysis of data is a process of inspecting, cleaning, transforming, and modeling data with the goal of discovering useful information, suggesting conclusions, and supporting decision-making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algn="r"/>
            <a:r>
              <a:rPr lang="en-US" altLang="ja-JP" dirty="0" smtClean="0"/>
              <a:t>Data analysis</a:t>
            </a:r>
          </a:p>
          <a:p>
            <a:pPr algn="r"/>
            <a:r>
              <a:rPr lang="en-US" altLang="ja-JP" dirty="0"/>
              <a:t>https://en.wikipedia.org/wiki/Data_analysis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と同じ理由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アプリケーション開発とデータ解析で同じ言語を使う</a:t>
            </a:r>
            <a:endParaRPr lang="en-US" altLang="ja-JP" dirty="0" smtClean="0"/>
          </a:p>
          <a:p>
            <a:r>
              <a:rPr lang="ja-JP" altLang="en-US" dirty="0" smtClean="0"/>
              <a:t>でも道具は揃ってる？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106960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NArray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NMatrix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データフレーム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57200" y="4205922"/>
            <a:ext cx="7620000" cy="192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基本的な要素は揃いつつある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多次元配列ライブラリ</a:t>
            </a:r>
            <a:endParaRPr lang="en-US" altLang="ja-JP" dirty="0" smtClean="0"/>
          </a:p>
          <a:p>
            <a:r>
              <a:rPr lang="ja-JP" altLang="en-US" dirty="0" smtClean="0"/>
              <a:t>連続したメモリ領域に要素を配置し、次元毎の要素数を固定することでインデックスアクセスを行う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4×3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の多次元配列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ja-JP" altLang="en-US" dirty="0" smtClean="0"/>
              <a:t>のとき、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 * j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番目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次元順序は次期開発版で変更？</a:t>
            </a:r>
            <a:endParaRPr lang="en-US" altLang="ja-JP" dirty="0"/>
          </a:p>
          <a:p>
            <a:r>
              <a:rPr lang="ja-JP" altLang="en-US" dirty="0" smtClean="0"/>
              <a:t>多次元</a:t>
            </a:r>
            <a:r>
              <a:rPr lang="ja-JP" altLang="en-US" dirty="0"/>
              <a:t>配列同士の演算、多次元配列とスカラー値の演算が</a:t>
            </a:r>
            <a:r>
              <a:rPr lang="ja-JP" altLang="en-US" dirty="0" smtClean="0"/>
              <a:t>高速</a:t>
            </a:r>
            <a:endParaRPr lang="en-US" altLang="ja-JP" dirty="0" smtClean="0"/>
          </a:p>
          <a:p>
            <a:r>
              <a:rPr lang="ja-JP" altLang="en-US" dirty="0" smtClean="0"/>
              <a:t>最新リリースは</a:t>
            </a: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別リポジトリで次期開発版が開発中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970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0]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95978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0]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678019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3397072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a[3,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11715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1]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3723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1]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55731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1]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412334" y="3681028"/>
            <a:ext cx="43204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SciRuby</a:t>
            </a:r>
            <a:r>
              <a:rPr lang="ja-JP" altLang="en-US" dirty="0" smtClean="0"/>
              <a:t>プロジェクトの行列計算ライブラリ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より後発の競合ライブラリ</a:t>
            </a:r>
            <a:endParaRPr lang="en-US" altLang="ja-JP" dirty="0" smtClean="0"/>
          </a:p>
          <a:p>
            <a:pPr lvl="1"/>
            <a:r>
              <a:rPr lang="ja-JP" altLang="en-US" dirty="0"/>
              <a:t>同時</a:t>
            </a:r>
            <a:r>
              <a:rPr lang="ja-JP" altLang="en-US" dirty="0" smtClean="0"/>
              <a:t>に使えないという意味でも競合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ドキュメントには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/>
              <a:t>　で回避せよとあるが、その</a:t>
            </a:r>
            <a:r>
              <a:rPr lang="ja-JP" altLang="en-US" dirty="0"/>
              <a:t>後</a:t>
            </a:r>
            <a:r>
              <a:rPr lang="ja-JP" altLang="en-US" dirty="0" smtClean="0"/>
              <a:t>で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narray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しているライブラリがあるとエラー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ja-JP" dirty="0" smtClean="0"/>
          </a:p>
          <a:p>
            <a:r>
              <a:rPr lang="ja-JP" altLang="en-US" dirty="0" smtClean="0"/>
              <a:t>遅い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 in </a:t>
            </a:r>
            <a:r>
              <a:rPr kumimoji="1" lang="en-US" altLang="ja-JP" dirty="0" err="1" smtClean="0"/>
              <a:t>RUby</a:t>
            </a:r>
            <a:endParaRPr kumimoji="1" lang="en-US" altLang="ja-JP" dirty="0" smtClean="0"/>
          </a:p>
          <a:p>
            <a:r>
              <a:rPr kumimoji="1" lang="en-US" altLang="ja-JP" dirty="0" smtClean="0"/>
              <a:t>Daru::Vector</a:t>
            </a:r>
          </a:p>
          <a:p>
            <a:pPr lvl="1"/>
            <a:r>
              <a:rPr lang="ja-JP" altLang="en-US" dirty="0" smtClean="0"/>
              <a:t>一次元ベクトルを表すデータ構造</a:t>
            </a:r>
            <a:endParaRPr lang="en-US" altLang="ja-JP" dirty="0" smtClean="0"/>
          </a:p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スプレッドシートライクな二次元の表を表すデータ構造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5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60, 30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+ v2 #=&gt; Vector[50, 80, 60]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* 10 #=&gt; Vector[400, 200, 300]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v1.mean #=&gt; 30.0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</a:t>
            </a:r>
            <a:r>
              <a:rPr lang="ja-JP" altLang="en-US" dirty="0" smtClean="0"/>
              <a:t>構造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各列が</a:t>
            </a:r>
            <a:r>
              <a:rPr lang="en-US" altLang="ja-JP" dirty="0" smtClean="0"/>
              <a:t>Daru::Vector</a:t>
            </a:r>
            <a:r>
              <a:rPr lang="ja-JP" altLang="en-US" dirty="0" smtClean="0"/>
              <a:t>に</a:t>
            </a:r>
            <a:r>
              <a:rPr lang="ja-JP" altLang="en-US" smtClean="0"/>
              <a:t>よって表現され</a:t>
            </a:r>
            <a:r>
              <a:rPr lang="ja-JP" altLang="en-US"/>
              <a:t>る</a:t>
            </a:r>
            <a:endParaRPr lang="en-US" altLang="ja-JP" dirty="0" smtClean="0"/>
          </a:p>
          <a:p>
            <a:r>
              <a:rPr kumimoji="1" lang="ja-JP" altLang="en-US" dirty="0" smtClean="0"/>
              <a:t>列単位の処理は速いが、行単位の処理は遅い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とくに遅い例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/>
              <a:t>高速化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DataFrame.new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(x: [1,2,3], y: [4,5,6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7584" y="40050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df.filter_rows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{|row| row[:x] &gt; 1}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511521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Nyaplot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プロットライブラリ</a:t>
            </a:r>
            <a:endParaRPr lang="en-US" altLang="ja-JP" dirty="0" smtClean="0"/>
          </a:p>
          <a:p>
            <a:r>
              <a:rPr lang="en-US" altLang="ja-JP" dirty="0" err="1" smtClean="0"/>
              <a:t>Jupyter</a:t>
            </a:r>
            <a:r>
              <a:rPr lang="en-US" altLang="ja-JP" dirty="0" smtClean="0"/>
              <a:t> notebook</a:t>
            </a:r>
            <a:r>
              <a:rPr lang="ja-JP" altLang="en-US" dirty="0" smtClean="0"/>
              <a:t>上で動作</a:t>
            </a:r>
            <a:endParaRPr lang="en-US" altLang="ja-JP" dirty="0" smtClean="0"/>
          </a:p>
          <a:p>
            <a:r>
              <a:rPr lang="en-US" altLang="ja-JP" dirty="0" err="1" smtClean="0"/>
              <a:t>WebGL</a:t>
            </a:r>
            <a:r>
              <a:rPr lang="ja-JP" altLang="en-US" dirty="0" smtClean="0"/>
              <a:t>を利用した</a:t>
            </a:r>
            <a:r>
              <a:rPr lang="en-US" altLang="ja-JP" dirty="0" smtClean="0"/>
              <a:t>3D</a:t>
            </a:r>
            <a:r>
              <a:rPr lang="ja-JP" altLang="en-US" dirty="0" smtClean="0"/>
              <a:t>プロットも可能</a:t>
            </a:r>
            <a:endParaRPr lang="en-US" altLang="ja-JP" dirty="0" smtClean="0"/>
          </a:p>
          <a:p>
            <a:r>
              <a:rPr lang="ja-JP" altLang="en-US" dirty="0" smtClean="0"/>
              <a:t>散布図のプロット例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3573016"/>
            <a:ext cx="7560839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plot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Nyaplot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Plot.new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plot.add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(:scatter, [0,1,2,3,4], [-1,2,-3,4,-5])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plot.show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具体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Mathematica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用の科学計算ライブラリの開発プロジェクト</a:t>
            </a:r>
            <a:endParaRPr lang="en-US" altLang="ja-JP" dirty="0" smtClean="0"/>
          </a:p>
          <a:p>
            <a:r>
              <a:rPr kumimoji="1" lang="en-US" altLang="ja-JP" dirty="0" err="1" smtClean="0"/>
              <a:t>NMatrix</a:t>
            </a:r>
            <a:r>
              <a:rPr kumimoji="1" lang="ja-JP" altLang="en-US" dirty="0" smtClean="0"/>
              <a:t>や</a:t>
            </a:r>
            <a:r>
              <a:rPr kumimoji="1" lang="en-US" altLang="ja-JP" dirty="0" err="1" smtClean="0"/>
              <a:t>daru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IRuby</a:t>
            </a:r>
            <a:r>
              <a:rPr kumimoji="1" lang="ja-JP" altLang="en-US" dirty="0" smtClean="0"/>
              <a:t>も</a:t>
            </a:r>
            <a:r>
              <a:rPr kumimoji="1" lang="en-US" altLang="ja-JP" dirty="0" err="1" smtClean="0"/>
              <a:t>SciRuby</a:t>
            </a:r>
            <a:r>
              <a:rPr kumimoji="1" lang="ja-JP" altLang="en-US" dirty="0" smtClean="0"/>
              <a:t>の一部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Statsample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統計用ライブラリ</a:t>
            </a:r>
            <a:endParaRPr lang="en-US" altLang="ja-JP" dirty="0" smtClean="0"/>
          </a:p>
          <a:p>
            <a:r>
              <a:rPr kumimoji="1" lang="en-US" altLang="ja-JP" dirty="0" smtClean="0"/>
              <a:t>Distribution</a:t>
            </a:r>
          </a:p>
          <a:p>
            <a:pPr lvl="1"/>
            <a:r>
              <a:rPr lang="ja-JP" altLang="en-US" dirty="0" smtClean="0"/>
              <a:t>確率分布用ライブラリ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9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利用者が少ない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statsample</a:t>
            </a:r>
            <a:r>
              <a:rPr lang="ja-JP" altLang="en-US" dirty="0" smtClean="0"/>
              <a:t>を同時に</a:t>
            </a:r>
            <a:r>
              <a:rPr lang="en-US" altLang="ja-JP" dirty="0" smtClean="0"/>
              <a:t>require</a:t>
            </a:r>
            <a:r>
              <a:rPr lang="ja-JP" altLang="en-US" dirty="0" smtClean="0"/>
              <a:t>すると最新の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ではエラー</a:t>
            </a:r>
            <a:r>
              <a:rPr lang="ja-JP" altLang="en-US" dirty="0" smtClean="0"/>
              <a:t>に</a:t>
            </a:r>
            <a:r>
              <a:rPr lang="ja-JP" altLang="en-US" dirty="0" smtClean="0"/>
              <a:t>なる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あまり使われていないのでは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r>
              <a:rPr kumimoji="1" lang="en-US" altLang="ja-JP" dirty="0" err="1" smtClean="0"/>
              <a:t>NArray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NMatrix</a:t>
            </a:r>
            <a:r>
              <a:rPr kumimoji="1" lang="ja-JP" altLang="en-US" dirty="0" smtClean="0"/>
              <a:t>が競合していることも、少ない利用者・開発者が</a:t>
            </a:r>
            <a:r>
              <a:rPr lang="ja-JP" altLang="en-US" dirty="0" smtClean="0"/>
              <a:t>分散してしまう原因になっているのでは？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欠損値の扱い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チェックや穴埋め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再サンプリング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金融</a:t>
            </a:r>
            <a:r>
              <a:rPr kumimoji="1" lang="ja-JP" altLang="en-US" dirty="0" smtClean="0"/>
              <a:t>関係の</a:t>
            </a:r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遅い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そもそもこのまま</a:t>
            </a:r>
            <a:r>
              <a:rPr lang="en-US" altLang="ja-JP" dirty="0" err="1" smtClean="0"/>
              <a:t>NMatrix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よいのか</a:t>
            </a:r>
            <a:endParaRPr lang="en-US" altLang="ja-JP" dirty="0" smtClean="0"/>
          </a:p>
          <a:p>
            <a:r>
              <a:rPr lang="en-US" altLang="ja-JP" dirty="0" err="1" smtClean="0"/>
              <a:t>daru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GSL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NMatrix</a:t>
            </a:r>
            <a:r>
              <a:rPr lang="ja-JP" altLang="en-US" dirty="0" smtClean="0"/>
              <a:t>が利用できる</a:t>
            </a:r>
            <a:r>
              <a:rPr lang="ja-JP" altLang="en-US" dirty="0" smtClean="0"/>
              <a:t>場合</a:t>
            </a:r>
            <a:r>
              <a:rPr lang="ja-JP" altLang="en-US" dirty="0" smtClean="0"/>
              <a:t>も、明示的に指定が必要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DSL</a:t>
            </a:r>
            <a:r>
              <a:rPr lang="ja-JP" altLang="en-US" dirty="0" smtClean="0"/>
              <a:t>の強化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DataFrame#where</a:t>
            </a:r>
            <a:endParaRPr kumimoji="1" lang="en-US" altLang="ja-JP" dirty="0" smtClean="0"/>
          </a:p>
          <a:p>
            <a:r>
              <a:rPr lang="en-US" altLang="ja-JP" dirty="0" err="1" smtClean="0"/>
              <a:t>SciRuby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関数を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の式で表現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による拡張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デファクトスタンダード化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r>
              <a:rPr lang="ja-JP" altLang="en-US" dirty="0"/>
              <a:t> </a:t>
            </a:r>
            <a:r>
              <a:rPr lang="en-US" altLang="ja-JP" dirty="0" smtClean="0"/>
              <a:t>or </a:t>
            </a:r>
            <a:r>
              <a:rPr lang="en-US" altLang="ja-JP" dirty="0" err="1" smtClean="0"/>
              <a:t>NMatrix</a:t>
            </a:r>
            <a:r>
              <a:rPr lang="en-US" altLang="ja-JP" dirty="0" smtClean="0"/>
              <a:t>?</a:t>
            </a:r>
            <a:endParaRPr lang="en-US" altLang="ja-JP" dirty="0"/>
          </a:p>
          <a:p>
            <a:r>
              <a:rPr kumimoji="1" lang="en-US" altLang="ja-JP" dirty="0" err="1" smtClean="0"/>
              <a:t>daru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Nyaplot</a:t>
            </a:r>
            <a:r>
              <a:rPr kumimoji="1" lang="ja-JP" altLang="en-US" dirty="0" smtClean="0"/>
              <a:t>を使用しているが、</a:t>
            </a:r>
            <a:r>
              <a:rPr kumimoji="1" lang="en-US" altLang="ja-JP" dirty="0" err="1" smtClean="0"/>
              <a:t>statsample</a:t>
            </a:r>
            <a:r>
              <a:rPr kumimoji="1" lang="ja-JP" altLang="en-US" dirty="0" smtClean="0"/>
              <a:t>などは使用して</a:t>
            </a:r>
            <a:r>
              <a:rPr kumimoji="1" lang="ja-JP" altLang="en-US" dirty="0" smtClean="0"/>
              <a:t>いないなど、ライブラリによって使うものが違う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6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</a:t>
            </a:r>
            <a:r>
              <a:rPr kumimoji="1" lang="en-US" altLang="ja-JP" dirty="0" smtClean="0"/>
              <a:t>1959</a:t>
            </a:r>
          </a:p>
          <a:p>
            <a:r>
              <a:rPr lang="en-US" altLang="ja-JP" dirty="0"/>
              <a:t>『</a:t>
            </a:r>
            <a:r>
              <a:rPr lang="ja-JP" altLang="en-US" dirty="0" smtClean="0"/>
              <a:t>ウォール街</a:t>
            </a:r>
            <a:r>
              <a:rPr lang="ja-JP" altLang="en-US" dirty="0"/>
              <a:t>の物理</a:t>
            </a:r>
            <a:r>
              <a:rPr lang="ja-JP" altLang="en-US" dirty="0" smtClean="0"/>
              <a:t>学者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という書籍で紹介</a:t>
            </a:r>
            <a:endParaRPr kumimoji="1" lang="en-US" altLang="ja-JP" dirty="0" smtClean="0"/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  <a:p>
            <a:r>
              <a:rPr lang="ja-JP" altLang="en-US" dirty="0" smtClean="0"/>
              <a:t>時系列データの分析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ja-JP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100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200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  <m:e>
                            <m:r>
                              <a:rPr lang="el-GR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</m:eqArr>
                      </m:fName>
                      <m:e/>
                    </m:func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株価の刺激とそれに対するトレーダー・投資家の主観的感覚は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市場の取引データを分析したら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7396</TotalTime>
  <Words>1233</Words>
  <Application>Microsoft Office PowerPoint</Application>
  <PresentationFormat>画面に合わせる (4:3)</PresentationFormat>
  <Paragraphs>315</Paragraphs>
  <Slides>40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8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データ解析</vt:lpstr>
      <vt:lpstr>具体例</vt:lpstr>
      <vt:lpstr>株式市場のブラウン運動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平均・分散・標準偏差</vt:lpstr>
      <vt:lpstr>正規分布</vt:lpstr>
      <vt:lpstr>株価の対数の分布</vt:lpstr>
      <vt:lpstr>対数を使う根拠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NArray</vt:lpstr>
      <vt:lpstr>NMatrix</vt:lpstr>
      <vt:lpstr>daru</vt:lpstr>
      <vt:lpstr>Daru::Vector</vt:lpstr>
      <vt:lpstr>Daru::DataFrame</vt:lpstr>
      <vt:lpstr>Nyaplot</vt:lpstr>
      <vt:lpstr>Jupyter/IRuby</vt:lpstr>
      <vt:lpstr>SciRuby</vt:lpstr>
      <vt:lpstr>デモ</vt:lpstr>
      <vt:lpstr>今後の課題</vt:lpstr>
      <vt:lpstr>利用者が少ない</vt:lpstr>
      <vt:lpstr>機能追加・機能改善</vt:lpstr>
      <vt:lpstr>性能改善</vt:lpstr>
      <vt:lpstr>DSLの強化</vt:lpstr>
      <vt:lpstr>Refinementsによる拡張</vt:lpstr>
      <vt:lpstr>デファクトスタンダード化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1247</cp:revision>
  <dcterms:created xsi:type="dcterms:W3CDTF">2012-09-20T04:46:58Z</dcterms:created>
  <dcterms:modified xsi:type="dcterms:W3CDTF">2016-02-16T05:08:52Z</dcterms:modified>
</cp:coreProperties>
</file>