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6"/>
  </p:notesMasterIdLst>
  <p:sldIdLst>
    <p:sldId id="256" r:id="rId2"/>
    <p:sldId id="357" r:id="rId3"/>
    <p:sldId id="359" r:id="rId4"/>
    <p:sldId id="307" r:id="rId5"/>
    <p:sldId id="290" r:id="rId6"/>
    <p:sldId id="358" r:id="rId7"/>
    <p:sldId id="305" r:id="rId8"/>
    <p:sldId id="306" r:id="rId9"/>
    <p:sldId id="308" r:id="rId10"/>
    <p:sldId id="309" r:id="rId11"/>
    <p:sldId id="310" r:id="rId12"/>
    <p:sldId id="313" r:id="rId13"/>
    <p:sldId id="312" r:id="rId14"/>
    <p:sldId id="333" r:id="rId15"/>
    <p:sldId id="342" r:id="rId16"/>
    <p:sldId id="332" r:id="rId17"/>
    <p:sldId id="334" r:id="rId18"/>
    <p:sldId id="335" r:id="rId19"/>
    <p:sldId id="336" r:id="rId20"/>
    <p:sldId id="337" r:id="rId21"/>
    <p:sldId id="344" r:id="rId22"/>
    <p:sldId id="345" r:id="rId23"/>
    <p:sldId id="315" r:id="rId24"/>
    <p:sldId id="340" r:id="rId25"/>
    <p:sldId id="316" r:id="rId26"/>
    <p:sldId id="322" r:id="rId27"/>
    <p:sldId id="347" r:id="rId28"/>
    <p:sldId id="354" r:id="rId29"/>
    <p:sldId id="323" r:id="rId30"/>
    <p:sldId id="324" r:id="rId31"/>
    <p:sldId id="350" r:id="rId32"/>
    <p:sldId id="325" r:id="rId33"/>
    <p:sldId id="352" r:id="rId34"/>
    <p:sldId id="327" r:id="rId35"/>
    <p:sldId id="326" r:id="rId36"/>
    <p:sldId id="349" r:id="rId37"/>
    <p:sldId id="341" r:id="rId38"/>
    <p:sldId id="343" r:id="rId39"/>
    <p:sldId id="356" r:id="rId40"/>
    <p:sldId id="329" r:id="rId41"/>
    <p:sldId id="346" r:id="rId42"/>
    <p:sldId id="360" r:id="rId43"/>
    <p:sldId id="361" r:id="rId44"/>
    <p:sldId id="338" r:id="rId4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範囲の</a:t>
                </a:r>
                <a:r>
                  <a:rPr lang="ja-JP" altLang="en-US" dirty="0" smtClean="0"/>
                  <a:t>面積 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 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</a:t>
                </a:r>
                <a:r>
                  <a:rPr lang="ja-JP" altLang="en-US" dirty="0" smtClean="0"/>
                  <a:t>サイズ</a:t>
                </a:r>
                <a:r>
                  <a:rPr lang="ja-JP" altLang="en-US" dirty="0" smtClean="0"/>
                  <a:t>を大きくすると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標本平均が真の平均に近づく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（</a:t>
                </a:r>
                <a:r>
                  <a:rPr lang="ja-JP" altLang="en-US" dirty="0"/>
                  <a:t>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</a:t>
            </a:r>
            <a:r>
              <a:rPr lang="ja-JP" altLang="en-US" dirty="0" smtClean="0"/>
              <a:t>収益</a:t>
            </a:r>
            <a:r>
              <a:rPr lang="ja-JP" altLang="en-US" dirty="0"/>
              <a:t>率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使う根拠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価格の変化と利益・損失に対する主観的感覚を表す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$10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</a:t>
                </a:r>
                <a:r>
                  <a:rPr kumimoji="1" lang="ja-JP" altLang="en-US" dirty="0" smtClean="0"/>
                  <a:t>の価格変化と、</a:t>
                </a:r>
                <a:r>
                  <a:rPr kumimoji="1" lang="en-US" altLang="ja-JP" dirty="0" smtClean="0"/>
                  <a:t>$100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$110</a:t>
                </a:r>
                <a:r>
                  <a:rPr kumimoji="1" lang="ja-JP" altLang="en-US" dirty="0" smtClean="0"/>
                  <a:t>の価格変化に対する主観的感覚は</a:t>
                </a:r>
                <a:r>
                  <a:rPr kumimoji="1" lang="ja-JP" altLang="en-US" dirty="0" smtClean="0"/>
                  <a:t>同じ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なぜ収益率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ja-JP" altLang="en-US" dirty="0" smtClean="0"/>
                  <a:t> ではなく対数収益率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を使うか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対数収益率を使うことで、上昇率と下降率の対称性が得られる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価格が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下降した</a:t>
                </a:r>
                <a:r>
                  <a:rPr lang="ja-JP" altLang="en-US" dirty="0"/>
                  <a:t>後</a:t>
                </a:r>
                <a:r>
                  <a:rPr lang="ja-JP" altLang="en-US" dirty="0" smtClean="0"/>
                  <a:t>に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上昇しても元の</a:t>
                </a:r>
                <a:r>
                  <a:rPr lang="ja-JP" altLang="en-US" dirty="0"/>
                  <a:t>価格</a:t>
                </a:r>
                <a:r>
                  <a:rPr kumimoji="1" lang="ja-JP" altLang="en-US" dirty="0" smtClean="0"/>
                  <a:t>に戻らない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1800" dirty="0" smtClean="0"/>
                  <a:t>と</a:t>
                </a:r>
                <a:r>
                  <a:rPr lang="ja-JP" altLang="en-US" sz="1800" dirty="0"/>
                  <a:t>いう</a:t>
                </a:r>
                <a:r>
                  <a:rPr lang="ja-JP" altLang="en-US" sz="1800" dirty="0" smtClean="0"/>
                  <a:t>一連の行動についても同様に考える</a:t>
                </a:r>
                <a:endParaRPr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は期待値の見積である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は取引間の小さな時間間隔である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を持つと仮定する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中心極限定理により、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の分布によらず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が大きくなると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は正規分布に近づく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前田 修吾</a:t>
            </a:r>
            <a:endParaRPr lang="en-US" altLang="ja-JP" dirty="0" smtClean="0"/>
          </a:p>
          <a:p>
            <a:r>
              <a:rPr lang="ja-JP" altLang="en-US" dirty="0" smtClean="0"/>
              <a:t>所属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株式会社ネットワーク応用通信研究所（</a:t>
            </a:r>
            <a:r>
              <a:rPr lang="en-US" altLang="ja-JP" dirty="0" smtClean="0"/>
              <a:t>1999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一般財団法人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アソシエーション（</a:t>
            </a:r>
            <a:r>
              <a:rPr lang="en-US" altLang="ja-JP" dirty="0" smtClean="0"/>
              <a:t>2007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r>
              <a:rPr lang="ja-JP" altLang="en-US" dirty="0" smtClean="0"/>
              <a:t>オープンソース活動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</a:t>
            </a:r>
            <a:r>
              <a:rPr lang="ja-JP" altLang="en-US" dirty="0" smtClean="0"/>
              <a:t>開発者（</a:t>
            </a:r>
            <a:r>
              <a:rPr lang="en-US" altLang="ja-JP" dirty="0" smtClean="0"/>
              <a:t>1997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1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安定分布は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</a:t>
                </a:r>
                <a:r>
                  <a:rPr lang="ja-JP" altLang="en-US" dirty="0" smtClean="0"/>
                  <a:t>、中心</a:t>
                </a:r>
                <a:r>
                  <a:rPr lang="ja-JP" altLang="en-US" dirty="0" smtClean="0"/>
                  <a:t>極限</a:t>
                </a:r>
                <a:r>
                  <a:rPr lang="ja-JP" altLang="en-US" dirty="0" smtClean="0"/>
                  <a:t>定理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成り立たない</a:t>
                </a:r>
                <a:endParaRPr lang="en-US" altLang="ja-JP" dirty="0" smtClean="0"/>
              </a:p>
              <a:p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ja-JP" altLang="en-US" dirty="0" smtClean="0"/>
                  <a:t> の</a:t>
                </a:r>
                <a:r>
                  <a:rPr lang="ja-JP" altLang="en-US" dirty="0" smtClean="0"/>
                  <a:t>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</a:t>
            </a:r>
            <a:r>
              <a:rPr lang="ja-JP" altLang="en-US" dirty="0" smtClean="0"/>
              <a:t>理由</a:t>
            </a:r>
            <a:r>
              <a:rPr lang="ja-JP" altLang="en-US" dirty="0" smtClean="0"/>
              <a:t>（</a:t>
            </a:r>
            <a:r>
              <a:rPr lang="en-US" altLang="ja-JP" dirty="0" smtClean="0"/>
              <a:t>『Python</a:t>
            </a:r>
            <a:r>
              <a:rPr lang="ja-JP" altLang="en-US" dirty="0" smtClean="0"/>
              <a:t>によるデータ分析入門</a:t>
            </a:r>
            <a:r>
              <a:rPr lang="en-US" altLang="ja-JP" dirty="0" smtClean="0"/>
              <a:t>』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</a:t>
            </a:r>
            <a:r>
              <a:rPr lang="ja-JP" altLang="en-US" dirty="0" smtClean="0"/>
              <a:t>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</a:t>
            </a:r>
            <a:r>
              <a:rPr lang="ja-JP" altLang="en-US" dirty="0" smtClean="0"/>
              <a:t>使う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48833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</a:t>
                      </a:r>
                      <a:r>
                        <a:rPr kumimoji="1" lang="ja-JP" altLang="en-US" dirty="0" smtClean="0"/>
                        <a:t>計算全般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r>
              <a:rPr kumimoji="1" lang="en-US" altLang="ja-JP" dirty="0" smtClean="0"/>
              <a:t>Daru::Vector</a:t>
            </a:r>
          </a:p>
          <a:p>
            <a:pPr lvl="1"/>
            <a:r>
              <a:rPr lang="ja-JP" altLang="en-US" dirty="0" smtClean="0"/>
              <a:t>一次元ベクトルを表すデータ構造</a:t>
            </a:r>
            <a:endParaRPr lang="en-US" altLang="ja-JP" dirty="0" smtClean="0"/>
          </a:p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スプレッドシートライクな二次元の表を表すデータ構造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によるデータ解析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8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</a:t>
            </a:r>
            <a:r>
              <a:rPr lang="ja-JP" altLang="en-US" dirty="0" smtClean="0"/>
              <a:t>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高速化</a:t>
            </a:r>
            <a:r>
              <a:rPr lang="ja-JP" altLang="en-US" dirty="0"/>
              <a:t>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株価データの解析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github.com/shugo/DCW2016/blob/master/Stock.ipynb</a:t>
            </a:r>
          </a:p>
          <a:p>
            <a:r>
              <a:rPr lang="en-US" altLang="ja-JP" dirty="0" smtClean="0"/>
              <a:t>PSDS</a:t>
            </a:r>
            <a:r>
              <a:rPr lang="ja-JP" altLang="en-US" dirty="0" smtClean="0"/>
              <a:t>から取得したデータの解析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://github.com/shugo/DCW2016/blob/master/PSDS.ipynb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RubyKaigi</a:t>
            </a:r>
            <a:r>
              <a:rPr lang="ja-JP" altLang="en-US" dirty="0" smtClean="0"/>
              <a:t>でデータ解析分野の発表は</a:t>
            </a:r>
            <a:r>
              <a:rPr lang="en-US" altLang="ja-JP" dirty="0" smtClean="0"/>
              <a:t>0</a:t>
            </a:r>
          </a:p>
          <a:p>
            <a:pPr lvl="1"/>
            <a:r>
              <a:rPr lang="en-US" altLang="ja-JP" dirty="0" err="1" smtClean="0"/>
              <a:t>nmatrix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statsample</a:t>
            </a:r>
            <a:r>
              <a:rPr lang="ja-JP" altLang="en-US" dirty="0" smtClean="0"/>
              <a:t>を同時に</a:t>
            </a:r>
            <a:r>
              <a:rPr lang="en-US" altLang="ja-JP" dirty="0" smtClean="0"/>
              <a:t>require</a:t>
            </a:r>
            <a:r>
              <a:rPr lang="ja-JP" altLang="en-US" dirty="0" smtClean="0"/>
              <a:t>すると最新の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ではエラー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r>
              <a:rPr lang="ja-JP" altLang="en-US" dirty="0" smtClean="0"/>
              <a:t>今後の方策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欠損値の扱い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チェックや穴埋め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時系列データの扱い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</a:t>
            </a:r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経験累積分布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Q-Q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データ解析の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多言語との差別化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ブロックの効果的利用</a:t>
            </a:r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の動的性質の活用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スキーマレスなデータとの親和性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r>
              <a:rPr lang="en-US" altLang="ja-JP" dirty="0" err="1" smtClean="0"/>
              <a:t>#where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現在の記法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拡張</a:t>
            </a:r>
            <a:r>
              <a:rPr lang="ja-JP" altLang="en-US" dirty="0"/>
              <a:t>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99592" y="2636912"/>
            <a:ext cx="7560839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lteg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9592" y="4119401"/>
            <a:ext cx="7560839" cy="7497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:x &gt; 1 }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自体の拡張案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ブロック内でのみ</a:t>
            </a:r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を有効にする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https://github.com/shugo/ruby/tree/eval_using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2636912"/>
            <a:ext cx="6857528" cy="3294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refine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quo(other)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instance_eval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(using: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1 / 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38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Daru::</a:t>
            </a:r>
            <a:r>
              <a:rPr lang="en-US" altLang="ja-JP" dirty="0" err="1" smtClean="0"/>
              <a:t>DataFrame#where</a:t>
            </a:r>
            <a:r>
              <a:rPr lang="ja-JP" altLang="en-US" dirty="0" smtClean="0"/>
              <a:t>の拡張</a:t>
            </a:r>
            <a:endParaRPr lang="en-US" altLang="ja-JP" dirty="0" smtClean="0"/>
          </a:p>
          <a:p>
            <a:pPr lvl="1"/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github.com/shugo/DCW2016/blob/master/DaruRefinements.ipynb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4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</a:t>
            </a:r>
            <a:r>
              <a:rPr kumimoji="1" lang="en-US" altLang="ja-JP" dirty="0" smtClean="0"/>
              <a:t>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</a:t>
            </a:r>
            <a:r>
              <a:rPr kumimoji="1" lang="ja-JP" altLang="en-US" dirty="0" smtClean="0"/>
              <a:t>適用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ブラウン</a:t>
            </a:r>
            <a:r>
              <a:rPr lang="ja-JP" altLang="en-US" dirty="0"/>
              <a:t>運動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27482"/>
            <a:ext cx="2782416" cy="278241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15616" y="5517232"/>
            <a:ext cx="6912768" cy="28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0"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commons.wikimedia.org/wiki/File:Brownian_motion_large.gif  </a:t>
            </a:r>
            <a:r>
              <a:rPr lang="en-US" altLang="ja-JP" sz="1200" dirty="0"/>
              <a:t>CC-BY-SA 3.0 by </a:t>
            </a:r>
            <a:r>
              <a:rPr lang="en-US" altLang="ja-JP" sz="1200" dirty="0" err="1"/>
              <a:t>Lookang</a:t>
            </a:r>
            <a:endParaRPr lang="en-US" altLang="ja-JP" sz="1200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液体のような溶媒中に浮遊する微粒子が不規則に運動する現象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強度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の刺激が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感覚量と、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強度</a:t>
                </a:r>
                <a:r>
                  <a:rPr lang="en-US" altLang="ja-JP" dirty="0" smtClean="0"/>
                  <a:t>200</a:t>
                </a:r>
                <a:r>
                  <a:rPr lang="ja-JP" altLang="en-US" dirty="0"/>
                  <a:t>の刺激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400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感覚量は同じ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株価</a:t>
                </a:r>
                <a:r>
                  <a:rPr lang="ja-JP" altLang="en-US" dirty="0" smtClean="0"/>
                  <a:t>とい</a:t>
                </a:r>
                <a:r>
                  <a:rPr lang="ja-JP" altLang="en-US" dirty="0"/>
                  <a:t>う</a:t>
                </a:r>
                <a:r>
                  <a:rPr lang="ja-JP" altLang="en-US" dirty="0" smtClean="0"/>
                  <a:t>刺激</a:t>
                </a:r>
                <a:r>
                  <a:rPr lang="ja-JP" altLang="en-US" dirty="0" smtClean="0"/>
                  <a:t>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9160</TotalTime>
  <Words>1376</Words>
  <Application>Microsoft Office PowerPoint</Application>
  <PresentationFormat>画面に合わせる (4:3)</PresentationFormat>
  <Paragraphs>364</Paragraphs>
  <Slides>44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自己紹介</vt:lpstr>
      <vt:lpstr>本日のテーマ</vt:lpstr>
      <vt:lpstr>データ解析の例</vt:lpstr>
      <vt:lpstr>株式市場のブラウン運動</vt:lpstr>
      <vt:lpstr>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正規分布</vt:lpstr>
      <vt:lpstr>平均・分散・標準偏差</vt:lpstr>
      <vt:lpstr>株価の対数の分布</vt:lpstr>
      <vt:lpstr>対数収益率を使う根拠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多言語との差別化</vt:lpstr>
      <vt:lpstr>DSLの活用提案</vt:lpstr>
      <vt:lpstr>Ruby自体の拡張案</vt:lpstr>
      <vt:lpstr>デモ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1372</cp:revision>
  <dcterms:created xsi:type="dcterms:W3CDTF">2012-09-20T04:46:58Z</dcterms:created>
  <dcterms:modified xsi:type="dcterms:W3CDTF">2016-02-17T10:32:46Z</dcterms:modified>
</cp:coreProperties>
</file>