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0" r:id="rId1"/>
  </p:sldMasterIdLst>
  <p:notesMasterIdLst>
    <p:notesMasterId r:id="rId46"/>
  </p:notesMasterIdLst>
  <p:sldIdLst>
    <p:sldId id="256" r:id="rId2"/>
    <p:sldId id="357" r:id="rId3"/>
    <p:sldId id="359" r:id="rId4"/>
    <p:sldId id="307" r:id="rId5"/>
    <p:sldId id="290" r:id="rId6"/>
    <p:sldId id="358" r:id="rId7"/>
    <p:sldId id="305" r:id="rId8"/>
    <p:sldId id="306" r:id="rId9"/>
    <p:sldId id="308" r:id="rId10"/>
    <p:sldId id="309" r:id="rId11"/>
    <p:sldId id="310" r:id="rId12"/>
    <p:sldId id="313" r:id="rId13"/>
    <p:sldId id="312" r:id="rId14"/>
    <p:sldId id="333" r:id="rId15"/>
    <p:sldId id="342" r:id="rId16"/>
    <p:sldId id="332" r:id="rId17"/>
    <p:sldId id="334" r:id="rId18"/>
    <p:sldId id="335" r:id="rId19"/>
    <p:sldId id="336" r:id="rId20"/>
    <p:sldId id="337" r:id="rId21"/>
    <p:sldId id="344" r:id="rId22"/>
    <p:sldId id="345" r:id="rId23"/>
    <p:sldId id="315" r:id="rId24"/>
    <p:sldId id="340" r:id="rId25"/>
    <p:sldId id="316" r:id="rId26"/>
    <p:sldId id="322" r:id="rId27"/>
    <p:sldId id="347" r:id="rId28"/>
    <p:sldId id="354" r:id="rId29"/>
    <p:sldId id="323" r:id="rId30"/>
    <p:sldId id="324" r:id="rId31"/>
    <p:sldId id="350" r:id="rId32"/>
    <p:sldId id="325" r:id="rId33"/>
    <p:sldId id="352" r:id="rId34"/>
    <p:sldId id="327" r:id="rId35"/>
    <p:sldId id="326" r:id="rId36"/>
    <p:sldId id="349" r:id="rId37"/>
    <p:sldId id="341" r:id="rId38"/>
    <p:sldId id="343" r:id="rId39"/>
    <p:sldId id="356" r:id="rId40"/>
    <p:sldId id="329" r:id="rId41"/>
    <p:sldId id="346" r:id="rId42"/>
    <p:sldId id="360" r:id="rId43"/>
    <p:sldId id="361" r:id="rId44"/>
    <p:sldId id="338" r:id="rId4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1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7E916-6975-4384-9337-33685829E0C9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20E5-6138-44F5-B52D-FCC82127B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73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20E5-6138-44F5-B52D-FCC82127B906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8ABC-ED38-449A-A1DD-0DF95F307DC2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80" y="5805264"/>
            <a:ext cx="2127498" cy="564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C327-6D45-4D23-90A2-B9A399787324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6796-C748-481D-9956-8BC21ED8B961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D9CF-C22D-467F-8463-26D3739C5D01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6672"/>
            <a:ext cx="1470753" cy="390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9C62-652C-4310-89A5-F5582EA05BD5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2D97-5319-407B-AE83-52A9E5E3516E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B8B-A3B0-42B0-B1A9-79E7B91BD749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132856"/>
            <a:ext cx="5791200" cy="13716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345-ACDF-4111-BC74-9EF178BC4C0B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7A1E-F7AD-4AA2-98BA-00D07373F8F1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4142-7102-40A9-93B8-BC72B66FDCE1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83A7-9963-4F31-A817-956200720A74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76DA05-110D-4AAD-973D-FA506FA2E8AC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none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5400" dirty="0" smtClean="0"/>
              <a:t>Ruby</a:t>
            </a:r>
            <a:r>
              <a:rPr lang="ja-JP" altLang="en-US" sz="5400" dirty="0" smtClean="0"/>
              <a:t>によるデータ解析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2400" dirty="0" smtClean="0"/>
              <a:t>Data Analysis in Ruby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19672" y="4869160"/>
            <a:ext cx="6858000" cy="864096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>
                <a:latin typeface="+mj-ea"/>
              </a:rPr>
              <a:t>2016</a:t>
            </a:r>
            <a:r>
              <a:rPr lang="ja-JP" altLang="en-US" dirty="0">
                <a:latin typeface="+mj-ea"/>
              </a:rPr>
              <a:t>年</a:t>
            </a:r>
            <a:r>
              <a:rPr lang="en-US" altLang="ja-JP" dirty="0">
                <a:latin typeface="+mj-ea"/>
              </a:rPr>
              <a:t>2</a:t>
            </a:r>
            <a:r>
              <a:rPr lang="ja-JP" altLang="en-US" dirty="0">
                <a:latin typeface="+mj-ea"/>
              </a:rPr>
              <a:t>月</a:t>
            </a:r>
            <a:r>
              <a:rPr lang="en-US" altLang="ja-JP" dirty="0">
                <a:latin typeface="+mj-ea"/>
              </a:rPr>
              <a:t>19</a:t>
            </a:r>
            <a:r>
              <a:rPr lang="ja-JP" altLang="en-US" dirty="0" smtClean="0">
                <a:latin typeface="+mj-ea"/>
              </a:rPr>
              <a:t>日</a:t>
            </a:r>
            <a:endParaRPr lang="en-US" altLang="ja-JP" dirty="0" smtClean="0">
              <a:latin typeface="+mj-ea"/>
            </a:endParaRPr>
          </a:p>
          <a:p>
            <a:pPr algn="r"/>
            <a:r>
              <a:rPr lang="ja-JP" altLang="en-US" dirty="0" smtClean="0">
                <a:latin typeface="+mj-ea"/>
                <a:ea typeface="+mj-ea"/>
              </a:rPr>
              <a:t>株式会社ネットワーク</a:t>
            </a:r>
            <a:r>
              <a:rPr lang="ja-JP" altLang="en-US" dirty="0">
                <a:latin typeface="+mj-ea"/>
                <a:ea typeface="+mj-ea"/>
              </a:rPr>
              <a:t>応用通信</a:t>
            </a:r>
            <a:r>
              <a:rPr lang="ja-JP" altLang="en-US" dirty="0" smtClean="0">
                <a:latin typeface="+mj-ea"/>
                <a:ea typeface="+mj-ea"/>
              </a:rPr>
              <a:t>研究所　</a:t>
            </a:r>
            <a:r>
              <a:rPr lang="ja-JP" altLang="en-US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前田</a:t>
            </a:r>
            <a:r>
              <a:rPr lang="ja-JP" altLang="en-US" dirty="0">
                <a:latin typeface="+mj-ea"/>
              </a:rPr>
              <a:t>　修吾</a:t>
            </a:r>
            <a:r>
              <a:rPr lang="ja-JP" altLang="en-US" dirty="0" smtClean="0">
                <a:latin typeface="+mj-ea"/>
                <a:ea typeface="+mj-ea"/>
              </a:rPr>
              <a:t>　</a:t>
            </a:r>
            <a:r>
              <a:rPr lang="ja-JP" altLang="en-US" dirty="0">
                <a:latin typeface="+mj-ea"/>
              </a:rPr>
              <a:t>　</a:t>
            </a:r>
            <a:endParaRPr lang="ja-JP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53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統計学的</a:t>
            </a:r>
            <a:r>
              <a:rPr lang="ja-JP" altLang="en-US" dirty="0"/>
              <a:t>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/>
          <a:lstStyle/>
          <a:p>
            <a:r>
              <a:rPr lang="ja-JP" altLang="en-US" dirty="0" smtClean="0"/>
              <a:t>金融の知識のない統計学者が</a:t>
            </a:r>
            <a:r>
              <a:rPr lang="en-US" altLang="ja-JP" dirty="0" smtClean="0"/>
              <a:t>NY</a:t>
            </a:r>
            <a:r>
              <a:rPr lang="ja-JP" altLang="en-US" dirty="0" smtClean="0"/>
              <a:t>市場の取引データを解析したら</a:t>
            </a:r>
            <a:r>
              <a:rPr lang="ja-JP" altLang="en-US" dirty="0"/>
              <a:t>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集団が均質かどうか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各属性・変数の関連性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19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株価の分布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株価の終値を主要な変数と推測</a:t>
            </a:r>
            <a:endParaRPr lang="en-US" altLang="ja-JP" dirty="0" smtClean="0"/>
          </a:p>
          <a:p>
            <a:r>
              <a:rPr lang="en-US" altLang="ja-JP" dirty="0" smtClean="0"/>
              <a:t>1000</a:t>
            </a:r>
            <a:r>
              <a:rPr lang="ja-JP" altLang="en-US" dirty="0" smtClean="0"/>
              <a:t>要素のサンプルの分布</a:t>
            </a:r>
            <a:r>
              <a:rPr lang="ja-JP" altLang="en-US" dirty="0"/>
              <a:t>を</a:t>
            </a:r>
            <a:r>
              <a:rPr lang="ja-JP" altLang="en-US" dirty="0" smtClean="0"/>
              <a:t>プロット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株価は正規分布に従わない</a:t>
            </a:r>
            <a:endParaRPr lang="en-US" altLang="ja-JP" dirty="0" smtClean="0"/>
          </a:p>
          <a:p>
            <a:r>
              <a:rPr lang="ja-JP" altLang="en-US" dirty="0" smtClean="0"/>
              <a:t>株価の対数は正規分布に従うかもしれない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85101"/>
            <a:ext cx="648114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正規分布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以下の確率密度関数を持つ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altLang="ja-JP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確率密度関数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x</a:t>
                </a:r>
                <a:r>
                  <a:rPr lang="ja-JP" altLang="en-US" dirty="0" smtClean="0"/>
                  <a:t>がある範囲の値となる確率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smtClean="0"/>
                  <a:t>= </a:t>
                </a:r>
                <a:r>
                  <a:rPr lang="ja-JP" altLang="en-US" dirty="0" smtClean="0"/>
                  <a:t>当該範囲の積分値</a:t>
                </a:r>
                <a:endParaRPr lang="en-US" altLang="ja-JP" dirty="0" smtClean="0"/>
              </a:p>
              <a:p>
                <a:r>
                  <a:rPr lang="ja-JP" altLang="en-US" dirty="0" smtClean="0"/>
                  <a:t>サンプルサイズを大きくすると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標本平均が真の平均に近づく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（</a:t>
                </a:r>
                <a:r>
                  <a:rPr lang="ja-JP" altLang="en-US" dirty="0"/>
                  <a:t>大数の法則）</a:t>
                </a:r>
                <a:endParaRPr lang="en-US" altLang="ja-JP" dirty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752600"/>
            <a:ext cx="4558590" cy="303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平均・分散・標準偏差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平均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pt-BR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ja-JP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分散</a:t>
                </a:r>
                <a:endParaRPr lang="en-US" altLang="ja-JP" dirty="0"/>
              </a:p>
              <a:p>
                <a:pPr lvl="1"/>
                <a:r>
                  <a:rPr lang="ja-JP" altLang="en-US" dirty="0" smtClean="0"/>
                  <a:t>平均からのばらつきの指標（正の値にするため自乗誤差を使う）</a:t>
                </a: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標準偏差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分散の平方根（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や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 dirty="0" smtClean="0"/>
                  <a:t>の値と比較しやすくするため平方根を取る）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ja-JP" dirty="0" smtClean="0"/>
              </a:p>
              <a:p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95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株価の対数の分布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正規分布ではない</a:t>
                </a:r>
                <a:endParaRPr kumimoji="1" lang="en-US" altLang="ja-JP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kumimoji="1" lang="ja-JP" altLang="en-US" dirty="0" smtClean="0"/>
                  <a:t>周辺の副極大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/>
                  <a:t>この集団は均質でない</a:t>
                </a:r>
              </a:p>
              <a:p>
                <a:pPr lvl="1"/>
                <a:r>
                  <a:rPr lang="ja-JP" altLang="en-US" dirty="0" smtClean="0"/>
                  <a:t>少なくとも二つの下位集団</a:t>
                </a:r>
                <a:endParaRPr lang="en-US" altLang="ja-JP" dirty="0" smtClean="0"/>
              </a:p>
              <a:p>
                <a:r>
                  <a:rPr lang="ja-JP" altLang="en-US" dirty="0" smtClean="0"/>
                  <a:t>生データの確認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ja-JP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lang="ja-JP" altLang="en-US" dirty="0"/>
                  <a:t>周辺</a:t>
                </a:r>
                <a:r>
                  <a:rPr lang="ja-JP" altLang="en-US" dirty="0" smtClean="0"/>
                  <a:t>のデータに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err="1" smtClean="0"/>
                  <a:t>pfd</a:t>
                </a:r>
                <a:r>
                  <a:rPr lang="en-US" altLang="ja-JP" dirty="0" smtClean="0"/>
                  <a:t> (preferred) </a:t>
                </a:r>
                <a:r>
                  <a:rPr lang="ja-JP" altLang="en-US" dirty="0" smtClean="0"/>
                  <a:t>属性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コンテンツ プレースホルダ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43" y="1916832"/>
            <a:ext cx="4390914" cy="32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対数収益</a:t>
            </a:r>
            <a:r>
              <a:rPr lang="ja-JP" altLang="en-US" dirty="0"/>
              <a:t>率</a:t>
            </a:r>
            <a:r>
              <a:rPr lang="ja-JP" altLang="en-US" dirty="0" smtClean="0"/>
              <a:t>を使う根拠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価格の変化による利益・損失に対する主観的感覚を表す</a:t>
                </a:r>
                <a:endParaRPr lang="en-US" altLang="ja-JP" dirty="0" smtClean="0"/>
              </a:p>
              <a:p>
                <a:r>
                  <a:rPr kumimoji="1" lang="en-US" altLang="ja-JP" dirty="0" smtClean="0"/>
                  <a:t>$10</a:t>
                </a:r>
                <a:r>
                  <a:rPr lang="ja-JP" altLang="en-US" dirty="0" smtClean="0"/>
                  <a:t>か</a:t>
                </a:r>
                <a:r>
                  <a:rPr lang="ja-JP" altLang="en-US" dirty="0"/>
                  <a:t>ら</a:t>
                </a:r>
                <a:r>
                  <a:rPr kumimoji="1" lang="en-US" altLang="ja-JP" dirty="0" smtClean="0"/>
                  <a:t>$11</a:t>
                </a:r>
                <a:r>
                  <a:rPr kumimoji="1" lang="ja-JP" altLang="en-US" dirty="0" smtClean="0"/>
                  <a:t>の価格変化と、</a:t>
                </a:r>
                <a:r>
                  <a:rPr kumimoji="1" lang="en-US" altLang="ja-JP" dirty="0" smtClean="0"/>
                  <a:t>$100</a:t>
                </a:r>
                <a:r>
                  <a:rPr lang="ja-JP" altLang="en-US" dirty="0" smtClean="0"/>
                  <a:t>か</a:t>
                </a:r>
                <a:r>
                  <a:rPr lang="ja-JP" altLang="en-US" dirty="0"/>
                  <a:t>ら</a:t>
                </a:r>
                <a:r>
                  <a:rPr kumimoji="1" lang="en-US" altLang="ja-JP" dirty="0" smtClean="0"/>
                  <a:t>$110</a:t>
                </a:r>
                <a:r>
                  <a:rPr kumimoji="1" lang="ja-JP" altLang="en-US" dirty="0" smtClean="0"/>
                  <a:t>の価格変化に対する主観的感覚は同じ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なぜ収益率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lang="ja-JP" altLang="en-US" dirty="0" smtClean="0"/>
                  <a:t> ではなく対数収益率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を使うか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対数収益率を使うことで、上昇率と下降率の対称性が得られる</a:t>
                </a:r>
                <a:endParaRPr kumimoji="1" lang="en-US" altLang="ja-JP" dirty="0" smtClean="0"/>
              </a:p>
              <a:p>
                <a:pPr lvl="2"/>
                <a:r>
                  <a:rPr lang="ja-JP" altLang="en-US" dirty="0" smtClean="0"/>
                  <a:t>価格が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下降した</a:t>
                </a:r>
                <a:r>
                  <a:rPr lang="ja-JP" altLang="en-US" dirty="0"/>
                  <a:t>後</a:t>
                </a:r>
                <a:r>
                  <a:rPr lang="ja-JP" altLang="en-US" dirty="0" smtClean="0"/>
                  <a:t>に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上昇しても元の</a:t>
                </a:r>
                <a:r>
                  <a:rPr lang="ja-JP" altLang="en-US" dirty="0"/>
                  <a:t>価格</a:t>
                </a:r>
                <a:r>
                  <a:rPr kumimoji="1" lang="ja-JP" altLang="en-US" dirty="0" smtClean="0"/>
                  <a:t>に戻らない</a:t>
                </a:r>
                <a:endParaRPr kumimoji="1" lang="en-US" altLang="ja-JP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9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論理的</a:t>
            </a:r>
            <a:r>
              <a:rPr lang="ja-JP" altLang="en-US" dirty="0"/>
              <a:t>決定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収益の期待値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1800" dirty="0" smtClean="0"/>
                  <a:t>という一連の行動が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kumimoji="1" lang="ja-JP" altLang="en-US" sz="1800" i="1" dirty="0" smtClean="0">
                        <a:latin typeface="Cambria Math" panose="02040503050406030204" pitchFamily="18" charset="0"/>
                      </a:rPr>
                      <m:t>いう</m:t>
                    </m:r>
                  </m:oMath>
                </a14:m>
                <a:r>
                  <a:rPr kumimoji="1" lang="ja-JP" altLang="en-US" sz="1800" dirty="0" smtClean="0"/>
                  <a:t>収益を</a:t>
                </a:r>
                <a14:m>
                  <m:oMath xmlns:m="http://schemas.openxmlformats.org/officeDocument/2006/math">
                    <m:r>
                      <a:rPr lang="ja-JP" altLang="en-US" sz="1800" i="1" dirty="0">
                        <a:latin typeface="Cambria Math" panose="02040503050406030204" pitchFamily="18" charset="0"/>
                      </a:rPr>
                      <m:t>確率</m:t>
                    </m:r>
                    <m:r>
                      <a:rPr kumimoji="1" lang="ja-JP" altLang="en-US" sz="18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1800" dirty="0" smtClean="0"/>
                  <a:t>で生む</a:t>
                </a:r>
                <a:endParaRPr kumimoji="1" lang="en-US" altLang="ja-JP" sz="1800" dirty="0" smtClean="0"/>
              </a:p>
              <a:p>
                <a:pPr lvl="1"/>
                <a:r>
                  <a:rPr lang="ja-JP" altLang="en-US" sz="1800" dirty="0" smtClean="0"/>
                  <a:t>収益の期待値 </a:t>
                </a:r>
                <a14:m>
                  <m:oMath xmlns:m="http://schemas.openxmlformats.org/officeDocument/2006/math"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𝐴𝑖</m:t>
                            </m:r>
                          </m:sub>
                        </m:sSub>
                        <m:r>
                          <a:rPr lang="ja-JP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ja-JP" sz="1800" dirty="0" smtClean="0"/>
              </a:p>
              <a:p>
                <a:r>
                  <a:rPr kumimoji="1" lang="ja-JP" altLang="en-US" sz="1800" dirty="0" smtClean="0"/>
                  <a:t>収益の期待値が高い行動を選択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と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のどちらが大きいか？</a:t>
                </a:r>
                <a:endParaRPr kumimoji="1" lang="en-US" altLang="ja-JP" sz="1800" dirty="0" smtClean="0"/>
              </a:p>
              <a:p>
                <a:r>
                  <a:rPr lang="ja-JP" altLang="en-US" sz="1800" dirty="0" smtClean="0"/>
                  <a:t>価格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ja-JP" altLang="en-US" sz="1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株を</a:t>
                </a:r>
                <a:r>
                  <a:rPr kumimoji="1" lang="en-US" altLang="ja-JP" sz="1800" dirty="0" smtClean="0"/>
                  <a:t>100</a:t>
                </a:r>
                <a:r>
                  <a:rPr kumimoji="1" lang="ja-JP" altLang="en-US" sz="1800" dirty="0" smtClean="0"/>
                  <a:t>株買うかどうか？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将来 </a:t>
                </a:r>
                <a14:m>
                  <m:oMath xmlns:m="http://schemas.openxmlformats.org/officeDocument/2006/math"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ja-JP" altLang="en-US" sz="1800" dirty="0" smtClean="0"/>
                  <a:t> に株を売るために買う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800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買わない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kumimoji="1" lang="en-US" altLang="ja-JP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100 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1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期待値の</a:t>
                </a:r>
                <a:r>
                  <a:rPr lang="ja-JP" altLang="en-US" sz="1800" dirty="0" smtClean="0"/>
                  <a:t>見積が正か負かによって論理決定を行う</a:t>
                </a:r>
                <a:endParaRPr kumimoji="1" lang="ja-JP" altLang="en-US" sz="1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lang="ja-JP" altLang="en-US" dirty="0" smtClean="0"/>
              <a:t>市場の平等性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を</a:t>
                </a:r>
                <a:r>
                  <a:rPr lang="ja-JP" altLang="en-US" dirty="0"/>
                  <a:t>買い手は</a:t>
                </a:r>
                <a:r>
                  <a:rPr kumimoji="1" lang="ja-JP" altLang="en-US" dirty="0" smtClean="0"/>
                  <a:t>正、売り手は負と判断する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kumimoji="1" lang="ja-JP" altLang="en-US" dirty="0" smtClean="0"/>
                  <a:t>ここで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は</a:t>
                </a: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株当たりの価格、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ja-JP" altLang="en-US" dirty="0" smtClean="0"/>
                  <a:t> は期待値の見積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市場全体では以下の式のような状況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上記の式では見積を表す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ja-JP" altLang="en-US" dirty="0" smtClean="0"/>
                  <a:t> はなくてもよいかもしれない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 </a:t>
            </a:r>
            <a:r>
              <a:rPr kumimoji="1" lang="ja-JP" altLang="en-US" dirty="0" smtClean="0"/>
              <a:t>株価の</a:t>
            </a:r>
            <a:r>
              <a:rPr lang="ja-JP" altLang="en-US" dirty="0" smtClean="0"/>
              <a:t>収益率の分布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以下の 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は、平均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ja-JP" altLang="en-US" dirty="0" err="1" smtClean="0"/>
                  <a:t>、</a:t>
                </a:r>
                <a:r>
                  <a:rPr lang="ja-JP" altLang="en-US" dirty="0" smtClean="0"/>
                  <a:t>標準偏差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 smtClean="0"/>
                  <a:t>正規分布に従うと予測される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は取引数の平方根に比例する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取引数が時間上均一に分布すると考えると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は時間間隔の平方根に比例する</a:t>
                </a:r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すなわち、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は 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rad>
                  </m:oMath>
                </a14:m>
                <a:r>
                  <a:rPr kumimoji="1" lang="ja-JP" altLang="en-US" dirty="0" smtClean="0"/>
                  <a:t> という形式となる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255" r="-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10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 </a:t>
            </a:r>
            <a:r>
              <a:rPr lang="ja-JP" altLang="en-US" dirty="0" smtClean="0"/>
              <a:t>数学的</a:t>
            </a:r>
            <a:r>
              <a:rPr lang="ja-JP" altLang="en-US" dirty="0"/>
              <a:t>表現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個のランダムな独立変数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を仮定する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:pPr lvl="2"/>
                <a:r>
                  <a:rPr kumimoji="1" lang="ja-JP" altLang="en-US" dirty="0" smtClean="0"/>
                  <a:t>ここで、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はある銘柄の時間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 smtClean="0"/>
                  <a:t> における価格、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は取引間の小さな時間間隔</a:t>
                </a:r>
                <a:endParaRPr kumimoji="1" lang="en-US" altLang="ja-JP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は同じ標準偏差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を持つと仮定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回の取引、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時間後の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を以下のように定義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ja-JP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ja-JP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dirty="0" smtClean="0"/>
                  <a:t>の標準偏差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rad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rad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∕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ra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kumimoji="1" lang="en-US" altLang="ja-JP" dirty="0" smtClean="0"/>
              </a:p>
              <a:p>
                <a:r>
                  <a:rPr lang="ja-JP" altLang="en-US" dirty="0" smtClean="0"/>
                  <a:t>中心極限定理により、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の分布によらず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が大きくなると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は正規分布に近づく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8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45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自己</a:t>
            </a:r>
            <a:r>
              <a:rPr lang="ja-JP" altLang="en-US" dirty="0"/>
              <a:t>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名前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前田 修吾</a:t>
            </a:r>
            <a:endParaRPr lang="en-US" altLang="ja-JP" dirty="0" smtClean="0"/>
          </a:p>
          <a:p>
            <a:r>
              <a:rPr lang="ja-JP" altLang="en-US" dirty="0" smtClean="0"/>
              <a:t>所属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株式会社ネットワーク応用通信研究所（</a:t>
            </a:r>
            <a:r>
              <a:rPr lang="en-US" altLang="ja-JP" dirty="0" smtClean="0"/>
              <a:t>1999</a:t>
            </a:r>
            <a:r>
              <a:rPr lang="ja-JP" altLang="en-US" dirty="0" smtClean="0"/>
              <a:t>年～）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一般財団法人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アソシエーション（</a:t>
            </a:r>
            <a:r>
              <a:rPr lang="en-US" altLang="ja-JP" dirty="0" smtClean="0"/>
              <a:t>2007</a:t>
            </a:r>
            <a:r>
              <a:rPr lang="ja-JP" altLang="en-US" dirty="0" smtClean="0"/>
              <a:t>年～）</a:t>
            </a:r>
            <a:endParaRPr lang="en-US" altLang="ja-JP" dirty="0" smtClean="0"/>
          </a:p>
          <a:p>
            <a:r>
              <a:rPr lang="ja-JP" altLang="en-US" dirty="0" smtClean="0"/>
              <a:t>オープンソース活動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Ruby</a:t>
            </a:r>
            <a:r>
              <a:rPr lang="ja-JP" altLang="en-US" dirty="0" smtClean="0"/>
              <a:t>開発者（</a:t>
            </a:r>
            <a:r>
              <a:rPr lang="en-US" altLang="ja-JP" dirty="0" smtClean="0"/>
              <a:t>1997</a:t>
            </a:r>
            <a:r>
              <a:rPr lang="ja-JP" altLang="en-US" dirty="0" smtClean="0"/>
              <a:t>年～）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081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観測データとの比較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後で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で確認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63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収益率の分布の非正規性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dirty="0" smtClean="0"/>
                  <a:t>Benoit Mandelbrot,</a:t>
                </a:r>
                <a:r>
                  <a:rPr lang="ja-JP" altLang="en-US" dirty="0"/>
                  <a:t>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Certain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1963</a:t>
                </a:r>
              </a:p>
              <a:p>
                <a:r>
                  <a:rPr lang="en-US" altLang="ja-JP" dirty="0"/>
                  <a:t>Benoit Mandelbrot</a:t>
                </a:r>
                <a:r>
                  <a:rPr lang="en-US" altLang="ja-JP" dirty="0" smtClean="0"/>
                  <a:t>,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Other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</a:t>
                </a:r>
                <a:r>
                  <a:rPr lang="en-US" altLang="ja-JP" dirty="0"/>
                  <a:t>1967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収益率の分布は、安定分布だが正規分布ではない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安定分布は 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というパラメータで分布の裾の広さが決まる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小さいほど裾が広い（正規分布は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）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の場合、大数の法則に従わない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の場合、中心極限定理</a:t>
                </a:r>
                <a:r>
                  <a:rPr lang="ja-JP" altLang="en-US" dirty="0"/>
                  <a:t>は</a:t>
                </a:r>
                <a:r>
                  <a:rPr lang="ja-JP" altLang="en-US" dirty="0" smtClean="0"/>
                  <a:t>成り立たない</a:t>
                </a:r>
                <a:endParaRPr lang="en-US" altLang="ja-JP" dirty="0" smtClean="0"/>
              </a:p>
              <a:p>
                <a:r>
                  <a:rPr lang="en-US" altLang="ja-JP" dirty="0" smtClean="0"/>
                  <a:t>Mandelbrot</a:t>
                </a:r>
                <a:r>
                  <a:rPr lang="ja-JP" altLang="en-US" dirty="0" err="1" smtClean="0"/>
                  <a:t>は</a:t>
                </a:r>
                <a:r>
                  <a:rPr lang="ja-JP" altLang="en-US" dirty="0" err="1"/>
                  <a:t>収</a:t>
                </a:r>
                <a:r>
                  <a:rPr lang="ja-JP" altLang="en-US" dirty="0" smtClean="0"/>
                  <a:t>益率は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ja-JP" altLang="en-US" dirty="0" smtClean="0"/>
                  <a:t> の安定分布に従うと考えた</a:t>
                </a:r>
                <a:endParaRPr kumimoji="1" lang="en-US" altLang="ja-JP" dirty="0" smtClean="0"/>
              </a:p>
              <a:p>
                <a:pPr lvl="1"/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6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安定分布の</a:t>
            </a:r>
            <a:r>
              <a:rPr lang="en-US" altLang="ja-JP" dirty="0" smtClean="0"/>
              <a:t>PDF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CDF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marL="114300" lvl="1" indent="0">
              <a:buNone/>
            </a:pPr>
            <a:r>
              <a:rPr lang="ja-JP" altLang="en-US" sz="1200" dirty="0" smtClean="0"/>
              <a:t>左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安定分布の確率密度関数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</a:t>
            </a:r>
            <a:r>
              <a:rPr lang="en-US" altLang="ja-JP" sz="1200" dirty="0"/>
              <a:t>://</a:t>
            </a:r>
            <a:r>
              <a:rPr lang="en-US" altLang="ja-JP" sz="1200" dirty="0" smtClean="0"/>
              <a:t>commons.wikimedia.org/wiki/File:Levy_distributionPDF.png 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public domain by PAR</a:t>
            </a:r>
          </a:p>
          <a:p>
            <a:pPr marL="114300" lvl="1" indent="0">
              <a:buNone/>
            </a:pPr>
            <a:r>
              <a:rPr lang="ja-JP" altLang="en-US" sz="1200" dirty="0" smtClean="0"/>
              <a:t>右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</a:t>
            </a:r>
            <a:r>
              <a:rPr lang="ja-JP" altLang="en-US" sz="1200" dirty="0"/>
              <a:t>分布</a:t>
            </a:r>
            <a:r>
              <a:rPr lang="ja-JP" altLang="en-US" sz="1200" dirty="0" smtClean="0"/>
              <a:t>の累積分布関数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https://commons.wikimedia.org/wiki/File:Levy_distributionCDF.png  CC-BY-SA 3.0 by PAR</a:t>
            </a:r>
          </a:p>
          <a:p>
            <a:pPr marL="114300" lvl="1" indent="0">
              <a:buNone/>
            </a:pPr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3851920" cy="288894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56" y="1772816"/>
            <a:ext cx="3830603" cy="28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によるデータ解析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の現状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3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Why Ruby?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Python</a:t>
            </a:r>
            <a:r>
              <a:rPr lang="ja-JP" altLang="en-US" dirty="0" smtClean="0"/>
              <a:t>と同じ理由（</a:t>
            </a:r>
            <a:r>
              <a:rPr lang="en-US" altLang="ja-JP" dirty="0" smtClean="0"/>
              <a:t>『Python</a:t>
            </a:r>
            <a:r>
              <a:rPr lang="ja-JP" altLang="en-US" dirty="0" smtClean="0"/>
              <a:t>によるデータ分析入門</a:t>
            </a:r>
            <a:r>
              <a:rPr lang="en-US" altLang="ja-JP" dirty="0" smtClean="0"/>
              <a:t>』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「糊（グルー）」としての</a:t>
            </a:r>
            <a:r>
              <a:rPr lang="en-US" altLang="ja-JP" dirty="0" smtClean="0"/>
              <a:t>Ruby</a:t>
            </a:r>
          </a:p>
          <a:p>
            <a:pPr lvl="2"/>
            <a:r>
              <a:rPr lang="en-US" altLang="ja-JP" dirty="0" smtClean="0"/>
              <a:t>C/C++/FORTRAN</a:t>
            </a:r>
            <a:r>
              <a:rPr lang="ja-JP" altLang="en-US" dirty="0" smtClean="0"/>
              <a:t>などで書かれたコードをつなぎ合わせる</a:t>
            </a:r>
            <a:endParaRPr lang="ja-JP" altLang="en-US" dirty="0"/>
          </a:p>
          <a:p>
            <a:pPr lvl="1"/>
            <a:r>
              <a:rPr lang="ja-JP" altLang="en-US" dirty="0" smtClean="0"/>
              <a:t>「２つの言語を利用する」ことの問題を解決する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アプリケーション開発とデータ解析で同じ言語を</a:t>
            </a:r>
            <a:r>
              <a:rPr lang="ja-JP" altLang="en-US" dirty="0" smtClean="0"/>
              <a:t>使う</a:t>
            </a:r>
            <a:endParaRPr lang="en-US" altLang="ja-JP" dirty="0" smtClean="0"/>
          </a:p>
          <a:p>
            <a:r>
              <a:rPr lang="ja-JP" altLang="en-US" dirty="0" smtClean="0"/>
              <a:t>多様性は善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97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ライブラリ・ツール群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148833"/>
              </p:ext>
            </p:extLst>
          </p:nvPr>
        </p:nvGraphicFramePr>
        <p:xfrm>
          <a:off x="457200" y="1752600"/>
          <a:ext cx="76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分類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Python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ベクトル・行列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NumPy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NArray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NMatrix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データフレーム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pandas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daru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可視化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matplotlib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Nyaplot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対話環境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Jupyter</a:t>
                      </a:r>
                      <a:r>
                        <a:rPr lang="en-US" altLang="ja-JP" dirty="0" smtClean="0"/>
                        <a:t>/</a:t>
                      </a:r>
                      <a:r>
                        <a:rPr lang="en-US" altLang="ja-JP" dirty="0" err="1" smtClean="0"/>
                        <a:t>IPython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Jupyter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en-US" altLang="ja-JP" dirty="0" err="1" smtClean="0"/>
                        <a:t>IRuby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科学計算全般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SciRuby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85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NArray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多次元配列ライブラリ</a:t>
            </a:r>
            <a:endParaRPr lang="en-US" altLang="ja-JP" dirty="0" smtClean="0"/>
          </a:p>
          <a:p>
            <a:r>
              <a:rPr lang="ja-JP" altLang="en-US" dirty="0" smtClean="0"/>
              <a:t>連続したメモリ領域に要素を配置し、次元毎の要素数を固定することでインデックスアクセスを行う</a:t>
            </a:r>
            <a:endParaRPr lang="en-US" altLang="ja-JP" dirty="0" smtClean="0"/>
          </a:p>
          <a:p>
            <a:pPr lvl="1"/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4×3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の多次元配列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ja-JP" altLang="en-US" dirty="0" smtClean="0"/>
              <a:t>のとき、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j]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+ 4 * j</a:t>
            </a:r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番目</a:t>
            </a:r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次元順序は次期開発版で変更？</a:t>
            </a:r>
            <a:endParaRPr lang="en-US" altLang="ja-JP" dirty="0"/>
          </a:p>
          <a:p>
            <a:r>
              <a:rPr lang="ja-JP" altLang="en-US" dirty="0" smtClean="0"/>
              <a:t>多次元</a:t>
            </a:r>
            <a:r>
              <a:rPr lang="ja-JP" altLang="en-US" dirty="0"/>
              <a:t>配列同士の演算、多次元配列とスカラー値の演算が</a:t>
            </a:r>
            <a:r>
              <a:rPr lang="ja-JP" altLang="en-US" dirty="0" smtClean="0"/>
              <a:t>高速</a:t>
            </a:r>
            <a:endParaRPr lang="en-US" altLang="ja-JP" dirty="0" smtClean="0"/>
          </a:p>
          <a:p>
            <a:r>
              <a:rPr lang="ja-JP" altLang="en-US" dirty="0" smtClean="0"/>
              <a:t>最新リリースは</a:t>
            </a:r>
            <a:r>
              <a:rPr lang="en-US" altLang="ja-JP" dirty="0" smtClean="0"/>
              <a:t>2013</a:t>
            </a:r>
            <a:r>
              <a:rPr lang="ja-JP" altLang="en-US" dirty="0" smtClean="0"/>
              <a:t>年</a:t>
            </a:r>
            <a:r>
              <a:rPr lang="en-US" altLang="ja-JP" dirty="0" smtClean="0"/>
              <a:t>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27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別リポジトリで次期開発版が開発中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3970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0]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195978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0]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2678019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3397072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a[3,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10" name="正方形/長方形 9"/>
          <p:cNvSpPr/>
          <p:nvPr/>
        </p:nvSpPr>
        <p:spPr>
          <a:xfrm>
            <a:off x="411715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1]</a:t>
            </a:r>
            <a:endParaRPr kumimoji="1"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83723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1]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555731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1]</a:t>
            </a:r>
            <a:endParaRPr kumimoji="1" lang="ja-JP" altLang="en-US" sz="1400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6412334" y="3681028"/>
            <a:ext cx="432048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SciRuby</a:t>
            </a:r>
            <a:r>
              <a:rPr lang="ja-JP" altLang="en-US" dirty="0" smtClean="0"/>
              <a:t>プロジェクトの行列計算ライブラリ</a:t>
            </a:r>
            <a:endParaRPr lang="en-US" altLang="ja-JP" dirty="0" smtClean="0"/>
          </a:p>
          <a:p>
            <a:r>
              <a:rPr lang="en-US" altLang="ja-JP" dirty="0" err="1" smtClean="0"/>
              <a:t>NArray</a:t>
            </a:r>
            <a:r>
              <a:rPr lang="ja-JP" altLang="en-US" dirty="0" smtClean="0"/>
              <a:t>より後発の競合ライブラリ</a:t>
            </a:r>
            <a:endParaRPr lang="en-US" altLang="ja-JP" dirty="0" smtClean="0"/>
          </a:p>
          <a:p>
            <a:pPr lvl="1"/>
            <a:r>
              <a:rPr lang="ja-JP" altLang="en-US" dirty="0"/>
              <a:t>同時</a:t>
            </a:r>
            <a:r>
              <a:rPr lang="ja-JP" altLang="en-US" dirty="0" smtClean="0"/>
              <a:t>に使えないという意味でも競合</a:t>
            </a:r>
            <a:r>
              <a:rPr lang="en-US" altLang="ja-JP" dirty="0" smtClean="0"/>
              <a:t>…</a:t>
            </a:r>
          </a:p>
          <a:p>
            <a:pPr lvl="2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ドキュメントには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/>
              <a:t>　で回避せよとあるが、その</a:t>
            </a:r>
            <a:r>
              <a:rPr lang="ja-JP" altLang="en-US" dirty="0"/>
              <a:t>後</a:t>
            </a:r>
            <a:r>
              <a:rPr lang="ja-JP" altLang="en-US" dirty="0" smtClean="0"/>
              <a:t>で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narray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しているライブラリがあるとエラー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ja-JP" altLang="en-US" dirty="0"/>
              <a:t>最新リリースは</a:t>
            </a:r>
            <a:r>
              <a:rPr lang="en-US" altLang="ja-JP" dirty="0" smtClean="0"/>
              <a:t>2016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18</a:t>
            </a:r>
            <a:r>
              <a:rPr lang="ja-JP" altLang="en-US" dirty="0" smtClean="0"/>
              <a:t>日</a:t>
            </a:r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7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daru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D</a:t>
            </a:r>
            <a:r>
              <a:rPr kumimoji="1" lang="en-US" altLang="ja-JP" dirty="0" smtClean="0"/>
              <a:t>ata </a:t>
            </a:r>
            <a:r>
              <a:rPr kumimoji="1" lang="en-US" altLang="ja-JP" dirty="0" smtClean="0">
                <a:solidFill>
                  <a:srgbClr val="C00000"/>
                </a:solidFill>
              </a:rPr>
              <a:t>A</a:t>
            </a:r>
            <a:r>
              <a:rPr kumimoji="1" lang="en-US" altLang="ja-JP" dirty="0" smtClean="0"/>
              <a:t>nalysis in </a:t>
            </a:r>
            <a:r>
              <a:rPr kumimoji="1" lang="en-US" altLang="ja-JP" dirty="0" err="1" smtClean="0">
                <a:solidFill>
                  <a:srgbClr val="C00000"/>
                </a:solidFill>
              </a:rPr>
              <a:t>RU</a:t>
            </a:r>
            <a:r>
              <a:rPr kumimoji="1" lang="en-US" altLang="ja-JP" dirty="0" err="1" smtClean="0"/>
              <a:t>by</a:t>
            </a:r>
            <a:endParaRPr kumimoji="1" lang="en-US" altLang="ja-JP" dirty="0" smtClean="0"/>
          </a:p>
          <a:p>
            <a:r>
              <a:rPr lang="ja-JP" altLang="en-US" dirty="0"/>
              <a:t>以下</a:t>
            </a:r>
            <a:r>
              <a:rPr lang="ja-JP" altLang="en-US" dirty="0" smtClean="0"/>
              <a:t>のデータ型を提供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Daru::Vector</a:t>
            </a:r>
          </a:p>
          <a:p>
            <a:pPr lvl="1"/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3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Daru::Vector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次元</a:t>
            </a:r>
            <a:r>
              <a:rPr lang="ja-JP" altLang="en-US" dirty="0"/>
              <a:t>ベクトル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15121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([40, 20, 30])</a:t>
            </a: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([10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60, 30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+ v2 #=&gt; Vector[50, 80, 60]</a:t>
            </a: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* 10 #=&gt; Vector[400, 200, 300]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v1.mean #=&gt; 30.0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本日のテーマ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によるデータ解析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348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次元のスプレッドシート風データ構造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各列が</a:t>
            </a:r>
            <a:r>
              <a:rPr lang="en-US" altLang="ja-JP" dirty="0" smtClean="0"/>
              <a:t>Daru::Vector</a:t>
            </a:r>
            <a:r>
              <a:rPr lang="ja-JP" altLang="en-US" dirty="0" smtClean="0"/>
              <a:t>によって表現され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r>
              <a:rPr kumimoji="1" lang="ja-JP" altLang="en-US" dirty="0" smtClean="0"/>
              <a:t>列単位の処理は速いが、行単位の処理は遅い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とくに遅い例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 smtClean="0"/>
              <a:t>高速化</a:t>
            </a:r>
            <a:r>
              <a:rPr lang="ja-JP" altLang="en-US" dirty="0"/>
              <a:t>例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DataFrame.new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(x: [1,2,3], y: [4,5,6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27584" y="400506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df.filter_rows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{|row| row[:x] &gt; 1}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27584" y="511521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Nyaplot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プロットライブラリ</a:t>
            </a:r>
            <a:endParaRPr lang="en-US" altLang="ja-JP" dirty="0" smtClean="0"/>
          </a:p>
          <a:p>
            <a:r>
              <a:rPr lang="en-US" altLang="ja-JP" dirty="0" err="1" smtClean="0"/>
              <a:t>Jupyter</a:t>
            </a:r>
            <a:r>
              <a:rPr lang="en-US" altLang="ja-JP" dirty="0" smtClean="0"/>
              <a:t> notebook</a:t>
            </a:r>
            <a:r>
              <a:rPr lang="ja-JP" altLang="en-US" dirty="0" smtClean="0"/>
              <a:t>上で動作</a:t>
            </a:r>
            <a:endParaRPr lang="en-US" altLang="ja-JP" dirty="0" smtClean="0"/>
          </a:p>
          <a:p>
            <a:r>
              <a:rPr lang="en-US" altLang="ja-JP" dirty="0" err="1" smtClean="0"/>
              <a:t>WebGL</a:t>
            </a:r>
            <a:r>
              <a:rPr lang="ja-JP" altLang="en-US" dirty="0" smtClean="0"/>
              <a:t>を利用した</a:t>
            </a:r>
            <a:r>
              <a:rPr lang="en-US" altLang="ja-JP" dirty="0" smtClean="0"/>
              <a:t>3D</a:t>
            </a:r>
            <a:r>
              <a:rPr lang="ja-JP" altLang="en-US" dirty="0" smtClean="0"/>
              <a:t>プロットも可能</a:t>
            </a:r>
            <a:endParaRPr lang="en-US" altLang="ja-JP" dirty="0" smtClean="0"/>
          </a:p>
          <a:p>
            <a:r>
              <a:rPr lang="ja-JP" altLang="en-US" dirty="0" smtClean="0"/>
              <a:t>散布図のプロット例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99592" y="3573016"/>
            <a:ext cx="7560839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plot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Nyaplot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Plot.new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plot.add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(:scatter, [0,1,2,3,4], [-1,2,-3,4,-5])</a:t>
            </a: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plot.show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5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アプリケーションによる対話環境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Mathematica</a:t>
            </a:r>
            <a:r>
              <a:rPr kumimoji="1" lang="ja-JP" altLang="en-US" dirty="0" smtClean="0"/>
              <a:t>風のノートブック</a:t>
            </a:r>
            <a:endParaRPr lang="en-US" altLang="ja-JP" dirty="0"/>
          </a:p>
          <a:p>
            <a:pPr lvl="2"/>
            <a:r>
              <a:rPr lang="ja-JP" altLang="en-US" dirty="0" smtClean="0"/>
              <a:t>プログラムの対話的実行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グラフの描画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プログラミング言語非依存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各言語の実行環境をカーネルとして提供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プロセス間</a:t>
            </a:r>
            <a:r>
              <a:rPr lang="ja-JP" altLang="en-US" dirty="0"/>
              <a:t>通信</a:t>
            </a:r>
            <a:endParaRPr lang="en-US" altLang="ja-JP" dirty="0" smtClean="0"/>
          </a:p>
          <a:p>
            <a:r>
              <a:rPr kumimoji="1" lang="en-US" altLang="ja-JP" dirty="0" err="1" smtClean="0"/>
              <a:t>IRuby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Jupyter</a:t>
            </a:r>
            <a:r>
              <a:rPr lang="ja-JP" altLang="en-US" dirty="0" smtClean="0"/>
              <a:t>用の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カーネル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5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SciRuby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用の科学計算ライブラリの開発プロジェクト</a:t>
            </a:r>
            <a:endParaRPr lang="en-US" altLang="ja-JP" dirty="0" smtClean="0"/>
          </a:p>
          <a:p>
            <a:r>
              <a:rPr kumimoji="1" lang="en-US" altLang="ja-JP" dirty="0" err="1" smtClean="0"/>
              <a:t>NMatrix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daru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IRuby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Nyaplot</a:t>
            </a:r>
            <a:r>
              <a:rPr kumimoji="1" lang="ja-JP" altLang="en-US" dirty="0" smtClean="0"/>
              <a:t>も</a:t>
            </a:r>
            <a:r>
              <a:rPr kumimoji="1" lang="en-US" altLang="ja-JP" dirty="0" err="1" smtClean="0"/>
              <a:t>SciRuby</a:t>
            </a:r>
            <a:r>
              <a:rPr kumimoji="1" lang="ja-JP" altLang="en-US" dirty="0" smtClean="0"/>
              <a:t>の一部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Statsample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統計用ライブラリ</a:t>
            </a:r>
            <a:endParaRPr lang="en-US" altLang="ja-JP" dirty="0" smtClean="0"/>
          </a:p>
          <a:p>
            <a:r>
              <a:rPr kumimoji="1" lang="en-US" altLang="ja-JP" dirty="0" smtClean="0"/>
              <a:t>Distribution</a:t>
            </a:r>
          </a:p>
          <a:p>
            <a:pPr lvl="1"/>
            <a:r>
              <a:rPr lang="ja-JP" altLang="en-US" dirty="0" smtClean="0"/>
              <a:t>確率分布用ライブラリ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79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株価データの解析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https</a:t>
            </a:r>
            <a:r>
              <a:rPr lang="en-US" altLang="ja-JP" dirty="0"/>
              <a:t>://</a:t>
            </a:r>
            <a:r>
              <a:rPr lang="en-US" altLang="ja-JP" dirty="0" smtClean="0"/>
              <a:t>github.com/shugo/DCW2016/blob/master/Stock.ipynb</a:t>
            </a:r>
          </a:p>
          <a:p>
            <a:r>
              <a:rPr lang="en-US" altLang="ja-JP" dirty="0" smtClean="0"/>
              <a:t>PSDS</a:t>
            </a:r>
            <a:r>
              <a:rPr lang="ja-JP" altLang="en-US" dirty="0" smtClean="0"/>
              <a:t>から取得したデータの解析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https</a:t>
            </a:r>
            <a:r>
              <a:rPr lang="en-US" altLang="ja-JP" dirty="0"/>
              <a:t>://</a:t>
            </a:r>
            <a:r>
              <a:rPr lang="en-US" altLang="ja-JP" dirty="0" smtClean="0"/>
              <a:t>github.com/shugo/DCW2016/blob/master/PSDS.ipynb</a:t>
            </a:r>
          </a:p>
          <a:p>
            <a:pPr lvl="1"/>
            <a:r>
              <a:rPr lang="ja-JP" altLang="en-US" dirty="0" smtClean="0"/>
              <a:t>相関行列</a:t>
            </a:r>
            <a:endParaRPr lang="en-US" altLang="ja-JP" smtClean="0"/>
          </a:p>
          <a:p>
            <a:pPr lvl="1"/>
            <a:r>
              <a:rPr lang="ja-JP" altLang="en-US" smtClean="0"/>
              <a:t>回帰</a:t>
            </a:r>
            <a:r>
              <a:rPr lang="ja-JP" altLang="en-US" dirty="0"/>
              <a:t>分析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マハラノビス距離による異常値の検出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4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2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利用促進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現状は利用者が少ない</a:t>
            </a:r>
            <a:endParaRPr lang="en-US" altLang="ja-JP" dirty="0" smtClean="0"/>
          </a:p>
          <a:p>
            <a:r>
              <a:rPr lang="ja-JP" altLang="en-US" dirty="0" smtClean="0"/>
              <a:t>今後の方策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ドキュメントの充実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利用事例の発信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2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機能追加・機能改善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Python/R</a:t>
            </a:r>
            <a:r>
              <a:rPr kumimoji="1" lang="ja-JP" altLang="en-US" dirty="0" smtClean="0"/>
              <a:t>等に比べ機能的に見劣りする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欠損値</a:t>
            </a:r>
            <a:r>
              <a:rPr kumimoji="1" lang="ja-JP" altLang="en-US" dirty="0" smtClean="0"/>
              <a:t>の扱い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チェックや穴埋め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時系列データの扱い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再サンプリング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変化率の計算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金融</a:t>
            </a:r>
            <a:r>
              <a:rPr kumimoji="1" lang="ja-JP" altLang="en-US" dirty="0" smtClean="0"/>
              <a:t>関係の機能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経験累積分布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Q-Q</a:t>
            </a:r>
            <a:r>
              <a:rPr kumimoji="1" lang="ja-JP" altLang="en-US" dirty="0" smtClean="0"/>
              <a:t>プロット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…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55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性能改善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r>
              <a:rPr lang="ja-JP" altLang="en-US" dirty="0" smtClean="0"/>
              <a:t>は遅い</a:t>
            </a:r>
            <a:endParaRPr lang="en-US" altLang="ja-JP" dirty="0" smtClean="0"/>
          </a:p>
          <a:p>
            <a:r>
              <a:rPr lang="ja-JP" altLang="en-US" dirty="0" smtClean="0"/>
              <a:t>ベンチマーク</a:t>
            </a:r>
            <a:r>
              <a:rPr lang="ja-JP" altLang="en-US" dirty="0"/>
              <a:t>プログラム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37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636912"/>
            <a:ext cx="7560839" cy="33780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NMatrix.dindgen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([100000])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a = 0.0.step(99999.0, 1.0).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to_a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Benchmark.bmbm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do |x|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x.report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") do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m.mean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x.report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("Array") do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a.sum.quo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7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ベンチマーク</a:t>
            </a:r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38</a:t>
            </a:fld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7327785" cy="491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データ解析の例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7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他</a:t>
            </a:r>
            <a:r>
              <a:rPr lang="ja-JP" altLang="en-US" dirty="0" smtClean="0"/>
              <a:t>言語との差別化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DSL</a:t>
            </a:r>
            <a:r>
              <a:rPr kumimoji="1" lang="ja-JP" altLang="en-US" dirty="0" smtClean="0"/>
              <a:t>の活用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ブロックの効果的利用</a:t>
            </a:r>
            <a:endParaRPr kumimoji="1" lang="en-US" altLang="ja-JP" dirty="0" smtClean="0"/>
          </a:p>
          <a:p>
            <a:r>
              <a:rPr lang="en-US" altLang="ja-JP" dirty="0" smtClean="0"/>
              <a:t>Ruby</a:t>
            </a:r>
            <a:r>
              <a:rPr lang="ja-JP" altLang="en-US" dirty="0" smtClean="0"/>
              <a:t>の動的性質の活用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スキーマレスなデータとの親和性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1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DSL</a:t>
            </a:r>
            <a:r>
              <a:rPr kumimoji="1" lang="ja-JP" altLang="en-US" dirty="0" smtClean="0"/>
              <a:t>の活用提案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r>
              <a:rPr lang="en-US" altLang="ja-JP" dirty="0" err="1" smtClean="0"/>
              <a:t>#where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現在の記法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 smtClean="0"/>
              <a:t>拡張</a:t>
            </a:r>
            <a:r>
              <a:rPr lang="ja-JP" altLang="en-US" dirty="0"/>
              <a:t>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40</a:t>
            </a:fld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899592" y="2636912"/>
            <a:ext cx="7560839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&amp;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[:y].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lteg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99592" y="4119401"/>
            <a:ext cx="7560839" cy="6057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:x &gt; 1 }</a:t>
            </a: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{ (:x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1)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&amp; (:y &lt;=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10)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6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の</a:t>
            </a:r>
            <a:r>
              <a:rPr lang="ja-JP" altLang="en-US" dirty="0"/>
              <a:t>言語</a:t>
            </a:r>
            <a:r>
              <a:rPr kumimoji="1" lang="ja-JP" altLang="en-US" dirty="0" smtClean="0"/>
              <a:t>拡張案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ブロック内でのみ</a:t>
            </a:r>
            <a:r>
              <a:rPr kumimoji="1" lang="en-US" altLang="ja-JP" dirty="0" smtClean="0"/>
              <a:t>Refinements</a:t>
            </a:r>
            <a:r>
              <a:rPr kumimoji="1" lang="ja-JP" altLang="en-US" dirty="0" smtClean="0"/>
              <a:t>を有効にする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https://github.com/shugo/ruby/tree/eval_using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41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99592" y="2636912"/>
            <a:ext cx="6857528" cy="3294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FixnumDivExt</a:t>
            </a:r>
            <a:endParaRPr lang="en-US" altLang="ja-JP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refine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Fixnum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/(other)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quo(other)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altLang="ja-JP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 1 / 2</a:t>
            </a:r>
          </a:p>
          <a:p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instance_eval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(using: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FixnumDivExt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do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 1 / 2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 1 / 2</a:t>
            </a:r>
          </a:p>
          <a:p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23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デモ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Daru::</a:t>
            </a:r>
            <a:r>
              <a:rPr lang="en-US" altLang="ja-JP" dirty="0" err="1" smtClean="0"/>
              <a:t>DataFrame#where</a:t>
            </a:r>
            <a:r>
              <a:rPr lang="ja-JP" altLang="en-US" dirty="0" smtClean="0"/>
              <a:t>の拡張</a:t>
            </a:r>
            <a:endParaRPr lang="en-US" altLang="ja-JP" dirty="0" smtClean="0"/>
          </a:p>
          <a:p>
            <a:pPr lvl="1"/>
            <a:r>
              <a:rPr lang="en-US" altLang="ja-JP" sz="1600" dirty="0" smtClean="0"/>
              <a:t>https</a:t>
            </a:r>
            <a:r>
              <a:rPr lang="en-US" altLang="ja-JP" sz="1600" dirty="0"/>
              <a:t>://</a:t>
            </a:r>
            <a:r>
              <a:rPr lang="en-US" altLang="ja-JP" sz="1600" dirty="0" smtClean="0"/>
              <a:t>github.com/shugo/DCW2016/blob/master/DaruRefinements.ipynb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548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ジェイムズ・オーウェン・ウェザーオール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ウォール街の物理学者</a:t>
            </a:r>
            <a:r>
              <a:rPr lang="en-US" altLang="ja-JP" dirty="0" smtClean="0"/>
              <a:t>,</a:t>
            </a:r>
            <a:r>
              <a:rPr lang="en-US" altLang="ja-JP" i="1" dirty="0" smtClean="0"/>
              <a:t> </a:t>
            </a:r>
            <a:r>
              <a:rPr lang="ja-JP" altLang="en-US" dirty="0" smtClean="0"/>
              <a:t>早川書房</a:t>
            </a:r>
            <a:r>
              <a:rPr lang="en-US" altLang="ja-JP" dirty="0" smtClean="0"/>
              <a:t>, 2015</a:t>
            </a:r>
          </a:p>
          <a:p>
            <a:r>
              <a:rPr lang="en-US" altLang="ja-JP" dirty="0"/>
              <a:t>M. F. M. Osborne, </a:t>
            </a:r>
            <a:r>
              <a:rPr lang="en-US" altLang="ja-JP" i="1" dirty="0"/>
              <a:t>Brownian Motion in the Stock Market</a:t>
            </a:r>
            <a:r>
              <a:rPr lang="en-US" altLang="ja-JP" dirty="0"/>
              <a:t>, </a:t>
            </a:r>
            <a:br>
              <a:rPr lang="en-US" altLang="ja-JP" dirty="0"/>
            </a:br>
            <a:r>
              <a:rPr lang="en-US" altLang="ja-JP" dirty="0"/>
              <a:t>Operations Research, </a:t>
            </a:r>
            <a:r>
              <a:rPr lang="en-US" altLang="ja-JP" dirty="0" smtClean="0"/>
              <a:t>1959</a:t>
            </a:r>
          </a:p>
          <a:p>
            <a:r>
              <a:rPr lang="en-US" altLang="ja-JP" dirty="0"/>
              <a:t>Benoit Mandelbrot,</a:t>
            </a:r>
            <a:r>
              <a:rPr lang="ja-JP" altLang="en-US" dirty="0"/>
              <a:t> </a:t>
            </a:r>
            <a:r>
              <a:rPr lang="en-US" altLang="ja-JP" i="1" dirty="0"/>
              <a:t>The Variation of Certain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1963</a:t>
            </a:r>
          </a:p>
          <a:p>
            <a:r>
              <a:rPr lang="en-US" altLang="ja-JP" dirty="0"/>
              <a:t>Benoit Mandelbrot, </a:t>
            </a:r>
            <a:r>
              <a:rPr lang="en-US" altLang="ja-JP" i="1" dirty="0"/>
              <a:t>The Variation of Other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</a:t>
            </a:r>
            <a:r>
              <a:rPr lang="en-US" altLang="ja-JP" dirty="0" smtClean="0"/>
              <a:t>1967</a:t>
            </a:r>
          </a:p>
          <a:p>
            <a:r>
              <a:rPr lang="ja-JP" altLang="en-US" dirty="0" smtClean="0"/>
              <a:t>平岡和幸・堀玄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プログラミングのための確率統計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オーム社</a:t>
            </a:r>
            <a:r>
              <a:rPr lang="en-US" altLang="ja-JP" dirty="0" smtClean="0"/>
              <a:t>, 2009</a:t>
            </a:r>
          </a:p>
          <a:p>
            <a:r>
              <a:rPr lang="en-US" altLang="ja-JP" dirty="0" smtClean="0"/>
              <a:t>Wes </a:t>
            </a:r>
            <a:r>
              <a:rPr lang="en-US" altLang="ja-JP" dirty="0" err="1" smtClean="0"/>
              <a:t>McKinnery</a:t>
            </a:r>
            <a:r>
              <a:rPr lang="en-US" altLang="ja-JP" dirty="0" smtClean="0"/>
              <a:t>, </a:t>
            </a:r>
            <a:r>
              <a:rPr lang="en-US" altLang="ja-JP" i="1" dirty="0" smtClean="0"/>
              <a:t>Python</a:t>
            </a:r>
            <a:r>
              <a:rPr lang="ja-JP" altLang="en-US" i="1" dirty="0" smtClean="0"/>
              <a:t>によるデータ分析入門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オライリー</a:t>
            </a:r>
            <a:r>
              <a:rPr lang="ja-JP" altLang="en-US" dirty="0"/>
              <a:t>・ジャパン</a:t>
            </a:r>
            <a:r>
              <a:rPr lang="en-US" altLang="ja-JP" dirty="0" smtClean="0"/>
              <a:t>, 2013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66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株式市場のブラウン運動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M. F. M. </a:t>
            </a:r>
            <a:r>
              <a:rPr lang="en-US" altLang="ja-JP" dirty="0" smtClean="0"/>
              <a:t>Osborne, </a:t>
            </a:r>
            <a:r>
              <a:rPr lang="en-US" altLang="ja-JP" i="1" dirty="0" smtClean="0"/>
              <a:t>Brownian </a:t>
            </a:r>
            <a:r>
              <a:rPr kumimoji="1" lang="en-US" altLang="ja-JP" i="1" dirty="0" smtClean="0"/>
              <a:t>Motion in the Stock Market</a:t>
            </a:r>
            <a:r>
              <a:rPr kumimoji="1" lang="en-US" altLang="ja-JP" dirty="0" smtClean="0"/>
              <a:t>, </a:t>
            </a:r>
            <a:br>
              <a:rPr kumimoji="1" lang="en-US" altLang="ja-JP" dirty="0" smtClean="0"/>
            </a:br>
            <a:r>
              <a:rPr kumimoji="1" lang="en-US" altLang="ja-JP" dirty="0" smtClean="0"/>
              <a:t>Operations Research, 1959</a:t>
            </a:r>
          </a:p>
          <a:p>
            <a:r>
              <a:rPr lang="en-US" altLang="ja-JP" dirty="0"/>
              <a:t>『</a:t>
            </a:r>
            <a:r>
              <a:rPr lang="ja-JP" altLang="en-US" dirty="0" smtClean="0"/>
              <a:t>ウォール街</a:t>
            </a:r>
            <a:r>
              <a:rPr lang="ja-JP" altLang="en-US" dirty="0"/>
              <a:t>の物理</a:t>
            </a:r>
            <a:r>
              <a:rPr lang="ja-JP" altLang="en-US" dirty="0" smtClean="0"/>
              <a:t>学者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という書籍で紹介</a:t>
            </a:r>
            <a:endParaRPr kumimoji="1" lang="en-US" altLang="ja-JP" dirty="0" smtClean="0"/>
          </a:p>
          <a:p>
            <a:r>
              <a:rPr lang="ja-JP" altLang="en-US" dirty="0" smtClean="0"/>
              <a:t>株価の対数とブラウン運動における微粒子の座標との類似性</a:t>
            </a:r>
            <a:endParaRPr lang="en-US" altLang="ja-JP" dirty="0" smtClean="0"/>
          </a:p>
          <a:p>
            <a:r>
              <a:rPr kumimoji="1" lang="ja-JP" altLang="en-US" dirty="0" smtClean="0"/>
              <a:t>統計力学的手法を株価に適用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25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ブラウン</a:t>
            </a:r>
            <a:r>
              <a:rPr lang="ja-JP" altLang="en-US" dirty="0"/>
              <a:t>運動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427482"/>
            <a:ext cx="2782416" cy="2782416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115616" y="5517232"/>
            <a:ext cx="6912768" cy="280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indent="0">
              <a:buNone/>
            </a:pPr>
            <a:r>
              <a:rPr lang="en-US" altLang="ja-JP" sz="1200" dirty="0"/>
              <a:t>https://</a:t>
            </a:r>
            <a:r>
              <a:rPr lang="en-US" altLang="ja-JP" sz="1200" dirty="0" smtClean="0"/>
              <a:t>commons.wikimedia.org/wiki/File:Brownian_motion_large.gif  </a:t>
            </a:r>
            <a:r>
              <a:rPr lang="en-US" altLang="ja-JP" sz="1200" dirty="0"/>
              <a:t>CC-BY-SA 3.0 by </a:t>
            </a:r>
            <a:r>
              <a:rPr lang="en-US" altLang="ja-JP" sz="1200" dirty="0" err="1"/>
              <a:t>Lookang</a:t>
            </a:r>
            <a:endParaRPr lang="en-US" altLang="ja-JP" sz="1200" dirty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液体のような溶媒中に浮遊する微粒子が不規則に運動する現象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9146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lang="ja-JP" altLang="en-US" dirty="0"/>
              <a:t>株価</a:t>
            </a:r>
            <a:r>
              <a:rPr kumimoji="1" lang="ja-JP" altLang="en-US" dirty="0" smtClean="0"/>
              <a:t>の変化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株価</a:t>
            </a:r>
            <a:r>
              <a:rPr lang="ja-JP" altLang="en-US" dirty="0" smtClean="0"/>
              <a:t>の変化は離散的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1/8</a:t>
            </a:r>
            <a:r>
              <a:rPr kumimoji="1" lang="ja-JP" altLang="en-US" dirty="0" smtClean="0"/>
              <a:t>ドル単位）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株価の対数も同じ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1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lang="ja-JP" altLang="en-US" dirty="0" smtClean="0"/>
              <a:t>取引</a:t>
            </a:r>
            <a:r>
              <a:rPr lang="ja-JP" altLang="en-US" dirty="0"/>
              <a:t>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単位時間あたりに有限の取引（あるいは決定）が行われる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一つの株に対して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あるいはそれ以上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85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lang="en-US" altLang="ja-JP" dirty="0" smtClean="0"/>
              <a:t>Weber-Fechner</a:t>
            </a:r>
            <a:r>
              <a:rPr lang="ja-JP" altLang="en-US" dirty="0" smtClean="0"/>
              <a:t>の法則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精神</a:t>
                </a:r>
                <a:r>
                  <a:rPr lang="ja-JP" altLang="en-US" dirty="0"/>
                  <a:t>物</a:t>
                </a:r>
                <a:r>
                  <a:rPr lang="ja-JP" altLang="en-US" dirty="0" smtClean="0"/>
                  <a:t>理学の基本法則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感覚量</a:t>
                </a:r>
                <a:r>
                  <a:rPr kumimoji="1" lang="en-US" altLang="ja-JP" dirty="0" smtClean="0"/>
                  <a:t>E</a:t>
                </a:r>
                <a:r>
                  <a:rPr kumimoji="1" lang="ja-JP" altLang="en-US" dirty="0" smtClean="0"/>
                  <a:t>は</a:t>
                </a:r>
                <a:r>
                  <a:rPr lang="ja-JP" altLang="en-US" dirty="0" smtClean="0"/>
                  <a:t>刺激量の強度</a:t>
                </a:r>
                <a:r>
                  <a:rPr lang="en-US" altLang="ja-JP" dirty="0" smtClean="0"/>
                  <a:t>R</a:t>
                </a:r>
                <a:r>
                  <a:rPr lang="ja-JP" altLang="en-US" dirty="0" smtClean="0"/>
                  <a:t>の対数に比例する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l-GR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func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強度</a:t>
                </a:r>
                <a:r>
                  <a:rPr lang="en-US" altLang="ja-JP" dirty="0"/>
                  <a:t>100</a:t>
                </a:r>
                <a:r>
                  <a:rPr lang="ja-JP" altLang="en-US" dirty="0"/>
                  <a:t>の刺激が</a:t>
                </a:r>
                <a:r>
                  <a:rPr lang="en-US" altLang="ja-JP" dirty="0"/>
                  <a:t>200</a:t>
                </a:r>
                <a:r>
                  <a:rPr lang="ja-JP" altLang="en-US" dirty="0"/>
                  <a:t>に増加した場合の</a:t>
                </a:r>
                <a:r>
                  <a:rPr lang="ja-JP" altLang="en-US" dirty="0" smtClean="0"/>
                  <a:t>感覚量と、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強度</a:t>
                </a:r>
                <a:r>
                  <a:rPr lang="en-US" altLang="ja-JP" dirty="0" smtClean="0"/>
                  <a:t>200</a:t>
                </a:r>
                <a:r>
                  <a:rPr lang="ja-JP" altLang="en-US" dirty="0"/>
                  <a:t>の刺激</a:t>
                </a:r>
                <a:r>
                  <a:rPr lang="ja-JP" altLang="en-US" dirty="0" smtClean="0"/>
                  <a:t>が</a:t>
                </a:r>
                <a:r>
                  <a:rPr lang="en-US" altLang="ja-JP" dirty="0" smtClean="0"/>
                  <a:t>400</a:t>
                </a:r>
                <a:r>
                  <a:rPr lang="ja-JP" altLang="en-US" dirty="0"/>
                  <a:t>に増加した場合の</a:t>
                </a:r>
                <a:r>
                  <a:rPr lang="ja-JP" altLang="en-US" dirty="0" smtClean="0"/>
                  <a:t>感覚量は同じ</a:t>
                </a:r>
                <a:endParaRPr lang="en-US" altLang="ja-JP" dirty="0" smtClean="0"/>
              </a:p>
              <a:p>
                <a:r>
                  <a:rPr lang="ja-JP" altLang="en-US" dirty="0" smtClean="0"/>
                  <a:t>株価とい</a:t>
                </a:r>
                <a:r>
                  <a:rPr lang="ja-JP" altLang="en-US" dirty="0"/>
                  <a:t>う</a:t>
                </a:r>
                <a:r>
                  <a:rPr lang="ja-JP" altLang="en-US" dirty="0" smtClean="0"/>
                  <a:t>刺激とそれに対するトレーダー・投資家の主観的感覚は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この法則に従うと仮定する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 r="-8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7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9696</TotalTime>
  <Words>1352</Words>
  <Application>Microsoft Office PowerPoint</Application>
  <PresentationFormat>画面に合わせる (4:3)</PresentationFormat>
  <Paragraphs>365</Paragraphs>
  <Slides>44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52" baseType="lpstr">
      <vt:lpstr>ＭＳ Ｐゴシック</vt:lpstr>
      <vt:lpstr>Arial</vt:lpstr>
      <vt:lpstr>Arial Black</vt:lpstr>
      <vt:lpstr>Calibri</vt:lpstr>
      <vt:lpstr>Cambria Math</vt:lpstr>
      <vt:lpstr>Courier New</vt:lpstr>
      <vt:lpstr>Wingdings</vt:lpstr>
      <vt:lpstr>エッセンシャル</vt:lpstr>
      <vt:lpstr>Rubyによるデータ解析 Data Analysis in Ruby</vt:lpstr>
      <vt:lpstr>自己紹介</vt:lpstr>
      <vt:lpstr>本日のテーマ</vt:lpstr>
      <vt:lpstr>データ解析の例</vt:lpstr>
      <vt:lpstr>株式市場のブラウン運動</vt:lpstr>
      <vt:lpstr>ブラウン運動</vt:lpstr>
      <vt:lpstr>1. 株価の変化</vt:lpstr>
      <vt:lpstr>2. 取引数</vt:lpstr>
      <vt:lpstr>3. Weber-Fechnerの法則</vt:lpstr>
      <vt:lpstr>統計学的アプローチ</vt:lpstr>
      <vt:lpstr>株価の分布</vt:lpstr>
      <vt:lpstr>正規分布</vt:lpstr>
      <vt:lpstr>平均・分散・標準偏差</vt:lpstr>
      <vt:lpstr>株価の対数の分布</vt:lpstr>
      <vt:lpstr>対数収益率を使う根拠</vt:lpstr>
      <vt:lpstr>4. 論理的決定</vt:lpstr>
      <vt:lpstr>5. 市場の平等性</vt:lpstr>
      <vt:lpstr>6. 株価の収益率の分布</vt:lpstr>
      <vt:lpstr>7. 数学的表現</vt:lpstr>
      <vt:lpstr>観測データとの比較</vt:lpstr>
      <vt:lpstr>収益率の分布の非正規性</vt:lpstr>
      <vt:lpstr>安定分布のPDFとCDF</vt:lpstr>
      <vt:lpstr>Rubyによるデータ解析 の現状</vt:lpstr>
      <vt:lpstr>Why Ruby?</vt:lpstr>
      <vt:lpstr>ライブラリ・ツール群</vt:lpstr>
      <vt:lpstr>NArray</vt:lpstr>
      <vt:lpstr>NMatrix</vt:lpstr>
      <vt:lpstr>daru</vt:lpstr>
      <vt:lpstr>Daru::Vector</vt:lpstr>
      <vt:lpstr>Daru::DataFrame</vt:lpstr>
      <vt:lpstr>Nyaplot</vt:lpstr>
      <vt:lpstr>Jupyter/IRuby</vt:lpstr>
      <vt:lpstr>SciRuby</vt:lpstr>
      <vt:lpstr>デモ</vt:lpstr>
      <vt:lpstr>今後の課題</vt:lpstr>
      <vt:lpstr>利用促進</vt:lpstr>
      <vt:lpstr>機能追加・機能改善</vt:lpstr>
      <vt:lpstr>性能改善</vt:lpstr>
      <vt:lpstr>ベンチマーク結果</vt:lpstr>
      <vt:lpstr>他言語との差別化</vt:lpstr>
      <vt:lpstr>DSLの活用提案</vt:lpstr>
      <vt:lpstr>Rubyの言語拡張案</vt:lpstr>
      <vt:lpstr>デモ2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データセンターの効率的な資源活用のためのデータ収集・照会システムの設計</dc:title>
  <dc:creator>shugo</dc:creator>
  <cp:lastModifiedBy>前田修吾</cp:lastModifiedBy>
  <cp:revision>1403</cp:revision>
  <dcterms:created xsi:type="dcterms:W3CDTF">2012-09-20T04:46:58Z</dcterms:created>
  <dcterms:modified xsi:type="dcterms:W3CDTF">2016-02-18T05:24:05Z</dcterms:modified>
</cp:coreProperties>
</file>