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46"/>
  </p:notesMasterIdLst>
  <p:sldIdLst>
    <p:sldId id="256" r:id="rId2"/>
    <p:sldId id="357" r:id="rId3"/>
    <p:sldId id="359" r:id="rId4"/>
    <p:sldId id="307" r:id="rId5"/>
    <p:sldId id="290" r:id="rId6"/>
    <p:sldId id="358" r:id="rId7"/>
    <p:sldId id="305" r:id="rId8"/>
    <p:sldId id="306" r:id="rId9"/>
    <p:sldId id="308" r:id="rId10"/>
    <p:sldId id="309" r:id="rId11"/>
    <p:sldId id="310" r:id="rId12"/>
    <p:sldId id="313" r:id="rId13"/>
    <p:sldId id="312" r:id="rId14"/>
    <p:sldId id="333" r:id="rId15"/>
    <p:sldId id="342" r:id="rId16"/>
    <p:sldId id="332" r:id="rId17"/>
    <p:sldId id="334" r:id="rId18"/>
    <p:sldId id="335" r:id="rId19"/>
    <p:sldId id="336" r:id="rId20"/>
    <p:sldId id="337" r:id="rId21"/>
    <p:sldId id="344" r:id="rId22"/>
    <p:sldId id="345" r:id="rId23"/>
    <p:sldId id="315" r:id="rId24"/>
    <p:sldId id="340" r:id="rId25"/>
    <p:sldId id="316" r:id="rId26"/>
    <p:sldId id="322" r:id="rId27"/>
    <p:sldId id="347" r:id="rId28"/>
    <p:sldId id="354" r:id="rId29"/>
    <p:sldId id="323" r:id="rId30"/>
    <p:sldId id="324" r:id="rId31"/>
    <p:sldId id="350" r:id="rId32"/>
    <p:sldId id="325" r:id="rId33"/>
    <p:sldId id="352" r:id="rId34"/>
    <p:sldId id="327" r:id="rId35"/>
    <p:sldId id="326" r:id="rId36"/>
    <p:sldId id="349" r:id="rId37"/>
    <p:sldId id="341" r:id="rId38"/>
    <p:sldId id="343" r:id="rId39"/>
    <p:sldId id="356" r:id="rId40"/>
    <p:sldId id="329" r:id="rId41"/>
    <p:sldId id="346" r:id="rId42"/>
    <p:sldId id="360" r:id="rId43"/>
    <p:sldId id="361" r:id="rId44"/>
    <p:sldId id="338" r:id="rId4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市場の取引データを解析したら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がある範囲の値となる確率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smtClean="0"/>
                  <a:t>= </a:t>
                </a:r>
                <a:r>
                  <a:rPr lang="ja-JP" altLang="en-US" dirty="0" smtClean="0"/>
                  <a:t>当該範囲の積分値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サンプルサイズを大きくすると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標本平均が真の平均に近づく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（</a:t>
                </a:r>
                <a:r>
                  <a:rPr lang="ja-JP" altLang="en-US" dirty="0"/>
                  <a:t>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752600"/>
            <a:ext cx="4558590" cy="30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対数収益</a:t>
            </a:r>
            <a:r>
              <a:rPr lang="ja-JP" altLang="en-US" dirty="0"/>
              <a:t>率</a:t>
            </a:r>
            <a:r>
              <a:rPr lang="ja-JP" altLang="en-US" dirty="0" smtClean="0"/>
              <a:t>を使う根拠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価格の変化による利益・損失に対する主観的感覚を表す</a:t>
                </a:r>
                <a:endParaRPr lang="en-US" altLang="ja-JP" dirty="0" smtClean="0"/>
              </a:p>
              <a:p>
                <a:r>
                  <a:rPr kumimoji="1" lang="en-US" altLang="ja-JP" dirty="0" smtClean="0"/>
                  <a:t>$10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</a:t>
                </a:r>
                <a:r>
                  <a:rPr kumimoji="1" lang="ja-JP" altLang="en-US" dirty="0" smtClean="0"/>
                  <a:t>の価格変化と、</a:t>
                </a:r>
                <a:r>
                  <a:rPr kumimoji="1" lang="en-US" altLang="ja-JP" dirty="0" smtClean="0"/>
                  <a:t>$100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$110</a:t>
                </a:r>
                <a:r>
                  <a:rPr kumimoji="1" lang="ja-JP" altLang="en-US" dirty="0" smtClean="0"/>
                  <a:t>の価格変化に対する主観的感覚は同じ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なぜ収益率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ja-JP" altLang="en-US" dirty="0" smtClean="0"/>
                  <a:t> ではなく対数収益率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を使うか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対数収益率を使うことで、上昇率と下降率の対称性が得られる</a:t>
                </a:r>
                <a:endParaRPr kumimoji="1" lang="en-US" altLang="ja-JP" dirty="0" smtClean="0"/>
              </a:p>
              <a:p>
                <a:pPr lvl="2"/>
                <a:r>
                  <a:rPr lang="ja-JP" altLang="en-US" dirty="0" smtClean="0"/>
                  <a:t>価格が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下降した</a:t>
                </a:r>
                <a:r>
                  <a:rPr lang="ja-JP" altLang="en-US" dirty="0"/>
                  <a:t>後</a:t>
                </a:r>
                <a:r>
                  <a:rPr lang="ja-JP" altLang="en-US" dirty="0" smtClean="0"/>
                  <a:t>に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上昇しても元の</a:t>
                </a:r>
                <a:r>
                  <a:rPr lang="ja-JP" altLang="en-US" dirty="0"/>
                  <a:t>価格</a:t>
                </a:r>
                <a:r>
                  <a:rPr kumimoji="1" lang="ja-JP" altLang="en-US" dirty="0" smtClean="0"/>
                  <a:t>に戻らない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en-US" altLang="ja-JP" dirty="0" smtClean="0"/>
              </a:p>
              <a:p>
                <a:r>
                  <a:rPr lang="ja-JP" altLang="en-US" dirty="0" smtClean="0"/>
                  <a:t>中心極限定理により、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の分布によらず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が大きくなると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は正規分布に近づく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名前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前田 修吾</a:t>
            </a:r>
            <a:endParaRPr lang="en-US" altLang="ja-JP" dirty="0" smtClean="0"/>
          </a:p>
          <a:p>
            <a:r>
              <a:rPr lang="ja-JP" altLang="en-US" dirty="0" smtClean="0"/>
              <a:t>所属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株式会社ネットワーク応用通信研究所（</a:t>
            </a:r>
            <a:r>
              <a:rPr lang="en-US" altLang="ja-JP" dirty="0" smtClean="0"/>
              <a:t>1999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一般財団法人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アソシエーション（</a:t>
            </a:r>
            <a:r>
              <a:rPr lang="en-US" altLang="ja-JP" dirty="0" smtClean="0"/>
              <a:t>2007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r>
              <a:rPr lang="ja-JP" altLang="en-US" dirty="0" smtClean="0"/>
              <a:t>オープンソース活動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Ruby</a:t>
            </a:r>
            <a:r>
              <a:rPr lang="ja-JP" altLang="en-US" dirty="0" smtClean="0"/>
              <a:t>開発者（</a:t>
            </a:r>
            <a:r>
              <a:rPr lang="en-US" altLang="ja-JP" dirty="0" smtClean="0"/>
              <a:t>1997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8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後で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で確認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安定分布は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の場合、中心極限定理</a:t>
                </a:r>
                <a:r>
                  <a:rPr lang="ja-JP" altLang="en-US" dirty="0"/>
                  <a:t>は</a:t>
                </a:r>
                <a:r>
                  <a:rPr lang="ja-JP" altLang="en-US" dirty="0" smtClean="0"/>
                  <a:t>成り立たない</a:t>
                </a:r>
                <a:endParaRPr lang="en-US" altLang="ja-JP" dirty="0" smtClean="0"/>
              </a:p>
              <a:p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ja-JP" altLang="en-US" dirty="0" smtClean="0"/>
                  <a:t> の安定分布に従うと考えた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と同じ理由（</a:t>
            </a:r>
            <a:r>
              <a:rPr lang="en-US" altLang="ja-JP" dirty="0" smtClean="0"/>
              <a:t>『Python</a:t>
            </a:r>
            <a:r>
              <a:rPr lang="ja-JP" altLang="en-US" dirty="0" smtClean="0"/>
              <a:t>によるデータ分析入門</a:t>
            </a:r>
            <a:r>
              <a:rPr lang="en-US" altLang="ja-JP" dirty="0" smtClean="0"/>
              <a:t>』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</a:t>
            </a:r>
            <a:r>
              <a:rPr lang="ja-JP" altLang="en-US" dirty="0" smtClean="0"/>
              <a:t>使う</a:t>
            </a:r>
            <a:endParaRPr lang="en-US" altLang="ja-JP" dirty="0" smtClean="0"/>
          </a:p>
          <a:p>
            <a:r>
              <a:rPr lang="ja-JP" altLang="en-US" smtClean="0"/>
              <a:t>多様性は善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148833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NArray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NMatrix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科学計算全般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多次元配列ライブラリ</a:t>
            </a:r>
            <a:endParaRPr lang="en-US" altLang="ja-JP" dirty="0" smtClean="0"/>
          </a:p>
          <a:p>
            <a:r>
              <a:rPr lang="ja-JP" altLang="en-US" dirty="0" smtClean="0"/>
              <a:t>連続したメモリ領域に要素を配置し、次元毎の要素数を固定することでインデックスアクセスを行う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4×3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の多次元配列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ja-JP" altLang="en-US" dirty="0" smtClean="0"/>
              <a:t>のとき、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 * j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番目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次元順序は次期開発版で変更？</a:t>
            </a:r>
            <a:endParaRPr lang="en-US" altLang="ja-JP" dirty="0"/>
          </a:p>
          <a:p>
            <a:r>
              <a:rPr lang="ja-JP" altLang="en-US" dirty="0" smtClean="0"/>
              <a:t>多次元</a:t>
            </a:r>
            <a:r>
              <a:rPr lang="ja-JP" altLang="en-US" dirty="0"/>
              <a:t>配列同士の演算、多次元配列とスカラー値の演算が</a:t>
            </a:r>
            <a:r>
              <a:rPr lang="ja-JP" altLang="en-US" dirty="0" smtClean="0"/>
              <a:t>高速</a:t>
            </a:r>
            <a:endParaRPr lang="en-US" altLang="ja-JP" dirty="0" smtClean="0"/>
          </a:p>
          <a:p>
            <a:r>
              <a:rPr lang="ja-JP" altLang="en-US" dirty="0" smtClean="0"/>
              <a:t>最新リリースは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別リポジトリで次期開発版が開発中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970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0]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978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0]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78019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397072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a[3,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11715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1]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3723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1]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5731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1]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412334" y="3681028"/>
            <a:ext cx="43204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SciRuby</a:t>
            </a:r>
            <a:r>
              <a:rPr lang="ja-JP" altLang="en-US" dirty="0" smtClean="0"/>
              <a:t>プロジェクトの行列計算ライブラリ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より後発の競合ライブラリ</a:t>
            </a:r>
            <a:endParaRPr lang="en-US" altLang="ja-JP" dirty="0" smtClean="0"/>
          </a:p>
          <a:p>
            <a:pPr lvl="1"/>
            <a:r>
              <a:rPr lang="ja-JP" altLang="en-US" dirty="0"/>
              <a:t>同時</a:t>
            </a:r>
            <a:r>
              <a:rPr lang="ja-JP" altLang="en-US" dirty="0" smtClean="0"/>
              <a:t>に使えないという意味でも競合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ドキュメントには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/>
              <a:t>　で回避せよとあるが、その</a:t>
            </a:r>
            <a:r>
              <a:rPr lang="ja-JP" altLang="en-US" dirty="0"/>
              <a:t>後</a:t>
            </a:r>
            <a:r>
              <a:rPr lang="ja-JP" altLang="en-US" dirty="0" smtClean="0"/>
              <a:t>で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narray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しているライブラリがあるとエラー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ja-JP" altLang="en-US" dirty="0"/>
              <a:t>最新リリースは</a:t>
            </a:r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18</a:t>
            </a:r>
            <a:r>
              <a:rPr lang="ja-JP" altLang="en-US" dirty="0" smtClean="0"/>
              <a:t>日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D</a:t>
            </a:r>
            <a:r>
              <a:rPr kumimoji="1" lang="en-US" altLang="ja-JP" dirty="0" smtClean="0"/>
              <a:t>ata </a:t>
            </a:r>
            <a:r>
              <a:rPr kumimoji="1" lang="en-US" altLang="ja-JP" dirty="0" smtClean="0">
                <a:solidFill>
                  <a:srgbClr val="C00000"/>
                </a:solidFill>
              </a:rPr>
              <a:t>A</a:t>
            </a:r>
            <a:r>
              <a:rPr kumimoji="1" lang="en-US" altLang="ja-JP" dirty="0" smtClean="0"/>
              <a:t>nalysis in </a:t>
            </a:r>
            <a:r>
              <a:rPr kumimoji="1" lang="en-US" altLang="ja-JP" dirty="0" err="1" smtClean="0">
                <a:solidFill>
                  <a:srgbClr val="C00000"/>
                </a:solidFill>
              </a:rPr>
              <a:t>RU</a:t>
            </a:r>
            <a:r>
              <a:rPr kumimoji="1" lang="en-US" altLang="ja-JP" dirty="0" err="1" smtClean="0"/>
              <a:t>by</a:t>
            </a:r>
            <a:endParaRPr kumimoji="1" lang="en-US" altLang="ja-JP" dirty="0" smtClean="0"/>
          </a:p>
          <a:p>
            <a:r>
              <a:rPr lang="ja-JP" altLang="en-US" dirty="0"/>
              <a:t>以下</a:t>
            </a:r>
            <a:r>
              <a:rPr lang="ja-JP" altLang="en-US" dirty="0" smtClean="0"/>
              <a:t>のデータ型を提供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Daru::Vector</a:t>
            </a:r>
          </a:p>
          <a:p>
            <a:pPr lvl="1"/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30])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60, 30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+ v2 #=&gt; Vector[50, 80, 60]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* 10 #=&gt; Vector[400, 200, 300]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v1.mean #=&gt; 30.0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本日のテーマ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によるデータ解析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348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次元のスプレッドシート風データ構造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各列が</a:t>
            </a:r>
            <a:r>
              <a:rPr lang="en-US" altLang="ja-JP" dirty="0" smtClean="0"/>
              <a:t>Daru::Vector</a:t>
            </a:r>
            <a:r>
              <a:rPr lang="ja-JP" altLang="en-US" dirty="0" smtClean="0"/>
              <a:t>によって表現され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kumimoji="1" lang="ja-JP" altLang="en-US" dirty="0" smtClean="0"/>
              <a:t>列単位の処理は速いが、行単位の処理は遅い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とくに遅い例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高速化</a:t>
            </a:r>
            <a:r>
              <a:rPr lang="ja-JP" altLang="en-US" dirty="0"/>
              <a:t>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DataFrame.new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(x: [1,2,3], y: [4,5,6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df.filter_rows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{|row| row[:x] &gt; 1}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511521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Nyaplot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プロットライブラリ</a:t>
            </a:r>
            <a:endParaRPr lang="en-US" altLang="ja-JP" dirty="0" smtClean="0"/>
          </a:p>
          <a:p>
            <a:r>
              <a:rPr lang="en-US" altLang="ja-JP" dirty="0" err="1" smtClean="0"/>
              <a:t>Jupyter</a:t>
            </a:r>
            <a:r>
              <a:rPr lang="en-US" altLang="ja-JP" dirty="0" smtClean="0"/>
              <a:t> notebook</a:t>
            </a:r>
            <a:r>
              <a:rPr lang="ja-JP" altLang="en-US" dirty="0" smtClean="0"/>
              <a:t>上で動作</a:t>
            </a:r>
            <a:endParaRPr lang="en-US" altLang="ja-JP" dirty="0" smtClean="0"/>
          </a:p>
          <a:p>
            <a:r>
              <a:rPr lang="en-US" altLang="ja-JP" dirty="0" err="1" smtClean="0"/>
              <a:t>WebGL</a:t>
            </a:r>
            <a:r>
              <a:rPr lang="ja-JP" altLang="en-US" dirty="0" smtClean="0"/>
              <a:t>を利用した</a:t>
            </a:r>
            <a:r>
              <a:rPr lang="en-US" altLang="ja-JP" dirty="0" smtClean="0"/>
              <a:t>3D</a:t>
            </a:r>
            <a:r>
              <a:rPr lang="ja-JP" altLang="en-US" dirty="0" smtClean="0"/>
              <a:t>プロットも可能</a:t>
            </a:r>
            <a:endParaRPr lang="en-US" altLang="ja-JP" dirty="0" smtClean="0"/>
          </a:p>
          <a:p>
            <a:r>
              <a:rPr lang="ja-JP" altLang="en-US" dirty="0" smtClean="0"/>
              <a:t>散布図のプロット例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3573016"/>
            <a:ext cx="7560839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plot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Nyaplot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Plot.new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plot.add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(:scatter, [0,1,2,3,4], [-1,2,-3,4,-5])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plot.show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Mathematica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用の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用の科学計算ライブラリの開発プロジェクト</a:t>
            </a:r>
            <a:endParaRPr lang="en-US" altLang="ja-JP" dirty="0" smtClean="0"/>
          </a:p>
          <a:p>
            <a:r>
              <a:rPr kumimoji="1" lang="en-US" altLang="ja-JP" dirty="0" err="1" smtClean="0"/>
              <a:t>NMatrix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daru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IRuby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Nyaplot</a:t>
            </a:r>
            <a:r>
              <a:rPr kumimoji="1" lang="ja-JP" altLang="en-US" dirty="0" smtClean="0"/>
              <a:t>も</a:t>
            </a:r>
            <a:r>
              <a:rPr kumimoji="1" lang="en-US" altLang="ja-JP" dirty="0" err="1" smtClean="0"/>
              <a:t>SciRuby</a:t>
            </a:r>
            <a:r>
              <a:rPr kumimoji="1" lang="ja-JP" altLang="en-US" dirty="0" smtClean="0"/>
              <a:t>の一部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Statsample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統計用ライブラリ</a:t>
            </a:r>
            <a:endParaRPr lang="en-US" altLang="ja-JP" dirty="0" smtClean="0"/>
          </a:p>
          <a:p>
            <a:r>
              <a:rPr kumimoji="1" lang="en-US" altLang="ja-JP" dirty="0" smtClean="0"/>
              <a:t>Distribution</a:t>
            </a:r>
          </a:p>
          <a:p>
            <a:pPr lvl="1"/>
            <a:r>
              <a:rPr lang="ja-JP" altLang="en-US" dirty="0" smtClean="0"/>
              <a:t>確率分布用ライブラリ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9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株価データの解析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github.com/shugo/DCW2016/blob/master/Stock.ipynb</a:t>
            </a:r>
          </a:p>
          <a:p>
            <a:r>
              <a:rPr lang="en-US" altLang="ja-JP" dirty="0" smtClean="0"/>
              <a:t>PSDS</a:t>
            </a:r>
            <a:r>
              <a:rPr lang="ja-JP" altLang="en-US" dirty="0" smtClean="0"/>
              <a:t>から取得したデータの解析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</a:t>
            </a:r>
            <a:r>
              <a:rPr lang="en-US" altLang="ja-JP" dirty="0"/>
              <a:t>://github.com/shugo/DCW2016/blob/master/PSDS.ipynb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利用促進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現状は利用者が少ない</a:t>
            </a:r>
            <a:endParaRPr lang="en-US" altLang="ja-JP" dirty="0" smtClean="0"/>
          </a:p>
          <a:p>
            <a:r>
              <a:rPr lang="ja-JP" altLang="en-US" dirty="0" smtClean="0"/>
              <a:t>今後の方策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ドキュメントの充実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利用事例の発信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Python/R</a:t>
            </a:r>
            <a:r>
              <a:rPr kumimoji="1" lang="ja-JP" altLang="en-US" dirty="0" smtClean="0"/>
              <a:t>等に比べ機能的に見劣りする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金融関係の機能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経験累積分布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Q-Q</a:t>
            </a:r>
            <a:r>
              <a:rPr kumimoji="1" lang="ja-JP" altLang="en-US" dirty="0" smtClean="0"/>
              <a:t>プロット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…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は遅い</a:t>
            </a:r>
            <a:endParaRPr lang="en-US" altLang="ja-JP" dirty="0" smtClean="0"/>
          </a:p>
          <a:p>
            <a:r>
              <a:rPr lang="ja-JP" altLang="en-US" dirty="0" smtClean="0"/>
              <a:t>ベンチマーク</a:t>
            </a:r>
            <a:r>
              <a:rPr lang="ja-JP" altLang="en-US" dirty="0"/>
              <a:t>プログラム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636912"/>
            <a:ext cx="7560839" cy="33780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NMatrix.dindgen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([100000])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a = 0.0.step(99999.0, 1.0).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to_a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Benchmark.bmbm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do |x|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m.mean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("Array")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a.sum.quo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ベンチマーク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327785" cy="49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データ解析の例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他</a:t>
            </a:r>
            <a:r>
              <a:rPr lang="ja-JP" altLang="en-US" dirty="0" smtClean="0"/>
              <a:t>言語との差別化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の活用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ブロックの効果的利用</a:t>
            </a:r>
            <a:endParaRPr kumimoji="1" lang="en-US" altLang="ja-JP" dirty="0" smtClean="0"/>
          </a:p>
          <a:p>
            <a:r>
              <a:rPr lang="en-US" altLang="ja-JP" dirty="0" smtClean="0"/>
              <a:t>Ruby</a:t>
            </a:r>
            <a:r>
              <a:rPr lang="ja-JP" altLang="en-US" dirty="0" smtClean="0"/>
              <a:t>の動的性質の活用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スキーマレスなデータとの親和性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の活用提案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r>
              <a:rPr lang="en-US" altLang="ja-JP" dirty="0" err="1" smtClean="0"/>
              <a:t>#where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現在の記法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拡張</a:t>
            </a:r>
            <a:r>
              <a:rPr lang="ja-JP" altLang="en-US" dirty="0"/>
              <a:t>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99592" y="2636912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&amp;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[:y].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lteg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99592" y="4119401"/>
            <a:ext cx="7560839" cy="6057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:x &gt; 1 }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 (:x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&amp; (:y &lt;=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</a:t>
            </a:r>
            <a:r>
              <a:rPr lang="ja-JP" altLang="en-US" dirty="0"/>
              <a:t>言語</a:t>
            </a:r>
            <a:r>
              <a:rPr kumimoji="1" lang="ja-JP" altLang="en-US" dirty="0" smtClean="0"/>
              <a:t>拡張案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ブロック内でのみ</a:t>
            </a:r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を有効にする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https://github.com/shugo/ruby/tree/eval_using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2636912"/>
            <a:ext cx="6857528" cy="3294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FixnumDivExt</a:t>
            </a:r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refine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/(other)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quo(other)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1 / 2</a:t>
            </a:r>
          </a:p>
          <a:p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instance_eval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(using: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FixnumDivExt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do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 1 / 2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1 / 2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デモ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Daru::</a:t>
            </a:r>
            <a:r>
              <a:rPr lang="en-US" altLang="ja-JP" dirty="0" err="1" smtClean="0"/>
              <a:t>DataFrame#where</a:t>
            </a:r>
            <a:r>
              <a:rPr lang="ja-JP" altLang="en-US" dirty="0" smtClean="0"/>
              <a:t>の拡張</a:t>
            </a:r>
            <a:endParaRPr lang="en-US" altLang="ja-JP" dirty="0" smtClean="0"/>
          </a:p>
          <a:p>
            <a:pPr lvl="1"/>
            <a:r>
              <a:rPr lang="en-US" altLang="ja-JP" sz="1600" dirty="0" smtClean="0"/>
              <a:t>https</a:t>
            </a:r>
            <a:r>
              <a:rPr lang="en-US" altLang="ja-JP" sz="1600" dirty="0"/>
              <a:t>://</a:t>
            </a:r>
            <a:r>
              <a:rPr lang="en-US" altLang="ja-JP" sz="1600" dirty="0" smtClean="0"/>
              <a:t>github.com/shugo/DCW2016/blob/master/DaruRefinements.ipynb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54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1959</a:t>
            </a:r>
          </a:p>
          <a:p>
            <a:r>
              <a:rPr lang="en-US" altLang="ja-JP" dirty="0"/>
              <a:t>『</a:t>
            </a:r>
            <a:r>
              <a:rPr lang="ja-JP" altLang="en-US" dirty="0" smtClean="0"/>
              <a:t>ウォール街</a:t>
            </a:r>
            <a:r>
              <a:rPr lang="ja-JP" altLang="en-US" dirty="0"/>
              <a:t>の物理</a:t>
            </a:r>
            <a:r>
              <a:rPr lang="ja-JP" altLang="en-US" dirty="0" smtClean="0"/>
              <a:t>学者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という書籍で紹介</a:t>
            </a:r>
            <a:endParaRPr kumimoji="1" lang="en-US" altLang="ja-JP" dirty="0" smtClean="0"/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ブラウン</a:t>
            </a:r>
            <a:r>
              <a:rPr lang="ja-JP" altLang="en-US" dirty="0"/>
              <a:t>運動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427482"/>
            <a:ext cx="2782416" cy="278241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115616" y="5517232"/>
            <a:ext cx="6912768" cy="28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0"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commons.wikimedia.org/wiki/File:Brownian_motion_large.gif  </a:t>
            </a:r>
            <a:r>
              <a:rPr lang="en-US" altLang="ja-JP" sz="1200" dirty="0"/>
              <a:t>CC-BY-SA 3.0 by </a:t>
            </a:r>
            <a:r>
              <a:rPr lang="en-US" altLang="ja-JP" sz="1200" dirty="0" err="1"/>
              <a:t>Lookang</a:t>
            </a:r>
            <a:endParaRPr lang="en-US" altLang="ja-JP" sz="1200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液体のような溶媒中に浮遊する微粒子が不規則に運動する現象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914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強度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の刺激が</a:t>
                </a:r>
                <a:r>
                  <a:rPr lang="en-US" altLang="ja-JP" dirty="0"/>
                  <a:t>200</a:t>
                </a:r>
                <a:r>
                  <a:rPr lang="ja-JP" altLang="en-US" dirty="0"/>
                  <a:t>に増加した場合の</a:t>
                </a:r>
                <a:r>
                  <a:rPr lang="ja-JP" altLang="en-US" dirty="0" smtClean="0"/>
                  <a:t>感覚量と、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強度</a:t>
                </a:r>
                <a:r>
                  <a:rPr lang="en-US" altLang="ja-JP" dirty="0" smtClean="0"/>
                  <a:t>200</a:t>
                </a:r>
                <a:r>
                  <a:rPr lang="ja-JP" altLang="en-US" dirty="0"/>
                  <a:t>の刺激</a:t>
                </a:r>
                <a:r>
                  <a:rPr lang="ja-JP" altLang="en-US" dirty="0" smtClean="0"/>
                  <a:t>が</a:t>
                </a:r>
                <a:r>
                  <a:rPr lang="en-US" altLang="ja-JP" dirty="0" smtClean="0"/>
                  <a:t>400</a:t>
                </a:r>
                <a:r>
                  <a:rPr lang="ja-JP" altLang="en-US" dirty="0"/>
                  <a:t>に増加した場合の</a:t>
                </a:r>
                <a:r>
                  <a:rPr lang="ja-JP" altLang="en-US" dirty="0" smtClean="0"/>
                  <a:t>感覚量は同じ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株価とい</a:t>
                </a:r>
                <a:r>
                  <a:rPr lang="ja-JP" altLang="en-US" dirty="0"/>
                  <a:t>う</a:t>
                </a:r>
                <a:r>
                  <a:rPr lang="ja-JP" altLang="en-US" dirty="0" smtClean="0"/>
                  <a:t>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 r="-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9452</TotalTime>
  <Words>1338</Words>
  <Application>Microsoft Office PowerPoint</Application>
  <PresentationFormat>画面に合わせる (4:3)</PresentationFormat>
  <Paragraphs>361</Paragraphs>
  <Slides>44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2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自己紹介</vt:lpstr>
      <vt:lpstr>本日のテーマ</vt:lpstr>
      <vt:lpstr>データ解析の例</vt:lpstr>
      <vt:lpstr>株式市場のブラウン運動</vt:lpstr>
      <vt:lpstr>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正規分布</vt:lpstr>
      <vt:lpstr>平均・分散・標準偏差</vt:lpstr>
      <vt:lpstr>株価の対数の分布</vt:lpstr>
      <vt:lpstr>対数収益率を使う根拠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NArray</vt:lpstr>
      <vt:lpstr>NMatrix</vt:lpstr>
      <vt:lpstr>daru</vt:lpstr>
      <vt:lpstr>Daru::Vector</vt:lpstr>
      <vt:lpstr>Daru::DataFrame</vt:lpstr>
      <vt:lpstr>Nyaplot</vt:lpstr>
      <vt:lpstr>Jupyter/IRuby</vt:lpstr>
      <vt:lpstr>SciRuby</vt:lpstr>
      <vt:lpstr>デモ</vt:lpstr>
      <vt:lpstr>今後の課題</vt:lpstr>
      <vt:lpstr>利用促進</vt:lpstr>
      <vt:lpstr>機能追加・機能改善</vt:lpstr>
      <vt:lpstr>性能改善</vt:lpstr>
      <vt:lpstr>ベンチマーク結果</vt:lpstr>
      <vt:lpstr>他言語との差別化</vt:lpstr>
      <vt:lpstr>DSLの活用提案</vt:lpstr>
      <vt:lpstr>Rubyの言語拡張案</vt:lpstr>
      <vt:lpstr>デモ2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1395</cp:revision>
  <dcterms:created xsi:type="dcterms:W3CDTF">2012-09-20T04:46:58Z</dcterms:created>
  <dcterms:modified xsi:type="dcterms:W3CDTF">2016-02-18T01:20:21Z</dcterms:modified>
</cp:coreProperties>
</file>