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31" r:id="rId9"/>
    <p:sldId id="329" r:id="rId10"/>
    <p:sldId id="332" r:id="rId11"/>
    <p:sldId id="333" r:id="rId12"/>
    <p:sldId id="335" r:id="rId13"/>
    <p:sldId id="334" r:id="rId14"/>
    <p:sldId id="336" r:id="rId15"/>
    <p:sldId id="346" r:id="rId16"/>
    <p:sldId id="337" r:id="rId17"/>
    <p:sldId id="338" r:id="rId18"/>
    <p:sldId id="339" r:id="rId19"/>
    <p:sldId id="340" r:id="rId20"/>
    <p:sldId id="341" r:id="rId21"/>
    <p:sldId id="347" r:id="rId22"/>
    <p:sldId id="343" r:id="rId23"/>
    <p:sldId id="345" r:id="rId24"/>
    <p:sldId id="344" r:id="rId25"/>
    <p:sldId id="342" r:id="rId26"/>
    <p:sldId id="328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4" autoAdjust="0"/>
    <p:restoredTop sz="94643" autoAdjust="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radd_dj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Refining refinements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2013-05-30T17:30:00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38" y="5373216"/>
            <a:ext cx="2941502" cy="7806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9952" y="616530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/>
              <a:t>Network Applied Communication Laboratory Ltd.</a:t>
            </a:r>
            <a:endParaRPr kumimoji="1" lang="ja-JP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</a:t>
            </a:r>
            <a:r>
              <a:rPr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Top-down parser</a:t>
            </a:r>
          </a:p>
          <a:p>
            <a:pPr lvl="1"/>
            <a:r>
              <a:rPr lang="en-US" altLang="ja-JP" dirty="0" smtClean="0"/>
              <a:t>with backtracking</a:t>
            </a:r>
          </a:p>
          <a:p>
            <a:pPr lvl="1"/>
            <a:r>
              <a:rPr kumimoji="1" lang="en-US" altLang="ja-JP" dirty="0" smtClean="0"/>
              <a:t>and </a:t>
            </a:r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1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</a:t>
            </a:r>
            <a:r>
              <a:rPr kumimoji="1" lang="en-US" altLang="ja-JP" dirty="0" err="1" smtClean="0"/>
              <a:t>combinator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you to combine small parsers into one big parser</a:t>
            </a:r>
          </a:p>
          <a:p>
            <a:r>
              <a:rPr lang="en-US" altLang="ja-JP" dirty="0" smtClean="0"/>
              <a:t>Each parser is a monad</a:t>
            </a:r>
            <a:endParaRPr kumimoji="1" lang="en-US" altLang="ja-JP" dirty="0" smtClean="0"/>
          </a:p>
          <a:p>
            <a:r>
              <a:rPr lang="en-US" altLang="ja-JP" dirty="0" smtClean="0"/>
              <a:t>What's a monad?</a:t>
            </a:r>
          </a:p>
          <a:p>
            <a:pPr lvl="1"/>
            <a:r>
              <a:rPr kumimoji="1" lang="en-US" altLang="ja-JP" dirty="0" smtClean="0"/>
              <a:t>Ask Haskell guys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2"/>
                </a:solidFill>
              </a:rPr>
              <a:t>P</a:t>
            </a:r>
            <a:r>
              <a:rPr kumimoji="1" lang="en-US" altLang="ja-JP" dirty="0" smtClean="0"/>
              <a:t>arsing </a:t>
            </a:r>
            <a:r>
              <a:rPr kumimoji="1" lang="en-US" altLang="ja-JP" dirty="0" smtClean="0">
                <a:solidFill>
                  <a:schemeClr val="tx2"/>
                </a:solidFill>
              </a:rPr>
              <a:t>E</a:t>
            </a:r>
            <a:r>
              <a:rPr kumimoji="1" lang="en-US" altLang="ja-JP" dirty="0" smtClean="0"/>
              <a:t>xpression </a:t>
            </a:r>
            <a:r>
              <a:rPr kumimoji="1" lang="en-US" altLang="ja-JP" dirty="0" smtClean="0">
                <a:solidFill>
                  <a:schemeClr val="tx2"/>
                </a:solidFill>
              </a:rPr>
              <a:t>G</a:t>
            </a:r>
            <a:r>
              <a:rPr kumimoji="1" lang="en-US" altLang="ja-JP" dirty="0" smtClean="0"/>
              <a:t>rammar</a:t>
            </a:r>
          </a:p>
          <a:p>
            <a:r>
              <a:rPr lang="en-US" altLang="ja-JP" dirty="0" smtClean="0"/>
              <a:t>Formal grammar</a:t>
            </a:r>
          </a:p>
          <a:p>
            <a:r>
              <a:rPr kumimoji="1" lang="en-US" altLang="ja-JP" dirty="0" smtClean="0"/>
              <a:t>Ambiguity free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0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PEG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additive  &lt;-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'+' additive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&lt;- primary '*'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 / primary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primary   &lt;- '(' additive ')'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digits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digits    &lt;- [0-9]+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parser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additive &lt;-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'+' additive /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|x|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"+".bind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{ |y|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  ret x + y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} /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59632" y="3068960"/>
            <a:ext cx="136815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71800" y="2420888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5897" y="3068960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6" idx="6"/>
            <a:endCxn id="9" idx="2"/>
          </p:cNvCxnSpPr>
          <p:nvPr/>
        </p:nvCxnSpPr>
        <p:spPr>
          <a:xfrm>
            <a:off x="2627784" y="3212976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547664" y="3429000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121999" y="2456892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75565" y="3717032"/>
            <a:ext cx="1212259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638557" y="2420888"/>
            <a:ext cx="1113752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040028" y="3753036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6" idx="6"/>
            <a:endCxn id="18" idx="2"/>
          </p:cNvCxnSpPr>
          <p:nvPr/>
        </p:nvCxnSpPr>
        <p:spPr>
          <a:xfrm>
            <a:off x="2987824" y="3879050"/>
            <a:ext cx="1052204" cy="1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551064" y="4076665"/>
            <a:ext cx="750146" cy="306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775565" y="5067182"/>
            <a:ext cx="1356275" cy="3240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71540" y="2405964"/>
            <a:ext cx="1164756" cy="2669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D</a:t>
            </a:r>
            <a:r>
              <a:rPr kumimoji="1" lang="en-US" altLang="ja-JP" dirty="0" smtClean="0"/>
              <a:t>efine a new nonterminal and its rule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700808"/>
            <a:ext cx="7130752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define(name, parser)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define(name) { parser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&gt;&gt;= (bind) </a:t>
            </a:r>
            <a:r>
              <a:rPr lang="en-US" altLang="ja-JP" dirty="0" smtClean="0"/>
              <a:t>in Haskell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sequence</a:t>
            </a:r>
            <a:r>
              <a:rPr lang="en-US" altLang="ja-JP" dirty="0"/>
              <a:t> in </a:t>
            </a:r>
            <a:r>
              <a:rPr lang="en-US" altLang="ja-JP" dirty="0" smtClean="0"/>
              <a:t>PEG (e.g., a b)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First, invoke the parser a</a:t>
            </a:r>
          </a:p>
          <a:p>
            <a:pPr lvl="1"/>
            <a:r>
              <a:rPr lang="en-US" altLang="ja-JP" dirty="0" smtClean="0"/>
              <a:t>If succeeded, invoke the parser b </a:t>
            </a:r>
            <a:r>
              <a:rPr lang="en-US" altLang="ja-JP" dirty="0"/>
              <a:t>on the remainder of the input string left unconsumed by </a:t>
            </a:r>
            <a:r>
              <a:rPr lang="en-US" altLang="ja-JP" dirty="0" smtClean="0"/>
              <a:t>a</a:t>
            </a:r>
          </a:p>
          <a:p>
            <a:pPr lvl="1"/>
            <a:r>
              <a:rPr lang="en-US" altLang="ja-JP" dirty="0" smtClean="0"/>
              <a:t>If succeeded, return the result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5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|y| ret [x, y]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in Haskell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sed to return the parsing result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Return the value of </a:t>
            </a:r>
            <a:r>
              <a:rPr lang="en-US" altLang="ja-JP" dirty="0" err="1" smtClean="0"/>
              <a:t>x.to_i</a:t>
            </a:r>
            <a:r>
              <a:rPr lang="en-US" altLang="ja-JP" dirty="0" smtClean="0"/>
              <a:t> as the parsing result of (?0..?9).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6"/>
            <a:ext cx="7130752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(?0..?9).bind { |x| ret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x.to_i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/</a:t>
            </a:r>
            <a:r>
              <a:rPr lang="en-US" altLang="ja-JP" dirty="0" smtClean="0"/>
              <a:t> </a:t>
            </a:r>
            <a:r>
              <a:rPr lang="en-US" altLang="ja-JP" dirty="0"/>
              <a:t>in PEG (e.g., </a:t>
            </a:r>
            <a:r>
              <a:rPr lang="en-US" altLang="ja-JP" dirty="0" smtClean="0"/>
              <a:t>a / </a:t>
            </a:r>
            <a:r>
              <a:rPr lang="en-US" altLang="ja-JP" dirty="0"/>
              <a:t>b)</a:t>
            </a:r>
          </a:p>
          <a:p>
            <a:r>
              <a:rPr kumimoji="1" lang="en-US" altLang="ja-JP" dirty="0" smtClean="0"/>
              <a:t>Example: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First invoke the parser a</a:t>
            </a:r>
          </a:p>
          <a:p>
            <a:pPr lvl="1"/>
            <a:r>
              <a:rPr lang="en-US" altLang="ja-JP" dirty="0" smtClean="0"/>
              <a:t>If succeeded, return a's result</a:t>
            </a:r>
          </a:p>
          <a:p>
            <a:pPr lvl="1"/>
            <a:r>
              <a:rPr lang="en-US" altLang="ja-JP" dirty="0" smtClean="0"/>
              <a:t>Otherwise, invoke the parser b</a:t>
            </a:r>
          </a:p>
          <a:p>
            <a:pPr lvl="1"/>
            <a:r>
              <a:rPr lang="en-US" altLang="ja-JP" dirty="0" smtClean="0"/>
              <a:t>If succeeded, return b's result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80927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 / b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Symbol</a:t>
            </a:r>
          </a:p>
          <a:p>
            <a:pPr lvl="1"/>
            <a:r>
              <a:rPr lang="en-US" altLang="ja-JP" dirty="0" smtClean="0"/>
              <a:t>Parser for nonterminal symbols</a:t>
            </a:r>
          </a:p>
          <a:p>
            <a:pPr lvl="2"/>
            <a:r>
              <a:rPr lang="en-US" altLang="ja-JP" dirty="0" smtClean="0"/>
              <a:t>e.g., :additive, :</a:t>
            </a:r>
            <a:r>
              <a:rPr lang="en-US" altLang="ja-JP" dirty="0" err="1" smtClean="0"/>
              <a:t>multitive</a:t>
            </a:r>
            <a:endParaRPr lang="en-US" altLang="ja-JP" dirty="0" smtClean="0"/>
          </a:p>
          <a:p>
            <a:r>
              <a:rPr kumimoji="1" lang="en-US" altLang="ja-JP" dirty="0" smtClean="0"/>
              <a:t>String</a:t>
            </a:r>
          </a:p>
          <a:p>
            <a:pPr lvl="1"/>
            <a:r>
              <a:rPr lang="en-US" altLang="ja-JP" dirty="0" smtClean="0"/>
              <a:t>Parser for terminal symbols</a:t>
            </a:r>
          </a:p>
          <a:p>
            <a:pPr lvl="2"/>
            <a:r>
              <a:rPr lang="en-US" altLang="ja-JP" dirty="0" smtClean="0"/>
              <a:t>e.g., "+", "lambda"</a:t>
            </a:r>
          </a:p>
          <a:p>
            <a:r>
              <a:rPr kumimoji="1" lang="en-US" altLang="ja-JP" dirty="0" smtClean="0"/>
              <a:t>Range</a:t>
            </a:r>
          </a:p>
          <a:p>
            <a:pPr lvl="1"/>
            <a:r>
              <a:rPr lang="en-US" altLang="ja-JP" dirty="0" smtClean="0"/>
              <a:t>Parser for characters within the specified range</a:t>
            </a:r>
          </a:p>
          <a:p>
            <a:pPr lvl="2"/>
            <a:r>
              <a:rPr lang="en-US" altLang="ja-JP" dirty="0" smtClean="0"/>
              <a:t>e.g., ?0..?9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Local class extensions</a:t>
            </a:r>
          </a:p>
          <a:p>
            <a:pPr lvl="1"/>
            <a:r>
              <a:rPr lang="en-US" altLang="ja-JP" dirty="0" smtClean="0"/>
              <a:t>Adding methods to, or changing methods in existing classes</a:t>
            </a:r>
          </a:p>
          <a:p>
            <a:pPr lvl="1"/>
            <a:r>
              <a:rPr kumimoji="1" lang="en-US" altLang="ja-JP" dirty="0" smtClean="0"/>
              <a:t>Activated in a local scope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parser literals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176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Object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bind(&amp;block)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(&amp;block)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altLang="ja-JP" smtClean="0">
                <a:latin typeface="Courier New" pitchFamily="49" charset="0"/>
                <a:cs typeface="Courier New" pitchFamily="49" charset="0"/>
              </a:rPr>
              <a:t>  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 of parser </a:t>
            </a:r>
            <a:r>
              <a:rPr lang="en-US" altLang="ja-JP" dirty="0" smtClean="0"/>
              <a:t>literals (cont'd)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Symbol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(&amp;self)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refine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String do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to_parser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Grammar::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Parsers.string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9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Limitations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 smtClean="0"/>
              <a:t>ile-scoped refinement activation only</a:t>
            </a:r>
          </a:p>
          <a:p>
            <a:r>
              <a:rPr lang="en-US" altLang="ja-JP" dirty="0" smtClean="0"/>
              <a:t>Inheritance </a:t>
            </a:r>
            <a:r>
              <a:rPr lang="en-US" altLang="ja-JP" smtClean="0"/>
              <a:t>and refinements</a:t>
            </a:r>
            <a:endParaRPr lang="en-US" altLang="ja-JP" dirty="0" smtClean="0"/>
          </a:p>
          <a:p>
            <a:r>
              <a:rPr kumimoji="1" lang="en-US" altLang="ja-JP" dirty="0" smtClean="0"/>
              <a:t>Lookup order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1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How </a:t>
            </a:r>
            <a:r>
              <a:rPr kumimoji="1" lang="en-US" altLang="ja-JP" dirty="0" smtClean="0"/>
              <a:t>refinements should be refined?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Block-scoped using</a:t>
            </a: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4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Problems other than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2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6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24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Rationalize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refine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/(other) quo(other)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0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Rationalize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(1/2)</a:t>
            </a:r>
          </a:p>
        </p:txBody>
      </p:sp>
    </p:spTree>
    <p:extLst>
      <p:ext uri="{BB962C8B-B14F-4D97-AF65-F5344CB8AC3E}">
        <p14:creationId xmlns:p14="http://schemas.microsoft.com/office/powerpoint/2010/main" val="392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Packaged in a module</a:t>
            </a:r>
          </a:p>
          <a:p>
            <a:pPr lvl="1"/>
            <a:r>
              <a:rPr lang="en-US" altLang="ja-JP" dirty="0" smtClean="0"/>
              <a:t>Multiple refinements can be included in a single module</a:t>
            </a:r>
          </a:p>
          <a:p>
            <a:r>
              <a:rPr kumimoji="1" lang="en-US" altLang="ja-JP" dirty="0" err="1" smtClean="0"/>
              <a:t>Module#refine</a:t>
            </a:r>
            <a:r>
              <a:rPr kumimoji="1" lang="en-US" altLang="ja-JP" dirty="0" smtClean="0"/>
              <a:t>(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Defines a new refinement for 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 in the receiver</a:t>
            </a:r>
          </a:p>
          <a:p>
            <a:r>
              <a:rPr lang="en-US" altLang="ja-JP" dirty="0" err="1" smtClean="0"/>
              <a:t>main.using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mod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Activates refinements in </a:t>
            </a:r>
            <a:r>
              <a:rPr kumimoji="1" lang="en-US" altLang="ja-JP" i="1" dirty="0" smtClean="0"/>
              <a:t>mod</a:t>
            </a:r>
          </a:p>
          <a:p>
            <a:pPr lvl="1"/>
            <a:r>
              <a:rPr lang="en-US" altLang="ja-JP" dirty="0" smtClean="0"/>
              <a:t>main is self at </a:t>
            </a:r>
            <a:r>
              <a:rPr lang="en-US" altLang="ja-JP" dirty="0" err="1" smtClean="0"/>
              <a:t>toplevel</a:t>
            </a:r>
            <a:r>
              <a:rPr lang="en-US" altLang="ja-JP" dirty="0"/>
              <a:t> </a:t>
            </a:r>
            <a:r>
              <a:rPr lang="en-US" altLang="ja-JP" dirty="0" smtClean="0"/>
              <a:t>(i.e., only available at </a:t>
            </a:r>
            <a:r>
              <a:rPr lang="en-US" altLang="ja-JP" dirty="0" err="1" smtClean="0"/>
              <a:t>toplevel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Refinements are activated only in the file using is called</a:t>
            </a:r>
          </a:p>
          <a:p>
            <a:pPr lvl="2"/>
            <a:r>
              <a:rPr kumimoji="1" lang="en-US" altLang="ja-JP" dirty="0" smtClean="0"/>
              <a:t>i.e., if control is transferred to another file (e.g., by a method call), refinements are deactivated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 for?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better compatibility</a:t>
            </a:r>
          </a:p>
          <a:p>
            <a:pPr lvl="1"/>
            <a:r>
              <a:rPr lang="en-US" altLang="ja-JP" dirty="0" smtClean="0"/>
              <a:t>Trying </a:t>
            </a:r>
            <a:r>
              <a:rPr lang="en-US" altLang="ja-JP" dirty="0"/>
              <a:t>b</a:t>
            </a:r>
            <a:r>
              <a:rPr lang="en-US" altLang="ja-JP" dirty="0" smtClean="0"/>
              <a:t>reaking changes</a:t>
            </a:r>
          </a:p>
          <a:p>
            <a:pPr lvl="1"/>
            <a:r>
              <a:rPr lang="en-US" altLang="ja-JP" dirty="0" smtClean="0"/>
              <a:t>Backward  compatibility</a:t>
            </a:r>
            <a:endParaRPr kumimoji="1" lang="en-US" altLang="ja-JP" dirty="0" smtClean="0"/>
          </a:p>
          <a:p>
            <a:r>
              <a:rPr lang="en-US" altLang="ja-JP" dirty="0" smtClean="0"/>
              <a:t>For internal DSL</a:t>
            </a:r>
          </a:p>
          <a:p>
            <a:pPr lvl="1"/>
            <a:r>
              <a:rPr kumimoji="1" lang="en-US" altLang="ja-JP" dirty="0" smtClean="0"/>
              <a:t>Extensions for built-in classes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Trying breaking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Breaking changes</a:t>
            </a:r>
          </a:p>
          <a:p>
            <a:pPr lvl="1"/>
            <a:r>
              <a:rPr lang="en-US" altLang="ja-JP" dirty="0" smtClean="0"/>
              <a:t>Changes which break other code</a:t>
            </a:r>
          </a:p>
          <a:p>
            <a:pPr lvl="2"/>
            <a:r>
              <a:rPr lang="en-US" altLang="ja-JP" dirty="0" smtClean="0"/>
              <a:t>Incompatible changes in existing methods</a:t>
            </a:r>
          </a:p>
          <a:p>
            <a:pPr lvl="2"/>
            <a:r>
              <a:rPr lang="en-US" altLang="ja-JP" dirty="0" smtClean="0"/>
              <a:t>Method removal</a:t>
            </a:r>
          </a:p>
          <a:p>
            <a:pPr lvl="2"/>
            <a:r>
              <a:rPr lang="en-US" altLang="ja-JP" dirty="0" smtClean="0"/>
              <a:t>Method addition (changes the behavior of </a:t>
            </a:r>
            <a:r>
              <a:rPr lang="en-US" altLang="ja-JP" dirty="0" err="1" smtClean="0"/>
              <a:t>method_missing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Implement such changes as refinements</a:t>
            </a:r>
          </a:p>
          <a:p>
            <a:pPr lvl="1"/>
            <a:r>
              <a:rPr lang="en-US" altLang="ja-JP" dirty="0" smtClean="0"/>
              <a:t>They are activated locally</a:t>
            </a:r>
          </a:p>
          <a:p>
            <a:pPr lvl="1"/>
            <a:r>
              <a:rPr lang="en-US" altLang="ja-JP" dirty="0" smtClean="0"/>
              <a:t>Files not using them never be broken</a:t>
            </a:r>
          </a:p>
          <a:p>
            <a:r>
              <a:rPr lang="en-US" altLang="ja-JP" dirty="0" smtClean="0"/>
              <a:t>Then, make them global if necessary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compatibility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Save existing code from braking changes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8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Internal DSL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Extensions for built-in classes</a:t>
            </a:r>
          </a:p>
          <a:p>
            <a:pPr lvl="1"/>
            <a:r>
              <a:rPr lang="en-US" altLang="ja-JP" dirty="0" smtClean="0"/>
              <a:t>Literals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Fixnum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Bignum</a:t>
            </a:r>
            <a:r>
              <a:rPr lang="en-US" altLang="ja-JP" dirty="0" smtClean="0"/>
              <a:t>, Float, String, Symbol, Array, Hash...</a:t>
            </a:r>
            <a:endParaRPr kumimoji="1" lang="en-US" altLang="ja-JP" dirty="0" smtClean="0"/>
          </a:p>
          <a:p>
            <a:r>
              <a:rPr lang="en-US" altLang="ja-JP" dirty="0" smtClean="0"/>
              <a:t>Limit extensions to DSL using refinements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radd_djur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github.com/shugo/radd_djur</a:t>
            </a:r>
            <a:endParaRPr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ackrat </a:t>
            </a:r>
            <a:r>
              <a:rPr lang="en-US" altLang="ja-JP" dirty="0"/>
              <a:t>parser </a:t>
            </a:r>
            <a:r>
              <a:rPr lang="en-US" altLang="ja-JP" dirty="0" err="1"/>
              <a:t>combinator</a:t>
            </a:r>
            <a:r>
              <a:rPr lang="en-US" altLang="ja-JP" dirty="0"/>
              <a:t> </a:t>
            </a:r>
            <a:r>
              <a:rPr lang="en-US" altLang="ja-JP" dirty="0" smtClean="0"/>
              <a:t>library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8795</TotalTime>
  <Words>715</Words>
  <Application>Microsoft Office PowerPoint</Application>
  <PresentationFormat>画面に合わせる 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Arial Black</vt:lpstr>
      <vt:lpstr>Calibri</vt:lpstr>
      <vt:lpstr>Courier New</vt:lpstr>
      <vt:lpstr>エッセンシャル</vt:lpstr>
      <vt:lpstr>Refining refinements</vt:lpstr>
      <vt:lpstr>What are refinements?</vt:lpstr>
      <vt:lpstr>Example</vt:lpstr>
      <vt:lpstr>Basic concepts</vt:lpstr>
      <vt:lpstr>What are refinements for?</vt:lpstr>
      <vt:lpstr>Trying breaking changes</vt:lpstr>
      <vt:lpstr>Backward compatibility</vt:lpstr>
      <vt:lpstr>Internal DSL</vt:lpstr>
      <vt:lpstr>Case study</vt:lpstr>
      <vt:lpstr>Packrat parser</vt:lpstr>
      <vt:lpstr>Parser combinator</vt:lpstr>
      <vt:lpstr>PEG</vt:lpstr>
      <vt:lpstr>Example of PEG</vt:lpstr>
      <vt:lpstr>Example of parser</vt:lpstr>
      <vt:lpstr>define</vt:lpstr>
      <vt:lpstr>bind</vt:lpstr>
      <vt:lpstr>ret</vt:lpstr>
      <vt:lpstr>/</vt:lpstr>
      <vt:lpstr>Parser literals</vt:lpstr>
      <vt:lpstr>Implementation of parser literals</vt:lpstr>
      <vt:lpstr>Implementation of parser literals (cont'd)</vt:lpstr>
      <vt:lpstr>Limitations of refinements</vt:lpstr>
      <vt:lpstr>How refinements should be refined?</vt:lpstr>
      <vt:lpstr>Problems other than refinements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386</cp:revision>
  <dcterms:created xsi:type="dcterms:W3CDTF">2012-08-14T05:01:14Z</dcterms:created>
  <dcterms:modified xsi:type="dcterms:W3CDTF">2013-05-25T06:59:55Z</dcterms:modified>
</cp:coreProperties>
</file>