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84" r:id="rId1"/>
  </p:sldMasterIdLst>
  <p:notesMasterIdLst>
    <p:notesMasterId r:id="rId30"/>
  </p:notesMasterIdLst>
  <p:sldIdLst>
    <p:sldId id="256" r:id="rId2"/>
    <p:sldId id="257" r:id="rId3"/>
    <p:sldId id="323" r:id="rId4"/>
    <p:sldId id="324" r:id="rId5"/>
    <p:sldId id="325" r:id="rId6"/>
    <p:sldId id="326" r:id="rId7"/>
    <p:sldId id="327" r:id="rId8"/>
    <p:sldId id="331" r:id="rId9"/>
    <p:sldId id="329" r:id="rId10"/>
    <p:sldId id="332" r:id="rId11"/>
    <p:sldId id="333" r:id="rId12"/>
    <p:sldId id="335" r:id="rId13"/>
    <p:sldId id="334" r:id="rId14"/>
    <p:sldId id="336" r:id="rId15"/>
    <p:sldId id="346" r:id="rId16"/>
    <p:sldId id="337" r:id="rId17"/>
    <p:sldId id="338" r:id="rId18"/>
    <p:sldId id="339" r:id="rId19"/>
    <p:sldId id="340" r:id="rId20"/>
    <p:sldId id="341" r:id="rId21"/>
    <p:sldId id="347" r:id="rId22"/>
    <p:sldId id="348" r:id="rId23"/>
    <p:sldId id="343" r:id="rId24"/>
    <p:sldId id="345" r:id="rId25"/>
    <p:sldId id="349" r:id="rId26"/>
    <p:sldId id="350" r:id="rId27"/>
    <p:sldId id="342" r:id="rId28"/>
    <p:sldId id="328" r:id="rId29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54" autoAdjust="0"/>
    <p:restoredTop sz="94643" autoAdjust="0"/>
  </p:normalViewPr>
  <p:slideViewPr>
    <p:cSldViewPr>
      <p:cViewPr varScale="1">
        <p:scale>
          <a:sx n="74" d="100"/>
          <a:sy n="74" d="100"/>
        </p:scale>
        <p:origin x="378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08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24A956-B84A-4963-A5A1-07FF5674870B}" type="datetimeFigureOut">
              <a:rPr kumimoji="1" lang="ja-JP" altLang="en-US" smtClean="0"/>
              <a:t>2013/5/27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9D2357-25F2-4475-9397-0C1C42AC59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59144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6000" cap="none" spc="-80" baseline="0">
                <a:solidFill>
                  <a:schemeClr val="tx1"/>
                </a:solidFill>
              </a:defRPr>
            </a:lvl1pPr>
          </a:lstStyle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none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dirty="0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2A44C-4838-48A1-8CCC-56B31324CD36}" type="datetime1">
              <a:rPr kumimoji="1" lang="ja-JP" altLang="en-US" smtClean="0"/>
              <a:t>2013/5/27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アイコンをクリックして図を追加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55D4B-96D3-4275-B22A-7550BE743D12}" type="datetime1">
              <a:rPr kumimoji="1" lang="ja-JP" altLang="en-US" smtClean="0"/>
              <a:t>2013/5/27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345D9-E47B-41FE-9D53-8206BA0721AD}" type="datetime1">
              <a:rPr kumimoji="1" lang="ja-JP" altLang="en-US" smtClean="0"/>
              <a:t>2013/5/27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475DF-70B1-4C70-B488-86679E08279F}" type="datetime1">
              <a:rPr kumimoji="1" lang="ja-JP" altLang="en-US" smtClean="0"/>
              <a:t>2013/5/27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 baseline="0"/>
            </a:lvl1pPr>
          </a:lstStyle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00FBA-32EC-48A0-B846-53E50F22EDC6}" type="datetime1">
              <a:rPr kumimoji="1" lang="ja-JP" altLang="en-US" smtClean="0"/>
              <a:t>2013/5/27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68847" y="6376243"/>
            <a:ext cx="1315721" cy="365125"/>
          </a:xfrm>
        </p:spPr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話題転換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 baseline="0"/>
            </a:lvl1pPr>
          </a:lstStyle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8B954-E802-41CF-A23B-AF4001D9A985}" type="datetime1">
              <a:rPr kumimoji="1" lang="ja-JP" altLang="en-US" smtClean="0"/>
              <a:t>2013/5/27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73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B2D17-F2F6-4F58-A5BA-B4327B220303}" type="datetime1">
              <a:rPr kumimoji="1" lang="ja-JP" altLang="en-US" smtClean="0"/>
              <a:t>2013/5/27</a:t>
            </a:fld>
            <a:endParaRPr kumimoji="1" lang="ja-JP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9C874-8A2A-417D-8190-0EEAE08A6CBC}" type="datetime1">
              <a:rPr kumimoji="1" lang="ja-JP" altLang="en-US" smtClean="0"/>
              <a:t>2013/5/27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BE7E1-4417-46D1-A1D7-5676DF5662EE}" type="datetime1">
              <a:rPr kumimoji="1" lang="ja-JP" altLang="en-US" smtClean="0"/>
              <a:t>2013/5/27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1AAFE-9511-4B75-BEE3-5AB426959440}" type="datetime1">
              <a:rPr kumimoji="1" lang="ja-JP" altLang="en-US" smtClean="0"/>
              <a:t>2013/5/27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7106B-0A95-46B3-B66A-1A5A0A78CD79}" type="datetime1">
              <a:rPr kumimoji="1" lang="ja-JP" altLang="en-US" smtClean="0"/>
              <a:t>2013/5/27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83BBB-F8BD-4C2C-A7A1-30EF8887FC58}" type="datetime1">
              <a:rPr kumimoji="1" lang="ja-JP" altLang="en-US" smtClean="0"/>
              <a:t>2013/5/27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BB5A1D04-C170-4F36-A596-1B147592CAD8}" type="datetime1">
              <a:rPr kumimoji="1" lang="ja-JP" altLang="en-US" smtClean="0"/>
              <a:t>2013/5/27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68847" y="6376243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D2D8002D-B5B0-4BAC-B1F6-782DDCCE6D9C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9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kumimoji="1"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kumimoji="1"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kumimoji="1"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hugo/radd_djur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 smtClean="0"/>
              <a:t>Refining refinements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Shugo Maeda</a:t>
            </a:r>
          </a:p>
          <a:p>
            <a:r>
              <a:rPr lang="en-US" altLang="ja-JP" dirty="0" smtClean="0"/>
              <a:t>2013-05-30T17:30:00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942" y="5589240"/>
            <a:ext cx="2127498" cy="564605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4139952" y="6165304"/>
            <a:ext cx="45365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i="1" dirty="0" smtClean="0"/>
              <a:t>Network Applied Communication Laboratory Ltd.</a:t>
            </a:r>
            <a:endParaRPr kumimoji="1" lang="ja-JP" alt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3765735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Packrat </a:t>
            </a:r>
            <a:r>
              <a:rPr lang="en-US" altLang="ja-JP" dirty="0" smtClean="0"/>
              <a:t>parser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Top-down parser</a:t>
            </a:r>
          </a:p>
          <a:p>
            <a:pPr lvl="1"/>
            <a:r>
              <a:rPr lang="en-US" altLang="ja-JP" dirty="0" smtClean="0"/>
              <a:t>with backtracking</a:t>
            </a:r>
          </a:p>
          <a:p>
            <a:pPr lvl="1"/>
            <a:r>
              <a:rPr kumimoji="1" lang="en-US" altLang="ja-JP" dirty="0" smtClean="0"/>
              <a:t>and </a:t>
            </a:r>
            <a:r>
              <a:rPr kumimoji="1" lang="en-US" altLang="ja-JP" dirty="0" err="1" smtClean="0"/>
              <a:t>memoization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9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11114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Parser </a:t>
            </a:r>
            <a:r>
              <a:rPr kumimoji="1" lang="en-US" altLang="ja-JP" dirty="0" err="1" smtClean="0"/>
              <a:t>combinator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Allows you to combine small parsers into one big parser</a:t>
            </a:r>
          </a:p>
          <a:p>
            <a:r>
              <a:rPr lang="en-US" altLang="ja-JP" dirty="0" smtClean="0"/>
              <a:t>Each parser is a monad</a:t>
            </a:r>
            <a:endParaRPr kumimoji="1" lang="en-US" altLang="ja-JP" dirty="0" smtClean="0"/>
          </a:p>
          <a:p>
            <a:r>
              <a:rPr lang="en-US" altLang="ja-JP" dirty="0" smtClean="0"/>
              <a:t>What's a monad?</a:t>
            </a:r>
          </a:p>
          <a:p>
            <a:pPr lvl="1"/>
            <a:r>
              <a:rPr kumimoji="1" lang="en-US" altLang="ja-JP" dirty="0" smtClean="0"/>
              <a:t>Ask Haskell guys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10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24257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PEG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>
                <a:solidFill>
                  <a:schemeClr val="tx2"/>
                </a:solidFill>
              </a:rPr>
              <a:t>P</a:t>
            </a:r>
            <a:r>
              <a:rPr kumimoji="1" lang="en-US" altLang="ja-JP" dirty="0" smtClean="0"/>
              <a:t>arsing </a:t>
            </a:r>
            <a:r>
              <a:rPr kumimoji="1" lang="en-US" altLang="ja-JP" dirty="0" smtClean="0">
                <a:solidFill>
                  <a:schemeClr val="tx2"/>
                </a:solidFill>
              </a:rPr>
              <a:t>E</a:t>
            </a:r>
            <a:r>
              <a:rPr kumimoji="1" lang="en-US" altLang="ja-JP" dirty="0" smtClean="0"/>
              <a:t>xpression </a:t>
            </a:r>
            <a:r>
              <a:rPr kumimoji="1" lang="en-US" altLang="ja-JP" dirty="0" smtClean="0">
                <a:solidFill>
                  <a:schemeClr val="tx2"/>
                </a:solidFill>
              </a:rPr>
              <a:t>G</a:t>
            </a:r>
            <a:r>
              <a:rPr kumimoji="1" lang="en-US" altLang="ja-JP" dirty="0" smtClean="0"/>
              <a:t>rammar</a:t>
            </a:r>
          </a:p>
          <a:p>
            <a:r>
              <a:rPr lang="en-US" altLang="ja-JP" dirty="0" smtClean="0"/>
              <a:t>Formal grammar</a:t>
            </a:r>
          </a:p>
          <a:p>
            <a:r>
              <a:rPr kumimoji="1" lang="en-US" altLang="ja-JP" dirty="0" smtClean="0"/>
              <a:t>Ambiguity free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11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92087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Example of PEG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12</a:t>
            </a:fld>
            <a:endParaRPr kumimoji="1" lang="ja-JP" altLang="en-US" dirty="0"/>
          </a:p>
        </p:txBody>
      </p:sp>
      <p:sp>
        <p:nvSpPr>
          <p:cNvPr id="6" name="コンテンツ プレースホルダー 2"/>
          <p:cNvSpPr txBox="1">
            <a:spLocks/>
          </p:cNvSpPr>
          <p:nvPr/>
        </p:nvSpPr>
        <p:spPr>
          <a:xfrm>
            <a:off x="584388" y="1628800"/>
            <a:ext cx="7130752" cy="33123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lIns="180000" tIns="144000" rIns="180000" bIns="7200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kumimoji="1"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additive  &lt;- </a:t>
            </a:r>
            <a:r>
              <a:rPr lang="en-US" altLang="ja-JP" dirty="0" err="1" smtClean="0">
                <a:latin typeface="Courier New" pitchFamily="49" charset="0"/>
                <a:cs typeface="Courier New" pitchFamily="49" charset="0"/>
              </a:rPr>
              <a:t>multitive</a:t>
            </a:r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 '+' additive</a:t>
            </a:r>
          </a:p>
          <a:p>
            <a:r>
              <a:rPr lang="en-US" altLang="ja-JP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          / </a:t>
            </a:r>
            <a:r>
              <a:rPr lang="en-US" altLang="ja-JP" dirty="0" err="1" smtClean="0">
                <a:latin typeface="Courier New" pitchFamily="49" charset="0"/>
                <a:cs typeface="Courier New" pitchFamily="49" charset="0"/>
              </a:rPr>
              <a:t>multitive</a:t>
            </a:r>
            <a:endParaRPr lang="en-US" altLang="ja-JP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altLang="ja-JP" dirty="0" err="1" smtClean="0">
                <a:latin typeface="Courier New" pitchFamily="49" charset="0"/>
                <a:cs typeface="Courier New" pitchFamily="49" charset="0"/>
              </a:rPr>
              <a:t>multitive</a:t>
            </a:r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 &lt;- primary '*' </a:t>
            </a:r>
            <a:r>
              <a:rPr lang="en-US" altLang="ja-JP" dirty="0" err="1" smtClean="0">
                <a:latin typeface="Courier New" pitchFamily="49" charset="0"/>
                <a:cs typeface="Courier New" pitchFamily="49" charset="0"/>
              </a:rPr>
              <a:t>multitive</a:t>
            </a:r>
            <a:endParaRPr lang="en-US" altLang="ja-JP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           / primary</a:t>
            </a:r>
          </a:p>
          <a:p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primary   &lt;- '(' additive ')'</a:t>
            </a:r>
          </a:p>
          <a:p>
            <a:r>
              <a:rPr lang="en-US" altLang="ja-JP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          / digits</a:t>
            </a:r>
          </a:p>
          <a:p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digits    &lt;- [0-9]+</a:t>
            </a:r>
            <a:endParaRPr lang="en-US" altLang="ja-JP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6948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Example of parser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13</a:t>
            </a:fld>
            <a:endParaRPr kumimoji="1" lang="ja-JP" altLang="en-US" dirty="0"/>
          </a:p>
        </p:txBody>
      </p:sp>
      <p:sp>
        <p:nvSpPr>
          <p:cNvPr id="5" name="コンテンツ プレースホルダー 2"/>
          <p:cNvSpPr txBox="1">
            <a:spLocks/>
          </p:cNvSpPr>
          <p:nvPr/>
        </p:nvSpPr>
        <p:spPr>
          <a:xfrm>
            <a:off x="584388" y="1628800"/>
            <a:ext cx="7130752" cy="453650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lIns="180000" tIns="144000" rIns="180000" bIns="72000" rtlCol="0">
            <a:normAutofit fontScale="85000" lnSpcReduction="2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kumimoji="1"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altLang="ja-JP" dirty="0" err="1" smtClean="0">
                <a:latin typeface="Courier New" pitchFamily="49" charset="0"/>
                <a:cs typeface="Courier New" pitchFamily="49" charset="0"/>
              </a:rPr>
              <a:t>RaddDjur</a:t>
            </a:r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::DSL</a:t>
            </a:r>
          </a:p>
          <a:p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g </a:t>
            </a:r>
            <a:r>
              <a:rPr lang="en-US" altLang="ja-JP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altLang="ja-JP" dirty="0" err="1">
                <a:latin typeface="Courier New" pitchFamily="49" charset="0"/>
                <a:cs typeface="Courier New" pitchFamily="49" charset="0"/>
              </a:rPr>
              <a:t>RaddDjur</a:t>
            </a:r>
            <a:r>
              <a:rPr lang="en-US" altLang="ja-JP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altLang="ja-JP" dirty="0" err="1">
                <a:latin typeface="Courier New" pitchFamily="49" charset="0"/>
                <a:cs typeface="Courier New" pitchFamily="49" charset="0"/>
              </a:rPr>
              <a:t>Grammar.new</a:t>
            </a:r>
            <a:r>
              <a:rPr lang="en-US" altLang="ja-JP" dirty="0">
                <a:latin typeface="Courier New" pitchFamily="49" charset="0"/>
                <a:cs typeface="Courier New" pitchFamily="49" charset="0"/>
              </a:rPr>
              <a:t>(:additive) </a:t>
            </a:r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altLang="ja-JP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 # </a:t>
            </a:r>
            <a:r>
              <a:rPr lang="en-US" altLang="ja-JP" dirty="0">
                <a:latin typeface="Courier New" pitchFamily="49" charset="0"/>
                <a:cs typeface="Courier New" pitchFamily="49" charset="0"/>
              </a:rPr>
              <a:t>additive &lt;- </a:t>
            </a:r>
            <a:r>
              <a:rPr lang="en-US" altLang="ja-JP" dirty="0" err="1">
                <a:latin typeface="Courier New" pitchFamily="49" charset="0"/>
                <a:cs typeface="Courier New" pitchFamily="49" charset="0"/>
              </a:rPr>
              <a:t>multitive</a:t>
            </a:r>
            <a:r>
              <a:rPr lang="en-US" altLang="ja-JP" dirty="0">
                <a:latin typeface="Courier New" pitchFamily="49" charset="0"/>
                <a:cs typeface="Courier New" pitchFamily="49" charset="0"/>
              </a:rPr>
              <a:t> '+' additive / </a:t>
            </a:r>
            <a:r>
              <a:rPr lang="en-US" altLang="ja-JP" dirty="0" err="1">
                <a:latin typeface="Courier New" pitchFamily="49" charset="0"/>
                <a:cs typeface="Courier New" pitchFamily="49" charset="0"/>
              </a:rPr>
              <a:t>multitive</a:t>
            </a:r>
            <a:endParaRPr lang="en-US" altLang="ja-JP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ja-JP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define </a:t>
            </a:r>
            <a:r>
              <a:rPr lang="en-US" altLang="ja-JP" dirty="0">
                <a:latin typeface="Courier New" pitchFamily="49" charset="0"/>
                <a:cs typeface="Courier New" pitchFamily="49" charset="0"/>
              </a:rPr>
              <a:t>:additive do</a:t>
            </a:r>
          </a:p>
          <a:p>
            <a:r>
              <a:rPr lang="en-US" altLang="ja-JP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:</a:t>
            </a:r>
            <a:r>
              <a:rPr lang="en-US" altLang="ja-JP" dirty="0" err="1" smtClean="0">
                <a:latin typeface="Courier New" pitchFamily="49" charset="0"/>
                <a:cs typeface="Courier New" pitchFamily="49" charset="0"/>
              </a:rPr>
              <a:t>multitive.bind</a:t>
            </a:r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 { </a:t>
            </a:r>
            <a:r>
              <a:rPr lang="en-US" altLang="ja-JP" dirty="0">
                <a:latin typeface="Courier New" pitchFamily="49" charset="0"/>
                <a:cs typeface="Courier New" pitchFamily="49" charset="0"/>
              </a:rPr>
              <a:t>|x|</a:t>
            </a:r>
          </a:p>
          <a:p>
            <a:r>
              <a:rPr lang="en-US" altLang="ja-JP" dirty="0">
                <a:latin typeface="Courier New" pitchFamily="49" charset="0"/>
                <a:cs typeface="Courier New" pitchFamily="49" charset="0"/>
              </a:rPr>
              <a:t>      "+".bind {</a:t>
            </a:r>
          </a:p>
          <a:p>
            <a:r>
              <a:rPr lang="en-US" altLang="ja-JP" dirty="0">
                <a:latin typeface="Courier New" pitchFamily="49" charset="0"/>
                <a:cs typeface="Courier New" pitchFamily="49" charset="0"/>
              </a:rPr>
              <a:t>        :</a:t>
            </a:r>
            <a:r>
              <a:rPr lang="en-US" altLang="ja-JP" dirty="0" err="1">
                <a:latin typeface="Courier New" pitchFamily="49" charset="0"/>
                <a:cs typeface="Courier New" pitchFamily="49" charset="0"/>
              </a:rPr>
              <a:t>additive.bind</a:t>
            </a:r>
            <a:r>
              <a:rPr lang="en-US" altLang="ja-JP" dirty="0">
                <a:latin typeface="Courier New" pitchFamily="49" charset="0"/>
                <a:cs typeface="Courier New" pitchFamily="49" charset="0"/>
              </a:rPr>
              <a:t> { |y|</a:t>
            </a:r>
          </a:p>
          <a:p>
            <a:r>
              <a:rPr lang="en-US" altLang="ja-JP" dirty="0">
                <a:latin typeface="Courier New" pitchFamily="49" charset="0"/>
                <a:cs typeface="Courier New" pitchFamily="49" charset="0"/>
              </a:rPr>
              <a:t>          ret x + y</a:t>
            </a:r>
          </a:p>
          <a:p>
            <a:r>
              <a:rPr lang="en-US" altLang="ja-JP" dirty="0"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r>
              <a:rPr lang="en-US" altLang="ja-JP" dirty="0">
                <a:latin typeface="Courier New" pitchFamily="49" charset="0"/>
                <a:cs typeface="Courier New" pitchFamily="49" charset="0"/>
              </a:rPr>
              <a:t>      }</a:t>
            </a:r>
          </a:p>
          <a:p>
            <a:r>
              <a:rPr lang="en-US" altLang="ja-JP" dirty="0">
                <a:latin typeface="Courier New" pitchFamily="49" charset="0"/>
                <a:cs typeface="Courier New" pitchFamily="49" charset="0"/>
              </a:rPr>
              <a:t>    } / :</a:t>
            </a:r>
            <a:r>
              <a:rPr lang="en-US" altLang="ja-JP" dirty="0" err="1">
                <a:latin typeface="Courier New" pitchFamily="49" charset="0"/>
                <a:cs typeface="Courier New" pitchFamily="49" charset="0"/>
              </a:rPr>
              <a:t>multitive</a:t>
            </a:r>
            <a:endParaRPr lang="en-US" altLang="ja-JP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ja-JP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end</a:t>
            </a:r>
          </a:p>
          <a:p>
            <a:r>
              <a:rPr lang="en-US" altLang="ja-JP" dirty="0">
                <a:latin typeface="Courier New" pitchFamily="49" charset="0"/>
                <a:cs typeface="Courier New" pitchFamily="49" charset="0"/>
              </a:rPr>
              <a:t>}</a:t>
            </a:r>
            <a:endParaRPr lang="en-US" altLang="ja-JP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円/楕円 5"/>
          <p:cNvSpPr/>
          <p:nvPr/>
        </p:nvSpPr>
        <p:spPr>
          <a:xfrm>
            <a:off x="1259632" y="3068960"/>
            <a:ext cx="1368152" cy="288032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円/楕円 6"/>
          <p:cNvSpPr/>
          <p:nvPr/>
        </p:nvSpPr>
        <p:spPr>
          <a:xfrm>
            <a:off x="2771800" y="2420888"/>
            <a:ext cx="1296144" cy="288032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円/楕円 8"/>
          <p:cNvSpPr/>
          <p:nvPr/>
        </p:nvSpPr>
        <p:spPr>
          <a:xfrm>
            <a:off x="3635897" y="3068960"/>
            <a:ext cx="360039" cy="288032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直線矢印コネクタ 12"/>
          <p:cNvCxnSpPr>
            <a:stCxn id="6" idx="6"/>
            <a:endCxn id="9" idx="2"/>
          </p:cNvCxnSpPr>
          <p:nvPr/>
        </p:nvCxnSpPr>
        <p:spPr>
          <a:xfrm>
            <a:off x="2627784" y="3212976"/>
            <a:ext cx="100811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4" name="円/楕円 13"/>
          <p:cNvSpPr/>
          <p:nvPr/>
        </p:nvSpPr>
        <p:spPr>
          <a:xfrm>
            <a:off x="1547664" y="3429000"/>
            <a:ext cx="432048" cy="216024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円/楕円 14"/>
          <p:cNvSpPr/>
          <p:nvPr/>
        </p:nvSpPr>
        <p:spPr>
          <a:xfrm>
            <a:off x="4121999" y="2456892"/>
            <a:ext cx="432048" cy="216024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円/楕円 15"/>
          <p:cNvSpPr/>
          <p:nvPr/>
        </p:nvSpPr>
        <p:spPr>
          <a:xfrm>
            <a:off x="1775565" y="3717032"/>
            <a:ext cx="1212259" cy="324036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円/楕円 16"/>
          <p:cNvSpPr/>
          <p:nvPr/>
        </p:nvSpPr>
        <p:spPr>
          <a:xfrm>
            <a:off x="4638557" y="2420888"/>
            <a:ext cx="1113752" cy="252028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円/楕円 17"/>
          <p:cNvSpPr/>
          <p:nvPr/>
        </p:nvSpPr>
        <p:spPr>
          <a:xfrm>
            <a:off x="4040028" y="3753036"/>
            <a:ext cx="360039" cy="288032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9" name="直線矢印コネクタ 18"/>
          <p:cNvCxnSpPr>
            <a:stCxn id="16" idx="6"/>
            <a:endCxn id="18" idx="2"/>
          </p:cNvCxnSpPr>
          <p:nvPr/>
        </p:nvCxnSpPr>
        <p:spPr>
          <a:xfrm>
            <a:off x="2987824" y="3879050"/>
            <a:ext cx="1052204" cy="180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5" name="円/楕円 24"/>
          <p:cNvSpPr/>
          <p:nvPr/>
        </p:nvSpPr>
        <p:spPr>
          <a:xfrm>
            <a:off x="2551064" y="4076665"/>
            <a:ext cx="750146" cy="306442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円/楕円 26"/>
          <p:cNvSpPr/>
          <p:nvPr/>
        </p:nvSpPr>
        <p:spPr>
          <a:xfrm>
            <a:off x="1775565" y="5067182"/>
            <a:ext cx="1356275" cy="324036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円/楕円 27"/>
          <p:cNvSpPr/>
          <p:nvPr/>
        </p:nvSpPr>
        <p:spPr>
          <a:xfrm>
            <a:off x="6071540" y="2405964"/>
            <a:ext cx="1164756" cy="266951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5423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25" grpId="0" animBg="1"/>
      <p:bldP spid="27" grpId="0" animBg="1"/>
      <p:bldP spid="2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define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r>
              <a:rPr lang="en-US" altLang="ja-JP" dirty="0"/>
              <a:t>D</a:t>
            </a:r>
            <a:r>
              <a:rPr kumimoji="1" lang="en-US" altLang="ja-JP" dirty="0" smtClean="0"/>
              <a:t>efine a new nonterminal and its rule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14</a:t>
            </a:fld>
            <a:endParaRPr kumimoji="1" lang="ja-JP" altLang="en-US" dirty="0"/>
          </a:p>
        </p:txBody>
      </p:sp>
      <p:sp>
        <p:nvSpPr>
          <p:cNvPr id="6" name="コンテンツ プレースホルダー 2"/>
          <p:cNvSpPr txBox="1">
            <a:spLocks/>
          </p:cNvSpPr>
          <p:nvPr/>
        </p:nvSpPr>
        <p:spPr>
          <a:xfrm>
            <a:off x="584388" y="1700808"/>
            <a:ext cx="7130752" cy="10801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lIns="180000" tIns="144000" rIns="180000" bIns="7200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kumimoji="1"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define(name, parser)</a:t>
            </a:r>
          </a:p>
          <a:p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define(name) { parser }</a:t>
            </a:r>
            <a:endParaRPr lang="en-US" altLang="ja-JP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1763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bind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>
                <a:solidFill>
                  <a:schemeClr val="tx2"/>
                </a:solidFill>
              </a:rPr>
              <a:t>&gt;&gt;= (bind) </a:t>
            </a:r>
            <a:r>
              <a:rPr lang="en-US" altLang="ja-JP" dirty="0" smtClean="0"/>
              <a:t>in Haskell</a:t>
            </a:r>
          </a:p>
          <a:p>
            <a:r>
              <a:rPr lang="en-US" altLang="ja-JP" dirty="0">
                <a:solidFill>
                  <a:schemeClr val="tx2"/>
                </a:solidFill>
              </a:rPr>
              <a:t>sequence</a:t>
            </a:r>
            <a:r>
              <a:rPr lang="en-US" altLang="ja-JP" dirty="0"/>
              <a:t> in </a:t>
            </a:r>
            <a:r>
              <a:rPr lang="en-US" altLang="ja-JP" dirty="0" smtClean="0"/>
              <a:t>PEG (e.g., a b)</a:t>
            </a:r>
          </a:p>
          <a:p>
            <a:r>
              <a:rPr lang="en-US" altLang="ja-JP" dirty="0" smtClean="0"/>
              <a:t>Example:</a:t>
            </a:r>
          </a:p>
          <a:p>
            <a:endParaRPr lang="en-US" altLang="ja-JP" dirty="0"/>
          </a:p>
          <a:p>
            <a:endParaRPr lang="en-US" altLang="ja-JP" dirty="0" smtClean="0"/>
          </a:p>
          <a:p>
            <a:pPr lvl="1"/>
            <a:r>
              <a:rPr lang="en-US" altLang="ja-JP" dirty="0" smtClean="0"/>
              <a:t>First, invoke the parser a</a:t>
            </a:r>
          </a:p>
          <a:p>
            <a:pPr lvl="1"/>
            <a:r>
              <a:rPr lang="en-US" altLang="ja-JP" dirty="0" smtClean="0"/>
              <a:t>If succeeded, invoke the parser b </a:t>
            </a:r>
            <a:r>
              <a:rPr lang="en-US" altLang="ja-JP" dirty="0"/>
              <a:t>on the remainder of the input string left unconsumed by </a:t>
            </a:r>
            <a:r>
              <a:rPr lang="en-US" altLang="ja-JP" dirty="0" smtClean="0"/>
              <a:t>a</a:t>
            </a:r>
          </a:p>
          <a:p>
            <a:pPr lvl="1"/>
            <a:r>
              <a:rPr lang="en-US" altLang="ja-JP" dirty="0" smtClean="0"/>
              <a:t>If succeeded, return the result</a:t>
            </a:r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15</a:t>
            </a:fld>
            <a:endParaRPr kumimoji="1" lang="ja-JP" altLang="en-US" dirty="0"/>
          </a:p>
        </p:txBody>
      </p:sp>
      <p:sp>
        <p:nvSpPr>
          <p:cNvPr id="5" name="コンテンツ プレースホルダー 2"/>
          <p:cNvSpPr txBox="1">
            <a:spLocks/>
          </p:cNvSpPr>
          <p:nvPr/>
        </p:nvSpPr>
        <p:spPr>
          <a:xfrm>
            <a:off x="584388" y="3212975"/>
            <a:ext cx="7130752" cy="5760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lIns="180000" tIns="144000" rIns="180000" bIns="7200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kumimoji="1"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 err="1" smtClean="0">
                <a:latin typeface="Courier New" pitchFamily="49" charset="0"/>
                <a:cs typeface="Courier New" pitchFamily="49" charset="0"/>
              </a:rPr>
              <a:t>a.bind</a:t>
            </a:r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 { |x| </a:t>
            </a:r>
            <a:r>
              <a:rPr lang="en-US" altLang="ja-JP" dirty="0" err="1" smtClean="0">
                <a:latin typeface="Courier New" pitchFamily="49" charset="0"/>
                <a:cs typeface="Courier New" pitchFamily="49" charset="0"/>
              </a:rPr>
              <a:t>b.bind</a:t>
            </a:r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 { |y| ret [x, y] }</a:t>
            </a:r>
            <a:endParaRPr lang="en-US" altLang="ja-JP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6998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ret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>
                <a:solidFill>
                  <a:schemeClr val="tx2"/>
                </a:solidFill>
              </a:rPr>
              <a:t>return</a:t>
            </a:r>
            <a:r>
              <a:rPr lang="en-US" altLang="ja-JP" dirty="0" smtClean="0"/>
              <a:t> in Haskell</a:t>
            </a:r>
          </a:p>
          <a:p>
            <a:r>
              <a:rPr lang="en-US" altLang="ja-JP" dirty="0"/>
              <a:t>U</a:t>
            </a:r>
            <a:r>
              <a:rPr lang="en-US" altLang="ja-JP" dirty="0" smtClean="0"/>
              <a:t>sed to return the parsing result</a:t>
            </a:r>
          </a:p>
          <a:p>
            <a:r>
              <a:rPr lang="en-US" altLang="ja-JP" dirty="0" smtClean="0"/>
              <a:t>Example:</a:t>
            </a:r>
          </a:p>
          <a:p>
            <a:endParaRPr lang="en-US" altLang="ja-JP" dirty="0"/>
          </a:p>
          <a:p>
            <a:endParaRPr lang="en-US" altLang="ja-JP" dirty="0" smtClean="0"/>
          </a:p>
          <a:p>
            <a:pPr lvl="1"/>
            <a:r>
              <a:rPr lang="en-US" altLang="ja-JP" dirty="0" smtClean="0"/>
              <a:t>Return the value of </a:t>
            </a:r>
            <a:r>
              <a:rPr lang="en-US" altLang="ja-JP" dirty="0" err="1" smtClean="0"/>
              <a:t>x.to_i</a:t>
            </a:r>
            <a:r>
              <a:rPr lang="en-US" altLang="ja-JP" dirty="0" smtClean="0"/>
              <a:t> as the parsing result of (?0..?9).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16</a:t>
            </a:fld>
            <a:endParaRPr kumimoji="1" lang="ja-JP" altLang="en-US" dirty="0"/>
          </a:p>
        </p:txBody>
      </p:sp>
      <p:sp>
        <p:nvSpPr>
          <p:cNvPr id="5" name="コンテンツ プレースホルダー 2"/>
          <p:cNvSpPr txBox="1">
            <a:spLocks/>
          </p:cNvSpPr>
          <p:nvPr/>
        </p:nvSpPr>
        <p:spPr>
          <a:xfrm>
            <a:off x="584388" y="3212976"/>
            <a:ext cx="7130752" cy="57606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lIns="180000" tIns="144000" rIns="180000" bIns="7200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kumimoji="1"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(?0..?9).bind { |x| ret </a:t>
            </a:r>
            <a:r>
              <a:rPr lang="en-US" altLang="ja-JP" dirty="0" err="1" smtClean="0">
                <a:latin typeface="Courier New" pitchFamily="49" charset="0"/>
                <a:cs typeface="Courier New" pitchFamily="49" charset="0"/>
              </a:rPr>
              <a:t>x.to_i</a:t>
            </a:r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 }</a:t>
            </a:r>
            <a:endParaRPr lang="en-US" altLang="ja-JP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6654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/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>
                <a:solidFill>
                  <a:schemeClr val="tx2"/>
                </a:solidFill>
              </a:rPr>
              <a:t>/</a:t>
            </a:r>
            <a:r>
              <a:rPr lang="en-US" altLang="ja-JP" dirty="0" smtClean="0"/>
              <a:t> </a:t>
            </a:r>
            <a:r>
              <a:rPr lang="en-US" altLang="ja-JP" dirty="0"/>
              <a:t>in PEG (e.g., </a:t>
            </a:r>
            <a:r>
              <a:rPr lang="en-US" altLang="ja-JP" dirty="0" smtClean="0"/>
              <a:t>a / </a:t>
            </a:r>
            <a:r>
              <a:rPr lang="en-US" altLang="ja-JP" dirty="0"/>
              <a:t>b)</a:t>
            </a:r>
          </a:p>
          <a:p>
            <a:r>
              <a:rPr kumimoji="1" lang="en-US" altLang="ja-JP" dirty="0" smtClean="0"/>
              <a:t>Example:</a:t>
            </a:r>
          </a:p>
          <a:p>
            <a:endParaRPr lang="en-US" altLang="ja-JP" dirty="0"/>
          </a:p>
          <a:p>
            <a:endParaRPr kumimoji="1" lang="en-US" altLang="ja-JP" dirty="0" smtClean="0"/>
          </a:p>
          <a:p>
            <a:pPr lvl="1"/>
            <a:r>
              <a:rPr lang="en-US" altLang="ja-JP" dirty="0" smtClean="0"/>
              <a:t>First invoke the parser a</a:t>
            </a:r>
          </a:p>
          <a:p>
            <a:pPr lvl="1"/>
            <a:r>
              <a:rPr lang="en-US" altLang="ja-JP" dirty="0" smtClean="0"/>
              <a:t>If succeeded, return a's result</a:t>
            </a:r>
          </a:p>
          <a:p>
            <a:pPr lvl="1"/>
            <a:r>
              <a:rPr lang="en-US" altLang="ja-JP" dirty="0" smtClean="0"/>
              <a:t>Otherwise, invoke the parser b</a:t>
            </a:r>
          </a:p>
          <a:p>
            <a:pPr lvl="1"/>
            <a:r>
              <a:rPr lang="en-US" altLang="ja-JP" dirty="0" smtClean="0"/>
              <a:t>If succeeded, return b's result</a:t>
            </a:r>
          </a:p>
          <a:p>
            <a:pPr lvl="1"/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17</a:t>
            </a:fld>
            <a:endParaRPr kumimoji="1" lang="ja-JP" altLang="en-US" dirty="0"/>
          </a:p>
        </p:txBody>
      </p:sp>
      <p:sp>
        <p:nvSpPr>
          <p:cNvPr id="5" name="コンテンツ プレースホルダー 2"/>
          <p:cNvSpPr txBox="1">
            <a:spLocks/>
          </p:cNvSpPr>
          <p:nvPr/>
        </p:nvSpPr>
        <p:spPr>
          <a:xfrm>
            <a:off x="584388" y="2780927"/>
            <a:ext cx="7130752" cy="5760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lIns="180000" tIns="144000" rIns="180000" bIns="7200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kumimoji="1"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a / b</a:t>
            </a:r>
            <a:endParaRPr lang="en-US" altLang="ja-JP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3896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Parser literals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Symbol</a:t>
            </a:r>
          </a:p>
          <a:p>
            <a:pPr lvl="1"/>
            <a:r>
              <a:rPr lang="en-US" altLang="ja-JP" dirty="0" smtClean="0"/>
              <a:t>Parser for nonterminal symbols</a:t>
            </a:r>
          </a:p>
          <a:p>
            <a:pPr lvl="2"/>
            <a:r>
              <a:rPr lang="en-US" altLang="ja-JP" dirty="0" smtClean="0"/>
              <a:t>e.g., :additive, :</a:t>
            </a:r>
            <a:r>
              <a:rPr lang="en-US" altLang="ja-JP" dirty="0" err="1" smtClean="0"/>
              <a:t>multitive</a:t>
            </a:r>
            <a:endParaRPr lang="en-US" altLang="ja-JP" dirty="0" smtClean="0"/>
          </a:p>
          <a:p>
            <a:r>
              <a:rPr kumimoji="1" lang="en-US" altLang="ja-JP" dirty="0" smtClean="0"/>
              <a:t>String</a:t>
            </a:r>
          </a:p>
          <a:p>
            <a:pPr lvl="1"/>
            <a:r>
              <a:rPr lang="en-US" altLang="ja-JP" dirty="0" smtClean="0"/>
              <a:t>Parser for terminal symbols</a:t>
            </a:r>
          </a:p>
          <a:p>
            <a:pPr lvl="2"/>
            <a:r>
              <a:rPr lang="en-US" altLang="ja-JP" dirty="0" smtClean="0"/>
              <a:t>e.g., "+", "lambda"</a:t>
            </a:r>
          </a:p>
          <a:p>
            <a:r>
              <a:rPr kumimoji="1" lang="en-US" altLang="ja-JP" dirty="0" smtClean="0"/>
              <a:t>Range</a:t>
            </a:r>
          </a:p>
          <a:p>
            <a:pPr lvl="1"/>
            <a:r>
              <a:rPr lang="en-US" altLang="ja-JP" dirty="0" smtClean="0"/>
              <a:t>Parser for characters within the specified range</a:t>
            </a:r>
          </a:p>
          <a:p>
            <a:pPr lvl="2"/>
            <a:r>
              <a:rPr lang="en-US" altLang="ja-JP" dirty="0" smtClean="0"/>
              <a:t>e.g., ?0..?9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18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03854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What are refinements?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Local class extensions</a:t>
            </a:r>
          </a:p>
          <a:p>
            <a:pPr lvl="1"/>
            <a:r>
              <a:rPr lang="en-US" altLang="ja-JP" dirty="0" smtClean="0"/>
              <a:t>Adding methods to, or changing methods in existing classes</a:t>
            </a:r>
          </a:p>
          <a:p>
            <a:pPr lvl="1"/>
            <a:r>
              <a:rPr kumimoji="1" lang="en-US" altLang="ja-JP" dirty="0" smtClean="0"/>
              <a:t>Activated in a local scope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2327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Implementation of parser literals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19</a:t>
            </a:fld>
            <a:endParaRPr kumimoji="1" lang="ja-JP" altLang="en-US" dirty="0"/>
          </a:p>
        </p:txBody>
      </p:sp>
      <p:sp>
        <p:nvSpPr>
          <p:cNvPr id="5" name="コンテンツ プレースホルダー 2"/>
          <p:cNvSpPr txBox="1">
            <a:spLocks/>
          </p:cNvSpPr>
          <p:nvPr/>
        </p:nvSpPr>
        <p:spPr>
          <a:xfrm>
            <a:off x="584388" y="1628800"/>
            <a:ext cx="7130752" cy="417646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lIns="180000" tIns="144000" rIns="180000" bIns="7200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kumimoji="1"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refine </a:t>
            </a:r>
            <a:r>
              <a:rPr lang="en-US" altLang="ja-JP" dirty="0">
                <a:latin typeface="Courier New" pitchFamily="49" charset="0"/>
                <a:cs typeface="Courier New" pitchFamily="49" charset="0"/>
              </a:rPr>
              <a:t>Object do</a:t>
            </a:r>
          </a:p>
          <a:p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ja-JP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altLang="ja-JP" dirty="0">
                <a:latin typeface="Courier New" pitchFamily="49" charset="0"/>
                <a:cs typeface="Courier New" pitchFamily="49" charset="0"/>
              </a:rPr>
              <a:t> bind(&amp;block)</a:t>
            </a:r>
          </a:p>
          <a:p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ja-JP" dirty="0" err="1">
                <a:latin typeface="Courier New" pitchFamily="49" charset="0"/>
                <a:cs typeface="Courier New" pitchFamily="49" charset="0"/>
              </a:rPr>
              <a:t>to_parser.bind</a:t>
            </a:r>
            <a:r>
              <a:rPr lang="en-US" altLang="ja-JP" dirty="0">
                <a:latin typeface="Courier New" pitchFamily="49" charset="0"/>
                <a:cs typeface="Courier New" pitchFamily="49" charset="0"/>
              </a:rPr>
              <a:t>(&amp;block)</a:t>
            </a:r>
          </a:p>
          <a:p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end</a:t>
            </a:r>
          </a:p>
          <a:p>
            <a:endParaRPr lang="en-US" altLang="ja-JP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ja-JP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ja-JP" dirty="0" err="1">
                <a:latin typeface="Courier New" pitchFamily="49" charset="0"/>
                <a:cs typeface="Courier New" pitchFamily="49" charset="0"/>
              </a:rPr>
              <a:t>to_parser</a:t>
            </a:r>
            <a:endParaRPr lang="en-US" altLang="ja-JP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ja-JP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altLang="ja-JP" dirty="0" err="1" smtClean="0">
                <a:latin typeface="Courier New" pitchFamily="49" charset="0"/>
                <a:cs typeface="Courier New" pitchFamily="49" charset="0"/>
              </a:rPr>
              <a:t>TypeError</a:t>
            </a:r>
            <a:endParaRPr lang="en-US" altLang="ja-JP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  end</a:t>
            </a:r>
          </a:p>
          <a:p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end</a:t>
            </a:r>
            <a:endParaRPr lang="en-US" altLang="ja-JP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942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Implementation of parser </a:t>
            </a:r>
            <a:r>
              <a:rPr lang="en-US" altLang="ja-JP" dirty="0" smtClean="0"/>
              <a:t>literals (cont'd)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20</a:t>
            </a:fld>
            <a:endParaRPr kumimoji="1" lang="ja-JP" altLang="en-US" dirty="0"/>
          </a:p>
        </p:txBody>
      </p:sp>
      <p:sp>
        <p:nvSpPr>
          <p:cNvPr id="5" name="コンテンツ プレースホルダー 2"/>
          <p:cNvSpPr txBox="1">
            <a:spLocks/>
          </p:cNvSpPr>
          <p:nvPr/>
        </p:nvSpPr>
        <p:spPr>
          <a:xfrm>
            <a:off x="584388" y="1628800"/>
            <a:ext cx="7130752" cy="453650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lIns="180000" tIns="144000" rIns="180000" bIns="7200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kumimoji="1"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refine </a:t>
            </a:r>
            <a:r>
              <a:rPr lang="en-US" altLang="ja-JP" dirty="0">
                <a:latin typeface="Courier New" pitchFamily="49" charset="0"/>
                <a:cs typeface="Courier New" pitchFamily="49" charset="0"/>
              </a:rPr>
              <a:t>Symbol do</a:t>
            </a:r>
          </a:p>
          <a:p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ja-JP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altLang="ja-JP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ja-JP" dirty="0" err="1">
                <a:latin typeface="Courier New" pitchFamily="49" charset="0"/>
                <a:cs typeface="Courier New" pitchFamily="49" charset="0"/>
              </a:rPr>
              <a:t>to_parser</a:t>
            </a:r>
            <a:endParaRPr lang="en-US" altLang="ja-JP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ja-JP" dirty="0">
                <a:latin typeface="Courier New" pitchFamily="49" charset="0"/>
                <a:cs typeface="Courier New" pitchFamily="49" charset="0"/>
              </a:rPr>
              <a:t>Grammar::</a:t>
            </a:r>
            <a:r>
              <a:rPr lang="en-US" altLang="ja-JP" dirty="0" err="1">
                <a:latin typeface="Courier New" pitchFamily="49" charset="0"/>
                <a:cs typeface="Courier New" pitchFamily="49" charset="0"/>
              </a:rPr>
              <a:t>Parser.new</a:t>
            </a:r>
            <a:r>
              <a:rPr lang="en-US" altLang="ja-JP" dirty="0">
                <a:latin typeface="Courier New" pitchFamily="49" charset="0"/>
                <a:cs typeface="Courier New" pitchFamily="49" charset="0"/>
              </a:rPr>
              <a:t>(&amp;self)</a:t>
            </a:r>
          </a:p>
          <a:p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ja-JP" dirty="0">
                <a:latin typeface="Courier New" pitchFamily="49" charset="0"/>
                <a:cs typeface="Courier New" pitchFamily="49" charset="0"/>
              </a:rPr>
              <a:t>end</a:t>
            </a:r>
          </a:p>
          <a:p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end</a:t>
            </a:r>
            <a:endParaRPr lang="en-US" altLang="ja-JP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refine </a:t>
            </a:r>
            <a:r>
              <a:rPr lang="en-US" altLang="ja-JP" dirty="0">
                <a:latin typeface="Courier New" pitchFamily="49" charset="0"/>
                <a:cs typeface="Courier New" pitchFamily="49" charset="0"/>
              </a:rPr>
              <a:t>String do</a:t>
            </a:r>
          </a:p>
          <a:p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ja-JP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altLang="ja-JP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ja-JP" dirty="0" err="1">
                <a:latin typeface="Courier New" pitchFamily="49" charset="0"/>
                <a:cs typeface="Courier New" pitchFamily="49" charset="0"/>
              </a:rPr>
              <a:t>to_parser</a:t>
            </a:r>
            <a:endParaRPr lang="en-US" altLang="ja-JP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ja-JP" dirty="0">
                <a:latin typeface="Courier New" pitchFamily="49" charset="0"/>
                <a:cs typeface="Courier New" pitchFamily="49" charset="0"/>
              </a:rPr>
              <a:t>Grammar::</a:t>
            </a:r>
            <a:r>
              <a:rPr lang="en-US" altLang="ja-JP" dirty="0" err="1">
                <a:latin typeface="Courier New" pitchFamily="49" charset="0"/>
                <a:cs typeface="Courier New" pitchFamily="49" charset="0"/>
              </a:rPr>
              <a:t>Parsers.string</a:t>
            </a:r>
            <a:r>
              <a:rPr lang="en-US" altLang="ja-JP" dirty="0">
                <a:latin typeface="Courier New" pitchFamily="49" charset="0"/>
                <a:cs typeface="Courier New" pitchFamily="49" charset="0"/>
              </a:rPr>
              <a:t>(self)</a:t>
            </a:r>
          </a:p>
          <a:p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ja-JP" dirty="0">
                <a:latin typeface="Courier New" pitchFamily="49" charset="0"/>
                <a:cs typeface="Courier New" pitchFamily="49" charset="0"/>
              </a:rPr>
              <a:t>end</a:t>
            </a:r>
          </a:p>
          <a:p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end</a:t>
            </a:r>
            <a:endParaRPr lang="en-US" altLang="ja-JP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1596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P</a:t>
            </a:r>
            <a:r>
              <a:rPr kumimoji="1" lang="en-US" altLang="ja-JP" dirty="0" smtClean="0"/>
              <a:t>ros/cons of refinements</a:t>
            </a:r>
            <a:endParaRPr kumimoji="1" lang="ja-JP" altLang="en-US" dirty="0"/>
          </a:p>
        </p:txBody>
      </p:sp>
      <p:sp>
        <p:nvSpPr>
          <p:cNvPr id="7" name="コンテンツ プレースホルダー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P</a:t>
            </a:r>
            <a:r>
              <a:rPr kumimoji="1" lang="en-US" altLang="ja-JP" dirty="0" smtClean="0"/>
              <a:t>ros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Intuitive </a:t>
            </a:r>
            <a:r>
              <a:rPr lang="en-US" altLang="ja-JP" dirty="0" smtClean="0"/>
              <a:t>notation for DSL</a:t>
            </a:r>
            <a:r>
              <a:rPr lang="ja-JP" altLang="en-US" dirty="0" smtClean="0"/>
              <a:t> </a:t>
            </a:r>
            <a:r>
              <a:rPr lang="en-US" altLang="ja-JP" dirty="0" smtClean="0"/>
              <a:t>(like monkey patching)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Isolation (unlike monkey patching)</a:t>
            </a:r>
            <a:endParaRPr lang="en-US" altLang="ja-JP" dirty="0" smtClean="0"/>
          </a:p>
          <a:p>
            <a:r>
              <a:rPr lang="en-US" altLang="ja-JP" dirty="0"/>
              <a:t>C</a:t>
            </a:r>
            <a:r>
              <a:rPr lang="en-US" altLang="ja-JP" dirty="0" smtClean="0"/>
              <a:t>ons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High </a:t>
            </a:r>
            <a:r>
              <a:rPr lang="en-US" altLang="ja-JP" dirty="0"/>
              <a:t>context (unlike monkey patching)</a:t>
            </a:r>
            <a:endParaRPr lang="en-US" altLang="ja-JP" dirty="0" smtClean="0"/>
          </a:p>
          <a:p>
            <a:pPr lvl="1"/>
            <a:endParaRPr lang="en-US" altLang="ja-JP" dirty="0" smtClean="0"/>
          </a:p>
          <a:p>
            <a:pPr lvl="1"/>
            <a:endParaRPr lang="en-US" altLang="ja-JP" dirty="0" smtClean="0"/>
          </a:p>
          <a:p>
            <a:pPr lvl="1"/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21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18275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A limitation of refinements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File </a:t>
            </a:r>
            <a:r>
              <a:rPr kumimoji="1" lang="en-US" altLang="ja-JP" dirty="0" smtClean="0"/>
              <a:t>scoped only</a:t>
            </a:r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pPr lvl="1"/>
            <a:r>
              <a:rPr kumimoji="1" lang="en-US" altLang="ja-JP" dirty="0" smtClean="0"/>
              <a:t>using is necessary for each file</a:t>
            </a:r>
          </a:p>
          <a:p>
            <a:pPr lvl="1"/>
            <a:r>
              <a:rPr lang="en-US" altLang="ja-JP" dirty="0" smtClean="0"/>
              <a:t>Incompatible refinements can't be used in the same file</a:t>
            </a:r>
            <a:endParaRPr kumimoji="1" lang="en-US" altLang="ja-JP" dirty="0" smtClean="0"/>
          </a:p>
          <a:p>
            <a:pPr lvl="1"/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22</a:t>
            </a:fld>
            <a:endParaRPr kumimoji="1" lang="ja-JP" altLang="en-US" dirty="0"/>
          </a:p>
        </p:txBody>
      </p:sp>
      <p:sp>
        <p:nvSpPr>
          <p:cNvPr id="5" name="コンテンツ プレースホルダー 2"/>
          <p:cNvSpPr txBox="1">
            <a:spLocks/>
          </p:cNvSpPr>
          <p:nvPr/>
        </p:nvSpPr>
        <p:spPr>
          <a:xfrm>
            <a:off x="584388" y="2276872"/>
            <a:ext cx="7130752" cy="20162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lIns="180000" tIns="144000" rIns="180000" bIns="7200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kumimoji="1"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altLang="ja-JP" dirty="0" err="1" smtClean="0">
                <a:latin typeface="Courier New" pitchFamily="49" charset="0"/>
                <a:cs typeface="Courier New" pitchFamily="49" charset="0"/>
              </a:rPr>
              <a:t>RaddDjur</a:t>
            </a:r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::DSL</a:t>
            </a:r>
          </a:p>
          <a:p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g </a:t>
            </a:r>
            <a:r>
              <a:rPr lang="en-US" altLang="ja-JP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altLang="ja-JP" dirty="0" err="1">
                <a:latin typeface="Courier New" pitchFamily="49" charset="0"/>
                <a:cs typeface="Courier New" pitchFamily="49" charset="0"/>
              </a:rPr>
              <a:t>RaddDjur</a:t>
            </a:r>
            <a:r>
              <a:rPr lang="en-US" altLang="ja-JP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altLang="ja-JP" dirty="0" err="1">
                <a:latin typeface="Courier New" pitchFamily="49" charset="0"/>
                <a:cs typeface="Courier New" pitchFamily="49" charset="0"/>
              </a:rPr>
              <a:t>Grammar.new</a:t>
            </a:r>
            <a:r>
              <a:rPr lang="en-US" altLang="ja-JP" dirty="0">
                <a:latin typeface="Courier New" pitchFamily="49" charset="0"/>
                <a:cs typeface="Courier New" pitchFamily="49" charset="0"/>
              </a:rPr>
              <a:t>(:additive) </a:t>
            </a:r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  ...</a:t>
            </a:r>
          </a:p>
          <a:p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81145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How to refine </a:t>
            </a:r>
            <a:r>
              <a:rPr lang="en-US" altLang="ja-JP" dirty="0" err="1" smtClean="0"/>
              <a:t>refinments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ja-JP" dirty="0" smtClean="0"/>
              <a:t>Block-scoped </a:t>
            </a:r>
            <a:r>
              <a:rPr lang="en-US" altLang="ja-JP" dirty="0" smtClean="0"/>
              <a:t>refinement activation</a:t>
            </a:r>
          </a:p>
          <a:p>
            <a:endParaRPr lang="en-US" altLang="ja-JP" dirty="0"/>
          </a:p>
          <a:p>
            <a:endParaRPr lang="en-US" altLang="ja-JP" dirty="0" smtClean="0"/>
          </a:p>
          <a:p>
            <a:endParaRPr lang="en-US" altLang="ja-JP" dirty="0"/>
          </a:p>
          <a:p>
            <a:endParaRPr lang="en-US" altLang="ja-JP" dirty="0" smtClean="0"/>
          </a:p>
          <a:p>
            <a:endParaRPr lang="en-US" altLang="ja-JP" dirty="0"/>
          </a:p>
          <a:p>
            <a:endParaRPr lang="en-US" altLang="ja-JP" dirty="0" smtClean="0"/>
          </a:p>
          <a:p>
            <a:endParaRPr lang="en-US" altLang="ja-JP" dirty="0"/>
          </a:p>
          <a:p>
            <a:endParaRPr lang="en-US" altLang="ja-JP" dirty="0" smtClean="0"/>
          </a:p>
          <a:p>
            <a:pPr lvl="1"/>
            <a:r>
              <a:rPr lang="en-US" altLang="ja-JP" dirty="0" smtClean="0"/>
              <a:t>How to achieve this?</a:t>
            </a:r>
            <a:endParaRPr lang="en-US" altLang="ja-JP" dirty="0" smtClean="0"/>
          </a:p>
          <a:p>
            <a:endParaRPr lang="en-US" altLang="ja-JP" dirty="0" smtClean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23</a:t>
            </a:fld>
            <a:endParaRPr kumimoji="1" lang="ja-JP" altLang="en-US" dirty="0"/>
          </a:p>
        </p:txBody>
      </p:sp>
      <p:sp>
        <p:nvSpPr>
          <p:cNvPr id="5" name="コンテンツ プレースホルダー 2"/>
          <p:cNvSpPr txBox="1">
            <a:spLocks/>
          </p:cNvSpPr>
          <p:nvPr/>
        </p:nvSpPr>
        <p:spPr>
          <a:xfrm>
            <a:off x="584388" y="2276872"/>
            <a:ext cx="7130752" cy="33123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lIns="180000" tIns="144000" rIns="180000" bIns="7200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kumimoji="1"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g </a:t>
            </a:r>
            <a:r>
              <a:rPr lang="en-US" altLang="ja-JP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altLang="ja-JP" dirty="0" err="1">
                <a:latin typeface="Courier New" pitchFamily="49" charset="0"/>
                <a:cs typeface="Courier New" pitchFamily="49" charset="0"/>
              </a:rPr>
              <a:t>RaddDjur</a:t>
            </a:r>
            <a:r>
              <a:rPr lang="en-US" altLang="ja-JP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altLang="ja-JP" dirty="0" err="1">
                <a:latin typeface="Courier New" pitchFamily="49" charset="0"/>
                <a:cs typeface="Courier New" pitchFamily="49" charset="0"/>
              </a:rPr>
              <a:t>Grammar.new</a:t>
            </a:r>
            <a:r>
              <a:rPr lang="en-US" altLang="ja-JP" dirty="0">
                <a:latin typeface="Courier New" pitchFamily="49" charset="0"/>
                <a:cs typeface="Courier New" pitchFamily="49" charset="0"/>
              </a:rPr>
              <a:t>(:additive) </a:t>
            </a:r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# </a:t>
            </a:r>
            <a:r>
              <a:rPr lang="en-US" altLang="ja-JP" dirty="0" err="1">
                <a:latin typeface="Courier New" pitchFamily="49" charset="0"/>
                <a:cs typeface="Courier New" pitchFamily="49" charset="0"/>
              </a:rPr>
              <a:t>RaddDjur</a:t>
            </a:r>
            <a:r>
              <a:rPr lang="en-US" altLang="ja-JP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DSL is activated here</a:t>
            </a:r>
            <a:endParaRPr lang="en-US" altLang="ja-JP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x = </a:t>
            </a:r>
            <a:r>
              <a:rPr lang="en-US" altLang="ja-JP" dirty="0" err="1" smtClean="0">
                <a:latin typeface="Courier New" pitchFamily="49" charset="0"/>
                <a:cs typeface="Courier New" pitchFamily="49" charset="0"/>
              </a:rPr>
              <a:t>Foo.new</a:t>
            </a:r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altLang="ja-JP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 # another incompatible refinement is</a:t>
            </a:r>
          </a:p>
          <a:p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  # activated here.</a:t>
            </a:r>
          </a:p>
          <a:p>
            <a:r>
              <a:rPr lang="en-US" altLang="ja-JP" dirty="0">
                <a:latin typeface="Courier New" pitchFamily="49" charset="0"/>
                <a:cs typeface="Courier New" pitchFamily="49" charset="0"/>
              </a:rPr>
              <a:t>}</a:t>
            </a:r>
            <a:endParaRPr lang="en-US" altLang="ja-JP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0479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Proposal: using: option of </a:t>
            </a:r>
            <a:r>
              <a:rPr kumimoji="1" lang="en-US" altLang="ja-JP" dirty="0" err="1" smtClean="0"/>
              <a:t>instance_eval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kumimoji="1" lang="en-US" altLang="ja-JP" dirty="0" smtClean="0"/>
              <a:t>Example</a:t>
            </a:r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pPr lvl="1"/>
            <a:r>
              <a:rPr lang="en-US" altLang="ja-JP" dirty="0" smtClean="0"/>
              <a:t>The value of using: option is a refinement, or an array of refinements</a:t>
            </a:r>
          </a:p>
          <a:p>
            <a:pPr lvl="1"/>
            <a:r>
              <a:rPr lang="en-US" altLang="ja-JP" dirty="0" smtClean="0"/>
              <a:t>The refinement is activated only in the given block</a:t>
            </a:r>
          </a:p>
          <a:p>
            <a:pPr lvl="1"/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24</a:t>
            </a:fld>
            <a:endParaRPr kumimoji="1" lang="ja-JP" altLang="en-US" dirty="0"/>
          </a:p>
        </p:txBody>
      </p:sp>
      <p:sp>
        <p:nvSpPr>
          <p:cNvPr id="6" name="コンテンツ プレースホルダー 2"/>
          <p:cNvSpPr txBox="1">
            <a:spLocks/>
          </p:cNvSpPr>
          <p:nvPr/>
        </p:nvSpPr>
        <p:spPr>
          <a:xfrm>
            <a:off x="584388" y="2276872"/>
            <a:ext cx="7299980" cy="15121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lIns="180000" tIns="144000" rIns="180000" bIns="7200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kumimoji="1"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 initialize(&amp;block)</a:t>
            </a:r>
          </a:p>
          <a:p>
            <a:r>
              <a:rPr lang="en-US" altLang="ja-JP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ja-JP" dirty="0" err="1" smtClean="0">
                <a:latin typeface="Courier New" pitchFamily="49" charset="0"/>
                <a:cs typeface="Courier New" pitchFamily="49" charset="0"/>
              </a:rPr>
              <a:t>instance_eval</a:t>
            </a:r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(using: </a:t>
            </a:r>
            <a:r>
              <a:rPr lang="en-US" altLang="ja-JP" dirty="0" err="1" smtClean="0">
                <a:latin typeface="Courier New" pitchFamily="49" charset="0"/>
                <a:cs typeface="Courier New" pitchFamily="49" charset="0"/>
              </a:rPr>
              <a:t>RaddDjur</a:t>
            </a:r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::DSL, &amp;block)</a:t>
            </a:r>
          </a:p>
          <a:p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end</a:t>
            </a:r>
            <a:endParaRPr lang="en-US" altLang="ja-JP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03373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Considerations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Why </a:t>
            </a:r>
            <a:r>
              <a:rPr kumimoji="1" lang="en-US" altLang="ja-JP" dirty="0" err="1" smtClean="0"/>
              <a:t>instance_eval</a:t>
            </a:r>
            <a:r>
              <a:rPr lang="en-US" altLang="ja-JP" dirty="0" smtClean="0"/>
              <a:t>?</a:t>
            </a:r>
          </a:p>
          <a:p>
            <a:pPr lvl="1"/>
            <a:r>
              <a:rPr lang="en-US" altLang="ja-JP" dirty="0" err="1" smtClean="0"/>
              <a:t>instance_eval</a:t>
            </a:r>
            <a:r>
              <a:rPr lang="en-US" altLang="ja-JP" dirty="0" smtClean="0"/>
              <a:t> is often used for DSL</a:t>
            </a:r>
          </a:p>
          <a:p>
            <a:pPr lvl="1"/>
            <a:r>
              <a:rPr lang="en-US" altLang="ja-JP" dirty="0" smtClean="0"/>
              <a:t>self switching and refinement activation should be used at the same time</a:t>
            </a:r>
          </a:p>
          <a:p>
            <a:r>
              <a:rPr lang="en-US" altLang="ja-JP" dirty="0" smtClean="0"/>
              <a:t>How about other </a:t>
            </a:r>
            <a:r>
              <a:rPr lang="en-US" altLang="ja-JP" dirty="0" err="1" smtClean="0"/>
              <a:t>eval</a:t>
            </a:r>
            <a:r>
              <a:rPr lang="en-US" altLang="ja-JP" dirty="0" smtClean="0"/>
              <a:t> methods?</a:t>
            </a:r>
          </a:p>
          <a:p>
            <a:pPr lvl="1"/>
            <a:r>
              <a:rPr lang="en-US" altLang="ja-JP" dirty="0" smtClean="0"/>
              <a:t>I have no idea for </a:t>
            </a:r>
            <a:r>
              <a:rPr lang="en-US" altLang="ja-JP" dirty="0" err="1" smtClean="0"/>
              <a:t>eval</a:t>
            </a:r>
            <a:r>
              <a:rPr lang="en-US" altLang="ja-JP" dirty="0" smtClean="0"/>
              <a:t> and </a:t>
            </a:r>
            <a:r>
              <a:rPr lang="en-US" altLang="ja-JP" dirty="0" err="1" smtClean="0"/>
              <a:t>module_eval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But </a:t>
            </a:r>
            <a:r>
              <a:rPr lang="en-US" altLang="ja-JP" dirty="0" err="1" smtClean="0"/>
              <a:t>instance_exec</a:t>
            </a:r>
            <a:r>
              <a:rPr lang="en-US" altLang="ja-JP" dirty="0" smtClean="0"/>
              <a:t> should have the using: option</a:t>
            </a:r>
          </a:p>
          <a:p>
            <a:r>
              <a:rPr lang="en-US" altLang="ja-JP" dirty="0" smtClean="0"/>
              <a:t>Readability</a:t>
            </a:r>
          </a:p>
          <a:p>
            <a:pPr lvl="1"/>
            <a:r>
              <a:rPr lang="en-US" altLang="ja-JP" dirty="0" smtClean="0"/>
              <a:t>Implicit refinement activation may be confusing for users</a:t>
            </a:r>
          </a:p>
          <a:p>
            <a:r>
              <a:rPr kumimoji="1" lang="en-US" altLang="ja-JP" dirty="0" smtClean="0"/>
              <a:t>Performance issue</a:t>
            </a:r>
          </a:p>
          <a:p>
            <a:pPr lvl="1"/>
            <a:r>
              <a:rPr lang="en-US" altLang="ja-JP" dirty="0" smtClean="0"/>
              <a:t>Please help me, SASADA-san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25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389269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Conclusion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What a</a:t>
            </a:r>
            <a:r>
              <a:rPr kumimoji="1" lang="en-US" altLang="ja-JP" dirty="0" smtClean="0"/>
              <a:t>re refinements for?</a:t>
            </a:r>
          </a:p>
          <a:p>
            <a:pPr lvl="1"/>
            <a:r>
              <a:rPr kumimoji="1" lang="en-US" altLang="ja-JP" dirty="0" smtClean="0"/>
              <a:t>For  better compatibility</a:t>
            </a:r>
          </a:p>
          <a:p>
            <a:pPr lvl="1"/>
            <a:r>
              <a:rPr lang="en-US" altLang="ja-JP" dirty="0" smtClean="0"/>
              <a:t>For internal DSL</a:t>
            </a:r>
          </a:p>
          <a:p>
            <a:r>
              <a:rPr kumimoji="1" lang="en-US" altLang="ja-JP" dirty="0" smtClean="0"/>
              <a:t>How to refine refinements</a:t>
            </a:r>
          </a:p>
          <a:p>
            <a:pPr lvl="1"/>
            <a:r>
              <a:rPr lang="en-US" altLang="ja-JP" dirty="0" smtClean="0"/>
              <a:t>using: option for </a:t>
            </a:r>
            <a:r>
              <a:rPr lang="en-US" altLang="ja-JP" dirty="0" err="1" smtClean="0"/>
              <a:t>instance_eval</a:t>
            </a:r>
            <a:endParaRPr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26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77620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Thank you!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Any questions?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27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71822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Example</a:t>
            </a: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2</a:t>
            </a:fld>
            <a:endParaRPr kumimoji="1" lang="ja-JP" altLang="en-US" dirty="0"/>
          </a:p>
        </p:txBody>
      </p:sp>
      <p:sp>
        <p:nvSpPr>
          <p:cNvPr id="7" name="コンテンツ プレースホルダー 2"/>
          <p:cNvSpPr txBox="1">
            <a:spLocks/>
          </p:cNvSpPr>
          <p:nvPr/>
        </p:nvSpPr>
        <p:spPr>
          <a:xfrm>
            <a:off x="584388" y="1628800"/>
            <a:ext cx="7130752" cy="424847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lIns="180000" tIns="144000" rIns="180000" bIns="7200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kumimoji="1"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module Rationalize</a:t>
            </a:r>
            <a:endParaRPr lang="en-US" altLang="ja-JP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ja-JP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ja-JP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refine</a:t>
            </a:r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ja-JP" dirty="0" err="1" smtClean="0">
                <a:latin typeface="Courier New" pitchFamily="49" charset="0"/>
                <a:cs typeface="Courier New" pitchFamily="49" charset="0"/>
              </a:rPr>
              <a:t>Fixnum</a:t>
            </a:r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 do</a:t>
            </a:r>
          </a:p>
          <a:p>
            <a:r>
              <a:rPr lang="en-US" altLang="ja-JP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altLang="ja-JP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 /(other) quo(other) end</a:t>
            </a:r>
          </a:p>
          <a:p>
            <a:r>
              <a:rPr lang="en-US" altLang="ja-JP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 end</a:t>
            </a:r>
          </a:p>
          <a:p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end</a:t>
            </a:r>
          </a:p>
          <a:p>
            <a:endParaRPr lang="en-US" altLang="ja-JP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p 1 / 2 #=&gt; 0</a:t>
            </a:r>
            <a:endParaRPr lang="en-US" altLang="ja-JP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ja-JP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using</a:t>
            </a:r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 Rationalize</a:t>
            </a:r>
          </a:p>
          <a:p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p 1 / 2 #=&gt; (1/2)</a:t>
            </a:r>
          </a:p>
        </p:txBody>
      </p:sp>
    </p:spTree>
    <p:extLst>
      <p:ext uri="{BB962C8B-B14F-4D97-AF65-F5344CB8AC3E}">
        <p14:creationId xmlns:p14="http://schemas.microsoft.com/office/powerpoint/2010/main" val="3925001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Basic concepts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Packaged in a module</a:t>
            </a:r>
          </a:p>
          <a:p>
            <a:pPr lvl="1"/>
            <a:r>
              <a:rPr lang="en-US" altLang="ja-JP" dirty="0" smtClean="0"/>
              <a:t>Multiple refinements can be included in a single module</a:t>
            </a:r>
          </a:p>
          <a:p>
            <a:r>
              <a:rPr kumimoji="1" lang="en-US" altLang="ja-JP" dirty="0" err="1" smtClean="0"/>
              <a:t>Module#refine</a:t>
            </a:r>
            <a:r>
              <a:rPr kumimoji="1" lang="en-US" altLang="ja-JP" dirty="0" smtClean="0"/>
              <a:t>(</a:t>
            </a:r>
            <a:r>
              <a:rPr kumimoji="1" lang="en-US" altLang="ja-JP" i="1" dirty="0" err="1" smtClean="0"/>
              <a:t>klass</a:t>
            </a:r>
            <a:r>
              <a:rPr kumimoji="1" lang="en-US" altLang="ja-JP" dirty="0" smtClean="0"/>
              <a:t>)</a:t>
            </a:r>
          </a:p>
          <a:p>
            <a:pPr lvl="1"/>
            <a:r>
              <a:rPr kumimoji="1" lang="en-US" altLang="ja-JP" dirty="0" smtClean="0"/>
              <a:t>Defines a new refinement for </a:t>
            </a:r>
            <a:r>
              <a:rPr kumimoji="1" lang="en-US" altLang="ja-JP" i="1" dirty="0" err="1" smtClean="0"/>
              <a:t>klass</a:t>
            </a:r>
            <a:r>
              <a:rPr kumimoji="1" lang="en-US" altLang="ja-JP" dirty="0" smtClean="0"/>
              <a:t> in the receiver</a:t>
            </a:r>
          </a:p>
          <a:p>
            <a:r>
              <a:rPr lang="en-US" altLang="ja-JP" dirty="0" err="1" smtClean="0"/>
              <a:t>main.using</a:t>
            </a:r>
            <a:r>
              <a:rPr lang="en-US" altLang="ja-JP" dirty="0" smtClean="0"/>
              <a:t>(</a:t>
            </a:r>
            <a:r>
              <a:rPr lang="en-US" altLang="ja-JP" i="1" dirty="0" smtClean="0"/>
              <a:t>mod</a:t>
            </a:r>
            <a:r>
              <a:rPr lang="en-US" altLang="ja-JP" dirty="0" smtClean="0"/>
              <a:t>)</a:t>
            </a:r>
          </a:p>
          <a:p>
            <a:pPr lvl="1"/>
            <a:r>
              <a:rPr kumimoji="1" lang="en-US" altLang="ja-JP" dirty="0" smtClean="0"/>
              <a:t>Activates refinements in </a:t>
            </a:r>
            <a:r>
              <a:rPr kumimoji="1" lang="en-US" altLang="ja-JP" i="1" dirty="0" smtClean="0"/>
              <a:t>mod</a:t>
            </a:r>
          </a:p>
          <a:p>
            <a:pPr lvl="1"/>
            <a:r>
              <a:rPr lang="en-US" altLang="ja-JP" dirty="0" smtClean="0"/>
              <a:t>main is self at </a:t>
            </a:r>
            <a:r>
              <a:rPr lang="en-US" altLang="ja-JP" dirty="0" err="1" smtClean="0"/>
              <a:t>toplevel</a:t>
            </a:r>
            <a:r>
              <a:rPr lang="en-US" altLang="ja-JP" dirty="0"/>
              <a:t> </a:t>
            </a:r>
            <a:r>
              <a:rPr lang="en-US" altLang="ja-JP" dirty="0" smtClean="0"/>
              <a:t>(i.e., only available at </a:t>
            </a:r>
            <a:r>
              <a:rPr lang="en-US" altLang="ja-JP" dirty="0" err="1" smtClean="0"/>
              <a:t>toplevel</a:t>
            </a:r>
            <a:r>
              <a:rPr lang="en-US" altLang="ja-JP" dirty="0" smtClean="0"/>
              <a:t>)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Refinements are activated only in the file using is called</a:t>
            </a:r>
          </a:p>
          <a:p>
            <a:pPr lvl="2"/>
            <a:r>
              <a:rPr kumimoji="1" lang="en-US" altLang="ja-JP" dirty="0" smtClean="0"/>
              <a:t>i.e., if control is transferred to another file (e.g., by a method call), refinements are deactivated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09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What are refinements for?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For better compatibility</a:t>
            </a:r>
          </a:p>
          <a:p>
            <a:pPr lvl="1"/>
            <a:r>
              <a:rPr lang="en-US" altLang="ja-JP" dirty="0" smtClean="0"/>
              <a:t>Trying </a:t>
            </a:r>
            <a:r>
              <a:rPr lang="en-US" altLang="ja-JP" dirty="0"/>
              <a:t>b</a:t>
            </a:r>
            <a:r>
              <a:rPr lang="en-US" altLang="ja-JP" dirty="0" smtClean="0"/>
              <a:t>reaking changes</a:t>
            </a:r>
          </a:p>
          <a:p>
            <a:pPr lvl="1"/>
            <a:r>
              <a:rPr lang="en-US" altLang="ja-JP" dirty="0" smtClean="0"/>
              <a:t>Backward  compatibility</a:t>
            </a:r>
            <a:endParaRPr kumimoji="1" lang="en-US" altLang="ja-JP" dirty="0" smtClean="0"/>
          </a:p>
          <a:p>
            <a:r>
              <a:rPr lang="en-US" altLang="ja-JP" dirty="0" smtClean="0"/>
              <a:t>For internal DSL</a:t>
            </a:r>
          </a:p>
          <a:p>
            <a:pPr lvl="1"/>
            <a:r>
              <a:rPr kumimoji="1" lang="en-US" altLang="ja-JP" dirty="0" smtClean="0"/>
              <a:t>Extensions for built-in classes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0924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Trying breaking changes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Breaking changes</a:t>
            </a:r>
          </a:p>
          <a:p>
            <a:pPr lvl="1"/>
            <a:r>
              <a:rPr lang="en-US" altLang="ja-JP" dirty="0" smtClean="0"/>
              <a:t>Changes which break other code</a:t>
            </a:r>
          </a:p>
          <a:p>
            <a:pPr lvl="2"/>
            <a:r>
              <a:rPr lang="en-US" altLang="ja-JP" dirty="0" smtClean="0"/>
              <a:t>Incompatible changes in existing methods</a:t>
            </a:r>
          </a:p>
          <a:p>
            <a:pPr lvl="2"/>
            <a:r>
              <a:rPr lang="en-US" altLang="ja-JP" dirty="0" smtClean="0"/>
              <a:t>Method removal</a:t>
            </a:r>
          </a:p>
          <a:p>
            <a:pPr lvl="2"/>
            <a:r>
              <a:rPr lang="en-US" altLang="ja-JP" dirty="0" smtClean="0"/>
              <a:t>Method addition (changes the behavior of </a:t>
            </a:r>
            <a:r>
              <a:rPr lang="en-US" altLang="ja-JP" dirty="0" err="1" smtClean="0"/>
              <a:t>method_missing</a:t>
            </a:r>
            <a:r>
              <a:rPr lang="en-US" altLang="ja-JP" dirty="0" smtClean="0"/>
              <a:t>)</a:t>
            </a:r>
          </a:p>
          <a:p>
            <a:r>
              <a:rPr lang="en-US" altLang="ja-JP" dirty="0" smtClean="0"/>
              <a:t>Implement such changes as refinements</a:t>
            </a:r>
          </a:p>
          <a:p>
            <a:pPr lvl="1"/>
            <a:r>
              <a:rPr lang="en-US" altLang="ja-JP" dirty="0" smtClean="0"/>
              <a:t>They are activated locally</a:t>
            </a:r>
          </a:p>
          <a:p>
            <a:pPr lvl="1"/>
            <a:r>
              <a:rPr lang="en-US" altLang="ja-JP" dirty="0" smtClean="0"/>
              <a:t>Files not using them never be broken</a:t>
            </a:r>
          </a:p>
          <a:p>
            <a:r>
              <a:rPr lang="en-US" altLang="ja-JP" dirty="0" smtClean="0"/>
              <a:t>Then, make them global if necessary</a:t>
            </a:r>
          </a:p>
          <a:p>
            <a:r>
              <a:rPr lang="en-US" altLang="ja-JP" dirty="0" smtClean="0"/>
              <a:t>Example</a:t>
            </a:r>
          </a:p>
          <a:p>
            <a:pPr lvl="1"/>
            <a:r>
              <a:rPr lang="en-US" altLang="ja-JP" dirty="0" smtClean="0"/>
              <a:t>Integer#/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5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77763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Backward compatibility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Save existing code from braking changes</a:t>
            </a:r>
          </a:p>
          <a:p>
            <a:r>
              <a:rPr lang="en-US" altLang="ja-JP" dirty="0" smtClean="0"/>
              <a:t>Example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6</a:t>
            </a:fld>
            <a:endParaRPr kumimoji="1" lang="ja-JP" altLang="en-US" dirty="0"/>
          </a:p>
        </p:txBody>
      </p:sp>
      <p:sp>
        <p:nvSpPr>
          <p:cNvPr id="5" name="コンテンツ プレースホルダー 2"/>
          <p:cNvSpPr txBox="1">
            <a:spLocks/>
          </p:cNvSpPr>
          <p:nvPr/>
        </p:nvSpPr>
        <p:spPr>
          <a:xfrm>
            <a:off x="584388" y="2708920"/>
            <a:ext cx="7299980" cy="33123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lIns="180000" tIns="144000" rIns="180000" bIns="72000" rtlCol="0">
            <a:normAutofit fontScale="92500" lnSpcReduction="1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kumimoji="1"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module </a:t>
            </a:r>
            <a:r>
              <a:rPr lang="en-US" altLang="ja-JP" dirty="0" err="1" smtClean="0">
                <a:latin typeface="Courier New" pitchFamily="49" charset="0"/>
                <a:cs typeface="Courier New" pitchFamily="49" charset="0"/>
              </a:rPr>
              <a:t>OldChars</a:t>
            </a:r>
            <a:endParaRPr lang="en-US" altLang="ja-JP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altLang="ja-JP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 refine String do</a:t>
            </a:r>
          </a:p>
          <a:p>
            <a:r>
              <a:rPr lang="en-US" altLang="ja-JP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altLang="ja-JP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 chars; </a:t>
            </a:r>
            <a:r>
              <a:rPr lang="en-US" altLang="ja-JP" dirty="0" err="1" smtClean="0">
                <a:latin typeface="Courier New" pitchFamily="49" charset="0"/>
                <a:cs typeface="Courier New" pitchFamily="49" charset="0"/>
              </a:rPr>
              <a:t>each_char</a:t>
            </a:r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; end</a:t>
            </a:r>
          </a:p>
          <a:p>
            <a:r>
              <a:rPr lang="en-US" altLang="ja-JP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 end</a:t>
            </a:r>
          </a:p>
          <a:p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end</a:t>
            </a:r>
          </a:p>
          <a:p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p "</a:t>
            </a:r>
            <a:r>
              <a:rPr lang="en-US" altLang="ja-JP" dirty="0" err="1" smtClean="0">
                <a:latin typeface="Courier New" pitchFamily="49" charset="0"/>
                <a:cs typeface="Courier New" pitchFamily="49" charset="0"/>
              </a:rPr>
              <a:t>foo".chars</a:t>
            </a:r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 #=&gt; ["f", "o", "o"]</a:t>
            </a:r>
          </a:p>
          <a:p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altLang="ja-JP" dirty="0" err="1" smtClean="0">
                <a:latin typeface="Courier New" pitchFamily="49" charset="0"/>
                <a:cs typeface="Courier New" pitchFamily="49" charset="0"/>
              </a:rPr>
              <a:t>OldChars</a:t>
            </a:r>
            <a:endParaRPr lang="en-US" altLang="ja-JP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p "</a:t>
            </a:r>
            <a:r>
              <a:rPr lang="en-US" altLang="ja-JP" dirty="0" err="1" smtClean="0">
                <a:latin typeface="Courier New" pitchFamily="49" charset="0"/>
                <a:cs typeface="Courier New" pitchFamily="49" charset="0"/>
              </a:rPr>
              <a:t>foo".chars</a:t>
            </a:r>
            <a:r>
              <a:rPr lang="en-US" altLang="ja-JP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#=&gt; #&lt;Enumerator: "foo":</a:t>
            </a:r>
            <a:r>
              <a:rPr lang="en-US" altLang="ja-JP" dirty="0" err="1" smtClean="0">
                <a:latin typeface="Courier New" pitchFamily="49" charset="0"/>
                <a:cs typeface="Courier New" pitchFamily="49" charset="0"/>
              </a:rPr>
              <a:t>each_car</a:t>
            </a:r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altLang="ja-JP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889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Internal DSL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Extensions for built-in classes</a:t>
            </a:r>
          </a:p>
          <a:p>
            <a:pPr lvl="1"/>
            <a:r>
              <a:rPr lang="en-US" altLang="ja-JP" dirty="0" smtClean="0"/>
              <a:t>Literals</a:t>
            </a:r>
            <a:endParaRPr kumimoji="1" lang="en-US" altLang="ja-JP" dirty="0" smtClean="0"/>
          </a:p>
          <a:p>
            <a:pPr lvl="1"/>
            <a:r>
              <a:rPr lang="en-US" altLang="ja-JP" dirty="0" err="1" smtClean="0"/>
              <a:t>Fixnum</a:t>
            </a:r>
            <a:r>
              <a:rPr lang="en-US" altLang="ja-JP" dirty="0" smtClean="0"/>
              <a:t>, </a:t>
            </a:r>
            <a:r>
              <a:rPr lang="en-US" altLang="ja-JP" dirty="0" err="1" smtClean="0"/>
              <a:t>Bignum</a:t>
            </a:r>
            <a:r>
              <a:rPr lang="en-US" altLang="ja-JP" dirty="0" smtClean="0"/>
              <a:t>, Float, String, Symbol, Array, Hash...</a:t>
            </a:r>
            <a:endParaRPr kumimoji="1" lang="en-US" altLang="ja-JP" dirty="0" smtClean="0"/>
          </a:p>
          <a:p>
            <a:r>
              <a:rPr lang="en-US" altLang="ja-JP" dirty="0" smtClean="0"/>
              <a:t>Limit extensions to DSL using refinements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7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89130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Case study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 smtClean="0"/>
              <a:t>radd_djur</a:t>
            </a:r>
            <a:endParaRPr kumimoji="1" lang="en-US" altLang="ja-JP" dirty="0" smtClean="0"/>
          </a:p>
          <a:p>
            <a:pPr lvl="1"/>
            <a:r>
              <a:rPr lang="en-US" altLang="ja-JP" dirty="0">
                <a:hlinkClick r:id="rId2"/>
              </a:rPr>
              <a:t>https://</a:t>
            </a:r>
            <a:r>
              <a:rPr lang="en-US" altLang="ja-JP" dirty="0" smtClean="0">
                <a:hlinkClick r:id="rId2"/>
              </a:rPr>
              <a:t>github.com/shugo/radd_djur</a:t>
            </a:r>
            <a:endParaRPr lang="en-US" altLang="ja-JP" dirty="0" smtClean="0"/>
          </a:p>
          <a:p>
            <a:pPr lvl="1"/>
            <a:r>
              <a:rPr lang="en-US" altLang="ja-JP" dirty="0"/>
              <a:t>P</a:t>
            </a:r>
            <a:r>
              <a:rPr lang="en-US" altLang="ja-JP" dirty="0" smtClean="0"/>
              <a:t>ackrat </a:t>
            </a:r>
            <a:r>
              <a:rPr lang="en-US" altLang="ja-JP" dirty="0"/>
              <a:t>parser </a:t>
            </a:r>
            <a:r>
              <a:rPr lang="en-US" altLang="ja-JP" dirty="0" err="1"/>
              <a:t>combinator</a:t>
            </a:r>
            <a:r>
              <a:rPr lang="en-US" altLang="ja-JP" dirty="0"/>
              <a:t> </a:t>
            </a:r>
            <a:r>
              <a:rPr lang="en-US" altLang="ja-JP" dirty="0" smtClean="0"/>
              <a:t>library</a:t>
            </a:r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8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38682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エッセンシャル">
  <a:themeElements>
    <a:clrScheme name="エッセンシャル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エッセンシャル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エッセンシャル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9016</TotalTime>
  <Words>983</Words>
  <Application>Microsoft Office PowerPoint</Application>
  <PresentationFormat>画面に合わせる (4:3)</PresentationFormat>
  <Paragraphs>262</Paragraphs>
  <Slides>28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28</vt:i4>
      </vt:variant>
    </vt:vector>
  </HeadingPairs>
  <TitlesOfParts>
    <vt:vector size="34" baseType="lpstr">
      <vt:lpstr>ＭＳ Ｐゴシック</vt:lpstr>
      <vt:lpstr>Arial</vt:lpstr>
      <vt:lpstr>Arial Black</vt:lpstr>
      <vt:lpstr>Calibri</vt:lpstr>
      <vt:lpstr>Courier New</vt:lpstr>
      <vt:lpstr>エッセンシャル</vt:lpstr>
      <vt:lpstr>Refining refinements</vt:lpstr>
      <vt:lpstr>What are refinements?</vt:lpstr>
      <vt:lpstr>Example</vt:lpstr>
      <vt:lpstr>Basic concepts</vt:lpstr>
      <vt:lpstr>What are refinements for?</vt:lpstr>
      <vt:lpstr>Trying breaking changes</vt:lpstr>
      <vt:lpstr>Backward compatibility</vt:lpstr>
      <vt:lpstr>Internal DSL</vt:lpstr>
      <vt:lpstr>Case study</vt:lpstr>
      <vt:lpstr>Packrat parser</vt:lpstr>
      <vt:lpstr>Parser combinator</vt:lpstr>
      <vt:lpstr>PEG</vt:lpstr>
      <vt:lpstr>Example of PEG</vt:lpstr>
      <vt:lpstr>Example of parser</vt:lpstr>
      <vt:lpstr>define</vt:lpstr>
      <vt:lpstr>bind</vt:lpstr>
      <vt:lpstr>ret</vt:lpstr>
      <vt:lpstr>/</vt:lpstr>
      <vt:lpstr>Parser literals</vt:lpstr>
      <vt:lpstr>Implementation of parser literals</vt:lpstr>
      <vt:lpstr>Implementation of parser literals (cont'd)</vt:lpstr>
      <vt:lpstr>Pros/cons of refinements</vt:lpstr>
      <vt:lpstr>A limitation of refinements</vt:lpstr>
      <vt:lpstr>How to refine refinments</vt:lpstr>
      <vt:lpstr>Proposal: using: option of instance_eval</vt:lpstr>
      <vt:lpstr>Considerations</vt:lpstr>
      <vt:lpstr>Conclusion</vt:lpstr>
      <vt:lpstr>Thank you!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Purely functional programming in Ruby</dc:title>
  <dc:creator>shugo</dc:creator>
  <cp:lastModifiedBy>前田修吾</cp:lastModifiedBy>
  <cp:revision>432</cp:revision>
  <dcterms:created xsi:type="dcterms:W3CDTF">2012-08-14T05:01:14Z</dcterms:created>
  <dcterms:modified xsi:type="dcterms:W3CDTF">2013-05-27T08:58:04Z</dcterms:modified>
</cp:coreProperties>
</file>