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31"/>
  </p:notesMasterIdLst>
  <p:sldIdLst>
    <p:sldId id="256" r:id="rId2"/>
    <p:sldId id="257" r:id="rId3"/>
    <p:sldId id="323" r:id="rId4"/>
    <p:sldId id="324" r:id="rId5"/>
    <p:sldId id="325" r:id="rId6"/>
    <p:sldId id="326" r:id="rId7"/>
    <p:sldId id="327" r:id="rId8"/>
    <p:sldId id="331" r:id="rId9"/>
    <p:sldId id="329" r:id="rId10"/>
    <p:sldId id="332" r:id="rId11"/>
    <p:sldId id="333" r:id="rId12"/>
    <p:sldId id="335" r:id="rId13"/>
    <p:sldId id="334" r:id="rId14"/>
    <p:sldId id="336" r:id="rId15"/>
    <p:sldId id="346" r:id="rId16"/>
    <p:sldId id="337" r:id="rId17"/>
    <p:sldId id="338" r:id="rId18"/>
    <p:sldId id="339" r:id="rId19"/>
    <p:sldId id="340" r:id="rId20"/>
    <p:sldId id="341" r:id="rId21"/>
    <p:sldId id="347" r:id="rId22"/>
    <p:sldId id="351" r:id="rId23"/>
    <p:sldId id="348" r:id="rId24"/>
    <p:sldId id="343" r:id="rId25"/>
    <p:sldId id="345" r:id="rId26"/>
    <p:sldId id="349" r:id="rId27"/>
    <p:sldId id="350" r:id="rId28"/>
    <p:sldId id="342" r:id="rId29"/>
    <p:sldId id="328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4" autoAdjust="0"/>
    <p:restoredTop sz="94643" autoAdjust="0"/>
  </p:normalViewPr>
  <p:slideViewPr>
    <p:cSldViewPr>
      <p:cViewPr varScale="1">
        <p:scale>
          <a:sx n="74" d="100"/>
          <a:sy n="74" d="100"/>
        </p:scale>
        <p:origin x="37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4A956-B84A-4963-A5A1-07FF5674870B}" type="datetimeFigureOut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2357-25F2-4475-9397-0C1C42AC5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9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cap="none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44C-4838-48A1-8CCC-56B31324CD36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5D4B-96D3-4275-B22A-7550BE743D12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45D9-E47B-41FE-9D53-8206BA0721AD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75DF-70B1-4C70-B488-86679E08279F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0FBA-32EC-48A0-B846-53E50F22EDC6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8847" y="6376243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話題転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B954-E802-41CF-A23B-AF4001D9A985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2D17-F2F6-4F58-A5BA-B4327B220303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C874-8A2A-417D-8190-0EEAE08A6CBC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7E1-4417-46D1-A1D7-5676DF5662EE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AFE-9511-4B75-BEE3-5AB426959440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106B-0A95-46B3-B66A-1A5A0A78CD79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3BBB-F8BD-4C2C-A7A1-30EF8887FC58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B5A1D04-C170-4F36-A596-1B147592CAD8}" type="datetime1">
              <a:rPr kumimoji="1" lang="ja-JP" altLang="en-US" smtClean="0"/>
              <a:t>2013/5/28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8847" y="6376243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go/radd_dju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Refining refinements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Shugo Maeda</a:t>
            </a:r>
          </a:p>
          <a:p>
            <a:r>
              <a:rPr lang="en-US" altLang="ja-JP" dirty="0" smtClean="0"/>
              <a:t>2013-05-30T17:30:00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42" y="5589240"/>
            <a:ext cx="2127498" cy="56460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139952" y="6165304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i="1" dirty="0" smtClean="0"/>
              <a:t>Network Applied Communication Laboratory Ltd.</a:t>
            </a:r>
            <a:endParaRPr kumimoji="1" lang="ja-JP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657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Packrat </a:t>
            </a:r>
            <a:r>
              <a:rPr lang="en-US" altLang="ja-JP" dirty="0" smtClean="0"/>
              <a:t>parser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Top-down parser</a:t>
            </a:r>
          </a:p>
          <a:p>
            <a:pPr lvl="1"/>
            <a:r>
              <a:rPr lang="en-US" altLang="ja-JP" dirty="0" smtClean="0"/>
              <a:t>with backtracking</a:t>
            </a:r>
          </a:p>
          <a:p>
            <a:pPr lvl="1"/>
            <a:r>
              <a:rPr kumimoji="1" lang="en-US" altLang="ja-JP" dirty="0" smtClean="0"/>
              <a:t>and </a:t>
            </a:r>
            <a:r>
              <a:rPr kumimoji="1" lang="en-US" altLang="ja-JP" dirty="0" err="1" smtClean="0"/>
              <a:t>memoization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1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Parser </a:t>
            </a:r>
            <a:r>
              <a:rPr kumimoji="1" lang="en-US" altLang="ja-JP" dirty="0" err="1" smtClean="0"/>
              <a:t>combinator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Allows you to combine small parsers into one big parser</a:t>
            </a:r>
          </a:p>
          <a:p>
            <a:r>
              <a:rPr lang="en-US" altLang="ja-JP" dirty="0" smtClean="0"/>
              <a:t>Each parser is a monad</a:t>
            </a:r>
            <a:endParaRPr kumimoji="1" lang="en-US" altLang="ja-JP" dirty="0" smtClean="0"/>
          </a:p>
          <a:p>
            <a:r>
              <a:rPr lang="en-US" altLang="ja-JP" dirty="0" smtClean="0"/>
              <a:t>What's a monad?</a:t>
            </a:r>
          </a:p>
          <a:p>
            <a:pPr lvl="1"/>
            <a:r>
              <a:rPr kumimoji="1" lang="en-US" altLang="ja-JP" dirty="0" smtClean="0"/>
              <a:t>Ask Haskell guys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42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PEG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2"/>
                </a:solidFill>
              </a:rPr>
              <a:t>P</a:t>
            </a:r>
            <a:r>
              <a:rPr kumimoji="1" lang="en-US" altLang="ja-JP" dirty="0" smtClean="0"/>
              <a:t>arsing </a:t>
            </a:r>
            <a:r>
              <a:rPr kumimoji="1" lang="en-US" altLang="ja-JP" dirty="0" smtClean="0">
                <a:solidFill>
                  <a:schemeClr val="tx2"/>
                </a:solidFill>
              </a:rPr>
              <a:t>E</a:t>
            </a:r>
            <a:r>
              <a:rPr kumimoji="1" lang="en-US" altLang="ja-JP" dirty="0" smtClean="0"/>
              <a:t>xpression </a:t>
            </a:r>
            <a:r>
              <a:rPr kumimoji="1" lang="en-US" altLang="ja-JP" dirty="0" smtClean="0">
                <a:solidFill>
                  <a:schemeClr val="tx2"/>
                </a:solidFill>
              </a:rPr>
              <a:t>G</a:t>
            </a:r>
            <a:r>
              <a:rPr kumimoji="1" lang="en-US" altLang="ja-JP" dirty="0" smtClean="0"/>
              <a:t>rammar</a:t>
            </a:r>
          </a:p>
          <a:p>
            <a:r>
              <a:rPr lang="en-US" altLang="ja-JP" dirty="0" smtClean="0"/>
              <a:t>Formal grammar</a:t>
            </a:r>
          </a:p>
          <a:p>
            <a:r>
              <a:rPr kumimoji="1" lang="en-US" altLang="ja-JP" dirty="0" smtClean="0"/>
              <a:t>Ambiguity free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208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of PEG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3312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additive  &lt;-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'+' additive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/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&lt;- primary '*'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 / primary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primary   &lt;- '(' additive ')'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/ digits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digits    &lt;- [0-9]+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of parser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536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Grammar.new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(:additive)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additive &lt;-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'+' additive /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:additive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|x|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"+".bind 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additive.bind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{ |y|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  ret x + y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} / 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259632" y="3068960"/>
            <a:ext cx="1368152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771800" y="2420888"/>
            <a:ext cx="1296144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635897" y="3068960"/>
            <a:ext cx="360039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6" idx="6"/>
            <a:endCxn id="9" idx="2"/>
          </p:cNvCxnSpPr>
          <p:nvPr/>
        </p:nvCxnSpPr>
        <p:spPr>
          <a:xfrm>
            <a:off x="2627784" y="3212976"/>
            <a:ext cx="1008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1547664" y="3429000"/>
            <a:ext cx="432048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121999" y="2456892"/>
            <a:ext cx="432048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1775565" y="3717032"/>
            <a:ext cx="1212259" cy="3240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4638557" y="2420888"/>
            <a:ext cx="1113752" cy="2520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040028" y="3753036"/>
            <a:ext cx="360039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6" idx="6"/>
            <a:endCxn id="18" idx="2"/>
          </p:cNvCxnSpPr>
          <p:nvPr/>
        </p:nvCxnSpPr>
        <p:spPr>
          <a:xfrm>
            <a:off x="2987824" y="3879050"/>
            <a:ext cx="1052204" cy="18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551064" y="4076665"/>
            <a:ext cx="750146" cy="30644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1775565" y="5067182"/>
            <a:ext cx="1356275" cy="32403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071540" y="2405964"/>
            <a:ext cx="1164756" cy="2669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42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define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/>
              <a:t>D</a:t>
            </a:r>
            <a:r>
              <a:rPr kumimoji="1" lang="en-US" altLang="ja-JP" dirty="0" smtClean="0"/>
              <a:t>efine a new nonterminal and its rule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1700808"/>
            <a:ext cx="7130752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define(name, parser)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define(name) { parser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6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bind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&gt;&gt;= (bind) </a:t>
            </a:r>
            <a:r>
              <a:rPr lang="en-US" altLang="ja-JP" dirty="0" smtClean="0"/>
              <a:t>in Haskell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sequence</a:t>
            </a:r>
            <a:r>
              <a:rPr lang="en-US" altLang="ja-JP" dirty="0"/>
              <a:t> in </a:t>
            </a:r>
            <a:r>
              <a:rPr lang="en-US" altLang="ja-JP" dirty="0" smtClean="0"/>
              <a:t>PEG (e.g., a b)</a:t>
            </a:r>
          </a:p>
          <a:p>
            <a:r>
              <a:rPr lang="en-US" altLang="ja-JP" dirty="0" smtClean="0"/>
              <a:t>Example: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First, invoke the parser a</a:t>
            </a:r>
          </a:p>
          <a:p>
            <a:pPr lvl="1"/>
            <a:r>
              <a:rPr lang="en-US" altLang="ja-JP" dirty="0" smtClean="0"/>
              <a:t>If succeeded, invoke the parser b </a:t>
            </a:r>
            <a:r>
              <a:rPr lang="en-US" altLang="ja-JP" dirty="0"/>
              <a:t>on the remainder of the input string left unconsumed by </a:t>
            </a:r>
            <a:r>
              <a:rPr lang="en-US" altLang="ja-JP" dirty="0" smtClean="0"/>
              <a:t>a</a:t>
            </a:r>
          </a:p>
          <a:p>
            <a:pPr lvl="1"/>
            <a:r>
              <a:rPr lang="en-US" altLang="ja-JP" dirty="0" smtClean="0"/>
              <a:t>If succeeded, return the result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3212975"/>
            <a:ext cx="7130752" cy="576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a.bind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|x|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b.bind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|y| ret [x, y]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9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return</a:t>
            </a:r>
            <a:r>
              <a:rPr lang="en-US" altLang="ja-JP" dirty="0" smtClean="0"/>
              <a:t> in Haskell</a:t>
            </a:r>
          </a:p>
          <a:p>
            <a:r>
              <a:rPr lang="en-US" altLang="ja-JP" dirty="0"/>
              <a:t>U</a:t>
            </a:r>
            <a:r>
              <a:rPr lang="en-US" altLang="ja-JP" dirty="0" smtClean="0"/>
              <a:t>sed to return the parsing result</a:t>
            </a:r>
          </a:p>
          <a:p>
            <a:r>
              <a:rPr lang="en-US" altLang="ja-JP" dirty="0" smtClean="0"/>
              <a:t>Example: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Return the value of </a:t>
            </a:r>
            <a:r>
              <a:rPr lang="en-US" altLang="ja-JP" dirty="0" err="1" smtClean="0"/>
              <a:t>x.to_i</a:t>
            </a:r>
            <a:r>
              <a:rPr lang="en-US" altLang="ja-JP" dirty="0" smtClean="0"/>
              <a:t> as the parsing result of (?0..?9).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3212976"/>
            <a:ext cx="7130752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(?0..?9).bind { |x| ret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x.to_i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5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/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/</a:t>
            </a:r>
            <a:r>
              <a:rPr lang="en-US" altLang="ja-JP" dirty="0" smtClean="0"/>
              <a:t> </a:t>
            </a:r>
            <a:r>
              <a:rPr lang="en-US" altLang="ja-JP" dirty="0"/>
              <a:t>in PEG (e.g., </a:t>
            </a:r>
            <a:r>
              <a:rPr lang="en-US" altLang="ja-JP" dirty="0" smtClean="0"/>
              <a:t>a / </a:t>
            </a:r>
            <a:r>
              <a:rPr lang="en-US" altLang="ja-JP" dirty="0"/>
              <a:t>b)</a:t>
            </a:r>
          </a:p>
          <a:p>
            <a:r>
              <a:rPr kumimoji="1" lang="en-US" altLang="ja-JP" dirty="0" smtClean="0"/>
              <a:t>Example: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en-US" altLang="ja-JP" dirty="0" smtClean="0"/>
              <a:t>First invoke the parser a</a:t>
            </a:r>
          </a:p>
          <a:p>
            <a:pPr lvl="1"/>
            <a:r>
              <a:rPr lang="en-US" altLang="ja-JP" dirty="0" smtClean="0"/>
              <a:t>If succeeded, return a's result</a:t>
            </a:r>
          </a:p>
          <a:p>
            <a:pPr lvl="1"/>
            <a:r>
              <a:rPr lang="en-US" altLang="ja-JP" dirty="0" smtClean="0"/>
              <a:t>Otherwise, invoke the parser b</a:t>
            </a:r>
          </a:p>
          <a:p>
            <a:pPr lvl="1"/>
            <a:r>
              <a:rPr lang="en-US" altLang="ja-JP" dirty="0" smtClean="0"/>
              <a:t>If succeeded, return b's result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780927"/>
            <a:ext cx="7130752" cy="576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a / b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9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Parser literals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Symbol</a:t>
            </a:r>
          </a:p>
          <a:p>
            <a:pPr lvl="1"/>
            <a:r>
              <a:rPr lang="en-US" altLang="ja-JP" dirty="0" smtClean="0"/>
              <a:t>Parser for nonterminal symbols</a:t>
            </a:r>
          </a:p>
          <a:p>
            <a:pPr lvl="2"/>
            <a:r>
              <a:rPr lang="en-US" altLang="ja-JP" dirty="0" smtClean="0"/>
              <a:t>e.g., :additive, :</a:t>
            </a:r>
            <a:r>
              <a:rPr lang="en-US" altLang="ja-JP" dirty="0" err="1" smtClean="0"/>
              <a:t>multitive</a:t>
            </a:r>
            <a:endParaRPr lang="en-US" altLang="ja-JP" dirty="0" smtClean="0"/>
          </a:p>
          <a:p>
            <a:r>
              <a:rPr kumimoji="1" lang="en-US" altLang="ja-JP" dirty="0" smtClean="0"/>
              <a:t>String</a:t>
            </a:r>
          </a:p>
          <a:p>
            <a:pPr lvl="1"/>
            <a:r>
              <a:rPr lang="en-US" altLang="ja-JP" dirty="0" smtClean="0"/>
              <a:t>Parser for terminal symbols</a:t>
            </a:r>
          </a:p>
          <a:p>
            <a:pPr lvl="2"/>
            <a:r>
              <a:rPr lang="en-US" altLang="ja-JP" dirty="0" smtClean="0"/>
              <a:t>e.g., "+", "lambda"</a:t>
            </a:r>
          </a:p>
          <a:p>
            <a:r>
              <a:rPr kumimoji="1" lang="en-US" altLang="ja-JP" dirty="0" smtClean="0"/>
              <a:t>Range</a:t>
            </a:r>
          </a:p>
          <a:p>
            <a:pPr lvl="1"/>
            <a:r>
              <a:rPr lang="en-US" altLang="ja-JP" dirty="0" smtClean="0"/>
              <a:t>Parser for characters within the specified range</a:t>
            </a:r>
          </a:p>
          <a:p>
            <a:pPr lvl="2"/>
            <a:r>
              <a:rPr lang="en-US" altLang="ja-JP" dirty="0" smtClean="0"/>
              <a:t>e.g., ?0..?</a:t>
            </a:r>
            <a:r>
              <a:rPr lang="en-US" altLang="ja-JP" dirty="0" smtClean="0"/>
              <a:t>9, ?</a:t>
            </a:r>
            <a:r>
              <a:rPr lang="en-US" altLang="ja-JP" dirty="0" err="1" smtClean="0"/>
              <a:t>a..?z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38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refinements?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Local class extensions</a:t>
            </a:r>
          </a:p>
          <a:p>
            <a:pPr lvl="1"/>
            <a:r>
              <a:rPr lang="en-US" altLang="ja-JP" dirty="0" smtClean="0"/>
              <a:t>Adding methods to, or changing methods in existing classes</a:t>
            </a:r>
          </a:p>
          <a:p>
            <a:pPr lvl="1"/>
            <a:r>
              <a:rPr kumimoji="1" lang="en-US" altLang="ja-JP" dirty="0" smtClean="0"/>
              <a:t>Activated in a local scope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Implementation of parser literals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176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refine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Object do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bind(&amp;block)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to_parser.bind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(&amp;block)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TypeError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Implementation of parser </a:t>
            </a:r>
            <a:r>
              <a:rPr lang="en-US" altLang="ja-JP" dirty="0" smtClean="0"/>
              <a:t>literals (cont'd)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536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refine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Symbol do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Grammar::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Parser.new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(&amp;self)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refine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String do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Grammar::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Parsers.string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9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does </a:t>
            </a:r>
            <a:r>
              <a:rPr lang="en-US" altLang="ja-JP" dirty="0" smtClean="0"/>
              <a:t>it work?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1628800"/>
            <a:ext cx="7371988" cy="4176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"-".bind { 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digits.bind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|x| ret -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x.to_i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} }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"-".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to_parser.bind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digits.to_parser.bind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|x|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ret -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x.to_i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635896" y="3068960"/>
            <a:ext cx="0" cy="432048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4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kumimoji="1" lang="en-US" altLang="ja-JP" dirty="0" smtClean="0"/>
              <a:t>ros/cons of refinements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kumimoji="1" lang="en-US" altLang="ja-JP" dirty="0" smtClean="0"/>
              <a:t>ros</a:t>
            </a:r>
          </a:p>
          <a:p>
            <a:pPr lvl="1"/>
            <a:r>
              <a:rPr lang="en-US" altLang="ja-JP" dirty="0" smtClean="0"/>
              <a:t>Intuitive notation for DSL</a:t>
            </a:r>
            <a:r>
              <a:rPr lang="ja-JP" altLang="en-US" dirty="0" smtClean="0"/>
              <a:t> </a:t>
            </a:r>
            <a:r>
              <a:rPr lang="en-US" altLang="ja-JP" dirty="0" smtClean="0"/>
              <a:t>(like monkey patching)</a:t>
            </a:r>
          </a:p>
          <a:p>
            <a:pPr lvl="1"/>
            <a:r>
              <a:rPr lang="en-US" altLang="ja-JP" dirty="0" smtClean="0"/>
              <a:t>Isolation (unlike monkey patching)</a:t>
            </a:r>
          </a:p>
          <a:p>
            <a:r>
              <a:rPr lang="en-US" altLang="ja-JP" dirty="0"/>
              <a:t>C</a:t>
            </a:r>
            <a:r>
              <a:rPr lang="en-US" altLang="ja-JP" dirty="0" smtClean="0"/>
              <a:t>ons</a:t>
            </a:r>
          </a:p>
          <a:p>
            <a:pPr lvl="1"/>
            <a:r>
              <a:rPr lang="en-US" altLang="ja-JP" dirty="0" smtClean="0"/>
              <a:t>High </a:t>
            </a:r>
            <a:r>
              <a:rPr lang="en-US" altLang="ja-JP" dirty="0"/>
              <a:t>context (unlike monkey patching)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27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 limitation of refinements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Only file-scoped refinement activation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kumimoji="1" lang="en-US" altLang="ja-JP" dirty="0" smtClean="0"/>
              <a:t>using is necessary for each file</a:t>
            </a:r>
          </a:p>
          <a:p>
            <a:pPr lvl="1"/>
            <a:r>
              <a:rPr lang="en-US" altLang="ja-JP" dirty="0" smtClean="0"/>
              <a:t>Incompatible refinements can't be used in the same file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276872"/>
            <a:ext cx="7130752" cy="2016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Grammar.new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(:additive)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114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How to refine </a:t>
            </a:r>
            <a:r>
              <a:rPr lang="en-US" altLang="ja-JP" dirty="0" smtClean="0"/>
              <a:t>refinements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dirty="0" smtClean="0"/>
              <a:t>Block-scoped refinement activation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How to achieve this?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276872"/>
            <a:ext cx="7130752" cy="3312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Grammar.new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(:additive)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#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DSL is activated here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Foo.new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# another incompatible refinement is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# activated here.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PROPOSAL using</a:t>
            </a:r>
            <a:r>
              <a:rPr kumimoji="1" lang="en-US" altLang="ja-JP" dirty="0" smtClean="0"/>
              <a:t>: option of </a:t>
            </a:r>
            <a:r>
              <a:rPr kumimoji="1" lang="en-US" altLang="ja-JP" dirty="0" err="1" smtClean="0"/>
              <a:t>instance_eval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 smtClean="0"/>
              <a:t>Example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en-US" altLang="ja-JP" dirty="0" smtClean="0"/>
              <a:t>The value of using: option is a </a:t>
            </a:r>
            <a:r>
              <a:rPr lang="en-US" altLang="ja-JP" dirty="0" smtClean="0"/>
              <a:t>module, </a:t>
            </a:r>
            <a:r>
              <a:rPr lang="en-US" altLang="ja-JP" dirty="0" smtClean="0"/>
              <a:t>or an array of </a:t>
            </a:r>
            <a:r>
              <a:rPr lang="en-US" altLang="ja-JP" dirty="0" smtClean="0"/>
              <a:t>module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The </a:t>
            </a:r>
            <a:r>
              <a:rPr lang="en-US" altLang="ja-JP" dirty="0" smtClean="0"/>
              <a:t>refinements defined in the module(s) are </a:t>
            </a:r>
            <a:r>
              <a:rPr lang="en-US" altLang="ja-JP" dirty="0" smtClean="0"/>
              <a:t>activated only in the given block</a:t>
            </a:r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2276872"/>
            <a:ext cx="7299980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initialize(&amp;block)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instance_eval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(using: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::DSL, &amp;block)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503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Considerations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Why </a:t>
            </a:r>
            <a:r>
              <a:rPr kumimoji="1" lang="en-US" altLang="ja-JP" dirty="0" err="1" smtClean="0"/>
              <a:t>instance_eval</a:t>
            </a:r>
            <a:r>
              <a:rPr lang="en-US" altLang="ja-JP" dirty="0" smtClean="0"/>
              <a:t>?</a:t>
            </a:r>
          </a:p>
          <a:p>
            <a:pPr lvl="1"/>
            <a:r>
              <a:rPr lang="en-US" altLang="ja-JP" dirty="0" err="1" smtClean="0"/>
              <a:t>instance_eval</a:t>
            </a:r>
            <a:r>
              <a:rPr lang="en-US" altLang="ja-JP" dirty="0" smtClean="0"/>
              <a:t> is often used for DSL</a:t>
            </a:r>
          </a:p>
          <a:p>
            <a:pPr lvl="1"/>
            <a:r>
              <a:rPr lang="en-US" altLang="ja-JP" dirty="0" smtClean="0"/>
              <a:t>self switching and refinement activation should be </a:t>
            </a:r>
            <a:r>
              <a:rPr lang="en-US" altLang="ja-JP" dirty="0" smtClean="0"/>
              <a:t>able to be used </a:t>
            </a:r>
            <a:r>
              <a:rPr lang="en-US" altLang="ja-JP" dirty="0" smtClean="0"/>
              <a:t>at the same time</a:t>
            </a:r>
          </a:p>
          <a:p>
            <a:r>
              <a:rPr lang="en-US" altLang="ja-JP" dirty="0" smtClean="0"/>
              <a:t>How about other </a:t>
            </a:r>
            <a:r>
              <a:rPr lang="en-US" altLang="ja-JP" dirty="0" err="1" smtClean="0"/>
              <a:t>eval</a:t>
            </a:r>
            <a:r>
              <a:rPr lang="en-US" altLang="ja-JP" dirty="0" smtClean="0"/>
              <a:t> methods?</a:t>
            </a:r>
          </a:p>
          <a:p>
            <a:pPr lvl="1"/>
            <a:r>
              <a:rPr lang="en-US" altLang="ja-JP" dirty="0" smtClean="0"/>
              <a:t>I have no idea for </a:t>
            </a:r>
            <a:r>
              <a:rPr lang="en-US" altLang="ja-JP" dirty="0" err="1" smtClean="0"/>
              <a:t>eval</a:t>
            </a:r>
            <a:r>
              <a:rPr lang="en-US" altLang="ja-JP" dirty="0" smtClean="0"/>
              <a:t> and </a:t>
            </a:r>
            <a:r>
              <a:rPr lang="en-US" altLang="ja-JP" dirty="0" err="1" smtClean="0"/>
              <a:t>module_eval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But, </a:t>
            </a:r>
            <a:r>
              <a:rPr lang="en-US" altLang="ja-JP" dirty="0" err="1" smtClean="0"/>
              <a:t>instance_exec</a:t>
            </a:r>
            <a:r>
              <a:rPr lang="en-US" altLang="ja-JP" dirty="0" smtClean="0"/>
              <a:t> should have the using: option</a:t>
            </a:r>
          </a:p>
          <a:p>
            <a:r>
              <a:rPr lang="en-US" altLang="ja-JP" dirty="0" smtClean="0"/>
              <a:t>Readability</a:t>
            </a:r>
          </a:p>
          <a:p>
            <a:pPr lvl="1"/>
            <a:r>
              <a:rPr lang="en-US" altLang="ja-JP" dirty="0" smtClean="0"/>
              <a:t>Implicit refinement activation may be confusing for users</a:t>
            </a:r>
          </a:p>
          <a:p>
            <a:r>
              <a:rPr kumimoji="1" lang="en-US" altLang="ja-JP" dirty="0" smtClean="0"/>
              <a:t>Performance issue</a:t>
            </a:r>
          </a:p>
          <a:p>
            <a:pPr lvl="1"/>
            <a:r>
              <a:rPr lang="en-US" altLang="ja-JP" dirty="0" smtClean="0"/>
              <a:t>Please help me, SASADA-san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92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What a</a:t>
            </a:r>
            <a:r>
              <a:rPr kumimoji="1" lang="en-US" altLang="ja-JP" dirty="0" smtClean="0"/>
              <a:t>re refinements for?</a:t>
            </a:r>
          </a:p>
          <a:p>
            <a:pPr lvl="1"/>
            <a:r>
              <a:rPr kumimoji="1" lang="en-US" altLang="ja-JP" dirty="0" smtClean="0"/>
              <a:t>For  better compatibility</a:t>
            </a:r>
          </a:p>
          <a:p>
            <a:pPr lvl="1"/>
            <a:r>
              <a:rPr lang="en-US" altLang="ja-JP" dirty="0" smtClean="0"/>
              <a:t>For internal DSL</a:t>
            </a:r>
          </a:p>
          <a:p>
            <a:r>
              <a:rPr kumimoji="1" lang="en-US" altLang="ja-JP" dirty="0" smtClean="0"/>
              <a:t>How to refine refinements</a:t>
            </a:r>
          </a:p>
          <a:p>
            <a:pPr lvl="1"/>
            <a:r>
              <a:rPr lang="en-US" altLang="ja-JP" dirty="0" smtClean="0"/>
              <a:t>using: option for </a:t>
            </a:r>
            <a:r>
              <a:rPr lang="en-US" altLang="ja-JP" dirty="0" err="1" smtClean="0"/>
              <a:t>instance_eval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76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you!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Any questions?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82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2484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module Rationalize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refine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/(other) quo(other) 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1 / 2 #=&gt; 0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Rationalize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1 / 2 #=&gt; (1/2)</a:t>
            </a:r>
          </a:p>
        </p:txBody>
      </p:sp>
    </p:spTree>
    <p:extLst>
      <p:ext uri="{BB962C8B-B14F-4D97-AF65-F5344CB8AC3E}">
        <p14:creationId xmlns:p14="http://schemas.microsoft.com/office/powerpoint/2010/main" val="39250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Basic concepts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Packaged in a module</a:t>
            </a:r>
          </a:p>
          <a:p>
            <a:pPr lvl="1"/>
            <a:r>
              <a:rPr lang="en-US" altLang="ja-JP" dirty="0" smtClean="0"/>
              <a:t>Multiple refinements can be included in a single module</a:t>
            </a:r>
          </a:p>
          <a:p>
            <a:r>
              <a:rPr kumimoji="1" lang="en-US" altLang="ja-JP" dirty="0" err="1" smtClean="0"/>
              <a:t>Module#refine</a:t>
            </a:r>
            <a:r>
              <a:rPr kumimoji="1" lang="en-US" altLang="ja-JP" dirty="0" smtClean="0"/>
              <a:t>(</a:t>
            </a:r>
            <a:r>
              <a:rPr kumimoji="1" lang="en-US" altLang="ja-JP" i="1" dirty="0" err="1" smtClean="0"/>
              <a:t>klass</a:t>
            </a:r>
            <a:r>
              <a:rPr kumimoji="1"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Defines a new refinement for </a:t>
            </a:r>
            <a:r>
              <a:rPr kumimoji="1" lang="en-US" altLang="ja-JP" i="1" dirty="0" err="1" smtClean="0"/>
              <a:t>klass</a:t>
            </a:r>
            <a:r>
              <a:rPr kumimoji="1" lang="en-US" altLang="ja-JP" dirty="0" smtClean="0"/>
              <a:t> in the receiver</a:t>
            </a:r>
          </a:p>
          <a:p>
            <a:r>
              <a:rPr lang="en-US" altLang="ja-JP" dirty="0" err="1" smtClean="0"/>
              <a:t>main.using</a:t>
            </a:r>
            <a:r>
              <a:rPr lang="en-US" altLang="ja-JP" dirty="0" smtClean="0"/>
              <a:t>(</a:t>
            </a:r>
            <a:r>
              <a:rPr lang="en-US" altLang="ja-JP" i="1" dirty="0" smtClean="0"/>
              <a:t>mod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Activates refinements in </a:t>
            </a:r>
            <a:r>
              <a:rPr kumimoji="1" lang="en-US" altLang="ja-JP" i="1" dirty="0" smtClean="0"/>
              <a:t>mod</a:t>
            </a:r>
          </a:p>
          <a:p>
            <a:pPr lvl="1"/>
            <a:r>
              <a:rPr lang="en-US" altLang="ja-JP" dirty="0" smtClean="0"/>
              <a:t>main is self at </a:t>
            </a:r>
            <a:r>
              <a:rPr lang="en-US" altLang="ja-JP" dirty="0" err="1" smtClean="0"/>
              <a:t>toplevel</a:t>
            </a:r>
            <a:r>
              <a:rPr lang="en-US" altLang="ja-JP" dirty="0"/>
              <a:t> </a:t>
            </a:r>
            <a:r>
              <a:rPr lang="en-US" altLang="ja-JP" dirty="0" smtClean="0"/>
              <a:t>(i.e., only available at </a:t>
            </a:r>
            <a:r>
              <a:rPr lang="en-US" altLang="ja-JP" dirty="0" err="1" smtClean="0"/>
              <a:t>toplevel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Refinements are activated only in the file using is called</a:t>
            </a:r>
          </a:p>
          <a:p>
            <a:pPr lvl="2"/>
            <a:r>
              <a:rPr kumimoji="1" lang="en-US" altLang="ja-JP" dirty="0" smtClean="0"/>
              <a:t>i.e., if control is transferred to another file (e.g., by a method call), refinements are deactivated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refinements for?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For better compatibility</a:t>
            </a:r>
          </a:p>
          <a:p>
            <a:pPr lvl="1"/>
            <a:r>
              <a:rPr lang="en-US" altLang="ja-JP" dirty="0" smtClean="0"/>
              <a:t>Trying </a:t>
            </a:r>
            <a:r>
              <a:rPr lang="en-US" altLang="ja-JP" dirty="0"/>
              <a:t>b</a:t>
            </a:r>
            <a:r>
              <a:rPr lang="en-US" altLang="ja-JP" dirty="0" smtClean="0"/>
              <a:t>reaking changes</a:t>
            </a:r>
          </a:p>
          <a:p>
            <a:pPr lvl="1"/>
            <a:r>
              <a:rPr lang="en-US" altLang="ja-JP" dirty="0" smtClean="0"/>
              <a:t>Backward  compatibility</a:t>
            </a:r>
            <a:endParaRPr kumimoji="1" lang="en-US" altLang="ja-JP" dirty="0" smtClean="0"/>
          </a:p>
          <a:p>
            <a:r>
              <a:rPr lang="en-US" altLang="ja-JP" dirty="0" smtClean="0"/>
              <a:t>For internal DSL</a:t>
            </a:r>
          </a:p>
          <a:p>
            <a:pPr lvl="1"/>
            <a:r>
              <a:rPr kumimoji="1" lang="en-US" altLang="ja-JP" dirty="0" smtClean="0"/>
              <a:t>Extensions for built-in classes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Trying breaking changes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Breaking changes</a:t>
            </a:r>
          </a:p>
          <a:p>
            <a:pPr lvl="1"/>
            <a:r>
              <a:rPr lang="en-US" altLang="ja-JP" dirty="0" smtClean="0"/>
              <a:t>Changes which break other code</a:t>
            </a:r>
          </a:p>
          <a:p>
            <a:pPr lvl="2"/>
            <a:r>
              <a:rPr lang="en-US" altLang="ja-JP" dirty="0" smtClean="0"/>
              <a:t>Incompatible changes in existing methods</a:t>
            </a:r>
          </a:p>
          <a:p>
            <a:pPr lvl="2"/>
            <a:r>
              <a:rPr lang="en-US" altLang="ja-JP" dirty="0" smtClean="0"/>
              <a:t>Method removal</a:t>
            </a:r>
          </a:p>
          <a:p>
            <a:pPr lvl="2"/>
            <a:r>
              <a:rPr lang="en-US" altLang="ja-JP" dirty="0" smtClean="0"/>
              <a:t>Method addition (changes the behavior of </a:t>
            </a:r>
            <a:r>
              <a:rPr lang="en-US" altLang="ja-JP" dirty="0" err="1" smtClean="0"/>
              <a:t>method_missing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Implement such changes as refinements</a:t>
            </a:r>
          </a:p>
          <a:p>
            <a:pPr lvl="1"/>
            <a:r>
              <a:rPr lang="en-US" altLang="ja-JP" dirty="0" smtClean="0"/>
              <a:t>They are activated locally</a:t>
            </a:r>
          </a:p>
          <a:p>
            <a:pPr lvl="1"/>
            <a:r>
              <a:rPr lang="en-US" altLang="ja-JP" dirty="0" smtClean="0"/>
              <a:t>Files not using them never be broken</a:t>
            </a:r>
          </a:p>
          <a:p>
            <a:r>
              <a:rPr lang="en-US" altLang="ja-JP" dirty="0" smtClean="0"/>
              <a:t>Then, make them global if necessary</a:t>
            </a:r>
          </a:p>
          <a:p>
            <a:r>
              <a:rPr lang="en-US" altLang="ja-JP" dirty="0" smtClean="0"/>
              <a:t>Example</a:t>
            </a:r>
          </a:p>
          <a:p>
            <a:pPr lvl="1"/>
            <a:r>
              <a:rPr lang="en-US" altLang="ja-JP" dirty="0" smtClean="0"/>
              <a:t>Integer#/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76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Backward compatibility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Save existing code from braking changes</a:t>
            </a:r>
          </a:p>
          <a:p>
            <a:r>
              <a:rPr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708920"/>
            <a:ext cx="7299980" cy="3312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OldChars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refine String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chars;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each_char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; 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"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foo".chars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#=&gt; ["f", "o", "o"]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OldChars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"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foo".chars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#=&gt; #&lt;Enumerator: "foo":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each_car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Internal DSL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Extensions for built-in classes</a:t>
            </a:r>
          </a:p>
          <a:p>
            <a:pPr lvl="1"/>
            <a:r>
              <a:rPr lang="en-US" altLang="ja-JP" dirty="0" smtClean="0"/>
              <a:t>Literals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Fixnum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Bignum</a:t>
            </a:r>
            <a:r>
              <a:rPr lang="en-US" altLang="ja-JP" dirty="0" smtClean="0"/>
              <a:t>, Float, String, Symbol, Array, Hash...</a:t>
            </a:r>
            <a:endParaRPr kumimoji="1" lang="en-US" altLang="ja-JP" dirty="0" smtClean="0"/>
          </a:p>
          <a:p>
            <a:r>
              <a:rPr lang="en-US" altLang="ja-JP" dirty="0" smtClean="0"/>
              <a:t>Limit extensions to DSL using refinements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91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Case study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radd_djur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github.com/shugo/radd_djur</a:t>
            </a:r>
            <a:endParaRPr lang="en-US" altLang="ja-JP" dirty="0" smtClean="0"/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ackrat </a:t>
            </a:r>
            <a:r>
              <a:rPr lang="en-US" altLang="ja-JP" dirty="0"/>
              <a:t>parser </a:t>
            </a:r>
            <a:r>
              <a:rPr lang="en-US" altLang="ja-JP" dirty="0" err="1"/>
              <a:t>combinator</a:t>
            </a:r>
            <a:r>
              <a:rPr lang="en-US" altLang="ja-JP" dirty="0"/>
              <a:t> </a:t>
            </a:r>
            <a:r>
              <a:rPr lang="en-US" altLang="ja-JP" dirty="0" smtClean="0"/>
              <a:t>library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6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9132</TotalTime>
  <Words>1038</Words>
  <Application>Microsoft Office PowerPoint</Application>
  <PresentationFormat>画面に合わせる (4:3)</PresentationFormat>
  <Paragraphs>273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ＭＳ Ｐゴシック</vt:lpstr>
      <vt:lpstr>Arial</vt:lpstr>
      <vt:lpstr>Arial Black</vt:lpstr>
      <vt:lpstr>Calibri</vt:lpstr>
      <vt:lpstr>Courier New</vt:lpstr>
      <vt:lpstr>エッセンシャル</vt:lpstr>
      <vt:lpstr>Refining refinements</vt:lpstr>
      <vt:lpstr>What are refinements?</vt:lpstr>
      <vt:lpstr>Example</vt:lpstr>
      <vt:lpstr>Basic concepts</vt:lpstr>
      <vt:lpstr>What are refinements for?</vt:lpstr>
      <vt:lpstr>Trying breaking changes</vt:lpstr>
      <vt:lpstr>Backward compatibility</vt:lpstr>
      <vt:lpstr>Internal DSL</vt:lpstr>
      <vt:lpstr>Case study</vt:lpstr>
      <vt:lpstr>Packrat parser</vt:lpstr>
      <vt:lpstr>Parser combinator</vt:lpstr>
      <vt:lpstr>PEG</vt:lpstr>
      <vt:lpstr>Example of PEG</vt:lpstr>
      <vt:lpstr>Example of parser</vt:lpstr>
      <vt:lpstr>define</vt:lpstr>
      <vt:lpstr>bind</vt:lpstr>
      <vt:lpstr>ret</vt:lpstr>
      <vt:lpstr>/</vt:lpstr>
      <vt:lpstr>Parser literals</vt:lpstr>
      <vt:lpstr>Implementation of parser literals</vt:lpstr>
      <vt:lpstr>Implementation of parser literals (cont'd)</vt:lpstr>
      <vt:lpstr>How does it work?</vt:lpstr>
      <vt:lpstr>Pros/cons of refinements</vt:lpstr>
      <vt:lpstr>A limitation of refinements</vt:lpstr>
      <vt:lpstr>How to refine refinements</vt:lpstr>
      <vt:lpstr>PROPOSAL using: option of instance_eval</vt:lpstr>
      <vt:lpstr>Considerations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Purely functional programming in Ruby</dc:title>
  <dc:creator>shugo</dc:creator>
  <cp:lastModifiedBy>前田修吾</cp:lastModifiedBy>
  <cp:revision>450</cp:revision>
  <dcterms:created xsi:type="dcterms:W3CDTF">2012-08-14T05:01:14Z</dcterms:created>
  <dcterms:modified xsi:type="dcterms:W3CDTF">2013-05-28T08:20:37Z</dcterms:modified>
</cp:coreProperties>
</file>