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323" r:id="rId4"/>
    <p:sldId id="324" r:id="rId5"/>
    <p:sldId id="325" r:id="rId6"/>
    <p:sldId id="326" r:id="rId7"/>
    <p:sldId id="327" r:id="rId8"/>
    <p:sldId id="331" r:id="rId9"/>
    <p:sldId id="329" r:id="rId10"/>
    <p:sldId id="332" r:id="rId11"/>
    <p:sldId id="333" r:id="rId12"/>
    <p:sldId id="335" r:id="rId13"/>
    <p:sldId id="334" r:id="rId14"/>
    <p:sldId id="336" r:id="rId15"/>
    <p:sldId id="346" r:id="rId16"/>
    <p:sldId id="337" r:id="rId17"/>
    <p:sldId id="338" r:id="rId18"/>
    <p:sldId id="339" r:id="rId19"/>
    <p:sldId id="340" r:id="rId20"/>
    <p:sldId id="341" r:id="rId21"/>
    <p:sldId id="343" r:id="rId22"/>
    <p:sldId id="345" r:id="rId23"/>
    <p:sldId id="344" r:id="rId24"/>
    <p:sldId id="342" r:id="rId25"/>
    <p:sldId id="328" r:id="rId2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54" autoAdjust="0"/>
    <p:restoredTop sz="94643" autoAdjust="0"/>
  </p:normalViewPr>
  <p:slideViewPr>
    <p:cSldViewPr>
      <p:cViewPr varScale="1">
        <p:scale>
          <a:sx n="74" d="100"/>
          <a:sy n="74" d="100"/>
        </p:scale>
        <p:origin x="37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4A956-B84A-4963-A5A1-07FF5674870B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2357-25F2-4475-9397-0C1C42AC59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9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cap="none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A44C-4838-48A1-8CCC-56B31324CD36}" type="datetime1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5D4B-96D3-4275-B22A-7550BE743D12}" type="datetime1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45D9-E47B-41FE-9D53-8206BA0721AD}" type="datetime1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75DF-70B1-4C70-B488-86679E08279F}" type="datetime1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0FBA-32EC-48A0-B846-53E50F22EDC6}" type="datetime1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8847" y="6376243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話題転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8B954-E802-41CF-A23B-AF4001D9A985}" type="datetime1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2D17-F2F6-4F58-A5BA-B4327B220303}" type="datetime1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C874-8A2A-417D-8190-0EEAE08A6CBC}" type="datetime1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BE7E1-4417-46D1-A1D7-5676DF5662EE}" type="datetime1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AFE-9511-4B75-BEE3-5AB426959440}" type="datetime1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106B-0A95-46B3-B66A-1A5A0A78CD79}" type="datetime1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3BBB-F8BD-4C2C-A7A1-30EF8887FC58}" type="datetime1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B5A1D04-C170-4F36-A596-1B147592CAD8}" type="datetime1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8847" y="6376243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ugo/radd_dju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Refining refinements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Shugo Maeda</a:t>
            </a:r>
          </a:p>
          <a:p>
            <a:r>
              <a:rPr lang="en-US" altLang="ja-JP" dirty="0" smtClean="0"/>
              <a:t>2013-05-30T17:30:00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38" y="5373216"/>
            <a:ext cx="2941502" cy="78062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39952" y="6165304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>
                <a:solidFill>
                  <a:srgbClr val="002060"/>
                </a:solidFill>
              </a:rPr>
              <a:t>Network Applied Communication Laboratory Ltd.</a:t>
            </a:r>
            <a:endParaRPr kumimoji="1" lang="ja-JP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Packrat </a:t>
            </a:r>
            <a:r>
              <a:rPr lang="en-US" altLang="ja-JP" dirty="0" smtClean="0"/>
              <a:t>parser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Top-down parser</a:t>
            </a:r>
          </a:p>
          <a:p>
            <a:pPr lvl="1"/>
            <a:r>
              <a:rPr lang="en-US" altLang="ja-JP" dirty="0" smtClean="0"/>
              <a:t>with backtracking</a:t>
            </a:r>
          </a:p>
          <a:p>
            <a:pPr lvl="1"/>
            <a:r>
              <a:rPr kumimoji="1" lang="en-US" altLang="ja-JP" dirty="0" smtClean="0"/>
              <a:t>and </a:t>
            </a:r>
            <a:r>
              <a:rPr kumimoji="1" lang="en-US" altLang="ja-JP" dirty="0" err="1" smtClean="0"/>
              <a:t>memoization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1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Parser </a:t>
            </a:r>
            <a:r>
              <a:rPr kumimoji="1" lang="en-US" altLang="ja-JP" dirty="0" err="1" smtClean="0"/>
              <a:t>combinator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Allows </a:t>
            </a:r>
            <a:r>
              <a:rPr kumimoji="1" lang="en-US" altLang="ja-JP" dirty="0" smtClean="0"/>
              <a:t>you to combine small parsers into one big parser</a:t>
            </a:r>
          </a:p>
          <a:p>
            <a:r>
              <a:rPr lang="en-US" altLang="ja-JP" dirty="0" smtClean="0"/>
              <a:t>Each parser is a monad</a:t>
            </a:r>
            <a:endParaRPr kumimoji="1" lang="en-US" altLang="ja-JP" dirty="0" smtClean="0"/>
          </a:p>
          <a:p>
            <a:r>
              <a:rPr lang="en-US" altLang="ja-JP" dirty="0" smtClean="0"/>
              <a:t>What's a monad</a:t>
            </a:r>
            <a:r>
              <a:rPr lang="en-US" altLang="ja-JP" dirty="0" smtClean="0"/>
              <a:t>?</a:t>
            </a:r>
          </a:p>
          <a:p>
            <a:pPr lvl="1"/>
            <a:r>
              <a:rPr kumimoji="1" lang="en-US" altLang="ja-JP" dirty="0" smtClean="0"/>
              <a:t>Ask Haskell guys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42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Parsing Expression Grammar</a:t>
            </a:r>
          </a:p>
          <a:p>
            <a:r>
              <a:rPr lang="en-US" altLang="ja-JP" dirty="0" smtClean="0"/>
              <a:t>Formal grammar</a:t>
            </a:r>
          </a:p>
          <a:p>
            <a:r>
              <a:rPr kumimoji="1" lang="en-US" altLang="ja-JP" dirty="0" smtClean="0"/>
              <a:t>Ambiguity free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20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PEG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33123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additive  &lt;-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'+' additive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/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&lt;- primary '*'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 / primary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primary   &lt;- '(' additive ')'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       / digits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digits    &lt;- [0-9]+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4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 of parser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5365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::DSL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g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RaddDjur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Grammar.new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(:additive)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#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additive &lt;-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'+' additive / 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:additive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multitive.bind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|x|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"+".bind {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additive.bind</a:t>
            </a:r>
            <a:r>
              <a:rPr lang="en-US" altLang="ja-JP" dirty="0">
                <a:latin typeface="Courier New" pitchFamily="49" charset="0"/>
                <a:cs typeface="Courier New" pitchFamily="49" charset="0"/>
              </a:rPr>
              <a:t> { |y|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  ret x + y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  } / :</a:t>
            </a:r>
            <a:r>
              <a:rPr lang="en-US" altLang="ja-JP" dirty="0" err="1">
                <a:latin typeface="Courier New" pitchFamily="49" charset="0"/>
                <a:cs typeface="Courier New" pitchFamily="49" charset="0"/>
              </a:rPr>
              <a:t>multitive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259632" y="3068960"/>
            <a:ext cx="136815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771800" y="2420888"/>
            <a:ext cx="1296144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635897" y="3068960"/>
            <a:ext cx="360039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/>
          <p:cNvCxnSpPr>
            <a:stCxn id="6" idx="6"/>
            <a:endCxn id="9" idx="2"/>
          </p:cNvCxnSpPr>
          <p:nvPr/>
        </p:nvCxnSpPr>
        <p:spPr>
          <a:xfrm>
            <a:off x="2627784" y="3212976"/>
            <a:ext cx="1008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円/楕円 13"/>
          <p:cNvSpPr/>
          <p:nvPr/>
        </p:nvSpPr>
        <p:spPr>
          <a:xfrm>
            <a:off x="1547664" y="3429000"/>
            <a:ext cx="432048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4121999" y="2456892"/>
            <a:ext cx="432048" cy="2160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1775565" y="3717032"/>
            <a:ext cx="1212259" cy="3240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4638557" y="2420888"/>
            <a:ext cx="1113752" cy="2520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040028" y="3753036"/>
            <a:ext cx="360039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6" idx="6"/>
            <a:endCxn id="18" idx="2"/>
          </p:cNvCxnSpPr>
          <p:nvPr/>
        </p:nvCxnSpPr>
        <p:spPr>
          <a:xfrm>
            <a:off x="2987824" y="3879050"/>
            <a:ext cx="1052204" cy="18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円/楕円 24"/>
          <p:cNvSpPr/>
          <p:nvPr/>
        </p:nvSpPr>
        <p:spPr>
          <a:xfrm>
            <a:off x="2551064" y="4076665"/>
            <a:ext cx="750146" cy="30644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1775565" y="5067182"/>
            <a:ext cx="1356275" cy="32403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6071540" y="2405964"/>
            <a:ext cx="1164756" cy="2669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4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define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/>
              <a:t>D</a:t>
            </a:r>
            <a:r>
              <a:rPr kumimoji="1" lang="en-US" altLang="ja-JP" dirty="0" smtClean="0"/>
              <a:t>efine </a:t>
            </a:r>
            <a:r>
              <a:rPr kumimoji="1" lang="en-US" altLang="ja-JP" dirty="0" smtClean="0"/>
              <a:t>a new nonterminal and its rule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11521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define(name, parser)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define(name) { parser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6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bind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&gt;&gt;= (bind) </a:t>
            </a:r>
            <a:r>
              <a:rPr lang="en-US" altLang="ja-JP" dirty="0" smtClean="0"/>
              <a:t>in Haskell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sequence</a:t>
            </a:r>
            <a:r>
              <a:rPr lang="en-US" altLang="ja-JP" dirty="0"/>
              <a:t> in </a:t>
            </a:r>
            <a:r>
              <a:rPr lang="en-US" altLang="ja-JP" dirty="0" smtClean="0"/>
              <a:t>PEG (e.g., a b)</a:t>
            </a:r>
          </a:p>
          <a:p>
            <a:r>
              <a:rPr lang="en-US" altLang="ja-JP" dirty="0" smtClean="0"/>
              <a:t>Example: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First, invoke the parser a</a:t>
            </a:r>
          </a:p>
          <a:p>
            <a:pPr lvl="1"/>
            <a:r>
              <a:rPr lang="en-US" altLang="ja-JP" dirty="0" smtClean="0"/>
              <a:t>If succeeded, invoke the parser b </a:t>
            </a:r>
            <a:r>
              <a:rPr lang="en-US" altLang="ja-JP" dirty="0"/>
              <a:t>on the remainder of the input string left unconsumed by </a:t>
            </a:r>
            <a:r>
              <a:rPr lang="en-US" altLang="ja-JP" dirty="0" smtClean="0"/>
              <a:t>a</a:t>
            </a:r>
          </a:p>
          <a:p>
            <a:pPr lvl="1"/>
            <a:r>
              <a:rPr lang="en-US" altLang="ja-JP" dirty="0" smtClean="0"/>
              <a:t>If succeeded, return the result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3212975"/>
            <a:ext cx="7130752" cy="576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a.bind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|x|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b.bind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{ |y| ret [x, y] }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9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return</a:t>
            </a:r>
            <a:r>
              <a:rPr lang="en-US" altLang="ja-JP" dirty="0" smtClean="0"/>
              <a:t> in Haskell</a:t>
            </a:r>
          </a:p>
          <a:p>
            <a:r>
              <a:rPr lang="en-US" altLang="ja-JP" dirty="0"/>
              <a:t>U</a:t>
            </a:r>
            <a:r>
              <a:rPr lang="en-US" altLang="ja-JP" dirty="0" smtClean="0"/>
              <a:t>sed to return the parsing result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665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/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chemeClr val="tx2"/>
                </a:solidFill>
              </a:rPr>
              <a:t>/</a:t>
            </a:r>
            <a:r>
              <a:rPr lang="en-US" altLang="ja-JP" dirty="0" smtClean="0"/>
              <a:t> </a:t>
            </a:r>
            <a:r>
              <a:rPr lang="en-US" altLang="ja-JP" dirty="0"/>
              <a:t>in PEG (e.g., </a:t>
            </a:r>
            <a:r>
              <a:rPr lang="en-US" altLang="ja-JP" dirty="0" smtClean="0"/>
              <a:t>a / </a:t>
            </a:r>
            <a:r>
              <a:rPr lang="en-US" altLang="ja-JP" dirty="0"/>
              <a:t>b)</a:t>
            </a:r>
          </a:p>
          <a:p>
            <a:r>
              <a:rPr kumimoji="1" lang="en-US" altLang="ja-JP" dirty="0" smtClean="0"/>
              <a:t>Example: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en-US" altLang="ja-JP" dirty="0" smtClean="0"/>
              <a:t>First invoke the parser a</a:t>
            </a:r>
          </a:p>
          <a:p>
            <a:pPr lvl="1"/>
            <a:r>
              <a:rPr lang="en-US" altLang="ja-JP" dirty="0" smtClean="0"/>
              <a:t>If succeeded, return a's result</a:t>
            </a:r>
          </a:p>
          <a:p>
            <a:pPr lvl="1"/>
            <a:r>
              <a:rPr lang="en-US" altLang="ja-JP" dirty="0" smtClean="0"/>
              <a:t>Otherwise, invoke the parser b</a:t>
            </a:r>
          </a:p>
          <a:p>
            <a:pPr lvl="1"/>
            <a:r>
              <a:rPr lang="en-US" altLang="ja-JP" dirty="0" smtClean="0"/>
              <a:t>If succeeded, return b's result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584388" y="2780927"/>
            <a:ext cx="7130752" cy="5760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a / b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9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Parser literals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Symbol</a:t>
            </a:r>
          </a:p>
          <a:p>
            <a:pPr lvl="1"/>
            <a:r>
              <a:rPr lang="en-US" altLang="ja-JP" dirty="0" smtClean="0"/>
              <a:t>Parser for nonterminal symbols</a:t>
            </a:r>
          </a:p>
          <a:p>
            <a:pPr lvl="2"/>
            <a:r>
              <a:rPr lang="en-US" altLang="ja-JP" dirty="0" smtClean="0"/>
              <a:t>e.g., :additive, :</a:t>
            </a:r>
            <a:r>
              <a:rPr lang="en-US" altLang="ja-JP" dirty="0" err="1" smtClean="0"/>
              <a:t>multitive</a:t>
            </a:r>
            <a:endParaRPr lang="en-US" altLang="ja-JP" dirty="0" smtClean="0"/>
          </a:p>
          <a:p>
            <a:r>
              <a:rPr kumimoji="1" lang="en-US" altLang="ja-JP" dirty="0" smtClean="0"/>
              <a:t>String</a:t>
            </a:r>
          </a:p>
          <a:p>
            <a:pPr lvl="1"/>
            <a:r>
              <a:rPr lang="en-US" altLang="ja-JP" dirty="0" smtClean="0"/>
              <a:t>Parser for terminal symbols</a:t>
            </a:r>
          </a:p>
          <a:p>
            <a:pPr lvl="2"/>
            <a:r>
              <a:rPr lang="en-US" altLang="ja-JP" dirty="0" smtClean="0"/>
              <a:t>e.g., "+", "lambda"</a:t>
            </a:r>
          </a:p>
          <a:p>
            <a:r>
              <a:rPr kumimoji="1" lang="en-US" altLang="ja-JP" dirty="0" smtClean="0"/>
              <a:t>Range</a:t>
            </a:r>
          </a:p>
          <a:p>
            <a:pPr lvl="1"/>
            <a:r>
              <a:rPr lang="en-US" altLang="ja-JP" dirty="0" smtClean="0"/>
              <a:t>Parser for characters within the specified range</a:t>
            </a:r>
          </a:p>
          <a:p>
            <a:pPr lvl="2"/>
            <a:r>
              <a:rPr lang="en-US" altLang="ja-JP" dirty="0" smtClean="0"/>
              <a:t>e.g., ?0..?9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38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refinements?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Local class extensions</a:t>
            </a:r>
          </a:p>
          <a:p>
            <a:pPr lvl="1"/>
            <a:r>
              <a:rPr lang="en-US" altLang="ja-JP" dirty="0" smtClean="0"/>
              <a:t>Adding methods to, or changing methods in existing classes</a:t>
            </a:r>
          </a:p>
          <a:p>
            <a:pPr lvl="1"/>
            <a:r>
              <a:rPr kumimoji="1" lang="en-US" altLang="ja-JP" dirty="0" smtClean="0"/>
              <a:t>Activated in a local scope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3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Implementation of parser literals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9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Limitations of refinements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114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of refinements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04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Problems other than refinements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121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76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you!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Any questions?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82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Example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584388" y="1628800"/>
            <a:ext cx="7130752" cy="42484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180000" tIns="144000" rIns="180000" bIns="7200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module Rationalize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refine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Fixnum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/(other) quo(other) end</a:t>
            </a:r>
          </a:p>
          <a:p>
            <a:r>
              <a:rPr lang="en-US" altLang="ja-JP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end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1 / 2 #=&gt; 0</a:t>
            </a:r>
            <a:endParaRPr lang="en-US" altLang="ja-JP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Rationalize</a:t>
            </a:r>
          </a:p>
          <a:p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p 1 / 2 #=&gt; (1/2)</a:t>
            </a:r>
          </a:p>
        </p:txBody>
      </p:sp>
    </p:spTree>
    <p:extLst>
      <p:ext uri="{BB962C8B-B14F-4D97-AF65-F5344CB8AC3E}">
        <p14:creationId xmlns:p14="http://schemas.microsoft.com/office/powerpoint/2010/main" val="392500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concepts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Packaged in a module</a:t>
            </a:r>
          </a:p>
          <a:p>
            <a:pPr lvl="1"/>
            <a:r>
              <a:rPr lang="en-US" altLang="ja-JP" dirty="0" smtClean="0"/>
              <a:t>Multiple refinements can be included in a single module</a:t>
            </a:r>
          </a:p>
          <a:p>
            <a:r>
              <a:rPr kumimoji="1" lang="en-US" altLang="ja-JP" dirty="0" err="1" smtClean="0"/>
              <a:t>Module#refine</a:t>
            </a:r>
            <a:r>
              <a:rPr kumimoji="1" lang="en-US" altLang="ja-JP" dirty="0" smtClean="0"/>
              <a:t>(</a:t>
            </a:r>
            <a:r>
              <a:rPr kumimoji="1" lang="en-US" altLang="ja-JP" i="1" dirty="0" err="1" smtClean="0"/>
              <a:t>klass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Defines a new refinement for </a:t>
            </a:r>
            <a:r>
              <a:rPr kumimoji="1" lang="en-US" altLang="ja-JP" i="1" dirty="0" err="1" smtClean="0"/>
              <a:t>klass</a:t>
            </a:r>
            <a:r>
              <a:rPr kumimoji="1" lang="en-US" altLang="ja-JP" dirty="0" smtClean="0"/>
              <a:t> in the receiver</a:t>
            </a:r>
          </a:p>
          <a:p>
            <a:r>
              <a:rPr lang="en-US" altLang="ja-JP" dirty="0" err="1" smtClean="0"/>
              <a:t>main.using</a:t>
            </a:r>
            <a:r>
              <a:rPr lang="en-US" altLang="ja-JP" dirty="0" smtClean="0"/>
              <a:t>(</a:t>
            </a:r>
            <a:r>
              <a:rPr lang="en-US" altLang="ja-JP" i="1" dirty="0" smtClean="0"/>
              <a:t>mod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Activates refinements in </a:t>
            </a:r>
            <a:r>
              <a:rPr kumimoji="1" lang="en-US" altLang="ja-JP" i="1" dirty="0" smtClean="0"/>
              <a:t>mod</a:t>
            </a:r>
          </a:p>
          <a:p>
            <a:pPr lvl="1"/>
            <a:r>
              <a:rPr lang="en-US" altLang="ja-JP" dirty="0" smtClean="0"/>
              <a:t>main is self at </a:t>
            </a:r>
            <a:r>
              <a:rPr lang="en-US" altLang="ja-JP" dirty="0" err="1" smtClean="0"/>
              <a:t>toplevel</a:t>
            </a:r>
            <a:r>
              <a:rPr lang="en-US" altLang="ja-JP" dirty="0"/>
              <a:t> </a:t>
            </a:r>
            <a:r>
              <a:rPr lang="en-US" altLang="ja-JP" dirty="0" smtClean="0"/>
              <a:t>(i.e., only available at </a:t>
            </a:r>
            <a:r>
              <a:rPr lang="en-US" altLang="ja-JP" dirty="0" err="1" smtClean="0"/>
              <a:t>toplevel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Refinements are activated only in the file using is called</a:t>
            </a:r>
          </a:p>
          <a:p>
            <a:pPr lvl="2"/>
            <a:r>
              <a:rPr kumimoji="1" lang="en-US" altLang="ja-JP" dirty="0" smtClean="0"/>
              <a:t>i.e., if control is transferred to another file (e.g., by a method call), refinements are deactivated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are refinements for?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For better compatibility</a:t>
            </a:r>
          </a:p>
          <a:p>
            <a:pPr lvl="1"/>
            <a:r>
              <a:rPr lang="en-US" altLang="ja-JP" dirty="0" smtClean="0"/>
              <a:t>Trying </a:t>
            </a:r>
            <a:r>
              <a:rPr lang="en-US" altLang="ja-JP" dirty="0"/>
              <a:t>b</a:t>
            </a:r>
            <a:r>
              <a:rPr lang="en-US" altLang="ja-JP" dirty="0" smtClean="0"/>
              <a:t>reaking changes</a:t>
            </a:r>
          </a:p>
          <a:p>
            <a:pPr lvl="1"/>
            <a:r>
              <a:rPr lang="en-US" altLang="ja-JP" dirty="0" smtClean="0"/>
              <a:t>Backward  compatibility</a:t>
            </a:r>
            <a:endParaRPr kumimoji="1" lang="en-US" altLang="ja-JP" dirty="0" smtClean="0"/>
          </a:p>
          <a:p>
            <a:r>
              <a:rPr lang="en-US" altLang="ja-JP" dirty="0" smtClean="0"/>
              <a:t>For internal DSL</a:t>
            </a:r>
          </a:p>
          <a:p>
            <a:pPr lvl="1"/>
            <a:r>
              <a:rPr kumimoji="1" lang="en-US" altLang="ja-JP" dirty="0" smtClean="0"/>
              <a:t>Extensions for built-in classes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Trying breaking changes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Breaking changes</a:t>
            </a:r>
          </a:p>
          <a:p>
            <a:pPr lvl="1"/>
            <a:r>
              <a:rPr lang="en-US" altLang="ja-JP" dirty="0" smtClean="0"/>
              <a:t>Changes which break other code</a:t>
            </a:r>
          </a:p>
          <a:p>
            <a:pPr lvl="2"/>
            <a:r>
              <a:rPr lang="en-US" altLang="ja-JP" dirty="0" smtClean="0"/>
              <a:t>Incompatible changes in existing methods</a:t>
            </a:r>
          </a:p>
          <a:p>
            <a:pPr lvl="2"/>
            <a:r>
              <a:rPr lang="en-US" altLang="ja-JP" dirty="0" smtClean="0"/>
              <a:t>Method removal</a:t>
            </a:r>
          </a:p>
          <a:p>
            <a:pPr lvl="2"/>
            <a:r>
              <a:rPr lang="en-US" altLang="ja-JP" dirty="0" smtClean="0"/>
              <a:t>Method addition (changes the behavior of </a:t>
            </a:r>
            <a:r>
              <a:rPr lang="en-US" altLang="ja-JP" dirty="0" err="1" smtClean="0"/>
              <a:t>method_missing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Implement such changes as refinements</a:t>
            </a:r>
          </a:p>
          <a:p>
            <a:pPr lvl="1"/>
            <a:r>
              <a:rPr lang="en-US" altLang="ja-JP" dirty="0" smtClean="0"/>
              <a:t>They are activated locally</a:t>
            </a:r>
          </a:p>
          <a:p>
            <a:pPr lvl="1"/>
            <a:r>
              <a:rPr lang="en-US" altLang="ja-JP" dirty="0" smtClean="0"/>
              <a:t>Files not using them never be broken</a:t>
            </a:r>
          </a:p>
          <a:p>
            <a:r>
              <a:rPr lang="en-US" altLang="ja-JP" dirty="0" smtClean="0"/>
              <a:t>Then, make them global if necessary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7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Backward compatibility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Save existing code from braking changes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8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Internal DSL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Extensions for built-in classes</a:t>
            </a:r>
          </a:p>
          <a:p>
            <a:pPr lvl="1"/>
            <a:r>
              <a:rPr lang="en-US" altLang="ja-JP" dirty="0" smtClean="0"/>
              <a:t>Literals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Fixnum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Bignum</a:t>
            </a:r>
            <a:r>
              <a:rPr lang="en-US" altLang="ja-JP" dirty="0" smtClean="0"/>
              <a:t>, Float, String, Symbol, Array, Hash...</a:t>
            </a:r>
            <a:endParaRPr kumimoji="1" lang="en-US" altLang="ja-JP" dirty="0" smtClean="0"/>
          </a:p>
          <a:p>
            <a:r>
              <a:rPr lang="en-US" altLang="ja-JP" dirty="0" smtClean="0"/>
              <a:t>Limit extensions to DSL using refinements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91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Case study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radd_djur</a:t>
            </a:r>
            <a:endParaRPr kumimoji="1" lang="en-US" altLang="ja-JP" dirty="0" smtClean="0"/>
          </a:p>
          <a:p>
            <a:pPr lvl="1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github.com/shugo/radd_djur</a:t>
            </a:r>
            <a:endParaRPr lang="en-US" altLang="ja-JP" dirty="0" smtClean="0"/>
          </a:p>
          <a:p>
            <a:pPr lvl="1"/>
            <a:r>
              <a:rPr lang="en-US" altLang="ja-JP" dirty="0"/>
              <a:t>P</a:t>
            </a:r>
            <a:r>
              <a:rPr lang="en-US" altLang="ja-JP" dirty="0" smtClean="0"/>
              <a:t>ackrat </a:t>
            </a:r>
            <a:r>
              <a:rPr lang="en-US" altLang="ja-JP" dirty="0"/>
              <a:t>parser </a:t>
            </a:r>
            <a:r>
              <a:rPr lang="en-US" altLang="ja-JP" dirty="0" err="1"/>
              <a:t>combinator</a:t>
            </a:r>
            <a:r>
              <a:rPr lang="en-US" altLang="ja-JP" dirty="0"/>
              <a:t> </a:t>
            </a:r>
            <a:r>
              <a:rPr lang="en-US" altLang="ja-JP" dirty="0" smtClean="0"/>
              <a:t>library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6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エッセンシャル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8673</TotalTime>
  <Words>608</Words>
  <Application>Microsoft Office PowerPoint</Application>
  <PresentationFormat>画面に合わせる (4:3)</PresentationFormat>
  <Paragraphs>161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Arial Black</vt:lpstr>
      <vt:lpstr>Calibri</vt:lpstr>
      <vt:lpstr>Courier New</vt:lpstr>
      <vt:lpstr>エッセンシャル</vt:lpstr>
      <vt:lpstr>Refining refinements</vt:lpstr>
      <vt:lpstr>What are refinements?</vt:lpstr>
      <vt:lpstr>Example</vt:lpstr>
      <vt:lpstr>Basic concepts</vt:lpstr>
      <vt:lpstr>What are refinements for?</vt:lpstr>
      <vt:lpstr>Trying breaking changes</vt:lpstr>
      <vt:lpstr>Backward compatibility</vt:lpstr>
      <vt:lpstr>Internal DSL</vt:lpstr>
      <vt:lpstr>Case study</vt:lpstr>
      <vt:lpstr>Packrat parser</vt:lpstr>
      <vt:lpstr>Parser combinator</vt:lpstr>
      <vt:lpstr>PEG</vt:lpstr>
      <vt:lpstr>Example of PEG</vt:lpstr>
      <vt:lpstr>Example of parser</vt:lpstr>
      <vt:lpstr>define</vt:lpstr>
      <vt:lpstr>bind</vt:lpstr>
      <vt:lpstr>ret</vt:lpstr>
      <vt:lpstr>/</vt:lpstr>
      <vt:lpstr>Parser literals</vt:lpstr>
      <vt:lpstr>Implementation of parser literals</vt:lpstr>
      <vt:lpstr>Limitations of refinements</vt:lpstr>
      <vt:lpstr>Future of refinements</vt:lpstr>
      <vt:lpstr>Problems other than refinements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Purely functional programming in Ruby</dc:title>
  <dc:creator>shugo</dc:creator>
  <cp:lastModifiedBy>前田修吾</cp:lastModifiedBy>
  <cp:revision>351</cp:revision>
  <dcterms:created xsi:type="dcterms:W3CDTF">2012-08-14T05:01:14Z</dcterms:created>
  <dcterms:modified xsi:type="dcterms:W3CDTF">2013-05-20T11:51:51Z</dcterms:modified>
</cp:coreProperties>
</file>