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</p:sldMasterIdLst>
  <p:notesMasterIdLst>
    <p:notesMasterId r:id="rId18"/>
  </p:notesMasterIdLst>
  <p:sldIdLst>
    <p:sldId id="256" r:id="rId2"/>
    <p:sldId id="331" r:id="rId3"/>
    <p:sldId id="335" r:id="rId4"/>
    <p:sldId id="332" r:id="rId5"/>
    <p:sldId id="333" r:id="rId6"/>
    <p:sldId id="334" r:id="rId7"/>
    <p:sldId id="330" r:id="rId8"/>
    <p:sldId id="329" r:id="rId9"/>
    <p:sldId id="324" r:id="rId10"/>
    <p:sldId id="325" r:id="rId11"/>
    <p:sldId id="326" r:id="rId12"/>
    <p:sldId id="327" r:id="rId13"/>
    <p:sldId id="336" r:id="rId14"/>
    <p:sldId id="337" r:id="rId15"/>
    <p:sldId id="338" r:id="rId16"/>
    <p:sldId id="271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4" autoAdjust="0"/>
    <p:restoredTop sz="94643" autoAdjust="0"/>
  </p:normalViewPr>
  <p:slideViewPr>
    <p:cSldViewPr>
      <p:cViewPr varScale="1">
        <p:scale>
          <a:sx n="85" d="100"/>
          <a:sy n="85" d="100"/>
        </p:scale>
        <p:origin x="-8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A233C9-0F3B-4272-AB8B-507A8A1C4709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8028F6A0-22B3-429D-8818-687CD1AA5B50}">
      <dgm:prSet phldrT="[テキスト]"/>
      <dgm:spPr/>
      <dgm:t>
        <a:bodyPr/>
        <a:lstStyle/>
        <a:p>
          <a:r>
            <a:rPr kumimoji="1" lang="en-US" altLang="ja-JP" dirty="0" err="1" smtClean="0"/>
            <a:t>Subclassing</a:t>
          </a:r>
          <a:endParaRPr kumimoji="1" lang="ja-JP" altLang="en-US" dirty="0"/>
        </a:p>
      </dgm:t>
    </dgm:pt>
    <dgm:pt modelId="{EFF67EF8-6461-4F85-895B-59224C97318C}" type="parTrans" cxnId="{7711E50D-026F-44E6-8EFB-7211C4C20C4D}">
      <dgm:prSet/>
      <dgm:spPr/>
      <dgm:t>
        <a:bodyPr/>
        <a:lstStyle/>
        <a:p>
          <a:endParaRPr kumimoji="1" lang="ja-JP" altLang="en-US"/>
        </a:p>
      </dgm:t>
    </dgm:pt>
    <dgm:pt modelId="{7DDFD565-7079-41EF-9A33-470C92D5C42B}" type="sibTrans" cxnId="{7711E50D-026F-44E6-8EFB-7211C4C20C4D}">
      <dgm:prSet/>
      <dgm:spPr/>
      <dgm:t>
        <a:bodyPr/>
        <a:lstStyle/>
        <a:p>
          <a:endParaRPr kumimoji="1" lang="ja-JP" altLang="en-US"/>
        </a:p>
      </dgm:t>
    </dgm:pt>
    <dgm:pt modelId="{31F6B570-855B-4022-A1A9-D91385758967}">
      <dgm:prSet phldrT="[テキスト]"/>
      <dgm:spPr/>
      <dgm:t>
        <a:bodyPr/>
        <a:lstStyle/>
        <a:p>
          <a:r>
            <a:rPr kumimoji="1" lang="en-US" altLang="ja-JP" dirty="0" smtClean="0"/>
            <a:t>Mix-in</a:t>
          </a:r>
          <a:endParaRPr kumimoji="1" lang="ja-JP" altLang="en-US" dirty="0"/>
        </a:p>
      </dgm:t>
    </dgm:pt>
    <dgm:pt modelId="{F7793DEE-5A90-4FEB-A5FA-6312AB84B9D5}" type="parTrans" cxnId="{38B0C8A5-7849-4D9C-B22E-97A56FA74700}">
      <dgm:prSet/>
      <dgm:spPr/>
      <dgm:t>
        <a:bodyPr/>
        <a:lstStyle/>
        <a:p>
          <a:endParaRPr kumimoji="1" lang="ja-JP" altLang="en-US"/>
        </a:p>
      </dgm:t>
    </dgm:pt>
    <dgm:pt modelId="{0CA708B3-E89D-4EF9-8774-0D826BE8CD90}" type="sibTrans" cxnId="{38B0C8A5-7849-4D9C-B22E-97A56FA74700}">
      <dgm:prSet/>
      <dgm:spPr/>
      <dgm:t>
        <a:bodyPr/>
        <a:lstStyle/>
        <a:p>
          <a:endParaRPr kumimoji="1" lang="ja-JP" altLang="en-US"/>
        </a:p>
      </dgm:t>
    </dgm:pt>
    <dgm:pt modelId="{B6A550E1-ACE8-4268-B58F-448A965D74D7}">
      <dgm:prSet phldrT="[テキスト]"/>
      <dgm:spPr/>
      <dgm:t>
        <a:bodyPr/>
        <a:lstStyle/>
        <a:p>
          <a:r>
            <a:rPr kumimoji="1" lang="en-US" altLang="ja-JP" dirty="0" smtClean="0"/>
            <a:t>Singleton methods</a:t>
          </a:r>
          <a:endParaRPr kumimoji="1" lang="ja-JP" altLang="en-US" dirty="0"/>
        </a:p>
      </dgm:t>
    </dgm:pt>
    <dgm:pt modelId="{7C191D65-6007-41CC-B941-51676118781B}" type="parTrans" cxnId="{6842A657-A409-4E08-B34D-6EFAB238D8A5}">
      <dgm:prSet/>
      <dgm:spPr/>
      <dgm:t>
        <a:bodyPr/>
        <a:lstStyle/>
        <a:p>
          <a:endParaRPr kumimoji="1" lang="ja-JP" altLang="en-US"/>
        </a:p>
      </dgm:t>
    </dgm:pt>
    <dgm:pt modelId="{E78D060E-86E4-414F-9D7D-CFD0F07FC1B8}" type="sibTrans" cxnId="{6842A657-A409-4E08-B34D-6EFAB238D8A5}">
      <dgm:prSet/>
      <dgm:spPr/>
      <dgm:t>
        <a:bodyPr/>
        <a:lstStyle/>
        <a:p>
          <a:endParaRPr kumimoji="1" lang="ja-JP" altLang="en-US"/>
        </a:p>
      </dgm:t>
    </dgm:pt>
    <dgm:pt modelId="{F6883497-FAFC-4983-8720-9C80B8AD1DEC}">
      <dgm:prSet phldrT="[テキスト]"/>
      <dgm:spPr/>
      <dgm:t>
        <a:bodyPr/>
        <a:lstStyle/>
        <a:p>
          <a:r>
            <a:rPr kumimoji="1" lang="en-US" altLang="ja-JP" dirty="0" smtClean="0"/>
            <a:t>Monkey patching</a:t>
          </a:r>
          <a:endParaRPr kumimoji="1" lang="ja-JP" altLang="en-US" dirty="0"/>
        </a:p>
      </dgm:t>
    </dgm:pt>
    <dgm:pt modelId="{000E7BAE-6BF3-40D1-8EEA-E33233D94DB8}" type="parTrans" cxnId="{720B523C-F637-4413-9B59-5E82A71BED42}">
      <dgm:prSet/>
      <dgm:spPr/>
      <dgm:t>
        <a:bodyPr/>
        <a:lstStyle/>
        <a:p>
          <a:endParaRPr kumimoji="1" lang="ja-JP" altLang="en-US"/>
        </a:p>
      </dgm:t>
    </dgm:pt>
    <dgm:pt modelId="{35E447D7-79FE-438F-812D-2D2877FA8791}" type="sibTrans" cxnId="{720B523C-F637-4413-9B59-5E82A71BED42}">
      <dgm:prSet/>
      <dgm:spPr/>
      <dgm:t>
        <a:bodyPr/>
        <a:lstStyle/>
        <a:p>
          <a:endParaRPr kumimoji="1" lang="ja-JP" altLang="en-US"/>
        </a:p>
      </dgm:t>
    </dgm:pt>
    <dgm:pt modelId="{86967168-02FE-4D43-A237-B05B36A68AF9}" type="pres">
      <dgm:prSet presAssocID="{6AA233C9-0F3B-4272-AB8B-507A8A1C470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8EEE656E-A33D-4A78-AE88-38CD191665D6}" type="pres">
      <dgm:prSet presAssocID="{8028F6A0-22B3-429D-8818-687CD1AA5B5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37E3423-9CC3-4350-8940-399DD4458C64}" type="pres">
      <dgm:prSet presAssocID="{7DDFD565-7079-41EF-9A33-470C92D5C42B}" presName="sibTrans" presStyleCnt="0"/>
      <dgm:spPr/>
    </dgm:pt>
    <dgm:pt modelId="{0AF50256-CC69-456D-A8C6-D0320B5EA01F}" type="pres">
      <dgm:prSet presAssocID="{31F6B570-855B-4022-A1A9-D9138575896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5AF5EFB-EEF7-4B15-98D8-B4A13BAAFC85}" type="pres">
      <dgm:prSet presAssocID="{0CA708B3-E89D-4EF9-8774-0D826BE8CD90}" presName="sibTrans" presStyleCnt="0"/>
      <dgm:spPr/>
    </dgm:pt>
    <dgm:pt modelId="{882354F7-E0D2-4725-8143-8EA778267A27}" type="pres">
      <dgm:prSet presAssocID="{B6A550E1-ACE8-4268-B58F-448A965D74D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0961EF7-41D1-4C08-B081-2B1A83F71DC7}" type="pres">
      <dgm:prSet presAssocID="{E78D060E-86E4-414F-9D7D-CFD0F07FC1B8}" presName="sibTrans" presStyleCnt="0"/>
      <dgm:spPr/>
    </dgm:pt>
    <dgm:pt modelId="{94496E3F-4292-4A3B-9EE0-3BB234D3D256}" type="pres">
      <dgm:prSet presAssocID="{F6883497-FAFC-4983-8720-9C80B8AD1DE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7B8498F-50AA-4163-BF30-F49BD2037E04}" type="presOf" srcId="{6AA233C9-0F3B-4272-AB8B-507A8A1C4709}" destId="{86967168-02FE-4D43-A237-B05B36A68AF9}" srcOrd="0" destOrd="0" presId="urn:microsoft.com/office/officeart/2005/8/layout/default"/>
    <dgm:cxn modelId="{6842A657-A409-4E08-B34D-6EFAB238D8A5}" srcId="{6AA233C9-0F3B-4272-AB8B-507A8A1C4709}" destId="{B6A550E1-ACE8-4268-B58F-448A965D74D7}" srcOrd="2" destOrd="0" parTransId="{7C191D65-6007-41CC-B941-51676118781B}" sibTransId="{E78D060E-86E4-414F-9D7D-CFD0F07FC1B8}"/>
    <dgm:cxn modelId="{7711E50D-026F-44E6-8EFB-7211C4C20C4D}" srcId="{6AA233C9-0F3B-4272-AB8B-507A8A1C4709}" destId="{8028F6A0-22B3-429D-8818-687CD1AA5B50}" srcOrd="0" destOrd="0" parTransId="{EFF67EF8-6461-4F85-895B-59224C97318C}" sibTransId="{7DDFD565-7079-41EF-9A33-470C92D5C42B}"/>
    <dgm:cxn modelId="{D29A0A0D-F881-498A-86D4-3189F9D32C79}" type="presOf" srcId="{8028F6A0-22B3-429D-8818-687CD1AA5B50}" destId="{8EEE656E-A33D-4A78-AE88-38CD191665D6}" srcOrd="0" destOrd="0" presId="urn:microsoft.com/office/officeart/2005/8/layout/default"/>
    <dgm:cxn modelId="{720B523C-F637-4413-9B59-5E82A71BED42}" srcId="{6AA233C9-0F3B-4272-AB8B-507A8A1C4709}" destId="{F6883497-FAFC-4983-8720-9C80B8AD1DEC}" srcOrd="3" destOrd="0" parTransId="{000E7BAE-6BF3-40D1-8EEA-E33233D94DB8}" sibTransId="{35E447D7-79FE-438F-812D-2D2877FA8791}"/>
    <dgm:cxn modelId="{38B0C8A5-7849-4D9C-B22E-97A56FA74700}" srcId="{6AA233C9-0F3B-4272-AB8B-507A8A1C4709}" destId="{31F6B570-855B-4022-A1A9-D91385758967}" srcOrd="1" destOrd="0" parTransId="{F7793DEE-5A90-4FEB-A5FA-6312AB84B9D5}" sibTransId="{0CA708B3-E89D-4EF9-8774-0D826BE8CD90}"/>
    <dgm:cxn modelId="{5A2044A4-4665-437D-A228-E8D0193B3B20}" type="presOf" srcId="{F6883497-FAFC-4983-8720-9C80B8AD1DEC}" destId="{94496E3F-4292-4A3B-9EE0-3BB234D3D256}" srcOrd="0" destOrd="0" presId="urn:microsoft.com/office/officeart/2005/8/layout/default"/>
    <dgm:cxn modelId="{19EC21DE-48B1-4574-8DFA-F2AE8449224F}" type="presOf" srcId="{31F6B570-855B-4022-A1A9-D91385758967}" destId="{0AF50256-CC69-456D-A8C6-D0320B5EA01F}" srcOrd="0" destOrd="0" presId="urn:microsoft.com/office/officeart/2005/8/layout/default"/>
    <dgm:cxn modelId="{F3F35A4B-C746-4C2C-99D3-501BE0F508D1}" type="presOf" srcId="{B6A550E1-ACE8-4268-B58F-448A965D74D7}" destId="{882354F7-E0D2-4725-8143-8EA778267A27}" srcOrd="0" destOrd="0" presId="urn:microsoft.com/office/officeart/2005/8/layout/default"/>
    <dgm:cxn modelId="{9D0992D0-AC94-4180-BA85-2AECBC4169C7}" type="presParOf" srcId="{86967168-02FE-4D43-A237-B05B36A68AF9}" destId="{8EEE656E-A33D-4A78-AE88-38CD191665D6}" srcOrd="0" destOrd="0" presId="urn:microsoft.com/office/officeart/2005/8/layout/default"/>
    <dgm:cxn modelId="{F3FBD534-8BBC-4F8A-97EA-79105B8C3AD1}" type="presParOf" srcId="{86967168-02FE-4D43-A237-B05B36A68AF9}" destId="{137E3423-9CC3-4350-8940-399DD4458C64}" srcOrd="1" destOrd="0" presId="urn:microsoft.com/office/officeart/2005/8/layout/default"/>
    <dgm:cxn modelId="{3007DBB1-4B23-46A9-8576-147CF4CDB67B}" type="presParOf" srcId="{86967168-02FE-4D43-A237-B05B36A68AF9}" destId="{0AF50256-CC69-456D-A8C6-D0320B5EA01F}" srcOrd="2" destOrd="0" presId="urn:microsoft.com/office/officeart/2005/8/layout/default"/>
    <dgm:cxn modelId="{B8162FAD-AF15-40A0-BE78-1AA7D2ECD255}" type="presParOf" srcId="{86967168-02FE-4D43-A237-B05B36A68AF9}" destId="{95AF5EFB-EEF7-4B15-98D8-B4A13BAAFC85}" srcOrd="3" destOrd="0" presId="urn:microsoft.com/office/officeart/2005/8/layout/default"/>
    <dgm:cxn modelId="{9AEA3367-2F95-489E-B27D-909676585FE9}" type="presParOf" srcId="{86967168-02FE-4D43-A237-B05B36A68AF9}" destId="{882354F7-E0D2-4725-8143-8EA778267A27}" srcOrd="4" destOrd="0" presId="urn:microsoft.com/office/officeart/2005/8/layout/default"/>
    <dgm:cxn modelId="{03C87EF8-B11D-4142-BB73-8EF22F6CF175}" type="presParOf" srcId="{86967168-02FE-4D43-A237-B05B36A68AF9}" destId="{80961EF7-41D1-4C08-B081-2B1A83F71DC7}" srcOrd="5" destOrd="0" presId="urn:microsoft.com/office/officeart/2005/8/layout/default"/>
    <dgm:cxn modelId="{9B91C180-A139-4EF4-AB66-327C652F48DD}" type="presParOf" srcId="{86967168-02FE-4D43-A237-B05B36A68AF9}" destId="{94496E3F-4292-4A3B-9EE0-3BB234D3D25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E656E-A33D-4A78-AE88-38CD191665D6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800" kern="1200" dirty="0" err="1" smtClean="0"/>
            <a:t>Subclassing</a:t>
          </a:r>
          <a:endParaRPr kumimoji="1" lang="ja-JP" altLang="en-US" sz="3800" kern="1200" dirty="0"/>
        </a:p>
      </dsp:txBody>
      <dsp:txXfrm>
        <a:off x="744" y="145603"/>
        <a:ext cx="2902148" cy="1741289"/>
      </dsp:txXfrm>
    </dsp:sp>
    <dsp:sp modelId="{0AF50256-CC69-456D-A8C6-D0320B5EA01F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800" kern="1200" dirty="0" smtClean="0"/>
            <a:t>Mix-in</a:t>
          </a:r>
          <a:endParaRPr kumimoji="1" lang="ja-JP" altLang="en-US" sz="3800" kern="1200" dirty="0"/>
        </a:p>
      </dsp:txBody>
      <dsp:txXfrm>
        <a:off x="3193107" y="145603"/>
        <a:ext cx="2902148" cy="1741289"/>
      </dsp:txXfrm>
    </dsp:sp>
    <dsp:sp modelId="{882354F7-E0D2-4725-8143-8EA778267A27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800" kern="1200" dirty="0" smtClean="0"/>
            <a:t>Singleton methods</a:t>
          </a:r>
          <a:endParaRPr kumimoji="1" lang="ja-JP" altLang="en-US" sz="3800" kern="1200" dirty="0"/>
        </a:p>
      </dsp:txBody>
      <dsp:txXfrm>
        <a:off x="744" y="2177107"/>
        <a:ext cx="2902148" cy="1741289"/>
      </dsp:txXfrm>
    </dsp:sp>
    <dsp:sp modelId="{94496E3F-4292-4A3B-9EE0-3BB234D3D256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999" dist="23000" algn="bl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800" kern="1200" dirty="0" smtClean="0"/>
            <a:t>Monkey patching</a:t>
          </a:r>
          <a:endParaRPr kumimoji="1" lang="ja-JP" altLang="en-US" sz="3800" kern="1200" dirty="0"/>
        </a:p>
      </dsp:txBody>
      <dsp:txXfrm>
        <a:off x="3193107" y="2177107"/>
        <a:ext cx="2902148" cy="17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4A956-B84A-4963-A5A1-07FF5674870B}" type="datetimeFigureOut">
              <a:rPr kumimoji="1" lang="ja-JP" altLang="en-US" smtClean="0"/>
              <a:t>2012/10/6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D2357-25F2-4475-9397-0C1C42AC5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9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cap="none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A44C-4838-48A1-8CCC-56B31324CD36}" type="datetime1">
              <a:rPr kumimoji="1" lang="ja-JP" altLang="en-US" smtClean="0"/>
              <a:t>2012/10/6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5D4B-96D3-4275-B22A-7550BE743D12}" type="datetime1">
              <a:rPr kumimoji="1" lang="ja-JP" altLang="en-US" smtClean="0"/>
              <a:t>2012/10/6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45D9-E47B-41FE-9D53-8206BA0721AD}" type="datetime1">
              <a:rPr kumimoji="1" lang="ja-JP" altLang="en-US" smtClean="0"/>
              <a:t>2012/10/6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75DF-70B1-4C70-B488-86679E08279F}" type="datetime1">
              <a:rPr kumimoji="1" lang="ja-JP" altLang="en-US" smtClean="0"/>
              <a:t>2012/10/6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0FBA-32EC-48A0-B846-53E50F22EDC6}" type="datetime1">
              <a:rPr kumimoji="1" lang="ja-JP" altLang="en-US" smtClean="0"/>
              <a:t>2012/10/6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8847" y="6376243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話題転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B954-E802-41CF-A23B-AF4001D9A985}" type="datetime1">
              <a:rPr kumimoji="1" lang="ja-JP" altLang="en-US" smtClean="0"/>
              <a:t>2012/10/6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2D17-F2F6-4F58-A5BA-B4327B220303}" type="datetime1">
              <a:rPr kumimoji="1" lang="ja-JP" altLang="en-US" smtClean="0"/>
              <a:t>2012/10/6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C874-8A2A-417D-8190-0EEAE08A6CBC}" type="datetime1">
              <a:rPr kumimoji="1" lang="ja-JP" altLang="en-US" smtClean="0"/>
              <a:t>2012/10/6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E7E1-4417-46D1-A1D7-5676DF5662EE}" type="datetime1">
              <a:rPr kumimoji="1" lang="ja-JP" altLang="en-US" smtClean="0"/>
              <a:t>2012/10/6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AAFE-9511-4B75-BEE3-5AB426959440}" type="datetime1">
              <a:rPr kumimoji="1" lang="ja-JP" altLang="en-US" smtClean="0"/>
              <a:t>2012/10/6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106B-0A95-46B3-B66A-1A5A0A78CD79}" type="datetime1">
              <a:rPr kumimoji="1" lang="ja-JP" altLang="en-US" smtClean="0"/>
              <a:t>2012/10/6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3BBB-F8BD-4C2C-A7A1-30EF8887FC58}" type="datetime1">
              <a:rPr kumimoji="1" lang="ja-JP" altLang="en-US" smtClean="0"/>
              <a:t>2012/10/6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B5A1D04-C170-4F36-A596-1B147592CAD8}" type="datetime1">
              <a:rPr kumimoji="1" lang="ja-JP" altLang="en-US" smtClean="0"/>
              <a:t>2012/10/6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8847" y="6376243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Refinements –</a:t>
            </a:r>
            <a:br>
              <a:rPr kumimoji="1" lang="en-US" altLang="ja-JP" dirty="0" smtClean="0"/>
            </a:br>
            <a:r>
              <a:rPr kumimoji="1" lang="en-US" altLang="ja-JP" dirty="0" smtClean="0"/>
              <a:t>A new feature of Ruby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ja-JP" dirty="0" smtClean="0"/>
              <a:t>Shugo Maeda</a:t>
            </a:r>
          </a:p>
          <a:p>
            <a:r>
              <a:rPr lang="en-US" altLang="ja-JP" dirty="0" smtClean="0"/>
              <a:t>2012-10-20T15:00:00 </a:t>
            </a:r>
            <a:r>
              <a:rPr lang="en-US" altLang="ja-JP" dirty="0"/>
              <a:t>- </a:t>
            </a:r>
            <a:r>
              <a:rPr lang="en-US" altLang="ja-JP" dirty="0" smtClean="0"/>
              <a:t>2012-10-20T15:45:00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573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Ruby's </a:t>
            </a:r>
            <a:r>
              <a:rPr kumimoji="1" lang="en-US" altLang="ja-JP" dirty="0" err="1" smtClean="0"/>
              <a:t>subclassing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ingle </a:t>
            </a:r>
            <a:r>
              <a:rPr kumimoji="1" lang="en-US" altLang="ja-JP" dirty="0" smtClean="0"/>
              <a:t>inheritance</a:t>
            </a:r>
          </a:p>
          <a:p>
            <a:r>
              <a:rPr lang="en-US" altLang="ja-JP" dirty="0" err="1" smtClean="0"/>
              <a:t>Superclasses</a:t>
            </a:r>
            <a:r>
              <a:rPr lang="en-US" altLang="ja-JP" dirty="0" smtClean="0"/>
              <a:t> aren't affected</a:t>
            </a:r>
            <a:endParaRPr lang="en-US" altLang="ja-JP" dirty="0" smtClean="0"/>
          </a:p>
          <a:p>
            <a:r>
              <a:rPr kumimoji="1" lang="en-US" altLang="ja-JP" dirty="0" smtClean="0"/>
              <a:t>Implementation-only </a:t>
            </a:r>
            <a:r>
              <a:rPr kumimoji="1" lang="en-US" altLang="ja-JP" dirty="0" smtClean="0"/>
              <a:t>inheritance</a:t>
            </a:r>
          </a:p>
          <a:p>
            <a:pPr lvl="1"/>
            <a:r>
              <a:rPr lang="en-US" altLang="ja-JP" dirty="0" smtClean="0"/>
              <a:t>Violations of LSP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328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LSP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Liskov</a:t>
            </a:r>
            <a:r>
              <a:rPr kumimoji="1" lang="en-US" altLang="ja-JP" dirty="0" smtClean="0"/>
              <a:t> Substitution Principle</a:t>
            </a:r>
          </a:p>
          <a:p>
            <a:pPr lvl="1"/>
            <a:r>
              <a:rPr lang="en-US" altLang="ja-JP" dirty="0" smtClean="0"/>
              <a:t>An </a:t>
            </a:r>
            <a:r>
              <a:rPr lang="en-US" altLang="ja-JP" dirty="0"/>
              <a:t>instance of a subtype must behave like an instance of the </a:t>
            </a:r>
            <a:r>
              <a:rPr lang="en-US" altLang="ja-JP" dirty="0" err="1"/>
              <a:t>supertype</a:t>
            </a:r>
            <a:r>
              <a:rPr lang="en-US" altLang="ja-JP" dirty="0"/>
              <a:t> of the </a:t>
            </a:r>
            <a:r>
              <a:rPr lang="en-US" altLang="ja-JP" dirty="0" smtClean="0"/>
              <a:t>subtype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39551" y="3717032"/>
            <a:ext cx="4673975" cy="17641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print_name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(person)</a:t>
            </a:r>
          </a:p>
          <a:p>
            <a:r>
              <a:rPr lang="en-US" altLang="ja-JP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puts person.name</a:t>
            </a:r>
          </a:p>
          <a:p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altLang="ja-JP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912502" y="3645024"/>
            <a:ext cx="1899858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Person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912502" y="4941168"/>
            <a:ext cx="1899858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Employee</a:t>
            </a:r>
            <a:endParaRPr kumimoji="1" lang="ja-JP" altLang="en-US" sz="2400" dirty="0"/>
          </a:p>
        </p:txBody>
      </p:sp>
      <p:cxnSp>
        <p:nvCxnSpPr>
          <p:cNvPr id="9" name="直線矢印コネクタ 8"/>
          <p:cNvCxnSpPr>
            <a:stCxn id="7" idx="0"/>
            <a:endCxn id="6" idx="2"/>
          </p:cNvCxnSpPr>
          <p:nvPr/>
        </p:nvCxnSpPr>
        <p:spPr>
          <a:xfrm flipV="1">
            <a:off x="6862431" y="422108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1"/>
          </p:cNvCxnSpPr>
          <p:nvPr/>
        </p:nvCxnSpPr>
        <p:spPr>
          <a:xfrm flipH="1">
            <a:off x="4716016" y="3933056"/>
            <a:ext cx="1196486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1"/>
          </p:cNvCxnSpPr>
          <p:nvPr/>
        </p:nvCxnSpPr>
        <p:spPr>
          <a:xfrm flipH="1" flipV="1">
            <a:off x="4716016" y="4149080"/>
            <a:ext cx="1196486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52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 </a:t>
            </a:r>
            <a:r>
              <a:rPr kumimoji="1" lang="en-US" altLang="ja-JP" dirty="0" err="1" smtClean="0"/>
              <a:t>exmaple</a:t>
            </a:r>
            <a:r>
              <a:rPr kumimoji="1" lang="en-US" altLang="ja-JP" dirty="0" smtClean="0"/>
              <a:t> of LSP violation in Ruby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8245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latin typeface="Courier New" pitchFamily="49" charset="0"/>
                <a:cs typeface="Courier New" pitchFamily="49" charset="0"/>
              </a:rPr>
              <a:t>class Employee &lt; Person</a:t>
            </a:r>
          </a:p>
          <a:p>
            <a:r>
              <a:rPr lang="en-US" altLang="ja-JP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2400" dirty="0" err="1">
                <a:latin typeface="Courier New" pitchFamily="49" charset="0"/>
                <a:cs typeface="Courier New" pitchFamily="49" charset="0"/>
              </a:rPr>
              <a:t>undef</a:t>
            </a:r>
            <a:r>
              <a:rPr lang="en-US" altLang="ja-JP" sz="2400" dirty="0">
                <a:latin typeface="Courier New" pitchFamily="49" charset="0"/>
                <a:cs typeface="Courier New" pitchFamily="49" charset="0"/>
              </a:rPr>
              <a:t> name</a:t>
            </a:r>
          </a:p>
          <a:p>
            <a:r>
              <a:rPr lang="en-US" altLang="ja-JP" sz="24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400" dirty="0" err="1">
                <a:latin typeface="Courier New" pitchFamily="49" charset="0"/>
                <a:cs typeface="Courier New" pitchFamily="49" charset="0"/>
              </a:rPr>
              <a:t>print_name</a:t>
            </a:r>
            <a:r>
              <a:rPr lang="en-US" altLang="ja-JP" sz="2400" dirty="0">
                <a:latin typeface="Courier New" pitchFamily="49" charset="0"/>
                <a:cs typeface="Courier New" pitchFamily="49" charset="0"/>
              </a:rPr>
              <a:t>(person)</a:t>
            </a:r>
          </a:p>
          <a:p>
            <a:r>
              <a:rPr lang="en-US" altLang="ja-JP" sz="2400" dirty="0">
                <a:latin typeface="Courier New" pitchFamily="49" charset="0"/>
                <a:cs typeface="Courier New" pitchFamily="49" charset="0"/>
              </a:rPr>
              <a:t>  puts person.name</a:t>
            </a:r>
          </a:p>
          <a:p>
            <a:r>
              <a:rPr lang="en-US" altLang="ja-JP" sz="24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matz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ja-JP" sz="2400" dirty="0" err="1">
                <a:latin typeface="Courier New" pitchFamily="49" charset="0"/>
                <a:cs typeface="Courier New" pitchFamily="49" charset="0"/>
              </a:rPr>
              <a:t>Employee.new</a:t>
            </a:r>
            <a:endParaRPr lang="en-US" altLang="ja-JP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2400" dirty="0">
                <a:latin typeface="Courier New" pitchFamily="49" charset="0"/>
                <a:cs typeface="Courier New" pitchFamily="49" charset="0"/>
              </a:rPr>
              <a:t>matz.name = "Yukihiro Matsumoto"</a:t>
            </a:r>
          </a:p>
          <a:p>
            <a:r>
              <a:rPr lang="en-US" altLang="ja-JP" sz="2400" dirty="0" err="1">
                <a:latin typeface="Courier New" pitchFamily="49" charset="0"/>
                <a:cs typeface="Courier New" pitchFamily="49" charset="0"/>
              </a:rPr>
              <a:t>print_name</a:t>
            </a:r>
            <a:r>
              <a:rPr lang="en-US" altLang="ja-JP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400" dirty="0" err="1">
                <a:latin typeface="Courier New" pitchFamily="49" charset="0"/>
                <a:cs typeface="Courier New" pitchFamily="49" charset="0"/>
              </a:rPr>
              <a:t>matz</a:t>
            </a:r>
            <a:r>
              <a:rPr lang="en-US" altLang="ja-JP" sz="2400" dirty="0">
                <a:latin typeface="Courier New" pitchFamily="49" charset="0"/>
                <a:cs typeface="Courier New" pitchFamily="49" charset="0"/>
              </a:rPr>
              <a:t>) #=&gt; undefined 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method</a:t>
            </a:r>
            <a:endParaRPr lang="en-US" altLang="ja-JP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7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Implementation-only inheritance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Subclassing</a:t>
            </a:r>
            <a:r>
              <a:rPr kumimoji="1" lang="en-US" altLang="ja-JP" dirty="0" smtClean="0"/>
              <a:t> is not Subtyping</a:t>
            </a:r>
          </a:p>
          <a:p>
            <a:r>
              <a:rPr lang="en-US" altLang="ja-JP" dirty="0" smtClean="0"/>
              <a:t>Duck typing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39551" y="3068960"/>
            <a:ext cx="4673975" cy="17641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print_name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(person)</a:t>
            </a:r>
          </a:p>
          <a:p>
            <a:r>
              <a:rPr lang="en-US" altLang="ja-JP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puts person.name</a:t>
            </a:r>
          </a:p>
          <a:p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altLang="ja-JP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912502" y="2996952"/>
            <a:ext cx="1899858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Person</a:t>
            </a:r>
            <a:endParaRPr kumimoji="1" lang="ja-JP" altLang="en-US" sz="2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5912502" y="4005064"/>
            <a:ext cx="1899858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Employee</a:t>
            </a:r>
            <a:endParaRPr kumimoji="1" lang="ja-JP" altLang="en-US" sz="2400" dirty="0"/>
          </a:p>
        </p:txBody>
      </p:sp>
      <p:cxnSp>
        <p:nvCxnSpPr>
          <p:cNvPr id="16" name="直線矢印コネクタ 15"/>
          <p:cNvCxnSpPr>
            <a:stCxn id="12" idx="1"/>
          </p:cNvCxnSpPr>
          <p:nvPr/>
        </p:nvCxnSpPr>
        <p:spPr>
          <a:xfrm flipH="1">
            <a:off x="4716016" y="3284984"/>
            <a:ext cx="1196486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3" idx="1"/>
          </p:cNvCxnSpPr>
          <p:nvPr/>
        </p:nvCxnSpPr>
        <p:spPr>
          <a:xfrm flipH="1" flipV="1">
            <a:off x="4716016" y="3501008"/>
            <a:ext cx="1196486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角丸四角形吹き出し 20"/>
          <p:cNvSpPr/>
          <p:nvPr/>
        </p:nvSpPr>
        <p:spPr>
          <a:xfrm>
            <a:off x="4499992" y="5085184"/>
            <a:ext cx="3096344" cy="1224136"/>
          </a:xfrm>
          <a:prstGeom prst="wedgeRoundRectCallout">
            <a:avLst>
              <a:gd name="adj1" fmla="val 24185"/>
              <a:gd name="adj2" fmla="val -9600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need not be a subclass of Person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903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Mix-in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33123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ja-JP" sz="2400" dirty="0">
                <a:latin typeface="Courier New" pitchFamily="49" charset="0"/>
                <a:cs typeface="Courier New" pitchFamily="49" charset="0"/>
              </a:rPr>
              <a:t>; Stream; ... end</a:t>
            </a:r>
          </a:p>
          <a:p>
            <a:r>
              <a:rPr lang="en-US" altLang="ja-JP" sz="2400" dirty="0">
                <a:latin typeface="Courier New" pitchFamily="49" charset="0"/>
                <a:cs typeface="Courier New" pitchFamily="49" charset="0"/>
              </a:rPr>
              <a:t>module Readable; ... end</a:t>
            </a:r>
          </a:p>
          <a:p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ja-JP" sz="2400" dirty="0" err="1">
                <a:latin typeface="Courier New" pitchFamily="49" charset="0"/>
                <a:cs typeface="Courier New" pitchFamily="49" charset="0"/>
              </a:rPr>
              <a:t>ReadStream</a:t>
            </a:r>
            <a:r>
              <a:rPr lang="en-US" altLang="ja-JP" sz="2400" dirty="0">
                <a:latin typeface="Courier New" pitchFamily="49" charset="0"/>
                <a:cs typeface="Courier New" pitchFamily="49" charset="0"/>
              </a:rPr>
              <a:t> &lt; Stream</a:t>
            </a:r>
          </a:p>
          <a:p>
            <a:r>
              <a:rPr lang="en-US" altLang="ja-JP" sz="2400" dirty="0">
                <a:latin typeface="Courier New" pitchFamily="49" charset="0"/>
                <a:cs typeface="Courier New" pitchFamily="49" charset="0"/>
              </a:rPr>
              <a:t>  include Readable</a:t>
            </a:r>
          </a:p>
          <a:p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altLang="ja-JP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56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Multiple inheritance </a:t>
            </a:r>
            <a:r>
              <a:rPr kumimoji="1" lang="en-US" altLang="ja-JP" dirty="0" err="1" smtClean="0"/>
              <a:t>vs</a:t>
            </a:r>
            <a:r>
              <a:rPr kumimoji="1" lang="en-US" altLang="ja-JP" dirty="0" smtClean="0"/>
              <a:t> Mix-in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475656" y="2132856"/>
            <a:ext cx="1899858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Stream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25727" y="3284984"/>
            <a:ext cx="1899858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/>
              <a:t>ReadStream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2771800" y="3284984"/>
            <a:ext cx="1899858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/>
              <a:t>WriteStream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883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27584" y="2578551"/>
            <a:ext cx="7344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0" dirty="0" smtClean="0">
                <a:solidFill>
                  <a:schemeClr val="tx2"/>
                </a:solidFill>
                <a:latin typeface="+mj-lt"/>
              </a:rPr>
              <a:t>Thank you!</a:t>
            </a:r>
            <a:endParaRPr kumimoji="1" lang="ja-JP" altLang="en-US" sz="8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9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Who am I?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Shugo</a:t>
            </a:r>
            <a:r>
              <a:rPr lang="en-US" altLang="ja-JP" dirty="0" smtClean="0"/>
              <a:t> Maeda</a:t>
            </a:r>
          </a:p>
          <a:p>
            <a:pPr lvl="1"/>
            <a:r>
              <a:rPr kumimoji="1" lang="en-US" altLang="ja-JP" dirty="0" smtClean="0"/>
              <a:t>Ruby committer</a:t>
            </a:r>
          </a:p>
          <a:p>
            <a:pPr lvl="1"/>
            <a:r>
              <a:rPr lang="en-US" altLang="ja-JP" dirty="0"/>
              <a:t>D</a:t>
            </a:r>
            <a:r>
              <a:rPr lang="en-US" altLang="ja-JP" dirty="0" smtClean="0"/>
              <a:t>irector of </a:t>
            </a:r>
            <a:r>
              <a:rPr lang="en-US" altLang="ja-JP" dirty="0" err="1" smtClean="0"/>
              <a:t>NaCl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Secretary General of Ruby Association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939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What's Ruby Association?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Organization dedicated to Ruby's</a:t>
            </a:r>
          </a:p>
          <a:p>
            <a:pPr lvl="1"/>
            <a:r>
              <a:rPr lang="en-US" altLang="ja-JP" dirty="0" smtClean="0"/>
              <a:t>Development, and</a:t>
            </a:r>
          </a:p>
          <a:p>
            <a:pPr lvl="2"/>
            <a:r>
              <a:rPr kumimoji="1" lang="en-US" altLang="ja-JP" dirty="0" smtClean="0"/>
              <a:t>Grant program</a:t>
            </a:r>
          </a:p>
          <a:p>
            <a:pPr lvl="2"/>
            <a:r>
              <a:rPr lang="en-US" altLang="ja-JP" dirty="0" smtClean="0"/>
              <a:t>Maintenance of the stable version</a:t>
            </a:r>
          </a:p>
          <a:p>
            <a:pPr lvl="1"/>
            <a:r>
              <a:rPr kumimoji="1" lang="en-US" altLang="ja-JP" dirty="0" smtClean="0"/>
              <a:t>Promotion</a:t>
            </a:r>
          </a:p>
          <a:p>
            <a:pPr lvl="2"/>
            <a:r>
              <a:rPr lang="en-US" altLang="ja-JP" dirty="0"/>
              <a:t>Certification for Ruby programmers</a:t>
            </a:r>
            <a:endParaRPr lang="ja-JP" altLang="en-US" dirty="0"/>
          </a:p>
          <a:p>
            <a:pPr lvl="2"/>
            <a:r>
              <a:rPr lang="en-US" altLang="ja-JP" dirty="0" err="1" smtClean="0"/>
              <a:t>RubyWorld</a:t>
            </a:r>
            <a:r>
              <a:rPr lang="en-US" altLang="ja-JP" dirty="0" smtClean="0"/>
              <a:t> Conference (Nov 8 – Nov 9)</a:t>
            </a:r>
          </a:p>
          <a:p>
            <a:pPr lvl="2"/>
            <a:r>
              <a:rPr lang="en-US" altLang="ja-JP" dirty="0" smtClean="0"/>
              <a:t>Seminars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64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love motorcycles</a:t>
            </a:r>
            <a:endParaRPr kumimoji="1" lang="ja-JP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51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コンテンツ プレースホルダー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1"/>
          </a:xfr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7224" y="152718"/>
            <a:ext cx="5791200" cy="1371600"/>
          </a:xfrm>
        </p:spPr>
        <p:txBody>
          <a:bodyPr/>
          <a:lstStyle/>
          <a:p>
            <a:pPr algn="r"/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love fishing</a:t>
            </a:r>
            <a:endParaRPr kumimoji="1" lang="ja-JP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311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4941168"/>
            <a:ext cx="5791200" cy="1371600"/>
          </a:xfrm>
        </p:spPr>
        <p:txBody>
          <a:bodyPr/>
          <a:lstStyle/>
          <a:p>
            <a:r>
              <a:rPr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love my family</a:t>
            </a:r>
            <a:endParaRPr kumimoji="1" lang="ja-JP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902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Today's topic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Refinements</a:t>
            </a:r>
          </a:p>
          <a:p>
            <a:pPr lvl="1"/>
            <a:r>
              <a:rPr lang="en-US" altLang="ja-JP" dirty="0"/>
              <a:t>A</a:t>
            </a:r>
            <a:r>
              <a:rPr lang="en-US" altLang="ja-JP" dirty="0" smtClean="0"/>
              <a:t> new feature to extend classes </a:t>
            </a:r>
            <a:r>
              <a:rPr lang="en-US" altLang="ja-JP" b="1" dirty="0" smtClean="0">
                <a:solidFill>
                  <a:srgbClr val="FF0000"/>
                </a:solidFill>
              </a:rPr>
              <a:t>locally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868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Background –</a:t>
            </a:r>
            <a:br>
              <a:rPr kumimoji="1" lang="en-US" altLang="ja-JP" dirty="0" smtClean="0"/>
            </a:br>
            <a:r>
              <a:rPr kumimoji="1" lang="en-US" altLang="ja-JP" dirty="0" smtClean="0"/>
              <a:t>existing class extensions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1748294914"/>
              </p:ext>
            </p:extLst>
          </p:nvPr>
        </p:nvGraphicFramePr>
        <p:xfrm>
          <a:off x="1403648" y="1916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93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Subclassing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38164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latin typeface="Courier New" pitchFamily="49" charset="0"/>
                <a:cs typeface="Courier New" pitchFamily="49" charset="0"/>
              </a:rPr>
              <a:t>class Person</a:t>
            </a:r>
          </a:p>
          <a:p>
            <a:r>
              <a:rPr lang="en-US" altLang="ja-JP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2400" dirty="0" err="1">
                <a:latin typeface="Courier New" pitchFamily="49" charset="0"/>
                <a:cs typeface="Courier New" pitchFamily="49" charset="0"/>
              </a:rPr>
              <a:t>attr_accessor</a:t>
            </a:r>
            <a:r>
              <a:rPr lang="en-US" altLang="ja-JP" sz="2400" dirty="0">
                <a:latin typeface="Courier New" pitchFamily="49" charset="0"/>
                <a:cs typeface="Courier New" pitchFamily="49" charset="0"/>
              </a:rPr>
              <a:t> :name</a:t>
            </a:r>
          </a:p>
          <a:p>
            <a:r>
              <a:rPr lang="en-US" altLang="ja-JP" sz="24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altLang="ja-JP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2400" dirty="0">
                <a:latin typeface="Courier New" pitchFamily="49" charset="0"/>
                <a:cs typeface="Courier New" pitchFamily="49" charset="0"/>
              </a:rPr>
              <a:t>class Employee &lt; Person</a:t>
            </a:r>
          </a:p>
          <a:p>
            <a:r>
              <a:rPr lang="en-US" altLang="ja-JP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2400" dirty="0" err="1">
                <a:latin typeface="Courier New" pitchFamily="49" charset="0"/>
                <a:cs typeface="Courier New" pitchFamily="49" charset="0"/>
              </a:rPr>
              <a:t>attr_accessor</a:t>
            </a:r>
            <a:r>
              <a:rPr lang="en-US" altLang="ja-JP" sz="2400" dirty="0">
                <a:latin typeface="Courier New" pitchFamily="49" charset="0"/>
                <a:cs typeface="Courier New" pitchFamily="49" charset="0"/>
              </a:rPr>
              <a:t> :</a:t>
            </a:r>
            <a:r>
              <a:rPr lang="en-US" altLang="ja-JP" sz="2400" dirty="0" err="1">
                <a:latin typeface="Courier New" pitchFamily="49" charset="0"/>
                <a:cs typeface="Courier New" pitchFamily="49" charset="0"/>
              </a:rPr>
              <a:t>monthly_salary</a:t>
            </a:r>
            <a:endParaRPr lang="en-US" altLang="ja-JP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altLang="ja-JP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479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9513</TotalTime>
  <Words>244</Words>
  <Application>Microsoft Office PowerPoint</Application>
  <PresentationFormat>画面に合わせる (4:3)</PresentationFormat>
  <Paragraphs>92</Paragraphs>
  <Slides>16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エッセンシャル</vt:lpstr>
      <vt:lpstr>Refinements – A new feature of Ruby</vt:lpstr>
      <vt:lpstr>Who am I?</vt:lpstr>
      <vt:lpstr>What's Ruby Association?</vt:lpstr>
      <vt:lpstr>I love motorcycles</vt:lpstr>
      <vt:lpstr>I love fishing</vt:lpstr>
      <vt:lpstr>I love my family</vt:lpstr>
      <vt:lpstr>Today's topic</vt:lpstr>
      <vt:lpstr>Background – existing class extensions</vt:lpstr>
      <vt:lpstr>Subclassing</vt:lpstr>
      <vt:lpstr>Ruby's subclassing</vt:lpstr>
      <vt:lpstr>LSP</vt:lpstr>
      <vt:lpstr>An exmaple of LSP violation in Ruby</vt:lpstr>
      <vt:lpstr>Implementation-only inheritance</vt:lpstr>
      <vt:lpstr>Mix-in</vt:lpstr>
      <vt:lpstr>Multiple inheritance vs Mix-in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Purely functional programming in Ruby</dc:title>
  <dc:creator>shugo</dc:creator>
  <cp:lastModifiedBy>前田修吾</cp:lastModifiedBy>
  <cp:revision>223</cp:revision>
  <dcterms:created xsi:type="dcterms:W3CDTF">2012-08-14T05:01:14Z</dcterms:created>
  <dcterms:modified xsi:type="dcterms:W3CDTF">2012-10-06T08:07:26Z</dcterms:modified>
</cp:coreProperties>
</file>