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9"/>
  </p:notesMasterIdLst>
  <p:handoutMasterIdLst>
    <p:handoutMasterId r:id="rId70"/>
  </p:handoutMasterIdLst>
  <p:sldIdLst>
    <p:sldId id="256" r:id="rId2"/>
    <p:sldId id="257" r:id="rId3"/>
    <p:sldId id="258" r:id="rId4"/>
    <p:sldId id="271" r:id="rId5"/>
    <p:sldId id="259" r:id="rId6"/>
    <p:sldId id="261" r:id="rId7"/>
    <p:sldId id="262" r:id="rId8"/>
    <p:sldId id="263" r:id="rId9"/>
    <p:sldId id="265" r:id="rId10"/>
    <p:sldId id="264" r:id="rId11"/>
    <p:sldId id="269" r:id="rId12"/>
    <p:sldId id="266" r:id="rId13"/>
    <p:sldId id="267" r:id="rId14"/>
    <p:sldId id="268" r:id="rId15"/>
    <p:sldId id="272" r:id="rId16"/>
    <p:sldId id="273" r:id="rId17"/>
    <p:sldId id="274" r:id="rId18"/>
    <p:sldId id="302" r:id="rId19"/>
    <p:sldId id="300" r:id="rId20"/>
    <p:sldId id="303" r:id="rId21"/>
    <p:sldId id="275" r:id="rId22"/>
    <p:sldId id="301" r:id="rId23"/>
    <p:sldId id="306" r:id="rId24"/>
    <p:sldId id="307" r:id="rId25"/>
    <p:sldId id="309" r:id="rId26"/>
    <p:sldId id="310" r:id="rId27"/>
    <p:sldId id="311" r:id="rId28"/>
    <p:sldId id="312" r:id="rId29"/>
    <p:sldId id="314" r:id="rId30"/>
    <p:sldId id="313" r:id="rId31"/>
    <p:sldId id="315" r:id="rId32"/>
    <p:sldId id="278" r:id="rId33"/>
    <p:sldId id="304" r:id="rId34"/>
    <p:sldId id="279" r:id="rId35"/>
    <p:sldId id="280" r:id="rId36"/>
    <p:sldId id="281" r:id="rId37"/>
    <p:sldId id="282" r:id="rId38"/>
    <p:sldId id="305" r:id="rId39"/>
    <p:sldId id="283" r:id="rId40"/>
    <p:sldId id="285" r:id="rId41"/>
    <p:sldId id="316" r:id="rId42"/>
    <p:sldId id="286" r:id="rId43"/>
    <p:sldId id="335" r:id="rId44"/>
    <p:sldId id="287" r:id="rId45"/>
    <p:sldId id="288" r:id="rId46"/>
    <p:sldId id="290" r:id="rId47"/>
    <p:sldId id="292" r:id="rId48"/>
    <p:sldId id="293" r:id="rId49"/>
    <p:sldId id="334" r:id="rId50"/>
    <p:sldId id="294" r:id="rId51"/>
    <p:sldId id="327" r:id="rId52"/>
    <p:sldId id="328" r:id="rId53"/>
    <p:sldId id="329" r:id="rId54"/>
    <p:sldId id="295" r:id="rId55"/>
    <p:sldId id="330" r:id="rId56"/>
    <p:sldId id="361" r:id="rId57"/>
    <p:sldId id="296" r:id="rId58"/>
    <p:sldId id="297" r:id="rId59"/>
    <p:sldId id="319" r:id="rId60"/>
    <p:sldId id="298" r:id="rId61"/>
    <p:sldId id="299" r:id="rId62"/>
    <p:sldId id="320" r:id="rId63"/>
    <p:sldId id="321" r:id="rId64"/>
    <p:sldId id="322" r:id="rId65"/>
    <p:sldId id="324" r:id="rId66"/>
    <p:sldId id="325" r:id="rId67"/>
    <p:sldId id="326" r:id="rId68"/>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SimSun"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SimSun"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SimSun"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SimSun"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SimSun" pitchFamily="2" charset="-122"/>
        <a:cs typeface="+mn-cs"/>
      </a:defRPr>
    </a:lvl5pPr>
    <a:lvl6pPr marL="2286000" algn="l" defTabSz="914400" rtl="0" eaLnBrk="1" latinLnBrk="0" hangingPunct="1">
      <a:defRPr kern="1200">
        <a:solidFill>
          <a:schemeClr val="tx1"/>
        </a:solidFill>
        <a:latin typeface="Arial" charset="0"/>
        <a:ea typeface="SimSun" pitchFamily="2" charset="-122"/>
        <a:cs typeface="+mn-cs"/>
      </a:defRPr>
    </a:lvl6pPr>
    <a:lvl7pPr marL="2743200" algn="l" defTabSz="914400" rtl="0" eaLnBrk="1" latinLnBrk="0" hangingPunct="1">
      <a:defRPr kern="1200">
        <a:solidFill>
          <a:schemeClr val="tx1"/>
        </a:solidFill>
        <a:latin typeface="Arial" charset="0"/>
        <a:ea typeface="SimSun" pitchFamily="2" charset="-122"/>
        <a:cs typeface="+mn-cs"/>
      </a:defRPr>
    </a:lvl7pPr>
    <a:lvl8pPr marL="3200400" algn="l" defTabSz="914400" rtl="0" eaLnBrk="1" latinLnBrk="0" hangingPunct="1">
      <a:defRPr kern="1200">
        <a:solidFill>
          <a:schemeClr val="tx1"/>
        </a:solidFill>
        <a:latin typeface="Arial" charset="0"/>
        <a:ea typeface="SimSun" pitchFamily="2" charset="-122"/>
        <a:cs typeface="+mn-cs"/>
      </a:defRPr>
    </a:lvl8pPr>
    <a:lvl9pPr marL="3657600" algn="l" defTabSz="914400" rtl="0" eaLnBrk="1" latinLnBrk="0" hangingPunct="1">
      <a:defRPr kern="1200">
        <a:solidFill>
          <a:schemeClr val="tx1"/>
        </a:solidFill>
        <a:latin typeface="Arial" charset="0"/>
        <a:ea typeface="SimSun" pitchFamily="2" charset="-122"/>
        <a:cs typeface="+mn-cs"/>
      </a:defRPr>
    </a:lvl9pPr>
  </p:defaultTextStyle>
  <p:extLst>
    <p:ext uri="{521415D9-36F7-43E2-AB2F-B90AF26B5E84}">
      <p14:sectionLst xmlns:p14="http://schemas.microsoft.com/office/powerpoint/2010/main">
        <p14:section name="Default Section" id="{84E593FA-31F5-43D1-91B7-DBF53ECB01E1}">
          <p14:sldIdLst>
            <p14:sldId id="256"/>
            <p14:sldId id="257"/>
            <p14:sldId id="258"/>
            <p14:sldId id="271"/>
            <p14:sldId id="259"/>
            <p14:sldId id="261"/>
            <p14:sldId id="262"/>
            <p14:sldId id="263"/>
            <p14:sldId id="265"/>
            <p14:sldId id="264"/>
            <p14:sldId id="269"/>
            <p14:sldId id="266"/>
            <p14:sldId id="267"/>
            <p14:sldId id="268"/>
            <p14:sldId id="272"/>
            <p14:sldId id="273"/>
            <p14:sldId id="274"/>
            <p14:sldId id="302"/>
            <p14:sldId id="300"/>
            <p14:sldId id="303"/>
            <p14:sldId id="275"/>
            <p14:sldId id="301"/>
            <p14:sldId id="306"/>
            <p14:sldId id="307"/>
            <p14:sldId id="309"/>
            <p14:sldId id="310"/>
            <p14:sldId id="311"/>
            <p14:sldId id="312"/>
            <p14:sldId id="314"/>
            <p14:sldId id="313"/>
            <p14:sldId id="315"/>
            <p14:sldId id="278"/>
            <p14:sldId id="304"/>
            <p14:sldId id="279"/>
            <p14:sldId id="280"/>
            <p14:sldId id="281"/>
            <p14:sldId id="282"/>
            <p14:sldId id="305"/>
            <p14:sldId id="283"/>
            <p14:sldId id="285"/>
            <p14:sldId id="316"/>
            <p14:sldId id="286"/>
            <p14:sldId id="335"/>
            <p14:sldId id="287"/>
            <p14:sldId id="288"/>
            <p14:sldId id="290"/>
            <p14:sldId id="292"/>
            <p14:sldId id="293"/>
            <p14:sldId id="334"/>
            <p14:sldId id="294"/>
            <p14:sldId id="327"/>
            <p14:sldId id="328"/>
            <p14:sldId id="329"/>
            <p14:sldId id="295"/>
            <p14:sldId id="330"/>
            <p14:sldId id="361"/>
            <p14:sldId id="296"/>
            <p14:sldId id="297"/>
            <p14:sldId id="319"/>
            <p14:sldId id="298"/>
            <p14:sldId id="299"/>
            <p14:sldId id="320"/>
            <p14:sldId id="321"/>
            <p14:sldId id="322"/>
            <p14:sldId id="324"/>
            <p14:sldId id="325"/>
            <p14:sldId id="326"/>
          </p14:sldIdLst>
        </p14:section>
      </p14:sectionLst>
    </p:ext>
    <p:ext uri="{EFAFB233-063F-42B5-8137-9DF3F51BA10A}">
      <p15:sldGuideLst xmlns:p15="http://schemas.microsoft.com/office/powerpoint/2012/main">
        <p15:guide id="1" orient="horz" pos="216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6"/>
    <p:restoredTop sz="94701"/>
  </p:normalViewPr>
  <p:slideViewPr>
    <p:cSldViewPr>
      <p:cViewPr varScale="1">
        <p:scale>
          <a:sx n="95" d="100"/>
          <a:sy n="95" d="100"/>
        </p:scale>
        <p:origin x="1384" y="176"/>
      </p:cViewPr>
      <p:guideLst>
        <p:guide orient="horz" pos="2160"/>
        <p:guide pos="287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handoutMaster" Target="handoutMasters/handout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EA9767-79FC-4771-B34A-4762A3058F58}" type="datetimeFigureOut">
              <a:rPr lang="fr-FR" smtClean="0"/>
              <a:pPr/>
              <a:t>29/01/2017</a:t>
            </a:fld>
            <a:endParaRPr lang="fr-F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9C7061-A708-4042-9805-9552FF244962}" type="slidenum">
              <a:rPr lang="fr-FR" smtClean="0"/>
              <a:pPr/>
              <a:t>‹#›</a:t>
            </a:fld>
            <a:endParaRPr lang="fr-FR"/>
          </a:p>
        </p:txBody>
      </p:sp>
    </p:spTree>
    <p:extLst>
      <p:ext uri="{BB962C8B-B14F-4D97-AF65-F5344CB8AC3E}">
        <p14:creationId xmlns:p14="http://schemas.microsoft.com/office/powerpoint/2010/main" val="35655806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Espace réservé de l'en-tête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latin typeface="Arial" pitchFamily="34" charset="0"/>
              </a:defRPr>
            </a:lvl1pPr>
          </a:lstStyle>
          <a:p>
            <a:pPr>
              <a:defRPr/>
            </a:pPr>
            <a:endParaRPr lang="fr-FR" altLang="fr-FR"/>
          </a:p>
        </p:txBody>
      </p:sp>
      <p:sp>
        <p:nvSpPr>
          <p:cNvPr id="2051" name="Espace réservé de la date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a:latin typeface="Arial" pitchFamily="34" charset="0"/>
              </a:defRPr>
            </a:lvl1pPr>
          </a:lstStyle>
          <a:p>
            <a:pPr>
              <a:defRPr/>
            </a:pPr>
            <a:fld id="{DCB60B88-F4C6-47E8-99F8-ED3D20AD36F0}" type="datetime1">
              <a:rPr lang="zh-CN" altLang="fr-FR"/>
              <a:pPr>
                <a:defRPr/>
              </a:pPr>
              <a:t>2017/1/29</a:t>
            </a:fld>
            <a:endParaRPr lang="fr-FR" altLang="zh-CN" sz="1200"/>
          </a:p>
        </p:txBody>
      </p:sp>
      <p:sp>
        <p:nvSpPr>
          <p:cNvPr id="71684" name="Espace réservé de l'image des diapositives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Espace réservé des commentaires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itchFamily="34" charset="0"/>
              </a:defRPr>
            </a:lvl1pPr>
            <a:lvl2pPr defTabSz="0" eaLnBrk="0" hangingPunct="0">
              <a:spcBef>
                <a:spcPct val="30000"/>
              </a:spcBef>
              <a:defRPr sz="1200">
                <a:solidFill>
                  <a:schemeClr val="tx1"/>
                </a:solidFill>
                <a:latin typeface="Arial" pitchFamily="34" charset="0"/>
              </a:defRPr>
            </a:lvl2pPr>
            <a:lvl3pPr defTabSz="0" eaLnBrk="0" hangingPunct="0">
              <a:spcBef>
                <a:spcPct val="30000"/>
              </a:spcBef>
              <a:defRPr sz="1200">
                <a:solidFill>
                  <a:schemeClr val="tx1"/>
                </a:solidFill>
                <a:latin typeface="Arial" pitchFamily="34" charset="0"/>
              </a:defRPr>
            </a:lvl3pPr>
            <a:lvl4pPr defTabSz="0" eaLnBrk="0" hangingPunct="0">
              <a:spcBef>
                <a:spcPct val="30000"/>
              </a:spcBef>
              <a:defRPr sz="1200">
                <a:solidFill>
                  <a:schemeClr val="tx1"/>
                </a:solidFill>
                <a:latin typeface="Arial" pitchFamily="34" charset="0"/>
              </a:defRPr>
            </a:lvl4pPr>
            <a:lvl5pPr defTabSz="0" eaLnBrk="0" hangingPunct="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fr-FR" altLang="zh-CN" smtClean="0"/>
              <a:t>Modifiez les styles du texte du masque</a:t>
            </a:r>
          </a:p>
          <a:p>
            <a:pPr>
              <a:buFontTx/>
              <a:buNone/>
              <a:defRPr/>
            </a:pPr>
            <a:r>
              <a:rPr lang="fr-FR" altLang="zh-CN" smtClean="0"/>
              <a:t>Deuxième niveau</a:t>
            </a:r>
          </a:p>
          <a:p>
            <a:pPr>
              <a:buFontTx/>
              <a:buNone/>
              <a:defRPr/>
            </a:pPr>
            <a:r>
              <a:rPr lang="fr-FR" altLang="zh-CN" smtClean="0"/>
              <a:t>Troisième niveau</a:t>
            </a:r>
          </a:p>
          <a:p>
            <a:pPr>
              <a:buFontTx/>
              <a:buNone/>
              <a:defRPr/>
            </a:pPr>
            <a:r>
              <a:rPr lang="fr-FR" altLang="zh-CN" smtClean="0"/>
              <a:t>Quatrième niveau</a:t>
            </a:r>
          </a:p>
          <a:p>
            <a:pPr>
              <a:buFontTx/>
              <a:buNone/>
              <a:defRPr/>
            </a:pPr>
            <a:r>
              <a:rPr lang="fr-FR" altLang="zh-CN" smtClean="0"/>
              <a:t>Cinquième niveau</a:t>
            </a:r>
          </a:p>
        </p:txBody>
      </p:sp>
      <p:sp>
        <p:nvSpPr>
          <p:cNvPr id="2054" name="Espace réservé du pied de page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latin typeface="Arial" pitchFamily="34" charset="0"/>
              </a:defRPr>
            </a:lvl1pPr>
          </a:lstStyle>
          <a:p>
            <a:pPr>
              <a:defRPr/>
            </a:pPr>
            <a:endParaRPr lang="fr-FR" altLang="fr-FR"/>
          </a:p>
        </p:txBody>
      </p:sp>
      <p:sp>
        <p:nvSpPr>
          <p:cNvPr id="2055" name="Espace réservé du numéro de diapositive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a:latin typeface="Arial" pitchFamily="34" charset="0"/>
              </a:defRPr>
            </a:lvl1pPr>
          </a:lstStyle>
          <a:p>
            <a:pPr>
              <a:defRPr/>
            </a:pPr>
            <a:fld id="{86A0A73F-3E3E-448D-9ACA-07CC6EFE3B3C}" type="slidenum">
              <a:rPr lang="fr-FR" altLang="zh-CN"/>
              <a:pPr>
                <a:defRPr/>
              </a:pPr>
              <a:t>‹#›</a:t>
            </a:fld>
            <a:endParaRPr lang="fr-FR" altLang="zh-CN" sz="1200"/>
          </a:p>
        </p:txBody>
      </p:sp>
    </p:spTree>
    <p:extLst>
      <p:ext uri="{BB962C8B-B14F-4D97-AF65-F5344CB8AC3E}">
        <p14:creationId xmlns:p14="http://schemas.microsoft.com/office/powerpoint/2010/main" val="3829663336"/>
      </p:ext>
    </p:extLst>
  </p:cSld>
  <p:clrMap bg1="lt1" tx1="dk1" bg2="lt2" tx2="dk2" accent1="accent1" accent2="accent2" accent3="accent3" accent4="accent4" accent5="accent5" accent6="accent6" hlink="hlink" folHlink="folHlink"/>
  <p:hf sldNum="0" hdr="0" ftr="0" dt="0"/>
  <p:notesStyle>
    <a:lvl1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notesMaster" Target="../notesMasters/notesMaster1.xml"/><Relationship Id="rId3"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notesMaster" Target="../notesMasters/notesMaster1.xml"/><Relationship Id="rId3" Type="http://schemas.openxmlformats.org/officeDocument/2006/relationships/slide" Target="../slides/slide59.xml"/></Relationships>
</file>

<file path=ppt/notesSlides/_rels/notesSlide13.xml.rels><?xml version="1.0" encoding="UTF-8" standalone="yes"?>
<Relationships xmlns="http://schemas.openxmlformats.org/package/2006/relationships"><Relationship Id="rId1" Type="http://schemas.openxmlformats.org/officeDocument/2006/relationships/themeOverride" Target="../theme/themeOverride12.xml"/><Relationship Id="rId2" Type="http://schemas.openxmlformats.org/officeDocument/2006/relationships/notesMaster" Target="../notesMasters/notesMaster1.xml"/><Relationship Id="rId3"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fr-FR" dirty="0"/>
          </a:p>
        </p:txBody>
      </p:sp>
    </p:spTree>
    <p:extLst>
      <p:ext uri="{BB962C8B-B14F-4D97-AF65-F5344CB8AC3E}">
        <p14:creationId xmlns:p14="http://schemas.microsoft.com/office/powerpoint/2010/main" val="387526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0898" name="Espace réservé de l'image des diapositives 1"/>
          <p:cNvSpPr>
            <a:spLocks noGrp="1" noRot="1" noChangeAspect="1" noChangeArrowheads="1" noTextEdit="1"/>
          </p:cNvSpPr>
          <p:nvPr>
            <p:ph type="sldImg" idx="4294967295"/>
          </p:nvPr>
        </p:nvSpPr>
        <p:spPr>
          <a:xfrm>
            <a:off x="-3797300" y="0"/>
            <a:ext cx="9144000" cy="6858000"/>
          </a:xfrm>
        </p:spPr>
      </p:sp>
      <p:sp>
        <p:nvSpPr>
          <p:cNvPr id="80899" name="Espace réservé des commentaires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zh-CN" smtClean="0">
                <a:latin typeface="Arial" charset="0"/>
              </a:rPr>
              <a:t>• Les parenthèses qui suivent le nom de la fonction peuvent contenir différents noms de variables comme paramètres de la fonction. Les noms des paramètres n’ont aucune importance en soi, et vous pouvez même leur donner des noms qui existent déjà dans le script, quoique ce ne soit pas conseillé. L’utilisation des paramètres n’est pas obligatoire.</a:t>
            </a:r>
          </a:p>
          <a:p>
            <a:r>
              <a:rPr lang="fr-FR" altLang="zh-CN" smtClean="0">
                <a:latin typeface="Arial" charset="0"/>
              </a:rPr>
              <a:t>• Ouvrez un bloc de code limité par des accolades contenant l’ensemble du code de définition de la fonction. Cette partie, qui constitue le corps de la fonction, peut contenir toutes les instructions de PHP ainsi que n’importe quelle fonction native.</a:t>
            </a:r>
          </a:p>
          <a:p>
            <a:r>
              <a:rPr lang="fr-FR" altLang="zh-CN" smtClean="0">
                <a:latin typeface="Arial" charset="0"/>
              </a:rPr>
              <a:t>• Si la fonction doit retourner une valeur, ce qui n’est pas obligatoire, il faut faire précéder la variable ou l’expression qui contient cette valeur du mot-clé return.</a:t>
            </a:r>
          </a:p>
        </p:txBody>
      </p:sp>
    </p:spTree>
    <p:extLst>
      <p:ext uri="{BB962C8B-B14F-4D97-AF65-F5344CB8AC3E}">
        <p14:creationId xmlns:p14="http://schemas.microsoft.com/office/powerpoint/2010/main" val="2802479167"/>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22" name="Espace réservé de l'image des diapositives 1"/>
          <p:cNvSpPr>
            <a:spLocks noGrp="1" noRot="1" noChangeAspect="1" noChangeArrowheads="1" noTextEdit="1"/>
          </p:cNvSpPr>
          <p:nvPr>
            <p:ph type="sldImg" idx="4294967295"/>
          </p:nvPr>
        </p:nvSpPr>
        <p:spPr>
          <a:xfrm>
            <a:off x="-3330575" y="0"/>
            <a:ext cx="8978900" cy="6734175"/>
          </a:xfrm>
        </p:spPr>
      </p:sp>
      <p:sp>
        <p:nvSpPr>
          <p:cNvPr id="81923" name="Espace réservé des commentaires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zh-CN" smtClean="0">
                <a:latin typeface="Arial" charset="0"/>
              </a:rPr>
              <a:t>Les fonctions de date de PHP permettent d’afficher le jour, la date et l’heure sur les pages</a:t>
            </a:r>
          </a:p>
          <a:p>
            <a:r>
              <a:rPr lang="fr-FR" altLang="zh-CN" smtClean="0">
                <a:latin typeface="Arial" charset="0"/>
              </a:rPr>
              <a:t>Web, qu’elles soient statiques ou créées dynamiquement.</a:t>
            </a:r>
          </a:p>
        </p:txBody>
      </p:sp>
    </p:spTree>
    <p:extLst>
      <p:ext uri="{BB962C8B-B14F-4D97-AF65-F5344CB8AC3E}">
        <p14:creationId xmlns:p14="http://schemas.microsoft.com/office/powerpoint/2010/main" val="391920326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2946" name="Espace réservé de l'image des diapositives 1"/>
          <p:cNvSpPr>
            <a:spLocks noGrp="1" noRot="1" noChangeAspect="1" noChangeArrowheads="1" noTextEdit="1"/>
          </p:cNvSpPr>
          <p:nvPr>
            <p:ph type="sldImg" idx="4294967295"/>
          </p:nvPr>
        </p:nvSpPr>
        <p:spPr>
          <a:xfrm>
            <a:off x="-3852863" y="0"/>
            <a:ext cx="8166101" cy="6126163"/>
          </a:xfrm>
        </p:spPr>
      </p:sp>
      <p:sp>
        <p:nvSpPr>
          <p:cNvPr id="82947" name="Espace réservé des commentaires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zh-CN" smtClean="0">
                <a:latin typeface="Arial" charset="0"/>
              </a:rPr>
              <a:t>Les arrays numérotés permettent de stocker une série d'éléments du même type, comme des prénoms. Chaque élément du tableau contiendra alors un prénom.</a:t>
            </a:r>
          </a:p>
          <a:p>
            <a:r>
              <a:rPr lang="fr-FR" altLang="zh-CN" smtClean="0">
                <a:latin typeface="Arial" charset="0"/>
              </a:rPr>
              <a:t>Les arrays associatifs permettent de découper une donnée en plusieurs sous-éléments. Par exemple, une adresse peut être découpée en nom, prénom, nom de rue, ville…</a:t>
            </a:r>
          </a:p>
          <a:p>
            <a:endParaRPr lang="fr-FR" altLang="zh-CN" smtClean="0">
              <a:latin typeface="Arial" charset="0"/>
            </a:endParaRPr>
          </a:p>
        </p:txBody>
      </p:sp>
    </p:spTree>
    <p:extLst>
      <p:ext uri="{BB962C8B-B14F-4D97-AF65-F5344CB8AC3E}">
        <p14:creationId xmlns:p14="http://schemas.microsoft.com/office/powerpoint/2010/main" val="4010151967"/>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3970" name="Espace réservé de l'image des diapositives 1"/>
          <p:cNvSpPr>
            <a:spLocks noGrp="1" noRot="1" noChangeAspect="1" noChangeArrowheads="1" noTextEdit="1"/>
          </p:cNvSpPr>
          <p:nvPr>
            <p:ph type="sldImg" idx="4294967295"/>
          </p:nvPr>
        </p:nvSpPr>
        <p:spPr>
          <a:xfrm>
            <a:off x="-3933825" y="0"/>
            <a:ext cx="8985250" cy="6740525"/>
          </a:xfrm>
        </p:spPr>
      </p:sp>
      <p:sp>
        <p:nvSpPr>
          <p:cNvPr id="83971" name="Espace réservé des commentaires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zh-CN" smtClean="0">
                <a:latin typeface="Arial" charset="0"/>
              </a:rPr>
              <a:t>Dans le premier et le dernier exemple, l'ordre a beaucoup d'importance. Le premier élément (« Rabat ») aura le n°0, ensuite Casablanca le n°1, etc.</a:t>
            </a:r>
          </a:p>
        </p:txBody>
      </p:sp>
    </p:spTree>
    <p:extLst>
      <p:ext uri="{BB962C8B-B14F-4D97-AF65-F5344CB8AC3E}">
        <p14:creationId xmlns:p14="http://schemas.microsoft.com/office/powerpoint/2010/main" val="54733097"/>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2706" name="Espace réservé de l'image des diapositives 1"/>
          <p:cNvSpPr>
            <a:spLocks noGrp="1" noRot="1" noChangeAspect="1" noChangeArrowheads="1" noTextEdit="1"/>
          </p:cNvSpPr>
          <p:nvPr>
            <p:ph type="sldImg" idx="4294967295"/>
          </p:nvPr>
        </p:nvSpPr>
        <p:spPr>
          <a:xfrm>
            <a:off x="-3852863" y="0"/>
            <a:ext cx="8166101" cy="6126163"/>
          </a:xfrm>
        </p:spPr>
      </p:sp>
      <p:sp>
        <p:nvSpPr>
          <p:cNvPr id="72707" name="Espace réservé des commentaires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zh-CN" dirty="0" smtClean="0">
                <a:latin typeface="Arial" charset="0"/>
              </a:rPr>
              <a:t>- Le HTML statique est mort.</a:t>
            </a:r>
          </a:p>
          <a:p>
            <a:r>
              <a:rPr lang="fr-FR" altLang="zh-CN" dirty="0" smtClean="0">
                <a:latin typeface="Arial" charset="0"/>
              </a:rPr>
              <a:t>- Plus personne ne code son site directement en HTML.</a:t>
            </a:r>
          </a:p>
          <a:p>
            <a:r>
              <a:rPr lang="fr-FR" altLang="zh-CN" dirty="0" smtClean="0">
                <a:latin typeface="Arial" charset="0"/>
              </a:rPr>
              <a:t>- Utiliser plutôt des scripts qui génèrent des pages HTML selon les informations qui sont en base de données.</a:t>
            </a:r>
          </a:p>
          <a:p>
            <a:endParaRPr lang="fr-FR" altLang="zh-CN" dirty="0" smtClean="0">
              <a:latin typeface="Arial" charset="0"/>
            </a:endParaRPr>
          </a:p>
        </p:txBody>
      </p:sp>
    </p:spTree>
    <p:extLst>
      <p:ext uri="{BB962C8B-B14F-4D97-AF65-F5344CB8AC3E}">
        <p14:creationId xmlns:p14="http://schemas.microsoft.com/office/powerpoint/2010/main" val="80789812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Espace réservé de l'image des diapositives 1"/>
          <p:cNvSpPr>
            <a:spLocks noGrp="1" noRot="1" noChangeAspect="1" noChangeArrowheads="1" noTextEdit="1"/>
          </p:cNvSpPr>
          <p:nvPr>
            <p:ph type="sldImg" idx="4294967295"/>
          </p:nvPr>
        </p:nvSpPr>
        <p:spPr>
          <a:xfrm>
            <a:off x="-258718050" y="0"/>
            <a:ext cx="517439275" cy="388080250"/>
          </a:xfrm>
        </p:spPr>
      </p:sp>
      <p:sp>
        <p:nvSpPr>
          <p:cNvPr id="73731" name="Espace réservé des commentaires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fr-FR" altLang="zh-CN" smtClean="0">
                <a:latin typeface="Arial" charset="0"/>
              </a:rPr>
              <a:t>Apache : c'est un serveur web. Il s'agit du plus important de tous les programmes, car c'est lui qui est chargé de délivrer les pages web aux visiteurs. Cependant, Apache ne gère  que les sites web statiques (il ne peut traiter que des pages HTML). Il faut donc le compléter avec d'autres programmes.</a:t>
            </a:r>
          </a:p>
          <a:p>
            <a:pPr lvl="1"/>
            <a:r>
              <a:rPr lang="fr-FR" altLang="zh-CN" smtClean="0">
                <a:latin typeface="Arial" charset="0"/>
              </a:rPr>
              <a:t>PHP : c'est un plug-in pour Apache qui le rend capable de traiter des pages web dynamiques en PHP.</a:t>
            </a:r>
          </a:p>
          <a:p>
            <a:pPr lvl="1"/>
            <a:r>
              <a:rPr lang="fr-FR" altLang="zh-CN" smtClean="0">
                <a:latin typeface="Arial" charset="0"/>
              </a:rPr>
              <a:t>MySQL : c'est le logiciel de gestion de bases de données. Il permet d'enregistrer des données de manière organisée.</a:t>
            </a:r>
          </a:p>
          <a:p>
            <a:pPr lvl="1"/>
            <a:r>
              <a:rPr lang="fr-FR" altLang="zh-CN" smtClean="0">
                <a:latin typeface="Arial" charset="0"/>
              </a:rPr>
              <a:t>NetBeans : est un environnement de développement intégré (EDI) développé en Java, qui est capable de gérer la programmation en Java, J2EE, C/C++, Rails, et PHP/Javascript.</a:t>
            </a:r>
          </a:p>
          <a:p>
            <a:pPr lvl="2"/>
            <a:r>
              <a:rPr lang="fr-FR" altLang="zh-CN" smtClean="0">
                <a:latin typeface="Arial" charset="0"/>
              </a:rPr>
              <a:t>téléchargeable à l’adresse : https://netbeans.org/downloads/</a:t>
            </a:r>
          </a:p>
          <a:p>
            <a:pPr lvl="1"/>
            <a:r>
              <a:rPr lang="fr-FR" altLang="zh-CN" smtClean="0">
                <a:latin typeface="Arial" charset="0"/>
              </a:rPr>
              <a:t>Navigateur web : il permet de tester la page web (exemple : Mozilla Firefox, Internet Explorer, Google Chrome, Opera, Safari, etc..)</a:t>
            </a:r>
          </a:p>
          <a:p>
            <a:endParaRPr lang="fr-FR" altLang="zh-CN" smtClean="0">
              <a:latin typeface="Arial" charset="0"/>
            </a:endParaRPr>
          </a:p>
        </p:txBody>
      </p:sp>
    </p:spTree>
    <p:extLst>
      <p:ext uri="{BB962C8B-B14F-4D97-AF65-F5344CB8AC3E}">
        <p14:creationId xmlns:p14="http://schemas.microsoft.com/office/powerpoint/2010/main" val="2622601162"/>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4754" name="Espace réservé de l'image des diapositives 1"/>
          <p:cNvSpPr>
            <a:spLocks noGrp="1" noRot="1" noChangeAspect="1" noChangeArrowheads="1" noTextEdit="1"/>
          </p:cNvSpPr>
          <p:nvPr>
            <p:ph type="sldImg" idx="4294967295"/>
          </p:nvPr>
        </p:nvSpPr>
        <p:spPr>
          <a:xfrm>
            <a:off x="-4071938" y="0"/>
            <a:ext cx="8604251" cy="6453188"/>
          </a:xfrm>
        </p:spPr>
      </p:sp>
      <p:sp>
        <p:nvSpPr>
          <p:cNvPr id="74755" name="Espace réservé des commentaires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zh-CN" smtClean="0">
                <a:latin typeface="Arial" charset="0"/>
              </a:rPr>
              <a:t>Un serveur local comprend les éléments suivants:</a:t>
            </a:r>
          </a:p>
          <a:p>
            <a:pPr lvl="1"/>
            <a:r>
              <a:rPr lang="fr-FR" altLang="zh-CN" smtClean="0">
                <a:latin typeface="Arial" charset="0"/>
              </a:rPr>
              <a:t>Serveur Apache.</a:t>
            </a:r>
          </a:p>
          <a:p>
            <a:pPr lvl="1"/>
            <a:r>
              <a:rPr lang="fr-FR" altLang="zh-CN" smtClean="0">
                <a:latin typeface="Arial" charset="0"/>
              </a:rPr>
              <a:t>Interpréteur de code PHP.</a:t>
            </a:r>
          </a:p>
          <a:p>
            <a:pPr lvl="1"/>
            <a:r>
              <a:rPr lang="fr-FR" altLang="zh-CN" smtClean="0">
                <a:latin typeface="Arial" charset="0"/>
              </a:rPr>
              <a:t>Base de données MySQL.</a:t>
            </a:r>
          </a:p>
          <a:p>
            <a:pPr lvl="1"/>
            <a:r>
              <a:rPr lang="fr-FR" altLang="zh-CN" smtClean="0">
                <a:latin typeface="Arial" charset="0"/>
              </a:rPr>
              <a:t>Base de données SQLite.</a:t>
            </a:r>
          </a:p>
          <a:p>
            <a:pPr lvl="1"/>
            <a:r>
              <a:rPr lang="fr-FR" altLang="zh-CN" smtClean="0">
                <a:latin typeface="Arial" charset="0"/>
              </a:rPr>
              <a:t>Utilitaire phpMyAdmin, qui permet de créer et de gérer bases et tables de données MySQL.</a:t>
            </a:r>
          </a:p>
          <a:p>
            <a:pPr lvl="1"/>
            <a:r>
              <a:rPr lang="fr-FR" altLang="zh-CN" smtClean="0">
                <a:latin typeface="Arial" charset="0"/>
              </a:rPr>
              <a:t>Utilitaire SQLiteManager, qui permet de créer et de gérer bases et tables de données SQLite.</a:t>
            </a:r>
          </a:p>
          <a:p>
            <a:endParaRPr lang="fr-FR" altLang="zh-CN" smtClean="0">
              <a:latin typeface="Arial" charset="0"/>
            </a:endParaRPr>
          </a:p>
        </p:txBody>
      </p:sp>
    </p:spTree>
    <p:extLst>
      <p:ext uri="{BB962C8B-B14F-4D97-AF65-F5344CB8AC3E}">
        <p14:creationId xmlns:p14="http://schemas.microsoft.com/office/powerpoint/2010/main" val="1147513156"/>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5778" name="Espace réservé de l'image des diapositives 1"/>
          <p:cNvSpPr>
            <a:spLocks noGrp="1" noRot="1" noChangeAspect="1" noChangeArrowheads="1" noTextEdit="1"/>
          </p:cNvSpPr>
          <p:nvPr>
            <p:ph type="sldImg" idx="4294967295"/>
          </p:nvPr>
        </p:nvSpPr>
        <p:spPr>
          <a:xfrm>
            <a:off x="-3852863" y="0"/>
            <a:ext cx="8166101" cy="6126163"/>
          </a:xfrm>
        </p:spPr>
      </p:sp>
      <p:sp>
        <p:nvSpPr>
          <p:cNvPr id="75779" name="Espace réservé des commentaires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zh-CN" smtClean="0">
                <a:latin typeface="Arial" charset="0"/>
              </a:rPr>
              <a:t>Une variable est toujours constituée de deux éléments :</a:t>
            </a:r>
          </a:p>
          <a:p>
            <a:pPr lvl="1"/>
            <a:r>
              <a:rPr lang="fr-FR" altLang="zh-CN" smtClean="0">
                <a:latin typeface="Arial" charset="0"/>
              </a:rPr>
              <a:t>son nom : pour pouvoir la reconnaître, vous devez donner un nom à votre variable. Par exemple age_du_visiteur ;</a:t>
            </a:r>
          </a:p>
          <a:p>
            <a:pPr lvl="1"/>
            <a:r>
              <a:rPr lang="fr-FR" altLang="zh-CN" smtClean="0">
                <a:latin typeface="Arial" charset="0"/>
              </a:rPr>
              <a:t>sa valeur : c'est l'information qu'elle contient, et qui peut changer. </a:t>
            </a:r>
          </a:p>
          <a:p>
            <a:endParaRPr lang="fr-FR" altLang="zh-CN" smtClean="0">
              <a:latin typeface="Arial" charset="0"/>
            </a:endParaRPr>
          </a:p>
        </p:txBody>
      </p:sp>
    </p:spTree>
    <p:extLst>
      <p:ext uri="{BB962C8B-B14F-4D97-AF65-F5344CB8AC3E}">
        <p14:creationId xmlns:p14="http://schemas.microsoft.com/office/powerpoint/2010/main" val="276373318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6802" name="Espace réservé de l'image des diapositives 1"/>
          <p:cNvSpPr>
            <a:spLocks noGrp="1" noRot="1" noChangeAspect="1" noChangeArrowheads="1" noTextEdit="1"/>
          </p:cNvSpPr>
          <p:nvPr>
            <p:ph type="sldImg" idx="4294967295"/>
          </p:nvPr>
        </p:nvSpPr>
        <p:spPr>
          <a:xfrm>
            <a:off x="-3071813" y="0"/>
            <a:ext cx="7518401" cy="5638800"/>
          </a:xfrm>
        </p:spPr>
      </p:sp>
      <p:sp>
        <p:nvSpPr>
          <p:cNvPr id="76803" name="Espace réservé des commentaires 2"/>
          <p:cNvSpPr>
            <a:spLocks noGrp="1" noRot="1" noChangeAspect="1" noChangeArrowheads="1"/>
          </p:cNvSpPr>
          <p:nvPr>
            <p:ph type="body" idx="1"/>
          </p:nvPr>
        </p:nvSpPr>
        <p:spPr bwMode="auto">
          <a:xfrm>
            <a:off x="1511300" y="0"/>
            <a:ext cx="0" cy="65928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zh-CN" smtClean="0">
                <a:latin typeface="Arial" charset="0"/>
              </a:rPr>
              <a:t>Les opérateurs sont des symboles qui permettent de manipuler des variables. Ils permettent notamment d’effectuer des opérations, d’affecter ou de comparer des valeurs, etc.</a:t>
            </a:r>
          </a:p>
        </p:txBody>
      </p:sp>
    </p:spTree>
    <p:extLst>
      <p:ext uri="{BB962C8B-B14F-4D97-AF65-F5344CB8AC3E}">
        <p14:creationId xmlns:p14="http://schemas.microsoft.com/office/powerpoint/2010/main" val="2828789058"/>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7826" name="Espace réservé de l'image des diapositives 1"/>
          <p:cNvSpPr>
            <a:spLocks noGrp="1" noRot="1" noChangeAspect="1" noChangeArrowheads="1" noTextEdit="1"/>
          </p:cNvSpPr>
          <p:nvPr>
            <p:ph type="sldImg" idx="4294967295"/>
          </p:nvPr>
        </p:nvSpPr>
        <p:spPr>
          <a:xfrm>
            <a:off x="-3071813" y="0"/>
            <a:ext cx="7518401" cy="5638800"/>
          </a:xfrm>
        </p:spPr>
      </p:sp>
      <p:sp>
        <p:nvSpPr>
          <p:cNvPr id="77827" name="Espace réservé des commentaires 2"/>
          <p:cNvSpPr>
            <a:spLocks noGrp="1" noRot="1" noChangeAspect="1" noChangeArrowheads="1"/>
          </p:cNvSpPr>
          <p:nvPr>
            <p:ph type="body" idx="1"/>
          </p:nvPr>
        </p:nvSpPr>
        <p:spPr bwMode="auto">
          <a:xfrm>
            <a:off x="1511300" y="0"/>
            <a:ext cx="0" cy="65928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zh-CN" smtClean="0">
                <a:latin typeface="Arial" charset="0"/>
              </a:rPr>
              <a:t>Les boucles sont des structures qui permettent d’exécuter plusieurs fois une même série</a:t>
            </a:r>
          </a:p>
          <a:p>
            <a:r>
              <a:rPr lang="fr-FR" altLang="zh-CN" smtClean="0">
                <a:latin typeface="Arial" charset="0"/>
              </a:rPr>
              <a:t>d’instructions en fonction d’une (ou plusieurs) condition(s).</a:t>
            </a:r>
          </a:p>
        </p:txBody>
      </p:sp>
    </p:spTree>
    <p:extLst>
      <p:ext uri="{BB962C8B-B14F-4D97-AF65-F5344CB8AC3E}">
        <p14:creationId xmlns:p14="http://schemas.microsoft.com/office/powerpoint/2010/main" val="1997170848"/>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8850" name="Espace réservé de l'image des diapositives 1"/>
          <p:cNvSpPr>
            <a:spLocks noGrp="1" noRot="1" noChangeAspect="1" noChangeArrowheads="1" noTextEdit="1"/>
          </p:cNvSpPr>
          <p:nvPr>
            <p:ph type="sldImg" idx="4294967295"/>
          </p:nvPr>
        </p:nvSpPr>
        <p:spPr>
          <a:xfrm>
            <a:off x="-3852863" y="0"/>
            <a:ext cx="8166101" cy="6126163"/>
          </a:xfrm>
        </p:spPr>
      </p:sp>
      <p:sp>
        <p:nvSpPr>
          <p:cNvPr id="78851" name="Espace réservé des commentaires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zh-CN" smtClean="0">
                <a:latin typeface="Arial" charset="0"/>
              </a:rPr>
              <a:t>Dans ce chapitre, nous allons voir trois façons différentes de programmer des boucles (while, do - while, for). Utilisez la structure qui reflète le mieux l'idée du programme que vous voulez réaliser, en respectant toutefois les directives suivantes :</a:t>
            </a:r>
          </a:p>
          <a:p>
            <a:pPr lvl="1"/>
            <a:r>
              <a:rPr lang="fr-FR" altLang="zh-CN" smtClean="0">
                <a:latin typeface="Arial" charset="0"/>
              </a:rPr>
              <a:t>Si le bloc d'instructions ne doit pas être exécuté si la condition est fausse, alors utilisez while ou for.</a:t>
            </a:r>
          </a:p>
          <a:p>
            <a:pPr lvl="1"/>
            <a:r>
              <a:rPr lang="fr-FR" altLang="zh-CN" smtClean="0">
                <a:latin typeface="Arial" charset="0"/>
              </a:rPr>
              <a:t>Si le bloc d'instructions doit être exécuté au moins une fois, alors utilisez do - while.</a:t>
            </a:r>
          </a:p>
          <a:p>
            <a:pPr lvl="1"/>
            <a:r>
              <a:rPr lang="fr-FR" altLang="zh-CN" smtClean="0">
                <a:latin typeface="Arial" charset="0"/>
              </a:rPr>
              <a:t>Si le nombre d'exécutions du bloc d'instructions dépend d'une ou de plusieurs variables qui sont modifiées à la fin de chaque répétition, alors utilisez for.</a:t>
            </a:r>
          </a:p>
          <a:p>
            <a:pPr lvl="1"/>
            <a:r>
              <a:rPr lang="fr-FR" altLang="zh-CN" smtClean="0">
                <a:latin typeface="Arial" charset="0"/>
              </a:rPr>
              <a:t>Si le bloc d'instructions doit être exécuté aussi longtemps qu'une condition extérieure est vraie (p.ex aussi longtemps qu'il y a des données dans le fichier d'entrée), alors utilisez while.</a:t>
            </a:r>
          </a:p>
          <a:p>
            <a:r>
              <a:rPr lang="fr-FR" altLang="zh-CN" smtClean="0">
                <a:latin typeface="Arial" charset="0"/>
              </a:rPr>
              <a:t>Le choix entre for et while n'est souvent qu'une question de préférence ou d'habitudes:</a:t>
            </a:r>
          </a:p>
          <a:p>
            <a:pPr lvl="1"/>
            <a:r>
              <a:rPr lang="fr-FR" altLang="zh-CN" smtClean="0">
                <a:latin typeface="Arial" charset="0"/>
              </a:rPr>
              <a:t>for nous permet de réunir avantageusement les instructions qui influencent le nombre de répétitions au début de la structure.</a:t>
            </a:r>
          </a:p>
          <a:p>
            <a:pPr lvl="1"/>
            <a:r>
              <a:rPr lang="fr-FR" altLang="zh-CN" smtClean="0">
                <a:latin typeface="Arial" charset="0"/>
              </a:rPr>
              <a:t>while a l'avantage de correspondre plus exactement aux structures d'autres langages de programmation (while, tant que).</a:t>
            </a:r>
          </a:p>
          <a:p>
            <a:pPr lvl="1"/>
            <a:r>
              <a:rPr lang="fr-FR" altLang="zh-CN" smtClean="0">
                <a:latin typeface="Arial" charset="0"/>
              </a:rPr>
              <a:t>for a le désavantage de favoriser la programmation de structures surchargées et par la suite illisibles.</a:t>
            </a:r>
          </a:p>
          <a:p>
            <a:pPr lvl="1"/>
            <a:r>
              <a:rPr lang="fr-FR" altLang="zh-CN" smtClean="0">
                <a:latin typeface="Arial" charset="0"/>
              </a:rPr>
              <a:t>while a le désavantage de mener parfois à de longues structures, dans lesquelles il faut chercher pour trouver les instructions qui influencent la condition de répétition.</a:t>
            </a:r>
          </a:p>
          <a:p>
            <a:endParaRPr lang="fr-FR" altLang="zh-CN" smtClean="0">
              <a:latin typeface="Arial" charset="0"/>
            </a:endParaRPr>
          </a:p>
        </p:txBody>
      </p:sp>
    </p:spTree>
    <p:extLst>
      <p:ext uri="{BB962C8B-B14F-4D97-AF65-F5344CB8AC3E}">
        <p14:creationId xmlns:p14="http://schemas.microsoft.com/office/powerpoint/2010/main" val="384809269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Espace réservé de l'image des diapositives 1"/>
          <p:cNvSpPr>
            <a:spLocks noGrp="1" noRot="1" noChangeAspect="1" noChangeArrowheads="1" noTextEdit="1"/>
          </p:cNvSpPr>
          <p:nvPr>
            <p:ph type="sldImg" idx="4294967295"/>
          </p:nvPr>
        </p:nvSpPr>
        <p:spPr>
          <a:xfrm>
            <a:off x="-2624138" y="0"/>
            <a:ext cx="8410576" cy="6308725"/>
          </a:xfrm>
        </p:spPr>
      </p:sp>
      <p:sp>
        <p:nvSpPr>
          <p:cNvPr id="79875" name="Espace réservé des commentaires 2"/>
          <p:cNvSpPr>
            <a:spLocks noGrp="1" noRot="1" noChangeAspect="1" noChangeArrowheads="1"/>
          </p:cNvSpPr>
          <p:nvPr>
            <p:ph type="body" idx="1"/>
          </p:nvPr>
        </p:nvSpPr>
        <p:spPr bwMode="auto">
          <a:xfrm>
            <a:off x="457200" y="1600200"/>
            <a:ext cx="8229600"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zh-CN" smtClean="0">
              <a:latin typeface="Arial" charset="0"/>
            </a:endParaRPr>
          </a:p>
          <a:p>
            <a:pPr eaLnBrk="1" hangingPunct="1">
              <a:spcBef>
                <a:spcPct val="0"/>
              </a:spcBef>
            </a:pPr>
            <a:r>
              <a:rPr lang="fr-FR" altLang="zh-CN" smtClean="0">
                <a:latin typeface="Arial" charset="0"/>
              </a:rPr>
              <a:t>Le programme commence par tester si la condition est vraie. La boucle while(){} exécute alors le code du programme jusqu’à ce que la condition devienne fausse.</a:t>
            </a:r>
          </a:p>
          <a:p>
            <a:endParaRPr lang="fr-FR" altLang="zh-CN" smtClean="0">
              <a:latin typeface="Arial" charset="0"/>
            </a:endParaRPr>
          </a:p>
        </p:txBody>
      </p:sp>
    </p:spTree>
    <p:extLst>
      <p:ext uri="{BB962C8B-B14F-4D97-AF65-F5344CB8AC3E}">
        <p14:creationId xmlns:p14="http://schemas.microsoft.com/office/powerpoint/2010/main" val="670521743"/>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FR"/>
          </a:p>
        </p:txBody>
      </p:sp>
      <p:sp>
        <p:nvSpPr>
          <p:cNvPr id="4" name="Espace réservé de la date 3"/>
          <p:cNvSpPr>
            <a:spLocks noGrp="1" noChangeArrowheads="1"/>
          </p:cNvSpPr>
          <p:nvPr>
            <p:ph type="dt" sz="half" idx="10"/>
          </p:nvPr>
        </p:nvSpPr>
        <p:spPr>
          <a:ln/>
        </p:spPr>
        <p:txBody>
          <a:bodyPr/>
          <a:lstStyle>
            <a:lvl1pPr>
              <a:defRPr/>
            </a:lvl1pPr>
          </a:lstStyle>
          <a:p>
            <a:pPr>
              <a:defRPr/>
            </a:pPr>
            <a:fld id="{D8C52865-59B3-4B53-B7E4-1B4524D6BB51}" type="datetime1">
              <a:rPr lang="fr-FR" altLang="zh-CN" smtClean="0"/>
              <a:pPr>
                <a:defRPr/>
              </a:pPr>
              <a:t>29/01/2017</a:t>
            </a:fld>
            <a:endParaRPr lang="fr-FR" altLang="zh-CN" sz="1800">
              <a:solidFill>
                <a:schemeClr val="tx1"/>
              </a:solidFill>
            </a:endParaRPr>
          </a:p>
        </p:txBody>
      </p:sp>
      <p:sp>
        <p:nvSpPr>
          <p:cNvPr id="5"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6" name="Espace réservé du numéro de diapositive 5"/>
          <p:cNvSpPr>
            <a:spLocks noGrp="1" noChangeArrowheads="1"/>
          </p:cNvSpPr>
          <p:nvPr>
            <p:ph type="sldNum" sz="quarter" idx="12"/>
          </p:nvPr>
        </p:nvSpPr>
        <p:spPr>
          <a:ln/>
        </p:spPr>
        <p:txBody>
          <a:bodyPr/>
          <a:lstStyle>
            <a:lvl1pPr>
              <a:defRPr/>
            </a:lvl1pPr>
          </a:lstStyle>
          <a:p>
            <a:pPr>
              <a:defRPr/>
            </a:pPr>
            <a:fld id="{58D90956-2215-4D13-8177-F25C192BEC7B}"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1649683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noChangeArrowheads="1"/>
          </p:cNvSpPr>
          <p:nvPr>
            <p:ph type="dt" sz="half" idx="10"/>
          </p:nvPr>
        </p:nvSpPr>
        <p:spPr>
          <a:ln/>
        </p:spPr>
        <p:txBody>
          <a:bodyPr/>
          <a:lstStyle>
            <a:lvl1pPr>
              <a:defRPr/>
            </a:lvl1pPr>
          </a:lstStyle>
          <a:p>
            <a:pPr>
              <a:defRPr/>
            </a:pPr>
            <a:fld id="{CCC98046-7936-46E7-B0D4-4F0776E4052B}" type="datetime1">
              <a:rPr lang="fr-FR" altLang="zh-CN" smtClean="0"/>
              <a:pPr>
                <a:defRPr/>
              </a:pPr>
              <a:t>29/01/2017</a:t>
            </a:fld>
            <a:endParaRPr lang="fr-FR" altLang="zh-CN" sz="1800">
              <a:solidFill>
                <a:schemeClr val="tx1"/>
              </a:solidFill>
            </a:endParaRPr>
          </a:p>
        </p:txBody>
      </p:sp>
      <p:sp>
        <p:nvSpPr>
          <p:cNvPr id="5"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6" name="Espace réservé du numéro de diapositive 5"/>
          <p:cNvSpPr>
            <a:spLocks noGrp="1" noChangeArrowheads="1"/>
          </p:cNvSpPr>
          <p:nvPr>
            <p:ph type="sldNum" sz="quarter" idx="12"/>
          </p:nvPr>
        </p:nvSpPr>
        <p:spPr>
          <a:ln/>
        </p:spPr>
        <p:txBody>
          <a:bodyPr/>
          <a:lstStyle>
            <a:lvl1pPr>
              <a:defRPr/>
            </a:lvl1pPr>
          </a:lstStyle>
          <a:p>
            <a:pPr>
              <a:defRPr/>
            </a:pPr>
            <a:fld id="{704EA9A8-6FC1-4857-A71C-0E014C61B615}"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63362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noChangeArrowheads="1"/>
          </p:cNvSpPr>
          <p:nvPr>
            <p:ph type="dt" sz="half" idx="10"/>
          </p:nvPr>
        </p:nvSpPr>
        <p:spPr>
          <a:ln/>
        </p:spPr>
        <p:txBody>
          <a:bodyPr/>
          <a:lstStyle>
            <a:lvl1pPr>
              <a:defRPr/>
            </a:lvl1pPr>
          </a:lstStyle>
          <a:p>
            <a:pPr>
              <a:defRPr/>
            </a:pPr>
            <a:fld id="{C61ACEC7-B01E-49AE-A735-5BC1DB2788A0}" type="datetime1">
              <a:rPr lang="fr-FR" altLang="zh-CN" smtClean="0"/>
              <a:pPr>
                <a:defRPr/>
              </a:pPr>
              <a:t>29/01/2017</a:t>
            </a:fld>
            <a:endParaRPr lang="fr-FR" altLang="zh-CN" sz="1800">
              <a:solidFill>
                <a:schemeClr val="tx1"/>
              </a:solidFill>
            </a:endParaRPr>
          </a:p>
        </p:txBody>
      </p:sp>
      <p:sp>
        <p:nvSpPr>
          <p:cNvPr id="5"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6" name="Espace réservé du numéro de diapositive 5"/>
          <p:cNvSpPr>
            <a:spLocks noGrp="1" noChangeArrowheads="1"/>
          </p:cNvSpPr>
          <p:nvPr>
            <p:ph type="sldNum" sz="quarter" idx="12"/>
          </p:nvPr>
        </p:nvSpPr>
        <p:spPr>
          <a:ln/>
        </p:spPr>
        <p:txBody>
          <a:bodyPr/>
          <a:lstStyle>
            <a:lvl1pPr>
              <a:defRPr/>
            </a:lvl1pPr>
          </a:lstStyle>
          <a:p>
            <a:pPr>
              <a:defRPr/>
            </a:pPr>
            <a:fld id="{D4229ECC-63F2-45BB-AE69-B0EC1C3ABD88}"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2418954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457200" y="1600200"/>
            <a:ext cx="4038600" cy="45259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noChangeArrowheads="1"/>
          </p:cNvSpPr>
          <p:nvPr>
            <p:ph type="dt" sz="half" idx="10"/>
          </p:nvPr>
        </p:nvSpPr>
        <p:spPr>
          <a:ln/>
        </p:spPr>
        <p:txBody>
          <a:bodyPr/>
          <a:lstStyle>
            <a:lvl1pPr>
              <a:defRPr/>
            </a:lvl1pPr>
          </a:lstStyle>
          <a:p>
            <a:pPr>
              <a:defRPr/>
            </a:pPr>
            <a:fld id="{CD853EE4-9994-4867-BC27-C30D784A0981}" type="datetime1">
              <a:rPr lang="fr-FR" altLang="zh-CN" smtClean="0"/>
              <a:pPr>
                <a:defRPr/>
              </a:pPr>
              <a:t>29/01/2017</a:t>
            </a:fld>
            <a:endParaRPr lang="fr-FR" altLang="zh-CN" sz="1800">
              <a:solidFill>
                <a:schemeClr val="tx1"/>
              </a:solidFill>
            </a:endParaRPr>
          </a:p>
        </p:txBody>
      </p:sp>
      <p:sp>
        <p:nvSpPr>
          <p:cNvPr id="6"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7" name="Espace réservé du numéro de diapositive 5"/>
          <p:cNvSpPr>
            <a:spLocks noGrp="1" noChangeArrowheads="1"/>
          </p:cNvSpPr>
          <p:nvPr>
            <p:ph type="sldNum" sz="quarter" idx="12"/>
          </p:nvPr>
        </p:nvSpPr>
        <p:spPr>
          <a:ln/>
        </p:spPr>
        <p:txBody>
          <a:bodyPr/>
          <a:lstStyle>
            <a:lvl1pPr>
              <a:defRPr/>
            </a:lvl1pPr>
          </a:lstStyle>
          <a:p>
            <a:pPr>
              <a:defRPr/>
            </a:pPr>
            <a:fld id="{B0D770F5-3D7E-4119-8B45-CC7BA5D9A63D}"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392016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noChangeArrowheads="1"/>
          </p:cNvSpPr>
          <p:nvPr>
            <p:ph type="dt" sz="half" idx="10"/>
          </p:nvPr>
        </p:nvSpPr>
        <p:spPr>
          <a:ln/>
        </p:spPr>
        <p:txBody>
          <a:bodyPr/>
          <a:lstStyle>
            <a:lvl1pPr>
              <a:defRPr/>
            </a:lvl1pPr>
          </a:lstStyle>
          <a:p>
            <a:pPr>
              <a:defRPr/>
            </a:pPr>
            <a:fld id="{731D0061-8D2E-4C60-83D7-CA65E85F99F9}" type="datetime1">
              <a:rPr lang="fr-FR" altLang="zh-CN" smtClean="0"/>
              <a:pPr>
                <a:defRPr/>
              </a:pPr>
              <a:t>29/01/2017</a:t>
            </a:fld>
            <a:endParaRPr lang="fr-FR" altLang="zh-CN" sz="1800">
              <a:solidFill>
                <a:schemeClr val="tx1"/>
              </a:solidFill>
            </a:endParaRPr>
          </a:p>
        </p:txBody>
      </p:sp>
      <p:sp>
        <p:nvSpPr>
          <p:cNvPr id="5"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6" name="Espace réservé du numéro de diapositive 5"/>
          <p:cNvSpPr>
            <a:spLocks noGrp="1" noChangeArrowheads="1"/>
          </p:cNvSpPr>
          <p:nvPr>
            <p:ph type="sldNum" sz="quarter" idx="12"/>
          </p:nvPr>
        </p:nvSpPr>
        <p:spPr>
          <a:ln/>
        </p:spPr>
        <p:txBody>
          <a:bodyPr/>
          <a:lstStyle>
            <a:lvl1pPr>
              <a:defRPr/>
            </a:lvl1pPr>
          </a:lstStyle>
          <a:p>
            <a:pPr>
              <a:defRPr/>
            </a:pPr>
            <a:fld id="{81EB434D-8EBC-4D04-AE11-C965DE9B409D}"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2870104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Espace réservé de la date 3"/>
          <p:cNvSpPr>
            <a:spLocks noGrp="1" noChangeArrowheads="1"/>
          </p:cNvSpPr>
          <p:nvPr>
            <p:ph type="dt" sz="half" idx="10"/>
          </p:nvPr>
        </p:nvSpPr>
        <p:spPr>
          <a:ln/>
        </p:spPr>
        <p:txBody>
          <a:bodyPr/>
          <a:lstStyle>
            <a:lvl1pPr>
              <a:defRPr/>
            </a:lvl1pPr>
          </a:lstStyle>
          <a:p>
            <a:pPr>
              <a:defRPr/>
            </a:pPr>
            <a:fld id="{2566F8E9-E336-4EBC-BA26-6823013AD52F}" type="datetime1">
              <a:rPr lang="fr-FR" altLang="zh-CN" smtClean="0"/>
              <a:pPr>
                <a:defRPr/>
              </a:pPr>
              <a:t>29/01/2017</a:t>
            </a:fld>
            <a:endParaRPr lang="fr-FR" altLang="zh-CN" sz="1800">
              <a:solidFill>
                <a:schemeClr val="tx1"/>
              </a:solidFill>
            </a:endParaRPr>
          </a:p>
        </p:txBody>
      </p:sp>
      <p:sp>
        <p:nvSpPr>
          <p:cNvPr id="5"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6" name="Espace réservé du numéro de diapositive 5"/>
          <p:cNvSpPr>
            <a:spLocks noGrp="1" noChangeArrowheads="1"/>
          </p:cNvSpPr>
          <p:nvPr>
            <p:ph type="sldNum" sz="quarter" idx="12"/>
          </p:nvPr>
        </p:nvSpPr>
        <p:spPr>
          <a:ln/>
        </p:spPr>
        <p:txBody>
          <a:bodyPr/>
          <a:lstStyle>
            <a:lvl1pPr>
              <a:defRPr/>
            </a:lvl1pPr>
          </a:lstStyle>
          <a:p>
            <a:pPr>
              <a:defRPr/>
            </a:pPr>
            <a:fld id="{BD63C50E-51D2-45EF-BBF0-403911F0F949}"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302829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noChangeArrowheads="1"/>
          </p:cNvSpPr>
          <p:nvPr>
            <p:ph type="dt" sz="half" idx="10"/>
          </p:nvPr>
        </p:nvSpPr>
        <p:spPr>
          <a:ln/>
        </p:spPr>
        <p:txBody>
          <a:bodyPr/>
          <a:lstStyle>
            <a:lvl1pPr>
              <a:defRPr/>
            </a:lvl1pPr>
          </a:lstStyle>
          <a:p>
            <a:pPr>
              <a:defRPr/>
            </a:pPr>
            <a:fld id="{C6FB7BCC-6270-40C1-A5CB-CF24E68FA818}" type="datetime1">
              <a:rPr lang="fr-FR" altLang="zh-CN" smtClean="0"/>
              <a:pPr>
                <a:defRPr/>
              </a:pPr>
              <a:t>29/01/2017</a:t>
            </a:fld>
            <a:endParaRPr lang="fr-FR" altLang="zh-CN" sz="1800">
              <a:solidFill>
                <a:schemeClr val="tx1"/>
              </a:solidFill>
            </a:endParaRPr>
          </a:p>
        </p:txBody>
      </p:sp>
      <p:sp>
        <p:nvSpPr>
          <p:cNvPr id="6"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7" name="Espace réservé du numéro de diapositive 5"/>
          <p:cNvSpPr>
            <a:spLocks noGrp="1" noChangeArrowheads="1"/>
          </p:cNvSpPr>
          <p:nvPr>
            <p:ph type="sldNum" sz="quarter" idx="12"/>
          </p:nvPr>
        </p:nvSpPr>
        <p:spPr>
          <a:ln/>
        </p:spPr>
        <p:txBody>
          <a:bodyPr/>
          <a:lstStyle>
            <a:lvl1pPr>
              <a:defRPr/>
            </a:lvl1pPr>
          </a:lstStyle>
          <a:p>
            <a:pPr>
              <a:defRPr/>
            </a:pPr>
            <a:fld id="{686B5859-0803-4BE6-8196-7415902B3705}"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279542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noChangeArrowheads="1"/>
          </p:cNvSpPr>
          <p:nvPr>
            <p:ph type="dt" sz="half" idx="10"/>
          </p:nvPr>
        </p:nvSpPr>
        <p:spPr>
          <a:ln/>
        </p:spPr>
        <p:txBody>
          <a:bodyPr/>
          <a:lstStyle>
            <a:lvl1pPr>
              <a:defRPr/>
            </a:lvl1pPr>
          </a:lstStyle>
          <a:p>
            <a:pPr>
              <a:defRPr/>
            </a:pPr>
            <a:fld id="{9DAAF920-C460-4EE0-8974-AC6958620B30}" type="datetime1">
              <a:rPr lang="fr-FR" altLang="zh-CN" smtClean="0"/>
              <a:pPr>
                <a:defRPr/>
              </a:pPr>
              <a:t>29/01/2017</a:t>
            </a:fld>
            <a:endParaRPr lang="fr-FR" altLang="zh-CN" sz="1800">
              <a:solidFill>
                <a:schemeClr val="tx1"/>
              </a:solidFill>
            </a:endParaRPr>
          </a:p>
        </p:txBody>
      </p:sp>
      <p:sp>
        <p:nvSpPr>
          <p:cNvPr id="8"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9" name="Espace réservé du numéro de diapositive 5"/>
          <p:cNvSpPr>
            <a:spLocks noGrp="1" noChangeArrowheads="1"/>
          </p:cNvSpPr>
          <p:nvPr>
            <p:ph type="sldNum" sz="quarter" idx="12"/>
          </p:nvPr>
        </p:nvSpPr>
        <p:spPr>
          <a:ln/>
        </p:spPr>
        <p:txBody>
          <a:bodyPr/>
          <a:lstStyle>
            <a:lvl1pPr>
              <a:defRPr/>
            </a:lvl1pPr>
          </a:lstStyle>
          <a:p>
            <a:pPr>
              <a:defRPr/>
            </a:pPr>
            <a:fld id="{C417BA93-5D1F-4E42-93EE-BB2B0E2836F9}"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373668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3"/>
          <p:cNvSpPr>
            <a:spLocks noGrp="1" noChangeArrowheads="1"/>
          </p:cNvSpPr>
          <p:nvPr>
            <p:ph type="dt" sz="half" idx="10"/>
          </p:nvPr>
        </p:nvSpPr>
        <p:spPr>
          <a:ln/>
        </p:spPr>
        <p:txBody>
          <a:bodyPr/>
          <a:lstStyle>
            <a:lvl1pPr>
              <a:defRPr/>
            </a:lvl1pPr>
          </a:lstStyle>
          <a:p>
            <a:pPr>
              <a:defRPr/>
            </a:pPr>
            <a:fld id="{930D0656-0772-4BF5-83ED-88EF67B0F28A}" type="datetime1">
              <a:rPr lang="fr-FR" altLang="zh-CN" smtClean="0"/>
              <a:pPr>
                <a:defRPr/>
              </a:pPr>
              <a:t>29/01/2017</a:t>
            </a:fld>
            <a:endParaRPr lang="fr-FR" altLang="zh-CN" sz="1800">
              <a:solidFill>
                <a:schemeClr val="tx1"/>
              </a:solidFill>
            </a:endParaRPr>
          </a:p>
        </p:txBody>
      </p:sp>
      <p:sp>
        <p:nvSpPr>
          <p:cNvPr id="4"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5" name="Espace réservé du numéro de diapositive 5"/>
          <p:cNvSpPr>
            <a:spLocks noGrp="1" noChangeArrowheads="1"/>
          </p:cNvSpPr>
          <p:nvPr>
            <p:ph type="sldNum" sz="quarter" idx="12"/>
          </p:nvPr>
        </p:nvSpPr>
        <p:spPr>
          <a:ln/>
        </p:spPr>
        <p:txBody>
          <a:bodyPr/>
          <a:lstStyle>
            <a:lvl1pPr>
              <a:defRPr/>
            </a:lvl1pPr>
          </a:lstStyle>
          <a:p>
            <a:pPr>
              <a:defRPr/>
            </a:pPr>
            <a:fld id="{D9A0C740-BA0F-4FD0-8E24-2D71E0E700EC}"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334248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noChangeArrowheads="1"/>
          </p:cNvSpPr>
          <p:nvPr>
            <p:ph type="dt" sz="half" idx="10"/>
          </p:nvPr>
        </p:nvSpPr>
        <p:spPr>
          <a:ln/>
        </p:spPr>
        <p:txBody>
          <a:bodyPr/>
          <a:lstStyle>
            <a:lvl1pPr>
              <a:defRPr/>
            </a:lvl1pPr>
          </a:lstStyle>
          <a:p>
            <a:pPr>
              <a:defRPr/>
            </a:pPr>
            <a:fld id="{42400942-E753-4529-AFEA-F9C215AF8AB7}" type="datetime1">
              <a:rPr lang="fr-FR" altLang="zh-CN" smtClean="0"/>
              <a:pPr>
                <a:defRPr/>
              </a:pPr>
              <a:t>29/01/2017</a:t>
            </a:fld>
            <a:endParaRPr lang="fr-FR" altLang="zh-CN" sz="1800">
              <a:solidFill>
                <a:schemeClr val="tx1"/>
              </a:solidFill>
            </a:endParaRPr>
          </a:p>
        </p:txBody>
      </p:sp>
      <p:sp>
        <p:nvSpPr>
          <p:cNvPr id="3"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4" name="Espace réservé du numéro de diapositive 5"/>
          <p:cNvSpPr>
            <a:spLocks noGrp="1" noChangeArrowheads="1"/>
          </p:cNvSpPr>
          <p:nvPr>
            <p:ph type="sldNum" sz="quarter" idx="12"/>
          </p:nvPr>
        </p:nvSpPr>
        <p:spPr>
          <a:ln/>
        </p:spPr>
        <p:txBody>
          <a:bodyPr/>
          <a:lstStyle>
            <a:lvl1pPr>
              <a:defRPr/>
            </a:lvl1pPr>
          </a:lstStyle>
          <a:p>
            <a:pPr>
              <a:defRPr/>
            </a:pPr>
            <a:fld id="{BF7CC2C1-CCA4-4A21-A85D-61FA16414A8C}"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196401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noChangeArrowheads="1"/>
          </p:cNvSpPr>
          <p:nvPr>
            <p:ph type="dt" sz="half" idx="10"/>
          </p:nvPr>
        </p:nvSpPr>
        <p:spPr>
          <a:ln/>
        </p:spPr>
        <p:txBody>
          <a:bodyPr/>
          <a:lstStyle>
            <a:lvl1pPr>
              <a:defRPr/>
            </a:lvl1pPr>
          </a:lstStyle>
          <a:p>
            <a:pPr>
              <a:defRPr/>
            </a:pPr>
            <a:fld id="{173B704A-3E0E-44F1-9B95-17A45A1B8D0F}" type="datetime1">
              <a:rPr lang="fr-FR" altLang="zh-CN" smtClean="0"/>
              <a:pPr>
                <a:defRPr/>
              </a:pPr>
              <a:t>29/01/2017</a:t>
            </a:fld>
            <a:endParaRPr lang="fr-FR" altLang="zh-CN" sz="1800">
              <a:solidFill>
                <a:schemeClr val="tx1"/>
              </a:solidFill>
            </a:endParaRPr>
          </a:p>
        </p:txBody>
      </p:sp>
      <p:sp>
        <p:nvSpPr>
          <p:cNvPr id="6"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7" name="Espace réservé du numéro de diapositive 5"/>
          <p:cNvSpPr>
            <a:spLocks noGrp="1" noChangeArrowheads="1"/>
          </p:cNvSpPr>
          <p:nvPr>
            <p:ph type="sldNum" sz="quarter" idx="12"/>
          </p:nvPr>
        </p:nvSpPr>
        <p:spPr>
          <a:ln/>
        </p:spPr>
        <p:txBody>
          <a:bodyPr/>
          <a:lstStyle>
            <a:lvl1pPr>
              <a:defRPr/>
            </a:lvl1pPr>
          </a:lstStyle>
          <a:p>
            <a:pPr>
              <a:defRPr/>
            </a:pPr>
            <a:fld id="{3BD365C3-4032-4716-B081-73E15193C9EB}"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141751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sym typeface="MS PGothic" pitchFamily="34" charset="-128"/>
            </a:endParaRP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3"/>
          <p:cNvSpPr>
            <a:spLocks noGrp="1" noChangeArrowheads="1"/>
          </p:cNvSpPr>
          <p:nvPr>
            <p:ph type="dt" sz="half" idx="10"/>
          </p:nvPr>
        </p:nvSpPr>
        <p:spPr>
          <a:ln/>
        </p:spPr>
        <p:txBody>
          <a:bodyPr/>
          <a:lstStyle>
            <a:lvl1pPr>
              <a:defRPr/>
            </a:lvl1pPr>
          </a:lstStyle>
          <a:p>
            <a:pPr>
              <a:defRPr/>
            </a:pPr>
            <a:fld id="{A6644C38-52E7-48D8-AACC-F1712F54518F}" type="datetime1">
              <a:rPr lang="fr-FR" altLang="zh-CN" smtClean="0"/>
              <a:pPr>
                <a:defRPr/>
              </a:pPr>
              <a:t>29/01/2017</a:t>
            </a:fld>
            <a:endParaRPr lang="fr-FR" altLang="zh-CN" sz="1800">
              <a:solidFill>
                <a:schemeClr val="tx1"/>
              </a:solidFill>
            </a:endParaRPr>
          </a:p>
        </p:txBody>
      </p:sp>
      <p:sp>
        <p:nvSpPr>
          <p:cNvPr id="6" name="Espace réservé du pied de page 4"/>
          <p:cNvSpPr>
            <a:spLocks noGrp="1" noChangeArrowheads="1"/>
          </p:cNvSpPr>
          <p:nvPr>
            <p:ph type="ftr" sz="quarter" idx="11"/>
          </p:nvPr>
        </p:nvSpPr>
        <p:spPr>
          <a:ln/>
        </p:spPr>
        <p:txBody>
          <a:bodyPr/>
          <a:lstStyle>
            <a:lvl1pPr>
              <a:defRPr/>
            </a:lvl1pPr>
          </a:lstStyle>
          <a:p>
            <a:pPr>
              <a:defRPr/>
            </a:pPr>
            <a:endParaRPr lang="fr-FR" altLang="fr-FR"/>
          </a:p>
        </p:txBody>
      </p:sp>
      <p:sp>
        <p:nvSpPr>
          <p:cNvPr id="7" name="Espace réservé du numéro de diapositive 5"/>
          <p:cNvSpPr>
            <a:spLocks noGrp="1" noChangeArrowheads="1"/>
          </p:cNvSpPr>
          <p:nvPr>
            <p:ph type="sldNum" sz="quarter" idx="12"/>
          </p:nvPr>
        </p:nvSpPr>
        <p:spPr>
          <a:ln/>
        </p:spPr>
        <p:txBody>
          <a:bodyPr/>
          <a:lstStyle>
            <a:lvl1pPr>
              <a:defRPr/>
            </a:lvl1pPr>
          </a:lstStyle>
          <a:p>
            <a:pPr>
              <a:defRPr/>
            </a:pPr>
            <a:fld id="{D7A7BC77-ECB6-4B30-B76A-4249CC8A4495}" type="slidenum">
              <a:rPr lang="fr-FR" altLang="zh-CN"/>
              <a:pPr>
                <a:defRPr/>
              </a:pPr>
              <a:t>‹#›</a:t>
            </a:fld>
            <a:endParaRPr lang="fr-FR" altLang="zh-CN" sz="1800">
              <a:solidFill>
                <a:schemeClr val="tx1"/>
              </a:solidFill>
            </a:endParaRPr>
          </a:p>
        </p:txBody>
      </p:sp>
    </p:spTree>
    <p:extLst>
      <p:ext uri="{BB962C8B-B14F-4D97-AF65-F5344CB8AC3E}">
        <p14:creationId xmlns:p14="http://schemas.microsoft.com/office/powerpoint/2010/main" val="1092310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zh-CN" smtClean="0">
                <a:sym typeface="MS PGothic" pitchFamily="34" charset="-128"/>
              </a:rPr>
              <a:t>Cliquez pour modifier le style du titre</a:t>
            </a:r>
          </a:p>
        </p:txBody>
      </p:sp>
      <p:sp>
        <p:nvSpPr>
          <p:cNvPr id="1027" name="Espace réservé du texte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zh-CN" smtClean="0">
                <a:sym typeface="MS PGothic" pitchFamily="34" charset="-128"/>
              </a:rPr>
              <a:t>Cliquez pour modifier les styles du texte du masque</a:t>
            </a:r>
          </a:p>
          <a:p>
            <a:pPr lvl="1"/>
            <a:r>
              <a:rPr lang="fr-FR" altLang="zh-CN" smtClean="0">
                <a:sym typeface="MS PGothic" pitchFamily="34" charset="-128"/>
              </a:rPr>
              <a:t>Deuxième niveau</a:t>
            </a:r>
          </a:p>
          <a:p>
            <a:pPr lvl="2"/>
            <a:r>
              <a:rPr lang="fr-FR" altLang="zh-CN" smtClean="0">
                <a:sym typeface="MS PGothic" pitchFamily="34" charset="-128"/>
              </a:rPr>
              <a:t>Troisième niveau</a:t>
            </a:r>
          </a:p>
          <a:p>
            <a:pPr lvl="3"/>
            <a:r>
              <a:rPr lang="fr-FR" altLang="zh-CN" smtClean="0">
                <a:sym typeface="MS PGothic" pitchFamily="34" charset="-128"/>
              </a:rPr>
              <a:t>Quatrième niveau</a:t>
            </a:r>
          </a:p>
          <a:p>
            <a:pPr lvl="4"/>
            <a:r>
              <a:rPr lang="fr-FR" altLang="zh-CN" smtClean="0">
                <a:sym typeface="MS PGothic" pitchFamily="34" charset="-128"/>
              </a:rPr>
              <a:t>Cinquième niveau</a:t>
            </a:r>
          </a:p>
        </p:txBody>
      </p:sp>
      <p:sp>
        <p:nvSpPr>
          <p:cNvPr id="1028" name="Espace réservé de la date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defRPr>
            </a:lvl1pPr>
          </a:lstStyle>
          <a:p>
            <a:pPr>
              <a:defRPr/>
            </a:pPr>
            <a:fld id="{70113559-FDD7-44CD-9CA6-D7E0DD38D87A}" type="datetime1">
              <a:rPr lang="fr-FR" altLang="zh-CN" smtClean="0"/>
              <a:pPr>
                <a:defRPr/>
              </a:pPr>
              <a:t>29/01/2017</a:t>
            </a:fld>
            <a:endParaRPr lang="fr-FR" altLang="zh-CN" sz="1800">
              <a:solidFill>
                <a:schemeClr val="tx1"/>
              </a:solidFill>
            </a:endParaRPr>
          </a:p>
        </p:txBody>
      </p:sp>
      <p:sp>
        <p:nvSpPr>
          <p:cNvPr id="1029" name="Espace réservé du pied de page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defRPr>
            </a:lvl1pPr>
          </a:lstStyle>
          <a:p>
            <a:pPr>
              <a:defRPr/>
            </a:pPr>
            <a:endParaRPr lang="fr-FR" altLang="fr-FR"/>
          </a:p>
        </p:txBody>
      </p:sp>
      <p:sp>
        <p:nvSpPr>
          <p:cNvPr id="1030" name="Espace réservé du numéro de diapositive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Arial" pitchFamily="34" charset="0"/>
              </a:defRPr>
            </a:lvl1pPr>
          </a:lstStyle>
          <a:p>
            <a:pPr>
              <a:defRPr/>
            </a:pPr>
            <a:fld id="{B3958A50-585B-4065-83B1-005BEC39D61D}" type="slidenum">
              <a:rPr lang="fr-FR" altLang="zh-CN"/>
              <a:pPr>
                <a:defRPr/>
              </a:pPr>
              <a:t>‹#›</a:t>
            </a:fld>
            <a:endParaRPr lang="fr-FR" altLang="zh-CN"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MS PGothic" pitchFamily="34" charset="-128"/>
        </a:defRPr>
      </a:lvl1pPr>
      <a:lvl2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MS PGothic" pitchFamily="34" charset="-128"/>
        </a:defRPr>
      </a:lvl2pPr>
      <a:lvl3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MS PGothic" pitchFamily="34" charset="-128"/>
        </a:defRPr>
      </a:lvl3pPr>
      <a:lvl4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MS PGothic" pitchFamily="34" charset="-128"/>
        </a:defRPr>
      </a:lvl4pPr>
      <a:lvl5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MS PGothic" pitchFamily="34" charset="-128"/>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MS PGothic" pitchFamily="34" charset="-128"/>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MS PGothic" pitchFamily="34" charset="-128"/>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MS PGothic" pitchFamily="34" charset="-128"/>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MS PGothic" pitchFamily="34" charset="-128"/>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MS PGothic" pitchFamily="34" charset="-128"/>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MS PGothic" pitchFamily="34" charset="-128"/>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MS PGothic" pitchFamily="34" charset="-128"/>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MS PGothic" pitchFamily="34" charset="-128"/>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MS PGothic" pitchFamily="34" charset="-128"/>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MS PGothic" pitchFamily="34" charset="-128"/>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oleObject" Target="../embeddings/oleObject1.bin"/><Relationship Id="rId5" Type="http://schemas.openxmlformats.org/officeDocument/2006/relationships/image" Target="../media/image10.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oleObject" Target="../embeddings/oleObject2.bin"/><Relationship Id="rId8" Type="http://schemas.openxmlformats.org/officeDocument/2006/relationships/image" Target="../media/image14.w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oleObject" Target="../embeddings/oleObject3.bin"/><Relationship Id="rId5" Type="http://schemas.openxmlformats.org/officeDocument/2006/relationships/image" Target="../media/image22.w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oleObject" Target="../embeddings/oleObject4.bin"/><Relationship Id="rId6" Type="http://schemas.openxmlformats.org/officeDocument/2006/relationships/image" Target="../media/image24.w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oleObject" Target="../embeddings/oleObject5.bin"/><Relationship Id="rId6" Type="http://schemas.openxmlformats.org/officeDocument/2006/relationships/image" Target="../media/image38.wmf"/><Relationship Id="rId7" Type="http://schemas.openxmlformats.org/officeDocument/2006/relationships/image" Target="../media/image41.png"/><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oleObject" Target="../embeddings/oleObject6.bin"/><Relationship Id="rId7" Type="http://schemas.openxmlformats.org/officeDocument/2006/relationships/image" Target="../media/image42.wmf"/><Relationship Id="rId1" Type="http://schemas.openxmlformats.org/officeDocument/2006/relationships/vmlDrawing" Target="../drawings/vmlDrawing6.vml"/><Relationship Id="rId2"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oleObject" Target="../embeddings/oleObject7.bin"/><Relationship Id="rId7" Type="http://schemas.openxmlformats.org/officeDocument/2006/relationships/image" Target="../media/image46.wmf"/><Relationship Id="rId1" Type="http://schemas.openxmlformats.org/officeDocument/2006/relationships/vmlDrawing" Target="../drawings/vmlDrawing7.vml"/><Relationship Id="rId2"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oleObject" Target="../embeddings/oleObject8.bin"/><Relationship Id="rId6" Type="http://schemas.openxmlformats.org/officeDocument/2006/relationships/image" Target="../media/image51.wmf"/><Relationship Id="rId1" Type="http://schemas.openxmlformats.org/officeDocument/2006/relationships/vmlDrawing" Target="../drawings/vmlDrawing8.vml"/><Relationship Id="rId2"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oleObject" Target="../embeddings/oleObject9.bin"/><Relationship Id="rId6" Type="http://schemas.openxmlformats.org/officeDocument/2006/relationships/image" Target="../media/image54.wmf"/><Relationship Id="rId1" Type="http://schemas.openxmlformats.org/officeDocument/2006/relationships/vmlDrawing" Target="../drawings/vmlDrawing9.v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oleObject" Target="../embeddings/oleObject10.bin"/><Relationship Id="rId6" Type="http://schemas.openxmlformats.org/officeDocument/2006/relationships/image" Target="../media/image59.wmf"/><Relationship Id="rId1" Type="http://schemas.openxmlformats.org/officeDocument/2006/relationships/vmlDrawing" Target="../drawings/vmlDrawing10.vml"/><Relationship Id="rId2"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oleObject" Target="../embeddings/oleObject11.bin"/><Relationship Id="rId9" Type="http://schemas.openxmlformats.org/officeDocument/2006/relationships/image" Target="../media/image62.wmf"/><Relationship Id="rId1" Type="http://schemas.openxmlformats.org/officeDocument/2006/relationships/vmlDrawing" Target="../drawings/vmlDrawing11.vml"/><Relationship Id="rId2"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oleObject" Target="../embeddings/oleObject12.bin"/><Relationship Id="rId7" Type="http://schemas.openxmlformats.org/officeDocument/2006/relationships/image" Target="../media/image67.wmf"/><Relationship Id="rId1" Type="http://schemas.openxmlformats.org/officeDocument/2006/relationships/vmlDrawing" Target="../drawings/vmlDrawing12.vml"/><Relationship Id="rId2"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72.png"/><Relationship Id="rId5" Type="http://schemas.openxmlformats.org/officeDocument/2006/relationships/image" Target="../media/image73.png"/><Relationship Id="rId6" Type="http://schemas.openxmlformats.org/officeDocument/2006/relationships/oleObject" Target="../embeddings/oleObject13.bin"/><Relationship Id="rId7" Type="http://schemas.openxmlformats.org/officeDocument/2006/relationships/image" Target="../media/image71.wmf"/><Relationship Id="rId1" Type="http://schemas.openxmlformats.org/officeDocument/2006/relationships/vmlDrawing" Target="../drawings/vmlDrawing13.vml"/><Relationship Id="rId2"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png"/><Relationship Id="rId6" Type="http://schemas.openxmlformats.org/officeDocument/2006/relationships/oleObject" Target="../embeddings/oleObject14.bin"/><Relationship Id="rId7" Type="http://schemas.openxmlformats.org/officeDocument/2006/relationships/image" Target="../media/image74.wmf"/><Relationship Id="rId1" Type="http://schemas.openxmlformats.org/officeDocument/2006/relationships/vmlDrawing" Target="../drawings/vmlDrawing14.vml"/><Relationship Id="rId2"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7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81.png"/><Relationship Id="rId5" Type="http://schemas.openxmlformats.org/officeDocument/2006/relationships/image" Target="../media/image82.png"/><Relationship Id="rId6" Type="http://schemas.openxmlformats.org/officeDocument/2006/relationships/oleObject" Target="../embeddings/oleObject15.bin"/><Relationship Id="rId7" Type="http://schemas.openxmlformats.org/officeDocument/2006/relationships/image" Target="../media/image80.wmf"/><Relationship Id="rId1" Type="http://schemas.openxmlformats.org/officeDocument/2006/relationships/vmlDrawing" Target="../drawings/vmlDrawing15.vml"/><Relationship Id="rId2"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oleObject" Target="../embeddings/oleObject16.bin"/><Relationship Id="rId6" Type="http://schemas.openxmlformats.org/officeDocument/2006/relationships/image" Target="../media/image84.wmf"/><Relationship Id="rId1" Type="http://schemas.openxmlformats.org/officeDocument/2006/relationships/vmlDrawing" Target="../drawings/vmlDrawing16.vml"/><Relationship Id="rId2"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4" Type="http://schemas.openxmlformats.org/officeDocument/2006/relationships/image" Target="../media/image89.png"/><Relationship Id="rId5" Type="http://schemas.openxmlformats.org/officeDocument/2006/relationships/image" Target="../media/image90.png"/><Relationship Id="rId6" Type="http://schemas.openxmlformats.org/officeDocument/2006/relationships/oleObject" Target="../embeddings/oleObject17.bin"/><Relationship Id="rId7" Type="http://schemas.openxmlformats.org/officeDocument/2006/relationships/image" Target="../media/image87.wmf"/><Relationship Id="rId1" Type="http://schemas.openxmlformats.org/officeDocument/2006/relationships/vmlDrawing" Target="../drawings/vmlDrawing17.vml"/><Relationship Id="rId2"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oleObject" Target="../embeddings/oleObject18.bin"/><Relationship Id="rId9" Type="http://schemas.openxmlformats.org/officeDocument/2006/relationships/image" Target="../media/image91.wmf"/><Relationship Id="rId1" Type="http://schemas.openxmlformats.org/officeDocument/2006/relationships/vmlDrawing" Target="../drawings/vmlDrawing18.vml"/><Relationship Id="rId2"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97.png"/><Relationship Id="rId4" Type="http://schemas.openxmlformats.org/officeDocument/2006/relationships/image" Target="../media/image98.png"/><Relationship Id="rId5" Type="http://schemas.openxmlformats.org/officeDocument/2006/relationships/image" Target="../media/image99.png"/><Relationship Id="rId6" Type="http://schemas.openxmlformats.org/officeDocument/2006/relationships/oleObject" Target="../embeddings/oleObject19.bin"/><Relationship Id="rId7" Type="http://schemas.openxmlformats.org/officeDocument/2006/relationships/image" Target="../media/image96.wmf"/><Relationship Id="rId1" Type="http://schemas.openxmlformats.org/officeDocument/2006/relationships/vmlDrawing" Target="../drawings/vmlDrawing19.vml"/><Relationship Id="rId2"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oleObject" Target="../embeddings/oleObject20.bin"/><Relationship Id="rId6" Type="http://schemas.openxmlformats.org/officeDocument/2006/relationships/image" Target="../media/image100.wmf"/><Relationship Id="rId1" Type="http://schemas.openxmlformats.org/officeDocument/2006/relationships/vmlDrawing" Target="../drawings/vmlDrawing20.vml"/><Relationship Id="rId2"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s>
</file>

<file path=ppt/slides/_rels/slide65.xml.rels><?xml version="1.0" encoding="UTF-8" standalone="yes"?>
<Relationships xmlns="http://schemas.openxmlformats.org/package/2006/relationships"><Relationship Id="rId3" Type="http://schemas.openxmlformats.org/officeDocument/2006/relationships/image" Target="../media/image105.png"/><Relationship Id="rId4" Type="http://schemas.openxmlformats.org/officeDocument/2006/relationships/image" Target="../media/image106.png"/><Relationship Id="rId5" Type="http://schemas.openxmlformats.org/officeDocument/2006/relationships/oleObject" Target="../embeddings/oleObject21.bin"/><Relationship Id="rId6" Type="http://schemas.openxmlformats.org/officeDocument/2006/relationships/image" Target="../media/image104.wmf"/><Relationship Id="rId1" Type="http://schemas.openxmlformats.org/officeDocument/2006/relationships/vmlDrawing" Target="../drawings/vmlDrawing21.vml"/><Relationship Id="rId2"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08.png"/><Relationship Id="rId4" Type="http://schemas.openxmlformats.org/officeDocument/2006/relationships/image" Target="../media/image109.png"/><Relationship Id="rId5" Type="http://schemas.openxmlformats.org/officeDocument/2006/relationships/oleObject" Target="../embeddings/oleObject22.bin"/><Relationship Id="rId6" Type="http://schemas.openxmlformats.org/officeDocument/2006/relationships/image" Target="../media/image107.wmf"/><Relationship Id="rId1" Type="http://schemas.openxmlformats.org/officeDocument/2006/relationships/vmlDrawing" Target="../drawings/vmlDrawing22.vml"/><Relationship Id="rId2"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 Id="rId6" Type="http://schemas.openxmlformats.org/officeDocument/2006/relationships/oleObject" Target="../embeddings/oleObject23.bin"/><Relationship Id="rId7" Type="http://schemas.openxmlformats.org/officeDocument/2006/relationships/image" Target="../media/image110.wmf"/><Relationship Id="rId1" Type="http://schemas.openxmlformats.org/officeDocument/2006/relationships/vmlDrawing" Target="../drawings/vmlDrawing23.v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hyperlink" Target="http://www.apachefriends.org/" TargetMode="External"/><Relationship Id="rId4" Type="http://schemas.openxmlformats.org/officeDocument/2006/relationships/hyperlink" Target="http://www.wampserver.com/"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noChangeArrowheads="1"/>
          </p:cNvSpPr>
          <p:nvPr>
            <p:ph type="ctrTitle" idx="4294967295"/>
          </p:nvPr>
        </p:nvSpPr>
        <p:spPr>
          <a:xfrm>
            <a:off x="685800" y="1772885"/>
            <a:ext cx="7772400" cy="1470025"/>
          </a:xfrm>
        </p:spPr>
        <p:txBody>
          <a:bodyPr/>
          <a:lstStyle/>
          <a:p>
            <a:pPr marL="0" indent="0" eaLnBrk="1" hangingPunct="1"/>
            <a:r>
              <a:rPr lang="fr-FR" altLang="zh-CN" smtClean="0"/>
              <a:t>PHP5 – Notions </a:t>
            </a:r>
            <a:r>
              <a:rPr lang="fr-FR" altLang="zh-CN" dirty="0" smtClean="0"/>
              <a:t>de base </a:t>
            </a:r>
          </a:p>
        </p:txBody>
      </p:sp>
      <p:sp>
        <p:nvSpPr>
          <p:cNvPr id="2052" name="ZoneTexte 3"/>
          <p:cNvSpPr>
            <a:spLocks noChangeArrowheads="1"/>
          </p:cNvSpPr>
          <p:nvPr/>
        </p:nvSpPr>
        <p:spPr bwMode="auto">
          <a:xfrm>
            <a:off x="3325921" y="2982927"/>
            <a:ext cx="2520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fr-FR" sz="1400" b="1" dirty="0" smtClean="0"/>
              <a:t>Réalisé par </a:t>
            </a:r>
            <a:r>
              <a:rPr lang="fr-FR" sz="1400" b="1" dirty="0"/>
              <a:t>:</a:t>
            </a:r>
          </a:p>
          <a:p>
            <a:pPr algn="ctr"/>
            <a:r>
              <a:rPr lang="fr-FR" sz="1400" dirty="0" smtClean="0"/>
              <a:t>Hicham </a:t>
            </a:r>
            <a:r>
              <a:rPr lang="fr-FR" sz="1400" dirty="0" err="1" smtClean="0"/>
              <a:t>hamdan</a:t>
            </a:r>
            <a:endParaRPr lang="fr-FR" sz="1400" dirty="0" smtClean="0"/>
          </a:p>
        </p:txBody>
      </p:sp>
      <p:pic>
        <p:nvPicPr>
          <p:cNvPr id="5" name="Picture 2" descr="C:\Users\Zaid\Desktop\uh1_al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705" y="260780"/>
            <a:ext cx="1871092" cy="18160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Zaid\Desktop\fstsettat_al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4957" y="433164"/>
            <a:ext cx="2211139" cy="14712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Zaid\Desktop\it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3138" y="333590"/>
            <a:ext cx="1511300" cy="151130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txBox="1">
            <a:spLocks/>
          </p:cNvSpPr>
          <p:nvPr/>
        </p:nvSpPr>
        <p:spPr>
          <a:xfrm>
            <a:off x="1907815" y="5567977"/>
            <a:ext cx="6048671" cy="1101248"/>
          </a:xfrm>
          <a:prstGeom prst="rect">
            <a:avLst/>
          </a:prstGeom>
        </p:spPr>
        <p:txBody>
          <a:bodyPr vert="horz" lIns="45720" tIns="0" rIns="45720" bIns="0">
            <a:normAutofit/>
          </a:bodyPr>
          <a:lstStyle>
            <a:lvl1pPr marL="0" indent="0" algn="r" rtl="0" eaLnBrk="1" latinLnBrk="0" hangingPunct="1">
              <a:spcBef>
                <a:spcPts val="600"/>
              </a:spcBef>
              <a:buClr>
                <a:schemeClr val="tx2"/>
              </a:buClr>
              <a:buSzPct val="73000"/>
              <a:buFont typeface="Wingdings 2"/>
              <a:buNone/>
              <a:defRPr kumimoji="0" sz="2200" kern="1200" baseline="0">
                <a:solidFill>
                  <a:srgbClr val="FFFFFF"/>
                </a:solidFill>
                <a:effectLst/>
                <a:latin typeface="+mn-lt"/>
                <a:ea typeface="+mn-ea"/>
                <a:cs typeface="+mn-cs"/>
              </a:defRPr>
            </a:lvl1pPr>
            <a:lvl2pPr marL="457200" indent="0" algn="ctr" rtl="0" eaLnBrk="1" latinLnBrk="0" hangingPunct="1">
              <a:spcBef>
                <a:spcPts val="500"/>
              </a:spcBef>
              <a:buClr>
                <a:schemeClr val="accent4"/>
              </a:buClr>
              <a:buSzPct val="80000"/>
              <a:buFont typeface="Wingdings 2"/>
              <a:buNone/>
              <a:defRPr kumimoji="0" sz="2300" kern="1200">
                <a:solidFill>
                  <a:schemeClr val="tx1">
                    <a:tint val="85000"/>
                  </a:schemeClr>
                </a:solidFill>
                <a:latin typeface="+mn-lt"/>
                <a:ea typeface="+mn-ea"/>
                <a:cs typeface="+mn-cs"/>
              </a:defRPr>
            </a:lvl2pPr>
            <a:lvl3pPr marL="914400" indent="0" algn="ctr" rtl="0" eaLnBrk="1" latinLnBrk="0" hangingPunct="1">
              <a:spcBef>
                <a:spcPts val="400"/>
              </a:spcBef>
              <a:buClr>
                <a:schemeClr val="accent4"/>
              </a:buClr>
              <a:buSzPct val="60000"/>
              <a:buFont typeface="Wingdings"/>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80000"/>
              <a:buFont typeface="Wingdings 2"/>
              <a:buNone/>
              <a:defRPr kumimoji="0" sz="2000" kern="1200">
                <a:solidFill>
                  <a:schemeClr val="tx1">
                    <a:tint val="85000"/>
                  </a:schemeClr>
                </a:solidFill>
                <a:latin typeface="+mn-lt"/>
                <a:ea typeface="+mn-ea"/>
                <a:cs typeface="+mn-cs"/>
              </a:defRPr>
            </a:lvl4pPr>
            <a:lvl5pPr marL="1828800" indent="0" algn="ctr" rtl="0" eaLnBrk="1" latinLnBrk="0" hangingPunct="1">
              <a:spcBef>
                <a:spcPts val="400"/>
              </a:spcBef>
              <a:buClr>
                <a:schemeClr val="accent4"/>
              </a:buClr>
              <a:buSzPct val="70000"/>
              <a:buFont typeface="Wingdings"/>
              <a:buNone/>
              <a:defRPr kumimoji="0" sz="1800" kern="1200">
                <a:solidFill>
                  <a:schemeClr val="tx1"/>
                </a:solidFill>
                <a:latin typeface="+mn-lt"/>
                <a:ea typeface="+mn-ea"/>
                <a:cs typeface="+mn-cs"/>
              </a:defRPr>
            </a:lvl5pPr>
            <a:lvl6pPr marL="2286000" indent="0" algn="ctr" rtl="0" eaLnBrk="1" latinLnBrk="0" hangingPunct="1">
              <a:spcBef>
                <a:spcPts val="400"/>
              </a:spcBef>
              <a:buClr>
                <a:schemeClr val="accent4"/>
              </a:buClr>
              <a:buSzPct val="80000"/>
              <a:buFont typeface="Wingdings 2"/>
              <a:buNone/>
              <a:defRPr kumimoji="0" sz="1800" kern="1200">
                <a:solidFill>
                  <a:schemeClr val="tx1">
                    <a:tint val="85000"/>
                  </a:schemeClr>
                </a:solidFill>
                <a:latin typeface="+mn-lt"/>
                <a:ea typeface="+mn-ea"/>
                <a:cs typeface="+mn-cs"/>
              </a:defRPr>
            </a:lvl6pPr>
            <a:lvl7pPr marL="2743200" indent="0" algn="ctr" rtl="0" eaLnBrk="1" latinLnBrk="0" hangingPunct="1">
              <a:spcBef>
                <a:spcPct val="20000"/>
              </a:spcBef>
              <a:buClr>
                <a:schemeClr val="accent4"/>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ts val="300"/>
              </a:spcBef>
              <a:buClr>
                <a:schemeClr val="accent4"/>
              </a:buClr>
              <a:buSzPct val="100000"/>
              <a:buNone/>
              <a:defRPr kumimoji="0" sz="1600" kern="1200" baseline="0">
                <a:solidFill>
                  <a:schemeClr val="tx1">
                    <a:tint val="85000"/>
                  </a:schemeClr>
                </a:solidFill>
                <a:latin typeface="+mn-lt"/>
                <a:ea typeface="+mn-ea"/>
                <a:cs typeface="+mn-cs"/>
              </a:defRPr>
            </a:lvl8pPr>
            <a:lvl9pPr marL="3657600" indent="0" algn="ctr" rtl="0" eaLnBrk="1" latinLnBrk="0" hangingPunct="1">
              <a:spcBef>
                <a:spcPct val="20000"/>
              </a:spcBef>
              <a:buClr>
                <a:schemeClr val="accent4"/>
              </a:buClr>
              <a:buSzPct val="100000"/>
              <a:buFont typeface="Wingdings"/>
              <a:buNone/>
              <a:defRPr kumimoji="0" sz="1400" kern="1200" baseline="0">
                <a:solidFill>
                  <a:schemeClr val="tx1"/>
                </a:solidFill>
                <a:latin typeface="+mn-lt"/>
                <a:ea typeface="+mn-ea"/>
                <a:cs typeface="+mn-cs"/>
              </a:defRPr>
            </a:lvl9pPr>
            <a:extLst/>
          </a:lstStyle>
          <a:p>
            <a:pPr algn="ctr"/>
            <a:r>
              <a:rPr lang="fr-FR" sz="1800" b="1" dirty="0" smtClean="0">
                <a:solidFill>
                  <a:schemeClr val="tx1"/>
                </a:solidFill>
              </a:rPr>
              <a:t>IT Learning – Faculté des Sciences et Technique</a:t>
            </a:r>
          </a:p>
          <a:p>
            <a:pPr algn="ctr"/>
            <a:r>
              <a:rPr lang="fr-FR" sz="1800" b="1" dirty="0" smtClean="0">
                <a:solidFill>
                  <a:schemeClr val="tx1"/>
                </a:solidFill>
              </a:rPr>
              <a:t>Université Hassan I – Settat</a:t>
            </a:r>
          </a:p>
          <a:p>
            <a:pPr algn="ctr"/>
            <a:r>
              <a:rPr lang="fr-FR" sz="1800" b="1" dirty="0" smtClean="0">
                <a:solidFill>
                  <a:schemeClr val="tx1"/>
                </a:solidFill>
              </a:rPr>
              <a:t>Année universitaire : 2014 / 2015</a:t>
            </a:r>
            <a:endParaRPr lang="fr-FR" sz="18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noChangeArrowheads="1"/>
          </p:cNvSpPr>
          <p:nvPr>
            <p:ph type="title" idx="4294967295"/>
          </p:nvPr>
        </p:nvSpPr>
        <p:spPr/>
        <p:txBody>
          <a:bodyPr/>
          <a:lstStyle/>
          <a:p>
            <a:pPr marL="0" indent="0" eaLnBrk="1" hangingPunct="1"/>
            <a:r>
              <a:rPr lang="fr-FR" altLang="zh-CN" smtClean="0"/>
              <a:t>Les balises PHP</a:t>
            </a:r>
          </a:p>
        </p:txBody>
      </p:sp>
      <p:sp>
        <p:nvSpPr>
          <p:cNvPr id="11267" name="Espace réservé du contenu 2"/>
          <p:cNvSpPr>
            <a:spLocks noGrp="1" noChangeArrowheads="1"/>
          </p:cNvSpPr>
          <p:nvPr>
            <p:ph idx="1"/>
          </p:nvPr>
        </p:nvSpPr>
        <p:spPr>
          <a:xfrm>
            <a:off x="457200" y="1600200"/>
            <a:ext cx="8291513" cy="2189163"/>
          </a:xfrm>
        </p:spPr>
        <p:txBody>
          <a:bodyPr/>
          <a:lstStyle/>
          <a:p>
            <a:pPr marL="342900" indent="-342900" algn="l" eaLnBrk="1" hangingPunct="1">
              <a:lnSpc>
                <a:spcPct val="80000"/>
              </a:lnSpc>
              <a:buFont typeface="Arial" charset="0"/>
              <a:buChar char="•"/>
            </a:pPr>
            <a:r>
              <a:rPr lang="fr-FR" altLang="zh-CN" sz="2600" smtClean="0"/>
              <a:t>Pour utiliser du PHP, on va devoir introduire une nouvelle balise.</a:t>
            </a:r>
          </a:p>
          <a:p>
            <a:pPr marL="342900" indent="-342900" algn="l" eaLnBrk="1" hangingPunct="1">
              <a:lnSpc>
                <a:spcPct val="80000"/>
              </a:lnSpc>
              <a:buFont typeface="Arial" charset="0"/>
              <a:buChar char="•"/>
            </a:pPr>
            <a:r>
              <a:rPr lang="fr-FR" altLang="zh-CN" sz="2600" smtClean="0"/>
              <a:t>Le début et la fin des portions de code PHP sont signalés grâce à des balises d’ouverture et de fermeture. Seul ce qui est entre ces balises est interprété par PHP, le reste est envoyé tel quel.</a:t>
            </a:r>
          </a:p>
          <a:p>
            <a:pPr marL="342900" indent="-342900" algn="l" eaLnBrk="1" hangingPunct="1">
              <a:lnSpc>
                <a:spcPct val="80000"/>
              </a:lnSpc>
              <a:buFont typeface="Arial" charset="0"/>
              <a:buChar char="•"/>
            </a:pPr>
            <a:endParaRPr lang="fr-FR" altLang="zh-CN" smtClean="0"/>
          </a:p>
          <a:p>
            <a:pPr marL="342900" indent="-342900" algn="l" eaLnBrk="1" hangingPunct="1">
              <a:lnSpc>
                <a:spcPct val="80000"/>
              </a:lnSpc>
              <a:buFont typeface="Arial" charset="0"/>
              <a:buChar char="•"/>
            </a:pPr>
            <a:endParaRPr lang="fr-FR" altLang="zh-CN" smtClean="0"/>
          </a:p>
        </p:txBody>
      </p:sp>
      <p:pic>
        <p:nvPicPr>
          <p:cNvPr id="11268" name="Imag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3790950"/>
            <a:ext cx="8855075"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noChangeArrowheads="1"/>
          </p:cNvSpPr>
          <p:nvPr>
            <p:ph type="title" idx="4294967295"/>
          </p:nvPr>
        </p:nvSpPr>
        <p:spPr/>
        <p:txBody>
          <a:bodyPr/>
          <a:lstStyle/>
          <a:p>
            <a:pPr marL="0" indent="0" eaLnBrk="1" hangingPunct="1"/>
            <a:r>
              <a:rPr lang="fr-FR" altLang="zh-CN" smtClean="0"/>
              <a:t>Les balises PHP</a:t>
            </a:r>
          </a:p>
        </p:txBody>
      </p:sp>
      <p:sp>
        <p:nvSpPr>
          <p:cNvPr id="12291" name="Espace réservé du contenu 2"/>
          <p:cNvSpPr>
            <a:spLocks noGrp="1" noChangeArrowheads="1"/>
          </p:cNvSpPr>
          <p:nvPr>
            <p:ph idx="1"/>
          </p:nvPr>
        </p:nvSpPr>
        <p:spPr>
          <a:xfrm>
            <a:off x="457200" y="1600200"/>
            <a:ext cx="8435975" cy="1397000"/>
          </a:xfrm>
        </p:spPr>
        <p:txBody>
          <a:bodyPr/>
          <a:lstStyle/>
          <a:p>
            <a:pPr marL="342900" indent="-342900" algn="l" eaLnBrk="1" hangingPunct="1">
              <a:buFont typeface="Arial" charset="0"/>
              <a:buChar char="•"/>
            </a:pPr>
            <a:r>
              <a:rPr lang="fr-FR" altLang="zh-CN" sz="2000" smtClean="0"/>
              <a:t>Le code PHP peut être directement intégré dans les fichiers </a:t>
            </a:r>
            <a:r>
              <a:rPr lang="fr-FR" altLang="zh-CN" sz="2000" b="1" smtClean="0"/>
              <a:t>HTML</a:t>
            </a:r>
            <a:r>
              <a:rPr lang="fr-FR" altLang="zh-CN" sz="2000" smtClean="0"/>
              <a:t>.</a:t>
            </a:r>
          </a:p>
          <a:p>
            <a:pPr marL="342900" indent="-342900" algn="l" eaLnBrk="1" hangingPunct="1">
              <a:buFont typeface="Arial" charset="0"/>
              <a:buChar char="•"/>
            </a:pPr>
            <a:r>
              <a:rPr lang="fr-FR" altLang="zh-CN" sz="2000" smtClean="0"/>
              <a:t>Les lignes de code PHP sont les parties </a:t>
            </a:r>
            <a:r>
              <a:rPr lang="fr-FR" altLang="zh-CN" sz="2000" b="1" smtClean="0"/>
              <a:t>dynamiques </a:t>
            </a:r>
            <a:r>
              <a:rPr lang="fr-FR" altLang="zh-CN" sz="2000" smtClean="0"/>
              <a:t>de la page.</a:t>
            </a:r>
          </a:p>
        </p:txBody>
      </p:sp>
      <p:pic>
        <p:nvPicPr>
          <p:cNvPr id="12292" name="Imag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2349500"/>
            <a:ext cx="8691563" cy="43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3" name="Objet 2"/>
          <p:cNvGraphicFramePr>
            <a:graphicFrameLocks noChangeAspect="1"/>
          </p:cNvGraphicFramePr>
          <p:nvPr/>
        </p:nvGraphicFramePr>
        <p:xfrm>
          <a:off x="7380288" y="6092825"/>
          <a:ext cx="1663700" cy="685800"/>
        </p:xfrm>
        <a:graphic>
          <a:graphicData uri="http://schemas.openxmlformats.org/presentationml/2006/ole">
            <mc:AlternateContent xmlns:mc="http://schemas.openxmlformats.org/markup-compatibility/2006">
              <mc:Choice xmlns:v="urn:schemas-microsoft-com:vml" Requires="v">
                <p:oleObj spid="_x0000_s12336" name="Packager Shell Object" showAsIcon="1" r:id="rId4" imgW="1674254" imgH="682580" progId="Package">
                  <p:embed/>
                </p:oleObj>
              </mc:Choice>
              <mc:Fallback>
                <p:oleObj name="Packager Shell Object" showAsIcon="1" r:id="rId4" imgW="1674254" imgH="682580" progId="Package">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6092825"/>
                        <a:ext cx="1663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noChangeArrowheads="1"/>
          </p:cNvSpPr>
          <p:nvPr>
            <p:ph type="title" idx="4294967295"/>
          </p:nvPr>
        </p:nvSpPr>
        <p:spPr/>
        <p:txBody>
          <a:bodyPr/>
          <a:lstStyle/>
          <a:p>
            <a:pPr marL="0" indent="0" eaLnBrk="1" hangingPunct="1"/>
            <a:r>
              <a:rPr lang="fr-FR" altLang="zh-CN" smtClean="0"/>
              <a:t>Afficher du texte</a:t>
            </a:r>
          </a:p>
        </p:txBody>
      </p:sp>
      <p:sp>
        <p:nvSpPr>
          <p:cNvPr id="13315" name="Espace réservé du contenu 2"/>
          <p:cNvSpPr>
            <a:spLocks noGrp="1" noChangeArrowheads="1"/>
          </p:cNvSpPr>
          <p:nvPr>
            <p:ph idx="1"/>
          </p:nvPr>
        </p:nvSpPr>
        <p:spPr>
          <a:xfrm>
            <a:off x="457200" y="1600200"/>
            <a:ext cx="8229600" cy="2333625"/>
          </a:xfrm>
        </p:spPr>
        <p:txBody>
          <a:bodyPr/>
          <a:lstStyle/>
          <a:p>
            <a:pPr marL="342900" lvl="1" indent="-342900" algn="l" eaLnBrk="1" hangingPunct="1">
              <a:lnSpc>
                <a:spcPct val="80000"/>
              </a:lnSpc>
              <a:buFont typeface="Arial" charset="0"/>
              <a:buChar char="•"/>
            </a:pPr>
            <a:r>
              <a:rPr lang="fr-FR" altLang="zh-CN" smtClean="0"/>
              <a:t>Le PHP est un langage de programmation, contient ce qu'on appelle des </a:t>
            </a:r>
            <a:r>
              <a:rPr lang="fr-FR" altLang="zh-CN" b="1" smtClean="0"/>
              <a:t>instructions</a:t>
            </a:r>
            <a:r>
              <a:rPr lang="fr-FR" altLang="zh-CN" smtClean="0"/>
              <a:t>.</a:t>
            </a:r>
          </a:p>
          <a:p>
            <a:pPr marL="342900" lvl="1" indent="-342900" algn="l" eaLnBrk="1" hangingPunct="1">
              <a:lnSpc>
                <a:spcPct val="80000"/>
              </a:lnSpc>
              <a:buFont typeface="Arial" charset="0"/>
              <a:buChar char="•"/>
            </a:pPr>
            <a:r>
              <a:rPr lang="fr-FR" altLang="zh-CN" smtClean="0"/>
              <a:t>Une instruction commande à l'ordinateur d'effectuer une action précise.</a:t>
            </a:r>
          </a:p>
          <a:p>
            <a:pPr marL="342900" lvl="1" indent="-342900" algn="l" eaLnBrk="1" hangingPunct="1">
              <a:lnSpc>
                <a:spcPct val="80000"/>
              </a:lnSpc>
              <a:buFont typeface="Arial" charset="0"/>
              <a:buChar char="•"/>
            </a:pPr>
            <a:r>
              <a:rPr lang="fr-FR" altLang="zh-CN" smtClean="0"/>
              <a:t>L'instruction </a:t>
            </a:r>
            <a:r>
              <a:rPr lang="fr-FR" altLang="zh-CN" b="1" smtClean="0"/>
              <a:t>echo</a:t>
            </a:r>
            <a:r>
              <a:rPr lang="fr-FR" altLang="zh-CN" smtClean="0"/>
              <a:t> permet d'insérer du texte dans la page web.</a:t>
            </a:r>
          </a:p>
          <a:p>
            <a:pPr marL="342900" lvl="1" indent="-342900" algn="l" eaLnBrk="1" hangingPunct="1">
              <a:lnSpc>
                <a:spcPct val="80000"/>
              </a:lnSpc>
              <a:buFont typeface="Arial" charset="0"/>
              <a:buChar char="•"/>
            </a:pPr>
            <a:endParaRPr lang="fr-FR" altLang="zh-CN" smtClean="0"/>
          </a:p>
        </p:txBody>
      </p:sp>
      <p:pic>
        <p:nvPicPr>
          <p:cNvPr id="13316"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4005263"/>
            <a:ext cx="8102600"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noChangeArrowheads="1"/>
          </p:cNvSpPr>
          <p:nvPr>
            <p:ph type="title" idx="4294967295"/>
          </p:nvPr>
        </p:nvSpPr>
        <p:spPr/>
        <p:txBody>
          <a:bodyPr/>
          <a:lstStyle/>
          <a:p>
            <a:pPr marL="0" indent="0" eaLnBrk="1" hangingPunct="1"/>
            <a:r>
              <a:rPr lang="fr-FR" altLang="zh-CN" smtClean="0"/>
              <a:t>Les commentaires</a:t>
            </a:r>
          </a:p>
        </p:txBody>
      </p:sp>
      <p:sp>
        <p:nvSpPr>
          <p:cNvPr id="14339" name="Espace réservé du contenu 5"/>
          <p:cNvSpPr>
            <a:spLocks noGrp="1" noChangeArrowheads="1"/>
          </p:cNvSpPr>
          <p:nvPr>
            <p:ph idx="1"/>
          </p:nvPr>
        </p:nvSpPr>
        <p:spPr>
          <a:xfrm>
            <a:off x="457200" y="1600200"/>
            <a:ext cx="8004175" cy="2260600"/>
          </a:xfrm>
        </p:spPr>
        <p:txBody>
          <a:bodyPr/>
          <a:lstStyle/>
          <a:p>
            <a:pPr algn="l" eaLnBrk="1" hangingPunct="1">
              <a:lnSpc>
                <a:spcPct val="80000"/>
              </a:lnSpc>
              <a:buFont typeface="Arial" charset="0"/>
              <a:buChar char="•"/>
            </a:pPr>
            <a:r>
              <a:rPr lang="fr-FR" altLang="zh-CN" sz="2400" smtClean="0"/>
              <a:t>Il existe deux types de commentaires :</a:t>
            </a:r>
          </a:p>
          <a:p>
            <a:pPr marL="742950" lvl="1" indent="-285750" algn="l" eaLnBrk="1" hangingPunct="1">
              <a:lnSpc>
                <a:spcPct val="80000"/>
              </a:lnSpc>
              <a:buFont typeface="Arial" charset="0"/>
              <a:buChar char="–"/>
            </a:pPr>
            <a:r>
              <a:rPr lang="fr-FR" altLang="zh-CN" sz="2000" b="1" smtClean="0"/>
              <a:t>Les commentaires monoligines :</a:t>
            </a:r>
            <a:r>
              <a:rPr lang="fr-FR" altLang="zh-CN" sz="2000" smtClean="0"/>
              <a:t> PHP utilise les signes de commentaires // pour commenter une ligne complète.</a:t>
            </a:r>
          </a:p>
          <a:p>
            <a:pPr marL="742950" lvl="1" indent="-285750" algn="l" eaLnBrk="1" hangingPunct="1">
              <a:lnSpc>
                <a:spcPct val="80000"/>
              </a:lnSpc>
              <a:buFont typeface="Arial" charset="0"/>
              <a:buChar char="–"/>
            </a:pPr>
            <a:r>
              <a:rPr lang="fr-FR" altLang="zh-CN" sz="2000" b="1" smtClean="0"/>
              <a:t>Les commentaires multilignes</a:t>
            </a:r>
            <a:r>
              <a:rPr lang="fr-FR" altLang="zh-CN" sz="2000" smtClean="0"/>
              <a:t> </a:t>
            </a:r>
            <a:r>
              <a:rPr lang="fr-FR" altLang="zh-CN" sz="2000" b="1" smtClean="0"/>
              <a:t>:</a:t>
            </a:r>
            <a:r>
              <a:rPr lang="fr-FR" altLang="zh-CN" sz="2000" smtClean="0"/>
              <a:t> Ils sont introduits par la séquence </a:t>
            </a:r>
            <a:r>
              <a:rPr lang="fr-FR" altLang="zh-CN" sz="2000" b="1" smtClean="0"/>
              <a:t>/*</a:t>
            </a:r>
            <a:r>
              <a:rPr lang="fr-FR" altLang="zh-CN" sz="2000" smtClean="0"/>
              <a:t> et se terminent par </a:t>
            </a:r>
            <a:r>
              <a:rPr lang="fr-FR" altLang="zh-CN" sz="2000" b="1" smtClean="0"/>
              <a:t>*/</a:t>
            </a:r>
          </a:p>
          <a:p>
            <a:pPr algn="l" eaLnBrk="1" hangingPunct="1">
              <a:lnSpc>
                <a:spcPct val="80000"/>
              </a:lnSpc>
              <a:buFont typeface="Arial" charset="0"/>
              <a:buChar char="•"/>
            </a:pPr>
            <a:r>
              <a:rPr lang="fr-FR" altLang="zh-CN" sz="2400" smtClean="0"/>
              <a:t>Un commentaire n’aura aucune influence sur l’exécution et sera ignoré par le moteur.</a:t>
            </a:r>
          </a:p>
          <a:p>
            <a:pPr algn="l" eaLnBrk="1" hangingPunct="1">
              <a:lnSpc>
                <a:spcPct val="80000"/>
              </a:lnSpc>
            </a:pPr>
            <a:endParaRPr lang="fr-FR" altLang="zh-CN" sz="2400" smtClean="0"/>
          </a:p>
        </p:txBody>
      </p:sp>
      <p:pic>
        <p:nvPicPr>
          <p:cNvPr id="14340"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613" y="3716338"/>
            <a:ext cx="53117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noChangeArrowheads="1"/>
          </p:cNvSpPr>
          <p:nvPr>
            <p:ph type="title" idx="4294967295"/>
          </p:nvPr>
        </p:nvSpPr>
        <p:spPr/>
        <p:txBody>
          <a:bodyPr/>
          <a:lstStyle/>
          <a:p>
            <a:pPr marL="0" indent="0" eaLnBrk="1" hangingPunct="1"/>
            <a:r>
              <a:rPr lang="fr-FR" altLang="zh-CN" smtClean="0"/>
              <a:t>Inclure des portions de page</a:t>
            </a:r>
          </a:p>
        </p:txBody>
      </p:sp>
      <p:sp>
        <p:nvSpPr>
          <p:cNvPr id="15363" name="Espace réservé du contenu 2"/>
          <p:cNvSpPr>
            <a:spLocks noGrp="1" noChangeArrowheads="1"/>
          </p:cNvSpPr>
          <p:nvPr>
            <p:ph idx="1"/>
          </p:nvPr>
        </p:nvSpPr>
        <p:spPr>
          <a:xfrm>
            <a:off x="387350" y="1600200"/>
            <a:ext cx="8289925" cy="5070475"/>
          </a:xfrm>
        </p:spPr>
        <p:txBody>
          <a:bodyPr/>
          <a:lstStyle/>
          <a:p>
            <a:pPr marL="342900" indent="-342900" algn="l" eaLnBrk="1" hangingPunct="1">
              <a:buFont typeface="Arial" charset="0"/>
              <a:buChar char="•"/>
            </a:pPr>
            <a:r>
              <a:rPr lang="fr-FR" altLang="en-US" sz="2000" smtClean="0"/>
              <a:t>Une des fonctionnalités les plus simples et les plus utiles de PHP est l'</a:t>
            </a:r>
            <a:r>
              <a:rPr lang="fr-FR" altLang="en-US" sz="2000" b="1" smtClean="0"/>
              <a:t>inclusion de pages</a:t>
            </a:r>
            <a:r>
              <a:rPr lang="fr-FR" altLang="en-US" sz="2000" smtClean="0"/>
              <a:t>. </a:t>
            </a:r>
          </a:p>
          <a:p>
            <a:pPr marL="342900" indent="-342900" algn="l" eaLnBrk="1" hangingPunct="1">
              <a:buFont typeface="Arial" charset="0"/>
              <a:buChar char="•"/>
            </a:pPr>
            <a:r>
              <a:rPr lang="fr-FR" altLang="en-US" sz="2000" smtClean="0"/>
              <a:t>Une page PHP peut inclure une autre page (ou un morceau de page) grâce à l'instruction </a:t>
            </a:r>
            <a:r>
              <a:rPr lang="fr-FR" altLang="en-US" sz="2000" b="1" smtClean="0"/>
              <a:t>include</a:t>
            </a:r>
            <a:r>
              <a:rPr lang="fr-FR" altLang="en-US" sz="2000" smtClean="0"/>
              <a:t> ou </a:t>
            </a:r>
            <a:r>
              <a:rPr lang="fr-FR" altLang="en-US" sz="2000" b="1" smtClean="0"/>
              <a:t>require</a:t>
            </a:r>
            <a:r>
              <a:rPr lang="fr-FR" altLang="en-US" sz="2000" smtClean="0"/>
              <a:t>.</a:t>
            </a:r>
          </a:p>
          <a:p>
            <a:pPr marL="342900" indent="-342900" algn="l" eaLnBrk="1" hangingPunct="1">
              <a:buFont typeface="Arial" charset="0"/>
              <a:buChar char="•"/>
            </a:pPr>
            <a:r>
              <a:rPr lang="fr-FR" altLang="en-US" sz="2000" smtClean="0"/>
              <a:t>La fonction </a:t>
            </a:r>
            <a:r>
              <a:rPr lang="fr-FR" altLang="en-US" sz="2000" b="1" smtClean="0"/>
              <a:t>include()</a:t>
            </a:r>
            <a:r>
              <a:rPr lang="fr-FR" altLang="en-US" sz="2000" smtClean="0"/>
              <a:t> sera remplacée par le contenu de la page demandée. Ce qui évite de copier le même code HTML plusieurs fois. Il renverra une erreur de type </a:t>
            </a:r>
            <a:r>
              <a:rPr lang="fr-FR" altLang="en-US" sz="2000" b="1" smtClean="0"/>
              <a:t>WARNING</a:t>
            </a:r>
            <a:r>
              <a:rPr lang="fr-FR" altLang="en-US" sz="2000" smtClean="0"/>
              <a:t> si elle n'arrive pas à ouvrir le fichier en question. De ce fait l'exécution du code qui suit dans la page sera exécuté.</a:t>
            </a:r>
          </a:p>
          <a:p>
            <a:pPr marL="342900" indent="-342900" algn="l" eaLnBrk="1" hangingPunct="1">
              <a:buFont typeface="Arial" charset="0"/>
              <a:buChar char="•"/>
            </a:pPr>
            <a:r>
              <a:rPr lang="fr-FR" altLang="en-US" sz="2000" smtClean="0"/>
              <a:t>La fonction </a:t>
            </a:r>
            <a:r>
              <a:rPr lang="fr-FR" altLang="en-US" sz="2000" b="1" smtClean="0"/>
              <a:t>require()</a:t>
            </a:r>
            <a:r>
              <a:rPr lang="fr-FR" altLang="en-US" sz="2000" smtClean="0"/>
              <a:t> est identique à include, à la différence près qu’en cas d’erreur, require() provoque une erreur </a:t>
            </a:r>
            <a:r>
              <a:rPr lang="fr-FR" altLang="en-US" sz="2000" b="1" smtClean="0"/>
              <a:t>fatale</a:t>
            </a:r>
            <a:r>
              <a:rPr lang="fr-FR" altLang="en-US" sz="2000" smtClean="0"/>
              <a:t> et met </a:t>
            </a:r>
            <a:r>
              <a:rPr lang="fr-FR" altLang="en-US" sz="2000" b="1" smtClean="0"/>
              <a:t>fin</a:t>
            </a:r>
            <a:r>
              <a:rPr lang="fr-FR" altLang="en-US" sz="2000" smtClean="0"/>
              <a:t> au script.</a:t>
            </a:r>
          </a:p>
          <a:p>
            <a:pPr marL="342900" indent="-342900" algn="l" eaLnBrk="1" hangingPunct="1">
              <a:buFont typeface="Arial" charset="0"/>
              <a:buChar char="•"/>
            </a:pPr>
            <a:r>
              <a:rPr lang="fr-FR" altLang="en-US" sz="2000" smtClean="0"/>
              <a:t>Les fontions </a:t>
            </a:r>
            <a:r>
              <a:rPr lang="fr-FR" altLang="en-US" sz="2000" b="1" smtClean="0"/>
              <a:t>include_once</a:t>
            </a:r>
            <a:r>
              <a:rPr lang="fr-FR" altLang="en-US" sz="2000" smtClean="0"/>
              <a:t>/</a:t>
            </a:r>
            <a:r>
              <a:rPr lang="fr-FR" altLang="en-US" sz="2000" b="1" smtClean="0"/>
              <a:t>require_one</a:t>
            </a:r>
            <a:r>
              <a:rPr lang="fr-FR" altLang="en-US" sz="2000" smtClean="0"/>
              <a:t> : elles ont un comportement similaire à include/require, mais la différence est que si le code a déjà été inclus, il ne le sera pas une seconde fois.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noChangeArrowheads="1"/>
          </p:cNvSpPr>
          <p:nvPr>
            <p:ph type="title" idx="4294967295"/>
          </p:nvPr>
        </p:nvSpPr>
        <p:spPr/>
        <p:txBody>
          <a:bodyPr/>
          <a:lstStyle/>
          <a:p>
            <a:pPr marL="0" indent="0" eaLnBrk="1" hangingPunct="1"/>
            <a:r>
              <a:rPr lang="fr-FR" altLang="zh-CN" smtClean="0"/>
              <a:t>Inclure des portions de page</a:t>
            </a:r>
          </a:p>
        </p:txBody>
      </p:sp>
      <p:sp>
        <p:nvSpPr>
          <p:cNvPr id="16387" name="Espace réservé du contenu 2"/>
          <p:cNvSpPr>
            <a:spLocks noGrp="1" noChangeArrowheads="1"/>
          </p:cNvSpPr>
          <p:nvPr>
            <p:ph idx="1"/>
          </p:nvPr>
        </p:nvSpPr>
        <p:spPr>
          <a:xfrm>
            <a:off x="385763" y="1312863"/>
            <a:ext cx="8229600" cy="4525962"/>
          </a:xfrm>
        </p:spPr>
        <p:txBody>
          <a:bodyPr/>
          <a:lstStyle/>
          <a:p>
            <a:pPr algn="l" eaLnBrk="1" hangingPunct="1">
              <a:buFont typeface="Arial" charset="0"/>
              <a:buChar char="•"/>
            </a:pPr>
            <a:r>
              <a:rPr lang="fr-FR" altLang="zh-CN" sz="2400" smtClean="0"/>
              <a:t>Principe :</a:t>
            </a:r>
          </a:p>
          <a:p>
            <a:pPr algn="l" eaLnBrk="1" hangingPunct="1"/>
            <a:endParaRPr lang="fr-FR" altLang="zh-CN" smtClean="0"/>
          </a:p>
        </p:txBody>
      </p:sp>
      <p:pic>
        <p:nvPicPr>
          <p:cNvPr id="16388"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1730375"/>
            <a:ext cx="4176713"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Imag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1844675"/>
            <a:ext cx="25209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Imag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9225" y="3286125"/>
            <a:ext cx="36353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Imag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1288" y="5402263"/>
            <a:ext cx="381635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392" name="Connecteur droit avec flèche 11"/>
          <p:cNvCxnSpPr>
            <a:cxnSpLocks noChangeShapeType="1"/>
          </p:cNvCxnSpPr>
          <p:nvPr/>
        </p:nvCxnSpPr>
        <p:spPr bwMode="auto">
          <a:xfrm flipH="1">
            <a:off x="3851275" y="2422525"/>
            <a:ext cx="1225550" cy="935038"/>
          </a:xfrm>
          <a:prstGeom prst="straightConnector1">
            <a:avLst/>
          </a:prstGeom>
          <a:noFill/>
          <a:ln w="76200">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16393" name="Connecteur droit avec flèche 13"/>
          <p:cNvCxnSpPr>
            <a:cxnSpLocks noChangeShapeType="1"/>
          </p:cNvCxnSpPr>
          <p:nvPr/>
        </p:nvCxnSpPr>
        <p:spPr bwMode="auto">
          <a:xfrm flipH="1" flipV="1">
            <a:off x="3851275" y="3789363"/>
            <a:ext cx="1368425" cy="446087"/>
          </a:xfrm>
          <a:prstGeom prst="straightConnector1">
            <a:avLst/>
          </a:prstGeom>
          <a:noFill/>
          <a:ln w="76200">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16394" name="Connecteur droit avec flèche 15"/>
          <p:cNvCxnSpPr>
            <a:cxnSpLocks noChangeShapeType="1"/>
          </p:cNvCxnSpPr>
          <p:nvPr/>
        </p:nvCxnSpPr>
        <p:spPr bwMode="auto">
          <a:xfrm flipH="1">
            <a:off x="4283075" y="6226175"/>
            <a:ext cx="865188" cy="11113"/>
          </a:xfrm>
          <a:prstGeom prst="straightConnector1">
            <a:avLst/>
          </a:prstGeom>
          <a:noFill/>
          <a:ln w="76200">
            <a:solidFill>
              <a:schemeClr val="accent1"/>
            </a:solidFill>
            <a:round/>
            <a:headEnd/>
            <a:tailEnd type="arrow" w="med" len="med"/>
          </a:ln>
          <a:extLst>
            <a:ext uri="{909E8E84-426E-40DD-AFC4-6F175D3DCCD1}">
              <a14:hiddenFill xmlns:a14="http://schemas.microsoft.com/office/drawing/2010/main">
                <a:noFill/>
              </a14:hiddenFill>
            </a:ext>
          </a:extLst>
        </p:spPr>
      </p:cxnSp>
      <p:graphicFrame>
        <p:nvGraphicFramePr>
          <p:cNvPr id="16395" name="Objet 2"/>
          <p:cNvGraphicFramePr>
            <a:graphicFrameLocks noChangeAspect="1"/>
          </p:cNvGraphicFramePr>
          <p:nvPr/>
        </p:nvGraphicFramePr>
        <p:xfrm>
          <a:off x="6732588" y="1044575"/>
          <a:ext cx="2514600" cy="685800"/>
        </p:xfrm>
        <a:graphic>
          <a:graphicData uri="http://schemas.openxmlformats.org/presentationml/2006/ole">
            <mc:AlternateContent xmlns:mc="http://schemas.openxmlformats.org/markup-compatibility/2006">
              <mc:Choice xmlns:v="urn:schemas-microsoft-com:vml" Requires="v">
                <p:oleObj spid="_x0000_s16438" name="Packager Shell Object" showAsIcon="1" r:id="rId7" imgW="2537138" imgH="682580" progId="Package">
                  <p:embed/>
                </p:oleObj>
              </mc:Choice>
              <mc:Fallback>
                <p:oleObj name="Packager Shell Object" showAsIcon="1" r:id="rId7" imgW="2537138" imgH="682580" progId="Package">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1044575"/>
                        <a:ext cx="2514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noChangeArrowheads="1"/>
          </p:cNvSpPr>
          <p:nvPr>
            <p:ph type="ctrTitle" idx="4294967295"/>
          </p:nvPr>
        </p:nvSpPr>
        <p:spPr>
          <a:xfrm>
            <a:off x="685800" y="2130425"/>
            <a:ext cx="7772400" cy="1470025"/>
          </a:xfrm>
        </p:spPr>
        <p:txBody>
          <a:bodyPr/>
          <a:lstStyle/>
          <a:p>
            <a:pPr marL="0" indent="0" eaLnBrk="1" hangingPunct="1"/>
            <a:r>
              <a:rPr lang="fr-FR" altLang="zh-CN" smtClean="0"/>
              <a:t>PHP5 - Notions de base </a:t>
            </a:r>
          </a:p>
        </p:txBody>
      </p:sp>
      <p:sp>
        <p:nvSpPr>
          <p:cNvPr id="17411" name="Sous-titre 2"/>
          <p:cNvSpPr>
            <a:spLocks noGrp="1" noChangeArrowheads="1"/>
          </p:cNvSpPr>
          <p:nvPr>
            <p:ph type="subTitle" idx="1"/>
          </p:nvPr>
        </p:nvSpPr>
        <p:spPr/>
        <p:txBody>
          <a:bodyPr/>
          <a:lstStyle/>
          <a:p>
            <a:pPr eaLnBrk="1" hangingPunct="1"/>
            <a:r>
              <a:rPr lang="fr-FR" altLang="zh-CN" b="1" smtClean="0">
                <a:solidFill>
                  <a:srgbClr val="898989"/>
                </a:solidFill>
              </a:rPr>
              <a:t>Les variables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noChangeArrowheads="1"/>
          </p:cNvSpPr>
          <p:nvPr>
            <p:ph type="title" idx="4294967295"/>
          </p:nvPr>
        </p:nvSpPr>
        <p:spPr/>
        <p:txBody>
          <a:bodyPr/>
          <a:lstStyle/>
          <a:p>
            <a:pPr marL="0" indent="0" eaLnBrk="1" hangingPunct="1"/>
            <a:r>
              <a:rPr lang="fr-FR" altLang="zh-CN" smtClean="0"/>
              <a:t>Qu'est-ce qu'une variable ?</a:t>
            </a:r>
          </a:p>
        </p:txBody>
      </p:sp>
      <p:sp>
        <p:nvSpPr>
          <p:cNvPr id="18435"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400" dirty="0" smtClean="0"/>
              <a:t>Les variables sont un élément indispensable dans tout langage de programmation</a:t>
            </a:r>
          </a:p>
          <a:p>
            <a:pPr marL="342900" indent="-342900" algn="l" eaLnBrk="1" hangingPunct="1">
              <a:buFont typeface="Arial" charset="0"/>
              <a:buChar char="•"/>
            </a:pPr>
            <a:r>
              <a:rPr lang="fr-FR" altLang="zh-CN" sz="2400" dirty="0" smtClean="0"/>
              <a:t>Les variables nous permettent de retenir </a:t>
            </a:r>
            <a:r>
              <a:rPr lang="fr-FR" altLang="zh-CN" sz="2400" b="1" dirty="0" smtClean="0"/>
              <a:t>temporairement</a:t>
            </a:r>
            <a:r>
              <a:rPr lang="fr-FR" altLang="zh-CN" sz="2400" dirty="0" smtClean="0"/>
              <a:t> des informations en mémoire.</a:t>
            </a:r>
          </a:p>
          <a:p>
            <a:pPr marL="342900" indent="-342900" algn="l" eaLnBrk="1" hangingPunct="1">
              <a:buFont typeface="Arial" charset="0"/>
              <a:buChar char="•"/>
            </a:pPr>
            <a:r>
              <a:rPr lang="fr-FR" altLang="zh-CN" sz="2400" dirty="0" smtClean="0"/>
              <a:t>En PHP, la variable (l'information) existe tant que la page est en cours de génération.</a:t>
            </a:r>
          </a:p>
          <a:p>
            <a:pPr marL="342900" indent="-342900" algn="l" eaLnBrk="1" hangingPunct="1">
              <a:buFont typeface="Arial" charset="0"/>
              <a:buChar char="•"/>
            </a:pPr>
            <a:r>
              <a:rPr lang="fr-FR" altLang="zh-CN" sz="2400" dirty="0" smtClean="0"/>
              <a:t>Dès que la page PHP est générée, toutes les variables sont supprimées de la mémoire car elles ne servent plus à rien. </a:t>
            </a:r>
          </a:p>
          <a:p>
            <a:pPr marL="342900" indent="-342900" algn="l" eaLnBrk="1" hangingPunct="1">
              <a:buFont typeface="Arial" charset="0"/>
              <a:buChar char="•"/>
            </a:pPr>
            <a:endParaRPr lang="fr-FR"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re 1"/>
          <p:cNvSpPr>
            <a:spLocks noGrp="1" noChangeArrowheads="1"/>
          </p:cNvSpPr>
          <p:nvPr>
            <p:ph type="title" idx="4294967295"/>
          </p:nvPr>
        </p:nvSpPr>
        <p:spPr/>
        <p:txBody>
          <a:bodyPr/>
          <a:lstStyle/>
          <a:p>
            <a:pPr marL="0" indent="0" eaLnBrk="1" hangingPunct="1"/>
            <a:r>
              <a:rPr lang="fr-FR" altLang="zh-CN" smtClean="0"/>
              <a:t>Syntaxe des variables</a:t>
            </a:r>
          </a:p>
        </p:txBody>
      </p:sp>
      <p:sp>
        <p:nvSpPr>
          <p:cNvPr id="19460" name="Espace réservé du contenu 2"/>
          <p:cNvSpPr>
            <a:spLocks noGrp="1" noChangeArrowheads="1"/>
          </p:cNvSpPr>
          <p:nvPr>
            <p:ph idx="1"/>
          </p:nvPr>
        </p:nvSpPr>
        <p:spPr>
          <a:xfrm>
            <a:off x="457200" y="1600200"/>
            <a:ext cx="8291513" cy="2189163"/>
          </a:xfrm>
        </p:spPr>
        <p:txBody>
          <a:bodyPr/>
          <a:lstStyle/>
          <a:p>
            <a:pPr marL="342900" indent="-342900" algn="l" eaLnBrk="1" hangingPunct="1">
              <a:buFont typeface="Arial" charset="0"/>
              <a:buChar char="•"/>
            </a:pPr>
            <a:r>
              <a:rPr lang="fr-FR" altLang="zh-CN" sz="2400" dirty="0" smtClean="0"/>
              <a:t>Les variables en PHP se trouvent sous la forme </a:t>
            </a:r>
            <a:r>
              <a:rPr lang="fr-FR" altLang="zh-CN" sz="2400" b="1" dirty="0" smtClean="0"/>
              <a:t>$</a:t>
            </a:r>
            <a:r>
              <a:rPr lang="fr-FR" altLang="zh-CN" sz="2400" b="1" dirty="0" err="1" smtClean="0"/>
              <a:t>nom_variable</a:t>
            </a:r>
            <a:r>
              <a:rPr lang="fr-FR" altLang="zh-CN" sz="2400" dirty="0" smtClean="0"/>
              <a:t>. </a:t>
            </a:r>
          </a:p>
          <a:p>
            <a:pPr marL="342900" indent="-342900" algn="l" eaLnBrk="1" hangingPunct="1">
              <a:buFont typeface="Arial" charset="0"/>
              <a:buChar char="•"/>
            </a:pPr>
            <a:r>
              <a:rPr lang="fr-FR" altLang="zh-CN" sz="2400" dirty="0" smtClean="0"/>
              <a:t>Elles commencent par le symbole </a:t>
            </a:r>
            <a:r>
              <a:rPr lang="fr-FR" altLang="zh-CN" sz="2400" b="1" dirty="0" smtClean="0"/>
              <a:t>$</a:t>
            </a:r>
            <a:r>
              <a:rPr lang="fr-FR" altLang="zh-CN" sz="2400" dirty="0" smtClean="0"/>
              <a:t> et sont formées d’une suite de lettres, de chiffres et de caractères de soulignements.</a:t>
            </a:r>
          </a:p>
          <a:p>
            <a:pPr marL="342900" indent="-342900" algn="l" eaLnBrk="1" hangingPunct="1">
              <a:buFont typeface="Arial" charset="0"/>
              <a:buChar char="•"/>
            </a:pPr>
            <a:r>
              <a:rPr lang="fr-FR" altLang="zh-CN" sz="2400" dirty="0" smtClean="0"/>
              <a:t>Le premier caractère du nom d’une variable ne peut pas être un chiffre.</a:t>
            </a:r>
          </a:p>
        </p:txBody>
      </p:sp>
      <p:pic>
        <p:nvPicPr>
          <p:cNvPr id="19461" name="Imag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25" y="3644900"/>
            <a:ext cx="90868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noChangeArrowheads="1"/>
          </p:cNvSpPr>
          <p:nvPr>
            <p:ph type="title" idx="4294967295"/>
          </p:nvPr>
        </p:nvSpPr>
        <p:spPr/>
        <p:txBody>
          <a:bodyPr/>
          <a:lstStyle/>
          <a:p>
            <a:pPr marL="0" indent="0" eaLnBrk="1" hangingPunct="1"/>
            <a:r>
              <a:rPr lang="fr-FR" altLang="zh-CN" smtClean="0"/>
              <a:t>Déclaration et types</a:t>
            </a:r>
          </a:p>
        </p:txBody>
      </p:sp>
      <p:sp>
        <p:nvSpPr>
          <p:cNvPr id="20483" name="Espace réservé du contenu 2"/>
          <p:cNvSpPr>
            <a:spLocks noGrp="1" noChangeArrowheads="1"/>
          </p:cNvSpPr>
          <p:nvPr>
            <p:ph idx="1"/>
          </p:nvPr>
        </p:nvSpPr>
        <p:spPr>
          <a:xfrm>
            <a:off x="457200" y="1600200"/>
            <a:ext cx="8229600" cy="3340100"/>
          </a:xfrm>
        </p:spPr>
        <p:txBody>
          <a:bodyPr/>
          <a:lstStyle/>
          <a:p>
            <a:pPr marL="342900" indent="-342900" algn="l" eaLnBrk="1" hangingPunct="1">
              <a:lnSpc>
                <a:spcPct val="90000"/>
              </a:lnSpc>
              <a:buFont typeface="Arial" charset="0"/>
              <a:buChar char="•"/>
            </a:pPr>
            <a:r>
              <a:rPr lang="fr-FR" altLang="zh-CN" sz="2000" dirty="0" smtClean="0"/>
              <a:t>PHP </a:t>
            </a:r>
            <a:r>
              <a:rPr lang="fr-FR" altLang="zh-CN" sz="2000" b="1" dirty="0" smtClean="0"/>
              <a:t>n’impose</a:t>
            </a:r>
            <a:r>
              <a:rPr lang="fr-FR" altLang="zh-CN" sz="2000" dirty="0" smtClean="0"/>
              <a:t> pas de déclarer les variables avant de les utiliser, il donne </a:t>
            </a:r>
            <a:r>
              <a:rPr lang="fr-FR" altLang="zh-CN" sz="2000" b="1" dirty="0" smtClean="0"/>
              <a:t>dynamiquement</a:t>
            </a:r>
            <a:r>
              <a:rPr lang="fr-FR" altLang="zh-CN" sz="2000" dirty="0" smtClean="0"/>
              <a:t> un type à la variable selon la valeur que vous lui assignez.</a:t>
            </a:r>
          </a:p>
          <a:p>
            <a:pPr marL="342900" indent="-342900" algn="l" eaLnBrk="1" hangingPunct="1">
              <a:lnSpc>
                <a:spcPct val="90000"/>
              </a:lnSpc>
              <a:buFont typeface="Arial" charset="0"/>
              <a:buChar char="•"/>
            </a:pPr>
            <a:r>
              <a:rPr lang="fr-FR" altLang="zh-CN" sz="2000" dirty="0" smtClean="0"/>
              <a:t>Les variables sont capables de stocker différents types d'informations. On parle de </a:t>
            </a:r>
            <a:r>
              <a:rPr lang="fr-FR" altLang="zh-CN" sz="2000" b="1" dirty="0" smtClean="0"/>
              <a:t>types de données</a:t>
            </a:r>
            <a:r>
              <a:rPr lang="fr-FR" altLang="zh-CN" sz="2000" dirty="0" smtClean="0"/>
              <a:t>. Voici les principaux types à connaître.</a:t>
            </a:r>
          </a:p>
          <a:p>
            <a:pPr marL="742950" lvl="1" indent="-285750" algn="l" eaLnBrk="1" hangingPunct="1">
              <a:lnSpc>
                <a:spcPct val="90000"/>
              </a:lnSpc>
              <a:buFont typeface="Arial" charset="0"/>
              <a:buChar char="–"/>
            </a:pPr>
            <a:r>
              <a:rPr lang="fr-FR" altLang="zh-CN" sz="1800" b="1" dirty="0" smtClean="0"/>
              <a:t>Les chaînes de caractères (string)</a:t>
            </a:r>
            <a:r>
              <a:rPr lang="fr-FR" altLang="zh-CN" sz="1800" dirty="0" smtClean="0"/>
              <a:t> : les chaînes de caractères sont le nom informatique qu'on donne au texte</a:t>
            </a:r>
          </a:p>
          <a:p>
            <a:pPr marL="742950" lvl="1" indent="-285750" algn="l" eaLnBrk="1" hangingPunct="1">
              <a:lnSpc>
                <a:spcPct val="90000"/>
              </a:lnSpc>
              <a:buFont typeface="Arial" charset="0"/>
              <a:buChar char="–"/>
            </a:pPr>
            <a:r>
              <a:rPr lang="fr-FR" altLang="zh-CN" sz="1800" b="1" dirty="0" smtClean="0"/>
              <a:t>Les nombres entiers (</a:t>
            </a:r>
            <a:r>
              <a:rPr lang="fr-FR" altLang="zh-CN" sz="1800" b="1" dirty="0" err="1" smtClean="0"/>
              <a:t>int</a:t>
            </a:r>
            <a:r>
              <a:rPr lang="fr-FR" altLang="zh-CN" sz="1800" b="1" dirty="0" smtClean="0"/>
              <a:t>) : </a:t>
            </a:r>
            <a:r>
              <a:rPr lang="fr-FR" altLang="zh-CN" sz="1800" dirty="0" smtClean="0"/>
              <a:t>ce sont les nombres du type 1, 2, 3, etc. On compte aussi parmi eux les entiers relatifs : -1, -2, -3…</a:t>
            </a:r>
            <a:endParaRPr lang="fr-FR" altLang="zh-CN" sz="1800" b="1" dirty="0" smtClean="0"/>
          </a:p>
          <a:p>
            <a:pPr marL="742950" lvl="1" indent="-285750" algn="l" eaLnBrk="1" hangingPunct="1">
              <a:lnSpc>
                <a:spcPct val="90000"/>
              </a:lnSpc>
              <a:buFont typeface="Arial" charset="0"/>
              <a:buChar char="–"/>
            </a:pPr>
            <a:r>
              <a:rPr lang="fr-FR" altLang="zh-CN" sz="1800" b="1" dirty="0" smtClean="0"/>
              <a:t>Les nombres décimaux (</a:t>
            </a:r>
            <a:r>
              <a:rPr lang="fr-FR" altLang="zh-CN" sz="1800" b="1" dirty="0" err="1" smtClean="0"/>
              <a:t>float</a:t>
            </a:r>
            <a:r>
              <a:rPr lang="fr-FR" altLang="zh-CN" sz="1800" b="1" dirty="0" smtClean="0"/>
              <a:t>)</a:t>
            </a:r>
            <a:r>
              <a:rPr lang="fr-FR" altLang="zh-CN" sz="1800" dirty="0" smtClean="0"/>
              <a:t> : ce sont les nombres à virgule, comme 7,114. </a:t>
            </a:r>
          </a:p>
          <a:p>
            <a:pPr marL="742950" lvl="1" indent="-285750" algn="l" eaLnBrk="1" hangingPunct="1">
              <a:lnSpc>
                <a:spcPct val="90000"/>
              </a:lnSpc>
              <a:buFont typeface="Arial" charset="0"/>
              <a:buChar char="–"/>
            </a:pPr>
            <a:r>
              <a:rPr lang="fr-FR" altLang="zh-CN" sz="1800" b="1" dirty="0" smtClean="0"/>
              <a:t>Les booléens (</a:t>
            </a:r>
            <a:r>
              <a:rPr lang="fr-FR" altLang="zh-CN" sz="1800" b="1" dirty="0" err="1" smtClean="0"/>
              <a:t>bool</a:t>
            </a:r>
            <a:r>
              <a:rPr lang="fr-FR" altLang="zh-CN" sz="1800" b="1" dirty="0" smtClean="0"/>
              <a:t>)</a:t>
            </a:r>
            <a:r>
              <a:rPr lang="fr-FR" altLang="zh-CN" sz="1800" dirty="0" smtClean="0"/>
              <a:t> :c'est un type qui permet de stocker soit vrai soit faux. </a:t>
            </a:r>
          </a:p>
          <a:p>
            <a:pPr marL="742950" lvl="1" indent="-285750" algn="l" eaLnBrk="1" hangingPunct="1">
              <a:lnSpc>
                <a:spcPct val="90000"/>
              </a:lnSpc>
              <a:buFont typeface="Arial" charset="0"/>
              <a:buChar char="–"/>
            </a:pPr>
            <a:r>
              <a:rPr lang="fr-FR" altLang="zh-CN" sz="1800" b="1" dirty="0" smtClean="0"/>
              <a:t>Rien (NULL)</a:t>
            </a:r>
            <a:r>
              <a:rPr lang="fr-FR" altLang="zh-CN" sz="1800" dirty="0" smtClean="0"/>
              <a:t> : </a:t>
            </a:r>
            <a:r>
              <a:rPr lang="fr-FR" altLang="zh-CN" sz="1800" b="1" dirty="0" smtClean="0"/>
              <a:t>l'absence</a:t>
            </a:r>
            <a:r>
              <a:rPr lang="fr-FR" altLang="zh-CN" sz="1800" dirty="0" smtClean="0"/>
              <a:t> de type.</a:t>
            </a:r>
            <a:endParaRPr lang="fr-FR" altLang="zh-CN" dirty="0" smtClean="0"/>
          </a:p>
        </p:txBody>
      </p:sp>
      <p:pic>
        <p:nvPicPr>
          <p:cNvPr id="20484"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2850" y="5013325"/>
            <a:ext cx="435927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noChangeArrowheads="1"/>
          </p:cNvSpPr>
          <p:nvPr>
            <p:ph type="title" idx="4294967295"/>
          </p:nvPr>
        </p:nvSpPr>
        <p:spPr/>
        <p:txBody>
          <a:bodyPr/>
          <a:lstStyle/>
          <a:p>
            <a:pPr marL="0" indent="0" eaLnBrk="1" hangingPunct="1"/>
            <a:r>
              <a:rPr lang="fr-FR" altLang="zh-CN" dirty="0" smtClean="0"/>
              <a:t>Problématique</a:t>
            </a:r>
          </a:p>
        </p:txBody>
      </p:sp>
      <p:sp>
        <p:nvSpPr>
          <p:cNvPr id="3075"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dirty="0" smtClean="0"/>
              <a:t>Il existe deux types de sites web :</a:t>
            </a:r>
          </a:p>
          <a:p>
            <a:pPr marL="742950" lvl="1" indent="-285750" algn="l" eaLnBrk="1" hangingPunct="1">
              <a:buFont typeface="Arial" charset="0"/>
              <a:buChar char="–"/>
            </a:pPr>
            <a:r>
              <a:rPr lang="fr-FR" altLang="zh-CN" dirty="0" smtClean="0"/>
              <a:t>les sites </a:t>
            </a:r>
            <a:r>
              <a:rPr lang="fr-FR" altLang="zh-CN" b="1" dirty="0" smtClean="0"/>
              <a:t>statiques</a:t>
            </a:r>
            <a:r>
              <a:rPr lang="fr-FR" altLang="zh-CN" dirty="0" smtClean="0"/>
              <a:t> : réalisés en HTML et CSS, leur contenu ne peut être mis à jour que par le webmaster ;</a:t>
            </a:r>
          </a:p>
          <a:p>
            <a:pPr marL="742950" lvl="1" indent="-285750" algn="l" eaLnBrk="1" hangingPunct="1">
              <a:buFont typeface="Arial" charset="0"/>
              <a:buChar char="–"/>
            </a:pPr>
            <a:r>
              <a:rPr lang="fr-FR" altLang="zh-CN" dirty="0" smtClean="0"/>
              <a:t>les sites </a:t>
            </a:r>
            <a:r>
              <a:rPr lang="fr-FR" altLang="zh-CN" b="1" dirty="0" smtClean="0"/>
              <a:t>dynamiques</a:t>
            </a:r>
            <a:r>
              <a:rPr lang="fr-FR" altLang="zh-CN" dirty="0" smtClean="0"/>
              <a:t> : réalisés avec d'autres outils en plus de HTML et CSS, le contenu de ces sites web est dit « dynamique » parce qu'il peut changer sans l'intervention du webmaster.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noChangeArrowheads="1"/>
          </p:cNvSpPr>
          <p:nvPr>
            <p:ph type="title" idx="4294967295"/>
          </p:nvPr>
        </p:nvSpPr>
        <p:spPr/>
        <p:txBody>
          <a:bodyPr/>
          <a:lstStyle/>
          <a:p>
            <a:pPr marL="0" indent="0" eaLnBrk="1" hangingPunct="1"/>
            <a:r>
              <a:rPr lang="fr-FR" altLang="zh-CN" dirty="0" smtClean="0"/>
              <a:t>Déclaration et types</a:t>
            </a:r>
          </a:p>
        </p:txBody>
      </p:sp>
      <p:sp>
        <p:nvSpPr>
          <p:cNvPr id="21507" name="Espace réservé du contenu 2"/>
          <p:cNvSpPr>
            <a:spLocks noGrp="1" noChangeArrowheads="1"/>
          </p:cNvSpPr>
          <p:nvPr>
            <p:ph idx="1"/>
          </p:nvPr>
        </p:nvSpPr>
        <p:spPr>
          <a:xfrm>
            <a:off x="457200" y="1600200"/>
            <a:ext cx="8229600" cy="1223963"/>
          </a:xfrm>
        </p:spPr>
        <p:txBody>
          <a:bodyPr/>
          <a:lstStyle/>
          <a:p>
            <a:pPr marL="342900" lvl="1" indent="-342900" algn="l" eaLnBrk="1" hangingPunct="1">
              <a:buFont typeface="Arial" charset="0"/>
              <a:buChar char="•"/>
            </a:pPr>
            <a:r>
              <a:rPr lang="fr-FR" altLang="zh-CN" sz="1800" dirty="0" smtClean="0"/>
              <a:t>Vous pouvez connaître le type d’une  donnée grâce à la fonction </a:t>
            </a:r>
            <a:r>
              <a:rPr lang="fr-FR" altLang="zh-CN" sz="1800" b="1" dirty="0" err="1" smtClean="0"/>
              <a:t>gettype</a:t>
            </a:r>
            <a:r>
              <a:rPr lang="fr-FR" altLang="zh-CN" sz="1800" b="1" dirty="0" smtClean="0"/>
              <a:t>().</a:t>
            </a:r>
            <a:endParaRPr lang="fr-FR" altLang="zh-CN" dirty="0" smtClean="0"/>
          </a:p>
        </p:txBody>
      </p:sp>
      <p:sp>
        <p:nvSpPr>
          <p:cNvPr id="21508" name="Espace réservé du contenu 2"/>
          <p:cNvSpPr>
            <a:spLocks noChangeArrowheads="1"/>
          </p:cNvSpPr>
          <p:nvPr/>
        </p:nvSpPr>
        <p:spPr bwMode="auto">
          <a:xfrm>
            <a:off x="609600" y="2636838"/>
            <a:ext cx="82296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fr-FR" altLang="zh-CN" sz="3200">
              <a:latin typeface="Calibri" pitchFamily="34" charset="0"/>
              <a:sym typeface="MS PGothic" pitchFamily="34" charset="-128"/>
            </a:endParaRPr>
          </a:p>
          <a:p>
            <a:pPr marL="342900" indent="-342900">
              <a:spcBef>
                <a:spcPct val="20000"/>
              </a:spcBef>
              <a:buFont typeface="Arial" charset="0"/>
              <a:buChar char="•"/>
            </a:pPr>
            <a:r>
              <a:rPr lang="fr-FR" altLang="zh-CN">
                <a:latin typeface="Calibri" pitchFamily="34" charset="0"/>
                <a:sym typeface="MS PGothic" pitchFamily="34" charset="-128"/>
              </a:rPr>
              <a:t>Il est aussi possible d’utiliser des fonctions d’accès rapide, qui  vérifient le type d’une variable. Exemple :</a:t>
            </a:r>
          </a:p>
          <a:p>
            <a:pPr marL="342900" indent="-342900">
              <a:spcBef>
                <a:spcPct val="20000"/>
              </a:spcBef>
              <a:buFont typeface="Arial" charset="0"/>
              <a:buChar char="•"/>
            </a:pPr>
            <a:endParaRPr lang="fr-FR" altLang="zh-CN" sz="3200">
              <a:latin typeface="Calibri" pitchFamily="34" charset="0"/>
              <a:sym typeface="MS PGothic" pitchFamily="34" charset="-128"/>
            </a:endParaRPr>
          </a:p>
          <a:p>
            <a:pPr marL="342900" indent="-342900">
              <a:spcBef>
                <a:spcPct val="20000"/>
              </a:spcBef>
              <a:buFont typeface="Arial" charset="0"/>
              <a:buChar char="•"/>
            </a:pPr>
            <a:endParaRPr lang="fr-FR" altLang="zh-CN" sz="3200">
              <a:latin typeface="Calibri" pitchFamily="34" charset="0"/>
              <a:sym typeface="MS PGothic" pitchFamily="34" charset="-128"/>
            </a:endParaRPr>
          </a:p>
        </p:txBody>
      </p:sp>
      <p:graphicFrame>
        <p:nvGraphicFramePr>
          <p:cNvPr id="26629" name="Group 5"/>
          <p:cNvGraphicFramePr>
            <a:graphicFrameLocks noGrp="1"/>
          </p:cNvGraphicFramePr>
          <p:nvPr/>
        </p:nvGraphicFramePr>
        <p:xfrm>
          <a:off x="323850" y="3860800"/>
          <a:ext cx="8496300" cy="2735264"/>
        </p:xfrm>
        <a:graphic>
          <a:graphicData uri="http://schemas.openxmlformats.org/drawingml/2006/table">
            <a:tbl>
              <a:tblPr/>
              <a:tblGrid>
                <a:gridCol w="1720850"/>
                <a:gridCol w="6775450"/>
              </a:tblGrid>
              <a:tr h="300038">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1" i="0" u="none" strike="noStrike" cap="none" normalizeH="0" baseline="0" dirty="0" smtClean="0">
                          <a:ln>
                            <a:noFill/>
                          </a:ln>
                          <a:solidFill>
                            <a:schemeClr val="tx1"/>
                          </a:solidFill>
                          <a:effectLst/>
                          <a:latin typeface="Calibri" pitchFamily="34" charset="0"/>
                          <a:ea typeface="MS PGothic" pitchFamily="34" charset="-128"/>
                          <a:sym typeface="MS PGothic" pitchFamily="34" charset="-128"/>
                        </a:rPr>
                        <a:t>Fonction</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D8D8D8"/>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1" i="0" u="none" strike="noStrike" cap="none" normalizeH="0" baseline="0" smtClean="0">
                          <a:ln>
                            <a:noFill/>
                          </a:ln>
                          <a:solidFill>
                            <a:schemeClr val="tx1"/>
                          </a:solidFill>
                          <a:effectLst/>
                          <a:latin typeface="Calibri" pitchFamily="34" charset="0"/>
                          <a:ea typeface="MS PGothic" pitchFamily="34" charset="-128"/>
                          <a:sym typeface="MS PGothic" pitchFamily="34" charset="-128"/>
                        </a:rPr>
                        <a:t>Rôle</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solidFill>
                      <a:srgbClr val="D8D8D8"/>
                    </a:solidFill>
                  </a:tcPr>
                </a:tc>
              </a:tr>
              <a:tr h="406400">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smtClean="0">
                          <a:ln>
                            <a:noFill/>
                          </a:ln>
                          <a:solidFill>
                            <a:schemeClr val="tx1"/>
                          </a:solidFill>
                          <a:effectLst/>
                          <a:latin typeface="Calibri" pitchFamily="34" charset="0"/>
                          <a:ea typeface="MS PGothic" pitchFamily="34" charset="-128"/>
                          <a:sym typeface="MS PGothic" pitchFamily="34" charset="-128"/>
                        </a:rPr>
                        <a:t>is_string()</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smtClean="0">
                          <a:ln>
                            <a:noFill/>
                          </a:ln>
                          <a:solidFill>
                            <a:schemeClr val="tx1"/>
                          </a:solidFill>
                          <a:effectLst/>
                          <a:latin typeface="Calibri" pitchFamily="34" charset="0"/>
                          <a:ea typeface="MS PGothic" pitchFamily="34" charset="-128"/>
                          <a:sym typeface="MS PGothic" pitchFamily="34" charset="-128"/>
                        </a:rPr>
                        <a:t>renvoie TRUE si la valeur en argument est une chaîne de caractères et FALSE dans le cas contraire.</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404813">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smtClean="0">
                          <a:ln>
                            <a:noFill/>
                          </a:ln>
                          <a:solidFill>
                            <a:schemeClr val="tx1"/>
                          </a:solidFill>
                          <a:effectLst/>
                          <a:latin typeface="Calibri" pitchFamily="34" charset="0"/>
                          <a:ea typeface="MS PGothic" pitchFamily="34" charset="-128"/>
                          <a:sym typeface="MS PGothic" pitchFamily="34" charset="-128"/>
                        </a:rPr>
                        <a:t>is_double() et is_float()</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dirty="0" smtClean="0">
                          <a:ln>
                            <a:noFill/>
                          </a:ln>
                          <a:solidFill>
                            <a:schemeClr val="tx1"/>
                          </a:solidFill>
                          <a:effectLst/>
                          <a:latin typeface="Calibri" pitchFamily="34" charset="0"/>
                          <a:ea typeface="MS PGothic" pitchFamily="34" charset="-128"/>
                          <a:sym typeface="MS PGothic" pitchFamily="34" charset="-128"/>
                        </a:rPr>
                        <a:t>renvoie TRUE si la valeur en argument est un nombre à virgule flottante et FALSE dans le cas contraire.</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406400">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smtClean="0">
                          <a:ln>
                            <a:noFill/>
                          </a:ln>
                          <a:solidFill>
                            <a:schemeClr val="tx1"/>
                          </a:solidFill>
                          <a:effectLst/>
                          <a:latin typeface="Calibri" pitchFamily="34" charset="0"/>
                          <a:ea typeface="MS PGothic" pitchFamily="34" charset="-128"/>
                          <a:sym typeface="MS PGothic" pitchFamily="34" charset="-128"/>
                        </a:rPr>
                        <a:t>is_int() et is_integer()</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smtClean="0">
                          <a:ln>
                            <a:noFill/>
                          </a:ln>
                          <a:solidFill>
                            <a:schemeClr val="tx1"/>
                          </a:solidFill>
                          <a:effectLst/>
                          <a:latin typeface="Calibri" pitchFamily="34" charset="0"/>
                          <a:ea typeface="MS PGothic" pitchFamily="34" charset="-128"/>
                          <a:sym typeface="MS PGothic" pitchFamily="34" charset="-128"/>
                        </a:rPr>
                        <a:t>renvoie TRUE si la valeur en argument est un nombre entier et FALSE dans le cas contraire.</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406400">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smtClean="0">
                          <a:ln>
                            <a:noFill/>
                          </a:ln>
                          <a:solidFill>
                            <a:schemeClr val="tx1"/>
                          </a:solidFill>
                          <a:effectLst/>
                          <a:latin typeface="Calibri" pitchFamily="34" charset="0"/>
                          <a:ea typeface="MS PGothic" pitchFamily="34" charset="-128"/>
                          <a:sym typeface="MS PGothic" pitchFamily="34" charset="-128"/>
                        </a:rPr>
                        <a:t>is_boolean()</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smtClean="0">
                          <a:ln>
                            <a:noFill/>
                          </a:ln>
                          <a:solidFill>
                            <a:schemeClr val="tx1"/>
                          </a:solidFill>
                          <a:effectLst/>
                          <a:latin typeface="Calibri" pitchFamily="34" charset="0"/>
                          <a:ea typeface="MS PGothic" pitchFamily="34" charset="-128"/>
                          <a:sym typeface="MS PGothic" pitchFamily="34" charset="-128"/>
                        </a:rPr>
                        <a:t>renvoie TRUE si la valeur en argument est un booléen et FALSE dans le cas contraire.</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404813">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smtClean="0">
                          <a:ln>
                            <a:noFill/>
                          </a:ln>
                          <a:solidFill>
                            <a:schemeClr val="tx1"/>
                          </a:solidFill>
                          <a:effectLst/>
                          <a:latin typeface="Calibri" pitchFamily="34" charset="0"/>
                          <a:ea typeface="MS PGothic" pitchFamily="34" charset="-128"/>
                          <a:sym typeface="MS PGothic" pitchFamily="34" charset="-128"/>
                        </a:rPr>
                        <a:t>is_array()</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smtClean="0">
                          <a:ln>
                            <a:noFill/>
                          </a:ln>
                          <a:solidFill>
                            <a:schemeClr val="tx1"/>
                          </a:solidFill>
                          <a:effectLst/>
                          <a:latin typeface="Calibri" pitchFamily="34" charset="0"/>
                          <a:ea typeface="MS PGothic" pitchFamily="34" charset="-128"/>
                          <a:sym typeface="MS PGothic" pitchFamily="34" charset="-128"/>
                        </a:rPr>
                        <a:t>renvoie TRUE si la valeur en argument est un tableau et FALSE dans le cas contraire.</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r h="406400">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dirty="0" err="1" smtClean="0">
                          <a:ln>
                            <a:noFill/>
                          </a:ln>
                          <a:solidFill>
                            <a:schemeClr val="tx1"/>
                          </a:solidFill>
                          <a:effectLst/>
                          <a:latin typeface="Calibri" pitchFamily="34" charset="0"/>
                          <a:ea typeface="MS PGothic" pitchFamily="34" charset="-128"/>
                          <a:sym typeface="MS PGothic" pitchFamily="34" charset="-128"/>
                        </a:rPr>
                        <a:t>is_null</a:t>
                      </a:r>
                      <a:r>
                        <a:rPr kumimoji="0" lang="fr-FR" altLang="zh-CN" sz="1200" b="0" i="0" u="none" strike="noStrike" cap="none" normalizeH="0" baseline="0" dirty="0" smtClean="0">
                          <a:ln>
                            <a:noFill/>
                          </a:ln>
                          <a:solidFill>
                            <a:schemeClr val="tx1"/>
                          </a:solidFill>
                          <a:effectLst/>
                          <a:latin typeface="Calibri" pitchFamily="34" charset="0"/>
                          <a:ea typeface="MS PGothic" pitchFamily="34" charset="-128"/>
                          <a:sym typeface="MS PGothic" pitchFamily="34" charset="-128"/>
                        </a:rPr>
                        <a:t>()</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200" b="0" i="0" u="none" strike="noStrike" cap="none" normalizeH="0" baseline="0" dirty="0" smtClean="0">
                          <a:ln>
                            <a:noFill/>
                          </a:ln>
                          <a:solidFill>
                            <a:schemeClr val="tx1"/>
                          </a:solidFill>
                          <a:effectLst/>
                          <a:latin typeface="Calibri" pitchFamily="34" charset="0"/>
                          <a:ea typeface="MS PGothic" pitchFamily="34" charset="-128"/>
                          <a:sym typeface="MS PGothic" pitchFamily="34" charset="-128"/>
                        </a:rPr>
                        <a:t>renvoie TRUE si la valeur en argument est un </a:t>
                      </a:r>
                      <a:r>
                        <a:rPr kumimoji="0" lang="fr-FR" altLang="zh-CN" sz="1200" b="0" i="0" u="none" strike="noStrike" cap="none" normalizeH="0" baseline="0" dirty="0" err="1" smtClean="0">
                          <a:ln>
                            <a:noFill/>
                          </a:ln>
                          <a:solidFill>
                            <a:schemeClr val="tx1"/>
                          </a:solidFill>
                          <a:effectLst/>
                          <a:latin typeface="Calibri" pitchFamily="34" charset="0"/>
                          <a:ea typeface="MS PGothic" pitchFamily="34" charset="-128"/>
                          <a:sym typeface="MS PGothic" pitchFamily="34" charset="-128"/>
                        </a:rPr>
                        <a:t>null</a:t>
                      </a:r>
                      <a:r>
                        <a:rPr kumimoji="0" lang="fr-FR" altLang="zh-CN" sz="1200" b="0" i="0" u="none" strike="noStrike" cap="none" normalizeH="0" baseline="0" dirty="0" smtClean="0">
                          <a:ln>
                            <a:noFill/>
                          </a:ln>
                          <a:solidFill>
                            <a:schemeClr val="tx1"/>
                          </a:solidFill>
                          <a:effectLst/>
                          <a:latin typeface="Calibri" pitchFamily="34" charset="0"/>
                          <a:ea typeface="MS PGothic" pitchFamily="34" charset="-128"/>
                          <a:sym typeface="MS PGothic" pitchFamily="34" charset="-128"/>
                        </a:rPr>
                        <a:t> et FALSE dans le cas contraire.</a:t>
                      </a:r>
                    </a:p>
                  </a:txBody>
                  <a:tcPr horzOverflow="overflow">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lnTlToBr>
                      <a:noFill/>
                    </a:lnTlToBr>
                    <a:lnBlToTr>
                      <a:noFill/>
                    </a:lnBlToTr>
                    <a:noFill/>
                  </a:tcPr>
                </a:tc>
              </a:tr>
            </a:tbl>
          </a:graphicData>
        </a:graphic>
      </p:graphicFrame>
      <p:pic>
        <p:nvPicPr>
          <p:cNvPr id="21535" name="Imag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8050" y="1989138"/>
            <a:ext cx="5094288"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re 1"/>
          <p:cNvSpPr>
            <a:spLocks noGrp="1" noChangeArrowheads="1"/>
          </p:cNvSpPr>
          <p:nvPr>
            <p:ph type="title" idx="4294967295"/>
          </p:nvPr>
        </p:nvSpPr>
        <p:spPr/>
        <p:txBody>
          <a:bodyPr/>
          <a:lstStyle/>
          <a:p>
            <a:pPr marL="0" indent="0" eaLnBrk="1" hangingPunct="1"/>
            <a:r>
              <a:rPr lang="fr-FR" altLang="zh-CN" smtClean="0">
                <a:cs typeface="Calibri" pitchFamily="34" charset="0"/>
                <a:sym typeface="Times New Roman" pitchFamily="18" charset="0"/>
              </a:rPr>
              <a:t>Constantes</a:t>
            </a:r>
            <a:endParaRPr lang="fr-FR" altLang="zh-CN" smtClean="0"/>
          </a:p>
        </p:txBody>
      </p:sp>
      <p:sp>
        <p:nvSpPr>
          <p:cNvPr id="22532" name="Espace réservé du contenu 2"/>
          <p:cNvSpPr>
            <a:spLocks noGrp="1" noChangeArrowheads="1"/>
          </p:cNvSpPr>
          <p:nvPr>
            <p:ph idx="1"/>
          </p:nvPr>
        </p:nvSpPr>
        <p:spPr>
          <a:xfrm>
            <a:off x="457200" y="1600200"/>
            <a:ext cx="8229600" cy="2333625"/>
          </a:xfrm>
        </p:spPr>
        <p:txBody>
          <a:bodyPr/>
          <a:lstStyle/>
          <a:p>
            <a:pPr marL="342900" indent="-342900" algn="l" eaLnBrk="1" hangingPunct="1">
              <a:lnSpc>
                <a:spcPct val="80000"/>
              </a:lnSpc>
              <a:buFont typeface="Arial" charset="0"/>
              <a:buChar char="•"/>
            </a:pPr>
            <a:r>
              <a:rPr lang="fr-FR" altLang="zh-CN" sz="2600" dirty="0" smtClean="0"/>
              <a:t>Le langage PHP définit les constantes à l’aide de la fonction </a:t>
            </a:r>
            <a:r>
              <a:rPr lang="fr-FR" altLang="zh-CN" sz="2600" b="1" dirty="0" err="1" smtClean="0"/>
              <a:t>define</a:t>
            </a:r>
            <a:r>
              <a:rPr lang="fr-FR" altLang="zh-CN" sz="2600" b="1" dirty="0" smtClean="0"/>
              <a:t>().</a:t>
            </a:r>
          </a:p>
          <a:p>
            <a:pPr marL="342900" indent="-342900" algn="l" eaLnBrk="1" hangingPunct="1">
              <a:lnSpc>
                <a:spcPct val="80000"/>
              </a:lnSpc>
              <a:buFont typeface="Arial" charset="0"/>
              <a:buChar char="•"/>
            </a:pPr>
            <a:r>
              <a:rPr lang="fr-FR" altLang="zh-CN" sz="2600" dirty="0" smtClean="0"/>
              <a:t>Les constantes peuvent plus par la suite recevoir d’autres valeurs.</a:t>
            </a:r>
          </a:p>
          <a:p>
            <a:pPr marL="342900" indent="-342900" algn="l" eaLnBrk="1" hangingPunct="1">
              <a:lnSpc>
                <a:spcPct val="80000"/>
              </a:lnSpc>
              <a:buFont typeface="Arial" charset="0"/>
              <a:buChar char="•"/>
            </a:pPr>
            <a:r>
              <a:rPr lang="fr-FR" altLang="zh-CN" sz="2600" dirty="0" smtClean="0"/>
              <a:t>Par convention, on écrit les constantes en majuscules pour faciliter la relecture du code.</a:t>
            </a:r>
            <a:endParaRPr lang="fr-FR" altLang="zh-CN" dirty="0" smtClean="0"/>
          </a:p>
        </p:txBody>
      </p:sp>
      <p:pic>
        <p:nvPicPr>
          <p:cNvPr id="22533" name="Imag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1575" y="3860800"/>
            <a:ext cx="44656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4" name="Objet 2"/>
          <p:cNvGraphicFramePr>
            <a:graphicFrameLocks noChangeAspect="1"/>
          </p:cNvGraphicFramePr>
          <p:nvPr/>
        </p:nvGraphicFramePr>
        <p:xfrm>
          <a:off x="112713" y="6092825"/>
          <a:ext cx="1219200" cy="685800"/>
        </p:xfrm>
        <a:graphic>
          <a:graphicData uri="http://schemas.openxmlformats.org/presentationml/2006/ole">
            <mc:AlternateContent xmlns:mc="http://schemas.openxmlformats.org/markup-compatibility/2006">
              <mc:Choice xmlns:v="urn:schemas-microsoft-com:vml" Requires="v">
                <p:oleObj spid="_x0000_s22577" name="Packager Shell Object" showAsIcon="1" r:id="rId4" imgW="1223493" imgH="682580" progId="Package">
                  <p:embed/>
                </p:oleObj>
              </mc:Choice>
              <mc:Fallback>
                <p:oleObj name="Packager Shell Object" showAsIcon="1" r:id="rId4" imgW="1223493" imgH="682580" progId="Package">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3" y="6092825"/>
                        <a:ext cx="1219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noChangeArrowheads="1"/>
          </p:cNvSpPr>
          <p:nvPr>
            <p:ph type="title" idx="4294967295"/>
          </p:nvPr>
        </p:nvSpPr>
        <p:spPr/>
        <p:txBody>
          <a:bodyPr/>
          <a:lstStyle/>
          <a:p>
            <a:pPr marL="0" indent="0" eaLnBrk="1" hangingPunct="1"/>
            <a:r>
              <a:rPr lang="fr-FR" altLang="zh-CN" smtClean="0"/>
              <a:t>La concaténation</a:t>
            </a:r>
          </a:p>
        </p:txBody>
      </p:sp>
      <p:sp>
        <p:nvSpPr>
          <p:cNvPr id="23555" name="Espace réservé du contenu 2"/>
          <p:cNvSpPr>
            <a:spLocks noGrp="1" noChangeArrowheads="1"/>
          </p:cNvSpPr>
          <p:nvPr>
            <p:ph idx="1"/>
          </p:nvPr>
        </p:nvSpPr>
        <p:spPr>
          <a:xfrm>
            <a:off x="457200" y="1600200"/>
            <a:ext cx="8004175" cy="4205288"/>
          </a:xfrm>
        </p:spPr>
        <p:txBody>
          <a:bodyPr/>
          <a:lstStyle/>
          <a:p>
            <a:pPr marL="342900" indent="-342900" algn="l" eaLnBrk="1" hangingPunct="1">
              <a:lnSpc>
                <a:spcPct val="90000"/>
              </a:lnSpc>
              <a:buFont typeface="Arial" charset="0"/>
              <a:buChar char="•"/>
            </a:pPr>
            <a:r>
              <a:rPr lang="fr-FR" altLang="zh-CN" sz="2400" dirty="0" smtClean="0"/>
              <a:t>La concaténation est un moyen d'assembler du texte et des variables.</a:t>
            </a:r>
          </a:p>
          <a:p>
            <a:pPr marL="342900" indent="-342900" algn="l" eaLnBrk="1" hangingPunct="1">
              <a:lnSpc>
                <a:spcPct val="90000"/>
              </a:lnSpc>
              <a:buFont typeface="Arial" charset="0"/>
              <a:buChar char="•"/>
            </a:pPr>
            <a:r>
              <a:rPr lang="fr-FR" altLang="zh-CN" sz="2400" dirty="0" smtClean="0"/>
              <a:t>Concaténer avec des </a:t>
            </a:r>
            <a:r>
              <a:rPr lang="fr-FR" altLang="zh-CN" sz="2400" b="1" dirty="0" smtClean="0"/>
              <a:t>guillemets doubles </a:t>
            </a:r>
            <a:r>
              <a:rPr lang="fr-FR" altLang="zh-CN" sz="2400" dirty="0" smtClean="0"/>
              <a:t>:</a:t>
            </a:r>
          </a:p>
          <a:p>
            <a:pPr lvl="1" algn="l" eaLnBrk="1" hangingPunct="1">
              <a:lnSpc>
                <a:spcPct val="90000"/>
              </a:lnSpc>
              <a:buFont typeface="Arial" charset="0"/>
              <a:buChar char="–"/>
            </a:pPr>
            <a:r>
              <a:rPr lang="fr-FR" altLang="zh-CN" sz="2000" dirty="0" smtClean="0"/>
              <a:t>À l’intérieur d’une chaîne entre guillemets, les variables sont automatiquement remplacées par leur valeur.</a:t>
            </a:r>
          </a:p>
          <a:p>
            <a:pPr lvl="1" algn="l" eaLnBrk="1" hangingPunct="1">
              <a:lnSpc>
                <a:spcPct val="90000"/>
              </a:lnSpc>
              <a:buFont typeface="Arial" charset="0"/>
              <a:buChar char="–"/>
            </a:pPr>
            <a:endParaRPr lang="fr-FR" altLang="zh-CN" sz="2000" dirty="0" smtClean="0"/>
          </a:p>
          <a:p>
            <a:pPr lvl="1" algn="l" eaLnBrk="1" hangingPunct="1">
              <a:lnSpc>
                <a:spcPct val="90000"/>
              </a:lnSpc>
            </a:pPr>
            <a:endParaRPr lang="fr-FR" altLang="zh-CN" sz="2000" dirty="0" smtClean="0"/>
          </a:p>
          <a:p>
            <a:pPr lvl="1" algn="l" eaLnBrk="1" hangingPunct="1">
              <a:lnSpc>
                <a:spcPct val="90000"/>
              </a:lnSpc>
            </a:pPr>
            <a:endParaRPr lang="fr-FR" altLang="zh-CN" sz="2000" dirty="0" smtClean="0"/>
          </a:p>
          <a:p>
            <a:pPr lvl="1" algn="l" eaLnBrk="1" hangingPunct="1">
              <a:lnSpc>
                <a:spcPct val="90000"/>
              </a:lnSpc>
            </a:pPr>
            <a:endParaRPr lang="fr-FR" altLang="zh-CN" sz="2000" dirty="0" smtClean="0"/>
          </a:p>
          <a:p>
            <a:pPr marL="342900" indent="-342900" algn="l" eaLnBrk="1" hangingPunct="1">
              <a:lnSpc>
                <a:spcPct val="90000"/>
              </a:lnSpc>
              <a:buFont typeface="Arial" charset="0"/>
              <a:buChar char="•"/>
            </a:pPr>
            <a:r>
              <a:rPr lang="fr-FR" altLang="zh-CN" sz="2400" dirty="0" smtClean="0"/>
              <a:t>Concaténer avec des </a:t>
            </a:r>
            <a:r>
              <a:rPr lang="fr-FR" altLang="zh-CN" sz="2400" b="1" dirty="0" smtClean="0"/>
              <a:t>guillemets simples </a:t>
            </a:r>
            <a:r>
              <a:rPr lang="fr-FR" altLang="zh-CN" sz="2400" dirty="0" smtClean="0"/>
              <a:t>:</a:t>
            </a:r>
          </a:p>
          <a:p>
            <a:pPr lvl="1" algn="l" eaLnBrk="1" hangingPunct="1">
              <a:lnSpc>
                <a:spcPct val="90000"/>
              </a:lnSpc>
              <a:buFont typeface="Arial" charset="0"/>
              <a:buChar char="–"/>
            </a:pPr>
            <a:r>
              <a:rPr lang="fr-FR" altLang="zh-CN" sz="2000" dirty="0" smtClean="0"/>
              <a:t>il va falloir écrire la variable en dehors des guillemets et séparer les éléments les uns des autres à l'aide d'un point. </a:t>
            </a:r>
          </a:p>
          <a:p>
            <a:pPr lvl="1" algn="l" eaLnBrk="1" hangingPunct="1">
              <a:lnSpc>
                <a:spcPct val="90000"/>
              </a:lnSpc>
              <a:buFont typeface="Arial" charset="0"/>
              <a:buChar char="–"/>
            </a:pPr>
            <a:endParaRPr lang="fr-FR" altLang="zh-CN" sz="2000" dirty="0" smtClean="0"/>
          </a:p>
          <a:p>
            <a:pPr lvl="1" algn="l" eaLnBrk="1" hangingPunct="1">
              <a:lnSpc>
                <a:spcPct val="90000"/>
              </a:lnSpc>
              <a:buFont typeface="Arial" charset="0"/>
              <a:buChar char="–"/>
            </a:pPr>
            <a:endParaRPr lang="fr-FR" altLang="zh-CN" sz="2000" dirty="0" smtClean="0"/>
          </a:p>
          <a:p>
            <a:pPr lvl="1" algn="l" eaLnBrk="1" hangingPunct="1">
              <a:lnSpc>
                <a:spcPct val="90000"/>
              </a:lnSpc>
              <a:buFont typeface="Arial" charset="0"/>
              <a:buChar char="–"/>
            </a:pPr>
            <a:endParaRPr lang="fr-FR" altLang="zh-CN" sz="2000" dirty="0" smtClean="0"/>
          </a:p>
        </p:txBody>
      </p:sp>
      <p:pic>
        <p:nvPicPr>
          <p:cNvPr id="23556" name="Imag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4800" y="3286125"/>
            <a:ext cx="3671888"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Imag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 y="5661025"/>
            <a:ext cx="914558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8" name="Objet 2"/>
          <p:cNvGraphicFramePr>
            <a:graphicFrameLocks noChangeAspect="1"/>
          </p:cNvGraphicFramePr>
          <p:nvPr/>
        </p:nvGraphicFramePr>
        <p:xfrm>
          <a:off x="7600950" y="5407025"/>
          <a:ext cx="1600200" cy="685800"/>
        </p:xfrm>
        <a:graphic>
          <a:graphicData uri="http://schemas.openxmlformats.org/presentationml/2006/ole">
            <mc:AlternateContent xmlns:mc="http://schemas.openxmlformats.org/markup-compatibility/2006">
              <mc:Choice xmlns:v="urn:schemas-microsoft-com:vml" Requires="v">
                <p:oleObj spid="_x0000_s23601" name="Packager Shell Object" showAsIcon="1" r:id="rId5" imgW="1609859" imgH="682580" progId="Package">
                  <p:embed/>
                </p:oleObj>
              </mc:Choice>
              <mc:Fallback>
                <p:oleObj name="Packager Shell Object" showAsIcon="1" r:id="rId5" imgW="1609859" imgH="682580" progId="Package">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0950" y="5407025"/>
                        <a:ext cx="1600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noChangeArrowheads="1"/>
          </p:cNvSpPr>
          <p:nvPr>
            <p:ph type="ctrTitle" idx="4294967295"/>
          </p:nvPr>
        </p:nvSpPr>
        <p:spPr>
          <a:xfrm>
            <a:off x="685800" y="2130425"/>
            <a:ext cx="7772400" cy="1470025"/>
          </a:xfrm>
        </p:spPr>
        <p:txBody>
          <a:bodyPr/>
          <a:lstStyle/>
          <a:p>
            <a:pPr marL="0" indent="0" eaLnBrk="1" hangingPunct="1"/>
            <a:r>
              <a:rPr lang="fr-FR" altLang="zh-CN" smtClean="0"/>
              <a:t>PHP5 - Notions de base </a:t>
            </a:r>
          </a:p>
        </p:txBody>
      </p:sp>
      <p:sp>
        <p:nvSpPr>
          <p:cNvPr id="24579" name="Sous-titre 2"/>
          <p:cNvSpPr>
            <a:spLocks noGrp="1" noChangeArrowheads="1"/>
          </p:cNvSpPr>
          <p:nvPr>
            <p:ph type="subTitle" idx="1"/>
          </p:nvPr>
        </p:nvSpPr>
        <p:spPr/>
        <p:txBody>
          <a:bodyPr/>
          <a:lstStyle/>
          <a:p>
            <a:pPr eaLnBrk="1" hangingPunct="1"/>
            <a:r>
              <a:rPr lang="fr-FR" altLang="zh-CN" b="1" smtClean="0">
                <a:solidFill>
                  <a:srgbClr val="898989"/>
                </a:solidFill>
              </a:rPr>
              <a:t>Les opérateurs</a:t>
            </a:r>
            <a:endParaRPr lang="fr-FR" altLang="zh-CN"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re 1"/>
          <p:cNvSpPr>
            <a:spLocks noGrp="1" noChangeArrowheads="1"/>
          </p:cNvSpPr>
          <p:nvPr>
            <p:ph type="title" idx="4294967295"/>
          </p:nvPr>
        </p:nvSpPr>
        <p:spPr/>
        <p:txBody>
          <a:bodyPr/>
          <a:lstStyle/>
          <a:p>
            <a:pPr marL="0" indent="0" eaLnBrk="1" hangingPunct="1"/>
            <a:r>
              <a:rPr lang="fr-FR" altLang="zh-CN" smtClean="0"/>
              <a:t>Opérateurs d’affectation</a:t>
            </a:r>
          </a:p>
        </p:txBody>
      </p:sp>
      <p:sp>
        <p:nvSpPr>
          <p:cNvPr id="25604"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400" smtClean="0"/>
              <a:t>L’opérateur d’affectation est le signe égal.</a:t>
            </a:r>
          </a:p>
          <a:p>
            <a:pPr marL="342900" indent="-342900" algn="l" eaLnBrk="1" hangingPunct="1">
              <a:buFont typeface="Arial" charset="0"/>
              <a:buChar char="•"/>
            </a:pPr>
            <a:r>
              <a:rPr lang="fr-FR" altLang="zh-CN" sz="2400" b="1" smtClean="0"/>
              <a:t>Affectation par valeur</a:t>
            </a:r>
            <a:r>
              <a:rPr lang="fr-FR" altLang="zh-CN" sz="2400" smtClean="0"/>
              <a:t>:</a:t>
            </a:r>
          </a:p>
          <a:p>
            <a:pPr marL="742950" lvl="1" indent="-285750" algn="l" eaLnBrk="1" hangingPunct="1">
              <a:buFont typeface="Arial" charset="0"/>
              <a:buChar char="–"/>
            </a:pPr>
            <a:r>
              <a:rPr lang="fr-FR" altLang="zh-CN" sz="2000" smtClean="0"/>
              <a:t>la variable avant le symbole égal (=) prend la valeur spécifiée après.</a:t>
            </a:r>
          </a:p>
          <a:p>
            <a:pPr marL="742950" lvl="1" indent="-285750" algn="l" eaLnBrk="1" hangingPunct="1">
              <a:buFont typeface="Arial" charset="0"/>
              <a:buChar char="–"/>
            </a:pPr>
            <a:r>
              <a:rPr lang="fr-FR" altLang="zh-CN" sz="2000" smtClean="0"/>
              <a:t>Toute modification ultérieure de l’opérande de droite, même s’il est lui même une variable, n’a aucune incidence sur la variable affectée.</a:t>
            </a:r>
          </a:p>
          <a:p>
            <a:pPr marL="342900" indent="-342900" algn="l" eaLnBrk="1" hangingPunct="1">
              <a:buFont typeface="Arial" charset="0"/>
              <a:buChar char="•"/>
            </a:pPr>
            <a:r>
              <a:rPr lang="fr-FR" altLang="zh-CN" sz="2400" b="1" smtClean="0"/>
              <a:t>Affectation par référence</a:t>
            </a:r>
            <a:r>
              <a:rPr lang="fr-FR" altLang="zh-CN" sz="2400" smtClean="0"/>
              <a:t>:</a:t>
            </a:r>
          </a:p>
          <a:p>
            <a:pPr marL="742950" lvl="1" indent="-285750" algn="l" eaLnBrk="1" hangingPunct="1">
              <a:buFont typeface="Arial" charset="0"/>
              <a:buChar char="–"/>
            </a:pPr>
            <a:r>
              <a:rPr lang="fr-FR" altLang="zh-CN" sz="2000" smtClean="0"/>
              <a:t>l’opérande de droite est une variable qui doit être précédée du caractère &amp; (esperluette).</a:t>
            </a:r>
          </a:p>
          <a:p>
            <a:pPr marL="742950" lvl="1" indent="-285750" algn="l" eaLnBrk="1" hangingPunct="1">
              <a:buFont typeface="Arial" charset="0"/>
              <a:buChar char="–"/>
            </a:pPr>
            <a:r>
              <a:rPr lang="fr-FR" altLang="zh-CN" sz="2000" smtClean="0"/>
              <a:t>les deux variables référencent la même valeur.</a:t>
            </a:r>
            <a:endParaRPr lang="fr-FR" altLang="zh-CN"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noChangeArrowheads="1"/>
          </p:cNvSpPr>
          <p:nvPr>
            <p:ph type="title" idx="4294967295"/>
          </p:nvPr>
        </p:nvSpPr>
        <p:spPr/>
        <p:txBody>
          <a:bodyPr/>
          <a:lstStyle/>
          <a:p>
            <a:pPr marL="0" indent="0" eaLnBrk="1" hangingPunct="1"/>
            <a:r>
              <a:rPr lang="fr-FR" altLang="zh-CN" smtClean="0"/>
              <a:t>Operateurs arithmétiques</a:t>
            </a:r>
          </a:p>
        </p:txBody>
      </p:sp>
      <p:sp>
        <p:nvSpPr>
          <p:cNvPr id="27651" name="Espace réservé du contenu 2"/>
          <p:cNvSpPr>
            <a:spLocks noGrp="1" noChangeArrowheads="1"/>
          </p:cNvSpPr>
          <p:nvPr>
            <p:ph idx="1"/>
          </p:nvPr>
        </p:nvSpPr>
        <p:spPr>
          <a:xfrm>
            <a:off x="457200" y="1600200"/>
            <a:ext cx="8229600" cy="4525963"/>
          </a:xfrm>
        </p:spPr>
        <p:txBody>
          <a:bodyPr/>
          <a:lstStyle/>
          <a:p>
            <a:pPr algn="l" eaLnBrk="1" hangingPunct="1">
              <a:buFont typeface="Arial" charset="0"/>
              <a:buChar char="•"/>
            </a:pPr>
            <a:r>
              <a:rPr lang="fr-FR" altLang="zh-CN" sz="1800" smtClean="0"/>
              <a:t>Il est possible de faire des calculs mathématiques entre plusieurs variables : addition, soustraction, multiplication…</a:t>
            </a:r>
          </a:p>
          <a:p>
            <a:pPr algn="l" eaLnBrk="1" hangingPunct="1">
              <a:buFont typeface="Arial" charset="0"/>
              <a:buChar char="•"/>
            </a:pPr>
            <a:endParaRPr lang="fr-FR" altLang="zh-CN" sz="1800" smtClean="0"/>
          </a:p>
          <a:p>
            <a:pPr algn="l" eaLnBrk="1" hangingPunct="1">
              <a:buFont typeface="Arial" charset="0"/>
              <a:buChar char="•"/>
            </a:pPr>
            <a:endParaRPr lang="fr-FR" altLang="zh-CN" sz="1800" smtClean="0"/>
          </a:p>
          <a:p>
            <a:pPr algn="l" eaLnBrk="1" hangingPunct="1">
              <a:buFont typeface="Arial" charset="0"/>
              <a:buChar char="•"/>
            </a:pPr>
            <a:endParaRPr lang="fr-FR" altLang="zh-CN" sz="1800" smtClean="0"/>
          </a:p>
          <a:p>
            <a:pPr algn="l" eaLnBrk="1" hangingPunct="1">
              <a:buFont typeface="Arial" charset="0"/>
              <a:buChar char="•"/>
            </a:pPr>
            <a:endParaRPr lang="fr-FR" altLang="zh-CN" sz="1800" smtClean="0"/>
          </a:p>
          <a:p>
            <a:pPr algn="l" eaLnBrk="1" hangingPunct="1">
              <a:buFont typeface="Arial" charset="0"/>
              <a:buChar char="•"/>
            </a:pPr>
            <a:endParaRPr lang="fr-FR" altLang="zh-CN" sz="1800" smtClean="0"/>
          </a:p>
          <a:p>
            <a:pPr algn="l" eaLnBrk="1" hangingPunct="1">
              <a:buFont typeface="Arial" charset="0"/>
              <a:buChar char="•"/>
            </a:pPr>
            <a:endParaRPr lang="fr-FR" altLang="zh-CN" sz="1800" smtClean="0"/>
          </a:p>
          <a:p>
            <a:pPr algn="l" eaLnBrk="1" hangingPunct="1"/>
            <a:endParaRPr lang="fr-FR" altLang="zh-CN" sz="1800" smtClean="0"/>
          </a:p>
          <a:p>
            <a:pPr algn="l" eaLnBrk="1" hangingPunct="1">
              <a:buFont typeface="Arial" charset="0"/>
              <a:buChar char="•"/>
            </a:pPr>
            <a:r>
              <a:rPr lang="fr-FR" altLang="zh-CN" sz="1800" smtClean="0"/>
              <a:t>Exemple :</a:t>
            </a:r>
          </a:p>
          <a:p>
            <a:pPr algn="l" eaLnBrk="1" hangingPunct="1"/>
            <a:endParaRPr lang="fr-FR" altLang="zh-CN" smtClean="0"/>
          </a:p>
        </p:txBody>
      </p:sp>
      <p:pic>
        <p:nvPicPr>
          <p:cNvPr id="27652" name="Imag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750" y="2195513"/>
            <a:ext cx="84074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075" y="4870450"/>
            <a:ext cx="82137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noChangeArrowheads="1"/>
          </p:cNvSpPr>
          <p:nvPr>
            <p:ph type="title" idx="4294967295"/>
          </p:nvPr>
        </p:nvSpPr>
        <p:spPr/>
        <p:txBody>
          <a:bodyPr/>
          <a:lstStyle/>
          <a:p>
            <a:pPr marL="0" indent="0" eaLnBrk="1" hangingPunct="1"/>
            <a:r>
              <a:rPr lang="fr-FR" altLang="zh-CN" smtClean="0"/>
              <a:t>Incrémentation</a:t>
            </a:r>
          </a:p>
        </p:txBody>
      </p:sp>
      <p:sp>
        <p:nvSpPr>
          <p:cNvPr id="28675"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1800" smtClean="0"/>
              <a:t>PHP possède quelques raccourcis pour vous éviter d’écrire des instructions d’incrémentation telles que : $i = $i+1</a:t>
            </a:r>
          </a:p>
          <a:p>
            <a:pPr marL="342900" indent="-342900" algn="l" eaLnBrk="1" hangingPunct="1">
              <a:buFont typeface="Arial" charset="0"/>
              <a:buChar char="•"/>
            </a:pPr>
            <a:r>
              <a:rPr lang="fr-FR" altLang="zh-CN" sz="1800" smtClean="0"/>
              <a:t>Utilisez ++ ou -- respectivement pour </a:t>
            </a:r>
            <a:r>
              <a:rPr lang="fr-FR" altLang="zh-CN" sz="1800" b="1" smtClean="0"/>
              <a:t>incrémenter</a:t>
            </a:r>
            <a:r>
              <a:rPr lang="fr-FR" altLang="zh-CN" sz="1800" smtClean="0"/>
              <a:t> ou </a:t>
            </a:r>
            <a:r>
              <a:rPr lang="fr-FR" altLang="zh-CN" sz="1800" b="1" smtClean="0"/>
              <a:t>décrémenter</a:t>
            </a:r>
            <a:r>
              <a:rPr lang="fr-FR" altLang="zh-CN" sz="1800" smtClean="0"/>
              <a:t> une variable d’une seule unité</a:t>
            </a:r>
          </a:p>
          <a:p>
            <a:pPr marL="342900" indent="-342900" algn="l" eaLnBrk="1" hangingPunct="1">
              <a:buFont typeface="Arial" charset="0"/>
              <a:buChar char="•"/>
            </a:pPr>
            <a:endParaRPr lang="fr-FR" altLang="zh-CN" sz="1800" smtClean="0"/>
          </a:p>
          <a:p>
            <a:pPr marL="342900" indent="-342900" algn="l" eaLnBrk="1" hangingPunct="1">
              <a:buFont typeface="Arial" charset="0"/>
              <a:buChar char="•"/>
            </a:pPr>
            <a:endParaRPr lang="fr-FR" altLang="zh-CN" sz="1800" smtClean="0"/>
          </a:p>
          <a:p>
            <a:pPr marL="342900" indent="-342900" algn="l" eaLnBrk="1" hangingPunct="1">
              <a:buFont typeface="Arial" charset="0"/>
              <a:buChar char="•"/>
            </a:pPr>
            <a:endParaRPr lang="fr-FR" altLang="zh-CN" sz="1800" smtClean="0"/>
          </a:p>
          <a:p>
            <a:pPr marL="342900" indent="-342900" algn="l" eaLnBrk="1" hangingPunct="1">
              <a:buFont typeface="Arial" charset="0"/>
              <a:buChar char="•"/>
            </a:pPr>
            <a:endParaRPr lang="fr-FR" altLang="zh-CN" sz="1800" smtClean="0"/>
          </a:p>
          <a:p>
            <a:pPr marL="342900" indent="-342900" algn="l" eaLnBrk="1" hangingPunct="1">
              <a:buFont typeface="Arial" charset="0"/>
              <a:buChar char="•"/>
            </a:pPr>
            <a:r>
              <a:rPr lang="fr-FR" altLang="zh-CN" sz="1800" smtClean="0"/>
              <a:t>Ces opérateurs peuvent figurer devant ou derrière la variable :</a:t>
            </a:r>
          </a:p>
          <a:p>
            <a:pPr marL="742950" lvl="1" indent="-285750" algn="l" eaLnBrk="1" hangingPunct="1">
              <a:buFont typeface="Arial" charset="0"/>
              <a:buChar char="–"/>
            </a:pPr>
            <a:r>
              <a:rPr lang="fr-FR" altLang="zh-CN" sz="1400" smtClean="0"/>
              <a:t>++$a : la variable est incrémentée puis évaluée,</a:t>
            </a:r>
          </a:p>
          <a:p>
            <a:pPr marL="742950" lvl="1" indent="-285750" algn="l" eaLnBrk="1" hangingPunct="1">
              <a:buFont typeface="Arial" charset="0"/>
              <a:buChar char="–"/>
            </a:pPr>
            <a:r>
              <a:rPr lang="fr-FR" altLang="zh-CN" sz="1400" smtClean="0"/>
              <a:t>$a++ : la variable est évaluée puis incrémentée.</a:t>
            </a:r>
            <a:endParaRPr lang="fr-FR" altLang="zh-CN" smtClean="0"/>
          </a:p>
        </p:txBody>
      </p:sp>
      <p:pic>
        <p:nvPicPr>
          <p:cNvPr id="28676"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0525" y="2565400"/>
            <a:ext cx="30194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Imag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88" y="4941888"/>
            <a:ext cx="82804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noChangeArrowheads="1"/>
          </p:cNvSpPr>
          <p:nvPr>
            <p:ph type="title" idx="4294967295"/>
          </p:nvPr>
        </p:nvSpPr>
        <p:spPr/>
        <p:txBody>
          <a:bodyPr/>
          <a:lstStyle/>
          <a:p>
            <a:pPr marL="0" indent="0" eaLnBrk="1" hangingPunct="1"/>
            <a:r>
              <a:rPr lang="fr-FR" altLang="zh-CN" smtClean="0"/>
              <a:t>Opérateurs combinés</a:t>
            </a:r>
          </a:p>
        </p:txBody>
      </p:sp>
      <p:sp>
        <p:nvSpPr>
          <p:cNvPr id="29699"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400" smtClean="0"/>
              <a:t>Il est possible de cumuler l’opérateur d’affectation avec un opérateur arithmétique</a:t>
            </a:r>
          </a:p>
          <a:p>
            <a:pPr marL="342900" indent="-342900" algn="l" eaLnBrk="1" hangingPunct="1">
              <a:buFont typeface="Arial" charset="0"/>
              <a:buChar char="•"/>
            </a:pPr>
            <a:endParaRPr lang="fr-FR" altLang="zh-CN" sz="2400" smtClean="0"/>
          </a:p>
          <a:p>
            <a:pPr marL="342900" indent="-342900" algn="l" eaLnBrk="1" hangingPunct="1">
              <a:buFont typeface="Arial" charset="0"/>
              <a:buChar char="•"/>
            </a:pPr>
            <a:endParaRPr lang="fr-FR" altLang="zh-CN" sz="2400" smtClean="0"/>
          </a:p>
          <a:p>
            <a:pPr marL="342900" indent="-342900" algn="l" eaLnBrk="1" hangingPunct="1">
              <a:buFont typeface="Arial" charset="0"/>
              <a:buChar char="•"/>
            </a:pPr>
            <a:endParaRPr lang="fr-FR" altLang="zh-CN" sz="2400" smtClean="0"/>
          </a:p>
          <a:p>
            <a:pPr marL="342900" indent="-342900" algn="l" eaLnBrk="1" hangingPunct="1">
              <a:buFont typeface="Arial" charset="0"/>
              <a:buChar char="•"/>
            </a:pPr>
            <a:endParaRPr lang="fr-FR" altLang="zh-CN" sz="2400" smtClean="0"/>
          </a:p>
          <a:p>
            <a:pPr marL="342900" indent="-342900" algn="l" eaLnBrk="1" hangingPunct="1">
              <a:buFont typeface="Arial" charset="0"/>
              <a:buChar char="•"/>
            </a:pPr>
            <a:endParaRPr lang="fr-FR" altLang="zh-CN" sz="2400" smtClean="0"/>
          </a:p>
          <a:p>
            <a:pPr marL="342900" indent="-342900" algn="l" eaLnBrk="1" hangingPunct="1">
              <a:buFont typeface="Arial" charset="0"/>
              <a:buChar char="•"/>
            </a:pPr>
            <a:r>
              <a:rPr lang="fr-FR" altLang="zh-CN" sz="2400" smtClean="0"/>
              <a:t>Exemple :</a:t>
            </a:r>
            <a:endParaRPr lang="fr-FR" altLang="zh-CN" smtClean="0"/>
          </a:p>
        </p:txBody>
      </p:sp>
      <p:pic>
        <p:nvPicPr>
          <p:cNvPr id="29700" name="Imag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4438" y="4924425"/>
            <a:ext cx="4048125"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525" y="2349500"/>
            <a:ext cx="867886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noChangeArrowheads="1"/>
          </p:cNvSpPr>
          <p:nvPr>
            <p:ph type="title" idx="4294967295"/>
          </p:nvPr>
        </p:nvSpPr>
        <p:spPr/>
        <p:txBody>
          <a:bodyPr/>
          <a:lstStyle/>
          <a:p>
            <a:pPr marL="0" indent="0" eaLnBrk="1" hangingPunct="1"/>
            <a:r>
              <a:rPr lang="fr-FR" altLang="zh-CN" smtClean="0"/>
              <a:t>Opérateurs de comparaison</a:t>
            </a:r>
          </a:p>
        </p:txBody>
      </p:sp>
      <p:sp>
        <p:nvSpPr>
          <p:cNvPr id="30723"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000" smtClean="0"/>
              <a:t>Les opérateurs de comparaison permettent de comparer deux termes et de renvoyer un booléen vrai ou faux (TRUE ou FALSE) selon la véracité de la comparaison.</a:t>
            </a:r>
            <a:endParaRPr lang="fr-FR" altLang="zh-CN" smtClean="0"/>
          </a:p>
        </p:txBody>
      </p:sp>
      <p:pic>
        <p:nvPicPr>
          <p:cNvPr id="30724" name="Imag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25" y="2565400"/>
            <a:ext cx="8951913"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noChangeArrowheads="1"/>
          </p:cNvSpPr>
          <p:nvPr>
            <p:ph type="title" idx="4294967295"/>
          </p:nvPr>
        </p:nvSpPr>
        <p:spPr/>
        <p:txBody>
          <a:bodyPr/>
          <a:lstStyle/>
          <a:p>
            <a:pPr marL="0" indent="0" eaLnBrk="1" hangingPunct="1"/>
            <a:r>
              <a:rPr lang="fr-FR" altLang="zh-CN" smtClean="0"/>
              <a:t>Opérateurs de comparaison</a:t>
            </a:r>
          </a:p>
        </p:txBody>
      </p:sp>
      <p:sp>
        <p:nvSpPr>
          <p:cNvPr id="31747"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000" smtClean="0"/>
              <a:t>Exemple :</a:t>
            </a:r>
          </a:p>
        </p:txBody>
      </p:sp>
      <p:pic>
        <p:nvPicPr>
          <p:cNvPr id="31748" name="Imag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3000" y="1985963"/>
            <a:ext cx="4543425"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re 1"/>
          <p:cNvSpPr>
            <a:spLocks noGrp="1" noChangeArrowheads="1"/>
          </p:cNvSpPr>
          <p:nvPr>
            <p:ph type="title" idx="4294967295"/>
          </p:nvPr>
        </p:nvSpPr>
        <p:spPr/>
        <p:txBody>
          <a:bodyPr/>
          <a:lstStyle/>
          <a:p>
            <a:pPr marL="0" indent="0" eaLnBrk="1" hangingPunct="1"/>
            <a:r>
              <a:rPr lang="fr-FR" altLang="zh-CN" dirty="0" smtClean="0"/>
              <a:t>Présentation</a:t>
            </a:r>
          </a:p>
        </p:txBody>
      </p:sp>
      <p:sp>
        <p:nvSpPr>
          <p:cNvPr id="4100" name="Espace réservé du contenu 2"/>
          <p:cNvSpPr>
            <a:spLocks noGrp="1" noChangeArrowheads="1"/>
          </p:cNvSpPr>
          <p:nvPr>
            <p:ph idx="1"/>
          </p:nvPr>
        </p:nvSpPr>
        <p:spPr>
          <a:xfrm>
            <a:off x="457200" y="1600200"/>
            <a:ext cx="8229600" cy="4525963"/>
          </a:xfrm>
        </p:spPr>
        <p:txBody>
          <a:bodyPr/>
          <a:lstStyle/>
          <a:p>
            <a:pPr marL="342900" indent="-342900" algn="l" eaLnBrk="1" hangingPunct="1">
              <a:lnSpc>
                <a:spcPct val="80000"/>
              </a:lnSpc>
              <a:buFont typeface="Arial" charset="0"/>
              <a:buChar char="•"/>
            </a:pPr>
            <a:r>
              <a:rPr lang="fr-FR" altLang="zh-CN" sz="2800" dirty="0" smtClean="0"/>
              <a:t>Qu’est-ce que PHP ?</a:t>
            </a:r>
          </a:p>
          <a:p>
            <a:pPr marL="742950" lvl="1" indent="-285750" algn="l" eaLnBrk="1" hangingPunct="1">
              <a:lnSpc>
                <a:spcPct val="80000"/>
              </a:lnSpc>
              <a:buFont typeface="Arial" charset="0"/>
              <a:buChar char="–"/>
            </a:pPr>
            <a:r>
              <a:rPr lang="fr-FR" altLang="zh-CN" sz="2400" b="1" dirty="0" smtClean="0"/>
              <a:t>PHP</a:t>
            </a:r>
            <a:r>
              <a:rPr lang="fr-FR" altLang="zh-CN" sz="2400" dirty="0" smtClean="0"/>
              <a:t> est un langage exécuté par le </a:t>
            </a:r>
            <a:r>
              <a:rPr lang="fr-FR" altLang="zh-CN" sz="2400" b="1" dirty="0" smtClean="0"/>
              <a:t>serveur</a:t>
            </a:r>
            <a:r>
              <a:rPr lang="fr-FR" altLang="zh-CN" sz="2400" dirty="0" smtClean="0"/>
              <a:t>. Il permet de personnaliser la page en fonction du visiteur. Il génère une page HTML.</a:t>
            </a:r>
          </a:p>
          <a:p>
            <a:pPr marL="742950" lvl="1" indent="-285750" algn="l" eaLnBrk="1" hangingPunct="1">
              <a:lnSpc>
                <a:spcPct val="80000"/>
              </a:lnSpc>
              <a:buFont typeface="Arial" charset="0"/>
              <a:buChar char="–"/>
            </a:pPr>
            <a:endParaRPr lang="fr-FR" altLang="zh-CN" sz="2400" dirty="0" smtClean="0"/>
          </a:p>
          <a:p>
            <a:pPr marL="742950" lvl="1" indent="-285750" algn="l" eaLnBrk="1" hangingPunct="1">
              <a:lnSpc>
                <a:spcPct val="80000"/>
              </a:lnSpc>
              <a:buFont typeface="Arial" charset="0"/>
              <a:buChar char="–"/>
            </a:pPr>
            <a:endParaRPr lang="fr-FR" altLang="zh-CN" sz="2400" dirty="0" smtClean="0"/>
          </a:p>
          <a:p>
            <a:pPr marL="742950" lvl="1" indent="-285750" algn="l" eaLnBrk="1" hangingPunct="1">
              <a:lnSpc>
                <a:spcPct val="80000"/>
              </a:lnSpc>
              <a:buFont typeface="Arial" charset="0"/>
              <a:buChar char="–"/>
            </a:pPr>
            <a:endParaRPr lang="fr-FR" altLang="zh-CN" sz="2400" dirty="0" smtClean="0"/>
          </a:p>
          <a:p>
            <a:pPr marL="742950" lvl="1" indent="-285750" algn="l" eaLnBrk="1" hangingPunct="1">
              <a:lnSpc>
                <a:spcPct val="80000"/>
              </a:lnSpc>
              <a:buFont typeface="Arial" charset="0"/>
              <a:buChar char="–"/>
            </a:pPr>
            <a:endParaRPr lang="fr-FR" altLang="zh-CN" sz="2400" dirty="0" smtClean="0"/>
          </a:p>
          <a:p>
            <a:pPr marL="742950" lvl="1" indent="-285750" algn="l" eaLnBrk="1" hangingPunct="1">
              <a:lnSpc>
                <a:spcPct val="80000"/>
              </a:lnSpc>
              <a:buFont typeface="Arial" charset="0"/>
              <a:buChar char="–"/>
            </a:pPr>
            <a:r>
              <a:rPr lang="fr-FR" altLang="zh-CN" sz="2400" dirty="0" smtClean="0"/>
              <a:t>Peut être utilisé comme un langage de programmation complexe permettant de mettre en place des applications d'entreprise.</a:t>
            </a:r>
          </a:p>
          <a:p>
            <a:pPr marL="1143000" lvl="2" indent="-228600" algn="l" eaLnBrk="1" hangingPunct="1">
              <a:lnSpc>
                <a:spcPct val="80000"/>
              </a:lnSpc>
              <a:buFont typeface="Arial" charset="0"/>
              <a:buChar char="•"/>
            </a:pPr>
            <a:endParaRPr lang="fr-FR" altLang="zh-CN" sz="2000" dirty="0" smtClean="0"/>
          </a:p>
          <a:p>
            <a:pPr marL="342900" indent="-342900" algn="l" eaLnBrk="1" hangingPunct="1">
              <a:lnSpc>
                <a:spcPct val="80000"/>
              </a:lnSpc>
              <a:buFont typeface="Arial" charset="0"/>
              <a:buChar char="•"/>
            </a:pPr>
            <a:endParaRPr lang="fr-FR" altLang="zh-CN" sz="2800" dirty="0" smtClean="0"/>
          </a:p>
        </p:txBody>
      </p:sp>
      <p:pic>
        <p:nvPicPr>
          <p:cNvPr id="4101"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0763" y="3140075"/>
            <a:ext cx="47625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noChangeArrowheads="1"/>
          </p:cNvSpPr>
          <p:nvPr>
            <p:ph type="title" idx="4294967295"/>
          </p:nvPr>
        </p:nvSpPr>
        <p:spPr/>
        <p:txBody>
          <a:bodyPr/>
          <a:lstStyle/>
          <a:p>
            <a:pPr marL="0" indent="0" eaLnBrk="1" hangingPunct="1"/>
            <a:r>
              <a:rPr lang="fr-FR" altLang="zh-CN" smtClean="0"/>
              <a:t>Opérateurs logiques</a:t>
            </a:r>
          </a:p>
        </p:txBody>
      </p:sp>
      <p:sp>
        <p:nvSpPr>
          <p:cNvPr id="32771"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000" smtClean="0"/>
              <a:t>Les opérateurs logiques sont utilisés pour combiner les résultats de conditions logiques entre eux.</a:t>
            </a:r>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r>
              <a:rPr lang="fr-FR" altLang="zh-CN" sz="2000" smtClean="0"/>
              <a:t>Exemple :</a:t>
            </a:r>
          </a:p>
        </p:txBody>
      </p:sp>
      <p:pic>
        <p:nvPicPr>
          <p:cNvPr id="32772" name="Imag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250" y="5138738"/>
            <a:ext cx="5976938"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244725"/>
            <a:ext cx="8351837"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noChangeArrowheads="1"/>
          </p:cNvSpPr>
          <p:nvPr>
            <p:ph type="title" idx="4294967295"/>
          </p:nvPr>
        </p:nvSpPr>
        <p:spPr/>
        <p:txBody>
          <a:bodyPr/>
          <a:lstStyle/>
          <a:p>
            <a:pPr marL="0" indent="0" eaLnBrk="1" hangingPunct="1"/>
            <a:r>
              <a:rPr lang="fr-FR" altLang="zh-CN" smtClean="0"/>
              <a:t>Priorités entre opérateurs</a:t>
            </a:r>
          </a:p>
        </p:txBody>
      </p:sp>
      <p:sp>
        <p:nvSpPr>
          <p:cNvPr id="33795"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000" smtClean="0"/>
              <a:t>Il est souvent nécessaire d’imbriquer plusieurs opérateurs. Dans ce cas, il faut que l'interpréteur PHP sache dans quel </a:t>
            </a:r>
            <a:r>
              <a:rPr lang="fr-FR" altLang="zh-CN" sz="2000" b="1" smtClean="0"/>
              <a:t>ordre</a:t>
            </a:r>
            <a:r>
              <a:rPr lang="fr-FR" altLang="zh-CN" sz="2000" smtClean="0"/>
              <a:t> les traiter. </a:t>
            </a:r>
          </a:p>
          <a:p>
            <a:pPr marL="342900" indent="-342900" algn="l" eaLnBrk="1" hangingPunct="1">
              <a:buFont typeface="Arial" charset="0"/>
              <a:buChar char="•"/>
            </a:pPr>
            <a:r>
              <a:rPr lang="fr-FR" altLang="zh-CN" sz="2000" smtClean="0"/>
              <a:t>Un tableau récapitule les priorités des différents opérateurs :</a:t>
            </a:r>
          </a:p>
        </p:txBody>
      </p:sp>
      <p:pic>
        <p:nvPicPr>
          <p:cNvPr id="33796"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900" y="2592388"/>
            <a:ext cx="8202613"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noChangeArrowheads="1"/>
          </p:cNvSpPr>
          <p:nvPr>
            <p:ph type="ctrTitle" idx="4294967295"/>
          </p:nvPr>
        </p:nvSpPr>
        <p:spPr>
          <a:xfrm>
            <a:off x="685800" y="2130425"/>
            <a:ext cx="7772400" cy="1470025"/>
          </a:xfrm>
        </p:spPr>
        <p:txBody>
          <a:bodyPr/>
          <a:lstStyle/>
          <a:p>
            <a:pPr marL="0" indent="0" eaLnBrk="1" hangingPunct="1"/>
            <a:r>
              <a:rPr lang="fr-FR" altLang="zh-CN" smtClean="0"/>
              <a:t>PHP5 - Notions de base </a:t>
            </a:r>
          </a:p>
        </p:txBody>
      </p:sp>
      <p:sp>
        <p:nvSpPr>
          <p:cNvPr id="34819" name="Sous-titre 2"/>
          <p:cNvSpPr>
            <a:spLocks noGrp="1" noChangeArrowheads="1"/>
          </p:cNvSpPr>
          <p:nvPr>
            <p:ph type="subTitle" idx="1"/>
          </p:nvPr>
        </p:nvSpPr>
        <p:spPr/>
        <p:txBody>
          <a:bodyPr/>
          <a:lstStyle/>
          <a:p>
            <a:pPr eaLnBrk="1" hangingPunct="1"/>
            <a:r>
              <a:rPr lang="fr-FR" altLang="zh-CN" b="1" smtClean="0">
                <a:solidFill>
                  <a:srgbClr val="898989"/>
                </a:solidFill>
              </a:rPr>
              <a:t>Les conditions</a:t>
            </a:r>
            <a:endParaRPr lang="fr-FR" altLang="zh-CN"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noChangeArrowheads="1"/>
          </p:cNvSpPr>
          <p:nvPr>
            <p:ph type="title" idx="4294967295"/>
          </p:nvPr>
        </p:nvSpPr>
        <p:spPr/>
        <p:txBody>
          <a:bodyPr/>
          <a:lstStyle/>
          <a:p>
            <a:pPr marL="0" indent="0" eaLnBrk="1" hangingPunct="1"/>
            <a:r>
              <a:rPr lang="fr-FR" altLang="zh-CN" smtClean="0"/>
              <a:t>Les conditions</a:t>
            </a:r>
          </a:p>
        </p:txBody>
      </p:sp>
      <p:sp>
        <p:nvSpPr>
          <p:cNvPr id="35843"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600" dirty="0" smtClean="0"/>
              <a:t>Dans vos scripts, il sera important de pouvoir effectuer une prise de décision, et donc de poser des conditions à l’exécution de telle ou telle action.</a:t>
            </a:r>
          </a:p>
          <a:p>
            <a:pPr marL="342900" indent="-342900" algn="l" eaLnBrk="1" hangingPunct="1">
              <a:buFont typeface="Arial" charset="0"/>
              <a:buChar char="•"/>
            </a:pPr>
            <a:r>
              <a:rPr lang="fr-FR" altLang="zh-CN" sz="2600" dirty="0" smtClean="0"/>
              <a:t>Exemple :</a:t>
            </a:r>
          </a:p>
          <a:p>
            <a:pPr marL="742950" lvl="1" indent="-285750" algn="l" eaLnBrk="1" hangingPunct="1">
              <a:buFont typeface="Arial" charset="0"/>
              <a:buChar char="–"/>
            </a:pPr>
            <a:r>
              <a:rPr lang="fr-FR" altLang="zh-CN" sz="2400" dirty="0" smtClean="0"/>
              <a:t>Si le visiteur a entre 18 et 40ans, je lui assigne le profil « jeune ».</a:t>
            </a:r>
          </a:p>
          <a:p>
            <a:pPr marL="742950" lvl="1" indent="-285750" algn="l" eaLnBrk="1" hangingPunct="1">
              <a:buFont typeface="Arial" charset="0"/>
              <a:buChar char="–"/>
            </a:pPr>
            <a:r>
              <a:rPr lang="fr-FR" altLang="zh-CN" sz="2400" dirty="0" smtClean="0"/>
              <a:t>Si cette personne a entre 41 et 60 ans, je lui assigne le profil « sénior ».</a:t>
            </a:r>
            <a:endParaRPr lang="fr-FR"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noChangeArrowheads="1"/>
          </p:cNvSpPr>
          <p:nvPr>
            <p:ph type="title" idx="4294967295"/>
          </p:nvPr>
        </p:nvSpPr>
        <p:spPr/>
        <p:txBody>
          <a:bodyPr/>
          <a:lstStyle/>
          <a:p>
            <a:pPr marL="0" indent="0" eaLnBrk="1" hangingPunct="1"/>
            <a:r>
              <a:rPr lang="fr-FR" altLang="zh-CN" smtClean="0"/>
              <a:t>If</a:t>
            </a:r>
          </a:p>
        </p:txBody>
      </p:sp>
      <p:sp>
        <p:nvSpPr>
          <p:cNvPr id="36867" name="Espace réservé du contenu 2"/>
          <p:cNvSpPr>
            <a:spLocks noGrp="1" noChangeArrowheads="1"/>
          </p:cNvSpPr>
          <p:nvPr>
            <p:ph idx="1"/>
          </p:nvPr>
        </p:nvSpPr>
        <p:spPr>
          <a:xfrm>
            <a:off x="457200" y="1600200"/>
            <a:ext cx="8229600" cy="4525963"/>
          </a:xfrm>
        </p:spPr>
        <p:txBody>
          <a:bodyPr/>
          <a:lstStyle/>
          <a:p>
            <a:pPr algn="l" eaLnBrk="1" hangingPunct="1">
              <a:buFont typeface="Arial" charset="0"/>
              <a:buChar char="•"/>
            </a:pPr>
            <a:r>
              <a:rPr lang="fr-FR" altLang="zh-CN" sz="1800" smtClean="0"/>
              <a:t>L’instruction </a:t>
            </a:r>
            <a:r>
              <a:rPr lang="fr-FR" altLang="zh-CN" sz="1800" b="1" smtClean="0"/>
              <a:t>if(){} </a:t>
            </a:r>
            <a:r>
              <a:rPr lang="fr-FR" altLang="zh-CN" sz="1800" smtClean="0"/>
              <a:t>est la structure de test la plus basique.</a:t>
            </a:r>
          </a:p>
          <a:p>
            <a:pPr algn="l" eaLnBrk="1" hangingPunct="1">
              <a:buFont typeface="Arial" charset="0"/>
              <a:buChar char="•"/>
            </a:pPr>
            <a:r>
              <a:rPr lang="fr-FR" altLang="zh-CN" sz="1800" smtClean="0"/>
              <a:t>Elle permet d’exécuter une suite d’instructions en fonction d’une condition.</a:t>
            </a:r>
          </a:p>
          <a:p>
            <a:pPr algn="l" eaLnBrk="1" hangingPunct="1">
              <a:buFont typeface="Arial" charset="0"/>
              <a:buChar char="•"/>
            </a:pPr>
            <a:r>
              <a:rPr lang="fr-FR" altLang="zh-CN" sz="1800" smtClean="0"/>
              <a:t>La condition entre parenthèses est évaluée et les instructions situées entre les accolades sont exécutées seulement si l’évaluation aboutit à TRUE</a:t>
            </a:r>
          </a:p>
          <a:p>
            <a:pPr algn="l" eaLnBrk="1" hangingPunct="1">
              <a:buFont typeface="Arial" charset="0"/>
              <a:buChar char="•"/>
            </a:pPr>
            <a:endParaRPr lang="fr-FR" altLang="zh-CN" sz="1800" smtClean="0"/>
          </a:p>
          <a:p>
            <a:pPr algn="l" eaLnBrk="1" hangingPunct="1">
              <a:buFont typeface="Arial" charset="0"/>
              <a:buChar char="•"/>
            </a:pPr>
            <a:endParaRPr lang="fr-FR" altLang="zh-CN" sz="1800" smtClean="0"/>
          </a:p>
          <a:p>
            <a:pPr algn="l" eaLnBrk="1" hangingPunct="1"/>
            <a:endParaRPr lang="fr-FR" altLang="zh-CN" sz="1800" smtClean="0"/>
          </a:p>
          <a:p>
            <a:pPr algn="l" eaLnBrk="1" hangingPunct="1">
              <a:buFont typeface="Arial" charset="0"/>
              <a:buChar char="•"/>
            </a:pPr>
            <a:r>
              <a:rPr lang="fr-FR" altLang="zh-CN" sz="1800" smtClean="0"/>
              <a:t>Exemple :</a:t>
            </a:r>
          </a:p>
        </p:txBody>
      </p:sp>
      <p:pic>
        <p:nvPicPr>
          <p:cNvPr id="36868"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582" y="2926330"/>
            <a:ext cx="3541713" cy="388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Imag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650" y="2870200"/>
            <a:ext cx="2447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1"/>
          <p:cNvGraphicFramePr>
            <a:graphicFrameLocks noChangeAspect="1"/>
          </p:cNvGraphicFramePr>
          <p:nvPr>
            <p:extLst>
              <p:ext uri="{D42A27DB-BD31-4B8C-83A1-F6EECF244321}">
                <p14:modId xmlns:p14="http://schemas.microsoft.com/office/powerpoint/2010/main" val="2122554994"/>
              </p:ext>
            </p:extLst>
          </p:nvPr>
        </p:nvGraphicFramePr>
        <p:xfrm>
          <a:off x="4770582" y="3384550"/>
          <a:ext cx="508000" cy="647700"/>
        </p:xfrm>
        <a:graphic>
          <a:graphicData uri="http://schemas.openxmlformats.org/presentationml/2006/ole">
            <mc:AlternateContent xmlns:mc="http://schemas.openxmlformats.org/markup-compatibility/2006">
              <mc:Choice xmlns:v="urn:schemas-microsoft-com:vml" Requires="v">
                <p:oleObj spid="_x0000_s36916" name="Packager Shell Object" showAsIcon="1" r:id="rId5" imgW="507960" imgH="648000" progId="Package">
                  <p:embed/>
                </p:oleObj>
              </mc:Choice>
              <mc:Fallback>
                <p:oleObj name="Packager Shell Object" showAsIcon="1" r:id="rId5" imgW="507960" imgH="648000" progId="Package">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0582" y="3384550"/>
                        <a:ext cx="508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879" name="Picture 15" descr="C:\Users\Zaid\Dropbox\_PHP_Symfony\pics_php\if.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4501" y="4239193"/>
            <a:ext cx="4409504" cy="2502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noChangeArrowheads="1"/>
          </p:cNvSpPr>
          <p:nvPr>
            <p:ph type="title" idx="4294967295"/>
          </p:nvPr>
        </p:nvSpPr>
        <p:spPr/>
        <p:txBody>
          <a:bodyPr/>
          <a:lstStyle/>
          <a:p>
            <a:pPr marL="0" indent="0" eaLnBrk="1" hangingPunct="1"/>
            <a:r>
              <a:rPr lang="fr-FR" altLang="zh-CN" smtClean="0">
                <a:cs typeface="Calibri" pitchFamily="34" charset="0"/>
                <a:sym typeface="Times New Roman" pitchFamily="18" charset="0"/>
              </a:rPr>
              <a:t>Else</a:t>
            </a:r>
            <a:endParaRPr lang="fr-FR" altLang="zh-CN" smtClean="0"/>
          </a:p>
        </p:txBody>
      </p:sp>
      <p:sp>
        <p:nvSpPr>
          <p:cNvPr id="37891" name="Espace réservé du contenu 2"/>
          <p:cNvSpPr>
            <a:spLocks noGrp="1" noChangeArrowheads="1"/>
          </p:cNvSpPr>
          <p:nvPr>
            <p:ph idx="1"/>
          </p:nvPr>
        </p:nvSpPr>
        <p:spPr>
          <a:xfrm>
            <a:off x="457200" y="1600200"/>
            <a:ext cx="8229600" cy="4525963"/>
          </a:xfrm>
        </p:spPr>
        <p:txBody>
          <a:bodyPr/>
          <a:lstStyle/>
          <a:p>
            <a:pPr algn="l" eaLnBrk="1" hangingPunct="1">
              <a:buFont typeface="Arial" charset="0"/>
              <a:buChar char="•"/>
            </a:pPr>
            <a:r>
              <a:rPr lang="fr-FR" altLang="zh-CN" sz="1800" smtClean="0"/>
              <a:t>Avec l’instruction </a:t>
            </a:r>
            <a:r>
              <a:rPr lang="fr-FR" altLang="zh-CN" sz="1800" b="1" smtClean="0"/>
              <a:t>else{}</a:t>
            </a:r>
            <a:r>
              <a:rPr lang="fr-FR" altLang="zh-CN" sz="1800" smtClean="0"/>
              <a:t>, On peut spécifier une suite d’instructions à exécuter lorsque la condition n’est pas réalisée.</a:t>
            </a:r>
          </a:p>
          <a:p>
            <a:pPr algn="l" eaLnBrk="1" hangingPunct="1">
              <a:buFont typeface="Arial" charset="0"/>
              <a:buChar char="•"/>
            </a:pPr>
            <a:endParaRPr lang="fr-FR" altLang="zh-CN" sz="1800" smtClean="0"/>
          </a:p>
          <a:p>
            <a:pPr algn="l" eaLnBrk="1" hangingPunct="1"/>
            <a:endParaRPr lang="fr-FR" altLang="zh-CN" sz="1800" smtClean="0"/>
          </a:p>
          <a:p>
            <a:pPr algn="l" eaLnBrk="1" hangingPunct="1">
              <a:buFont typeface="Arial" charset="0"/>
              <a:buChar char="•"/>
            </a:pPr>
            <a:endParaRPr lang="fr-FR" altLang="zh-CN" sz="1800" smtClean="0"/>
          </a:p>
          <a:p>
            <a:pPr algn="l" eaLnBrk="1" hangingPunct="1">
              <a:buFont typeface="Arial" charset="0"/>
              <a:buChar char="•"/>
            </a:pPr>
            <a:endParaRPr lang="fr-FR" altLang="zh-CN" sz="1800" smtClean="0"/>
          </a:p>
          <a:p>
            <a:pPr algn="l" eaLnBrk="1" hangingPunct="1">
              <a:buFont typeface="Arial" charset="0"/>
              <a:buChar char="•"/>
            </a:pPr>
            <a:r>
              <a:rPr lang="fr-FR" altLang="zh-CN" sz="1800" smtClean="0"/>
              <a:t>Exemple :</a:t>
            </a:r>
          </a:p>
        </p:txBody>
      </p:sp>
      <p:pic>
        <p:nvPicPr>
          <p:cNvPr id="37892" name="Imag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1150" y="1990725"/>
            <a:ext cx="50292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Imag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138" y="2279650"/>
            <a:ext cx="4329112"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Imag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338" y="4105275"/>
            <a:ext cx="3763962"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895" name="Objet 1"/>
          <p:cNvGraphicFramePr>
            <a:graphicFrameLocks noChangeAspect="1"/>
          </p:cNvGraphicFramePr>
          <p:nvPr/>
        </p:nvGraphicFramePr>
        <p:xfrm>
          <a:off x="107950" y="6092825"/>
          <a:ext cx="711200" cy="685800"/>
        </p:xfrm>
        <a:graphic>
          <a:graphicData uri="http://schemas.openxmlformats.org/presentationml/2006/ole">
            <mc:AlternateContent xmlns:mc="http://schemas.openxmlformats.org/markup-compatibility/2006">
              <mc:Choice xmlns:v="urn:schemas-microsoft-com:vml" Requires="v">
                <p:oleObj spid="_x0000_s37938" name="Packager Shell Object" showAsIcon="1" r:id="rId6" imgW="708338" imgH="682580" progId="Package">
                  <p:embed/>
                </p:oleObj>
              </mc:Choice>
              <mc:Fallback>
                <p:oleObj name="Packager Shell Object" showAsIcon="1" r:id="rId6" imgW="708338" imgH="682580" progId="Package">
                  <p:embed/>
                  <p:pic>
                    <p:nvPicPr>
                      <p:cNvPr id="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6092825"/>
                        <a:ext cx="711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2216150"/>
            <a:ext cx="45815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Imag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22838" y="1989138"/>
            <a:ext cx="41783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itre 1"/>
          <p:cNvSpPr>
            <a:spLocks noGrp="1" noChangeArrowheads="1"/>
          </p:cNvSpPr>
          <p:nvPr>
            <p:ph type="title" idx="4294967295"/>
          </p:nvPr>
        </p:nvSpPr>
        <p:spPr/>
        <p:txBody>
          <a:bodyPr/>
          <a:lstStyle/>
          <a:p>
            <a:pPr marL="0" indent="0" eaLnBrk="1" hangingPunct="1"/>
            <a:r>
              <a:rPr lang="fr-FR" altLang="zh-CN" smtClean="0"/>
              <a:t>Else-if</a:t>
            </a:r>
          </a:p>
        </p:txBody>
      </p:sp>
      <p:sp>
        <p:nvSpPr>
          <p:cNvPr id="38917" name="Espace réservé du contenu 2"/>
          <p:cNvSpPr>
            <a:spLocks noGrp="1" noChangeArrowheads="1"/>
          </p:cNvSpPr>
          <p:nvPr>
            <p:ph idx="1"/>
          </p:nvPr>
        </p:nvSpPr>
        <p:spPr>
          <a:xfrm>
            <a:off x="457200" y="1600200"/>
            <a:ext cx="8229600" cy="4525963"/>
          </a:xfrm>
        </p:spPr>
        <p:txBody>
          <a:bodyPr/>
          <a:lstStyle/>
          <a:p>
            <a:pPr algn="l" eaLnBrk="1" hangingPunct="1">
              <a:buFont typeface="Arial" charset="0"/>
              <a:buChar char="•"/>
            </a:pPr>
            <a:r>
              <a:rPr lang="fr-FR" altLang="zh-CN" sz="1800" smtClean="0"/>
              <a:t>il est possible d’enchaîner une série d’instructions if (sans avoir besoin de les imbriquer) à l’aide de l’instruction </a:t>
            </a:r>
            <a:r>
              <a:rPr lang="fr-FR" altLang="zh-CN" sz="1800" b="1" smtClean="0"/>
              <a:t>elseif(){}</a:t>
            </a:r>
          </a:p>
          <a:p>
            <a:pPr algn="l" eaLnBrk="1" hangingPunct="1">
              <a:buFont typeface="Arial" charset="0"/>
              <a:buChar char="•"/>
            </a:pPr>
            <a:endParaRPr lang="fr-FR" altLang="zh-CN" sz="1800" smtClean="0"/>
          </a:p>
          <a:p>
            <a:pPr algn="l" eaLnBrk="1" hangingPunct="1">
              <a:buFont typeface="Arial" charset="0"/>
              <a:buChar char="•"/>
            </a:pPr>
            <a:endParaRPr lang="fr-FR" altLang="zh-CN" sz="1800" smtClean="0"/>
          </a:p>
          <a:p>
            <a:pPr algn="l" eaLnBrk="1" hangingPunct="1">
              <a:buFont typeface="Arial" charset="0"/>
              <a:buChar char="•"/>
            </a:pPr>
            <a:endParaRPr lang="fr-FR" altLang="zh-CN" sz="1800" smtClean="0"/>
          </a:p>
          <a:p>
            <a:pPr algn="l" eaLnBrk="1" hangingPunct="1">
              <a:buFont typeface="Arial" charset="0"/>
              <a:buChar char="•"/>
            </a:pPr>
            <a:endParaRPr lang="fr-FR" altLang="zh-CN" sz="1800" smtClean="0"/>
          </a:p>
          <a:p>
            <a:pPr algn="l" eaLnBrk="1" hangingPunct="1"/>
            <a:endParaRPr lang="fr-FR" altLang="zh-CN" sz="1800" smtClean="0"/>
          </a:p>
          <a:p>
            <a:pPr algn="l" eaLnBrk="1" hangingPunct="1"/>
            <a:endParaRPr lang="fr-FR" altLang="zh-CN" sz="1800" smtClean="0"/>
          </a:p>
          <a:p>
            <a:pPr algn="l" eaLnBrk="1" hangingPunct="1">
              <a:buFont typeface="Arial" charset="0"/>
              <a:buChar char="•"/>
            </a:pPr>
            <a:r>
              <a:rPr lang="fr-FR" altLang="zh-CN" sz="1800" smtClean="0"/>
              <a:t>Exemple :</a:t>
            </a:r>
          </a:p>
        </p:txBody>
      </p:sp>
      <p:pic>
        <p:nvPicPr>
          <p:cNvPr id="38918" name="Imag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400" y="4549775"/>
            <a:ext cx="45275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9" name="Objet 1"/>
          <p:cNvGraphicFramePr>
            <a:graphicFrameLocks noChangeAspect="1"/>
          </p:cNvGraphicFramePr>
          <p:nvPr/>
        </p:nvGraphicFramePr>
        <p:xfrm>
          <a:off x="4787900" y="6092825"/>
          <a:ext cx="901700" cy="685800"/>
        </p:xfrm>
        <a:graphic>
          <a:graphicData uri="http://schemas.openxmlformats.org/presentationml/2006/ole">
            <mc:AlternateContent xmlns:mc="http://schemas.openxmlformats.org/markup-compatibility/2006">
              <mc:Choice xmlns:v="urn:schemas-microsoft-com:vml" Requires="v">
                <p:oleObj spid="_x0000_s38962" name="Packager Shell Object" showAsIcon="1" r:id="rId6" imgW="901521" imgH="682580" progId="Package">
                  <p:embed/>
                </p:oleObj>
              </mc:Choice>
              <mc:Fallback>
                <p:oleObj name="Packager Shell Object" showAsIcon="1" r:id="rId6" imgW="901521" imgH="682580" progId="Package">
                  <p:embed/>
                  <p:pic>
                    <p:nvPicPr>
                      <p:cNvPr id="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6092825"/>
                        <a:ext cx="901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noChangeArrowheads="1"/>
          </p:cNvSpPr>
          <p:nvPr>
            <p:ph type="title" idx="4294967295"/>
          </p:nvPr>
        </p:nvSpPr>
        <p:spPr/>
        <p:txBody>
          <a:bodyPr/>
          <a:lstStyle/>
          <a:p>
            <a:pPr marL="0" indent="0" eaLnBrk="1" hangingPunct="1"/>
            <a:r>
              <a:rPr lang="fr-FR" altLang="zh-CN" smtClean="0"/>
              <a:t>Switch case</a:t>
            </a:r>
          </a:p>
        </p:txBody>
      </p:sp>
      <p:sp>
        <p:nvSpPr>
          <p:cNvPr id="39939"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1800" dirty="0" smtClean="0"/>
              <a:t>L’instruction </a:t>
            </a:r>
            <a:r>
              <a:rPr lang="fr-FR" altLang="zh-CN" sz="1800" b="1" dirty="0" err="1" smtClean="0"/>
              <a:t>switch</a:t>
            </a:r>
            <a:r>
              <a:rPr lang="fr-FR" altLang="zh-CN" sz="1800" dirty="0" smtClean="0"/>
              <a:t> permet de faire plusieurs tests sur la valeur d’une variable.</a:t>
            </a:r>
          </a:p>
          <a:p>
            <a:pPr marL="342900" indent="-342900" algn="l" eaLnBrk="1" hangingPunct="1">
              <a:buFont typeface="Arial" charset="0"/>
              <a:buChar char="•"/>
            </a:pPr>
            <a:r>
              <a:rPr lang="fr-FR" altLang="zh-CN" sz="1800" dirty="0" smtClean="0"/>
              <a:t>Les parenthèses qui suivent le mot-clé </a:t>
            </a:r>
            <a:r>
              <a:rPr lang="fr-FR" altLang="zh-CN" sz="1800" dirty="0" err="1" smtClean="0"/>
              <a:t>switch</a:t>
            </a:r>
            <a:r>
              <a:rPr lang="fr-FR" altLang="zh-CN" sz="1800" dirty="0" smtClean="0"/>
              <a:t>() indiquent une expression dont la valeur est testée successivement par chacun des </a:t>
            </a:r>
            <a:r>
              <a:rPr lang="fr-FR" altLang="zh-CN" sz="1800" b="1" dirty="0" smtClean="0"/>
              <a:t>case</a:t>
            </a:r>
            <a:r>
              <a:rPr lang="fr-FR" altLang="zh-CN" sz="1800" dirty="0" smtClean="0"/>
              <a:t>.</a:t>
            </a:r>
          </a:p>
          <a:p>
            <a:pPr marL="342900" indent="-342900" algn="l" eaLnBrk="1" hangingPunct="1">
              <a:buFont typeface="Arial" charset="0"/>
              <a:buChar char="•"/>
            </a:pPr>
            <a:r>
              <a:rPr lang="fr-FR" altLang="zh-CN" sz="1800" dirty="0" smtClean="0"/>
              <a:t>Lorsque la valeur correspond à un case, la suite d’instructions est exécutée jusqu’à la fin du </a:t>
            </a:r>
            <a:r>
              <a:rPr lang="fr-FR" altLang="zh-CN" sz="1800" dirty="0" err="1" smtClean="0"/>
              <a:t>switch</a:t>
            </a:r>
            <a:r>
              <a:rPr lang="fr-FR" altLang="zh-CN" sz="1800" dirty="0" smtClean="0"/>
              <a:t> ou l’apparition d’un break.</a:t>
            </a:r>
          </a:p>
          <a:p>
            <a:pPr marL="342900" indent="-342900" algn="l" eaLnBrk="1" hangingPunct="1">
              <a:buFont typeface="Arial" charset="0"/>
              <a:buChar char="•"/>
            </a:pPr>
            <a:r>
              <a:rPr lang="fr-FR" altLang="zh-CN" sz="1800" dirty="0" smtClean="0"/>
              <a:t>Si aucune correspondance n’est trouvée, alors le code est exécuté à partir du mot-clé default.</a:t>
            </a:r>
            <a:endParaRPr lang="fr-FR" altLang="zh-CN" dirty="0" smtClean="0"/>
          </a:p>
        </p:txBody>
      </p:sp>
      <p:pic>
        <p:nvPicPr>
          <p:cNvPr id="39940"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4513" y="3429000"/>
            <a:ext cx="2855912"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noChangeArrowheads="1"/>
          </p:cNvSpPr>
          <p:nvPr>
            <p:ph type="title" idx="4294967295"/>
          </p:nvPr>
        </p:nvSpPr>
        <p:spPr/>
        <p:txBody>
          <a:bodyPr/>
          <a:lstStyle/>
          <a:p>
            <a:pPr marL="0" indent="0" eaLnBrk="1" hangingPunct="1"/>
            <a:r>
              <a:rPr lang="fr-FR" altLang="zh-CN" smtClean="0"/>
              <a:t>Switch case</a:t>
            </a:r>
          </a:p>
        </p:txBody>
      </p:sp>
      <p:sp>
        <p:nvSpPr>
          <p:cNvPr id="40963"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1800" smtClean="0"/>
              <a:t>Exemple :</a:t>
            </a:r>
            <a:endParaRPr lang="fr-FR" altLang="zh-CN" smtClean="0"/>
          </a:p>
        </p:txBody>
      </p:sp>
      <p:sp>
        <p:nvSpPr>
          <p:cNvPr id="40964" name="Flèche droite 6"/>
          <p:cNvSpPr>
            <a:spLocks noChangeArrowheads="1"/>
          </p:cNvSpPr>
          <p:nvPr/>
        </p:nvSpPr>
        <p:spPr bwMode="auto">
          <a:xfrm>
            <a:off x="4791075" y="3584575"/>
            <a:ext cx="571500" cy="222250"/>
          </a:xfrm>
          <a:prstGeom prst="rightArrow">
            <a:avLst>
              <a:gd name="adj1" fmla="val 50000"/>
              <a:gd name="adj2" fmla="val 50083"/>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pic>
        <p:nvPicPr>
          <p:cNvPr id="40965"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13" y="2206625"/>
            <a:ext cx="46291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Imag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8925" y="2654300"/>
            <a:ext cx="381158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7" name="Objet 1"/>
          <p:cNvGraphicFramePr>
            <a:graphicFrameLocks noChangeAspect="1"/>
          </p:cNvGraphicFramePr>
          <p:nvPr/>
        </p:nvGraphicFramePr>
        <p:xfrm>
          <a:off x="79375" y="6092825"/>
          <a:ext cx="927100" cy="685800"/>
        </p:xfrm>
        <a:graphic>
          <a:graphicData uri="http://schemas.openxmlformats.org/presentationml/2006/ole">
            <mc:AlternateContent xmlns:mc="http://schemas.openxmlformats.org/markup-compatibility/2006">
              <mc:Choice xmlns:v="urn:schemas-microsoft-com:vml" Requires="v">
                <p:oleObj spid="_x0000_s41010" name="Packager Shell Object" showAsIcon="1" r:id="rId5" imgW="927279" imgH="682580" progId="Package">
                  <p:embed/>
                </p:oleObj>
              </mc:Choice>
              <mc:Fallback>
                <p:oleObj name="Packager Shell Object" showAsIcon="1" r:id="rId5" imgW="927279" imgH="682580" progId="Package">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75" y="6092825"/>
                        <a:ext cx="9271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noChangeArrowheads="1"/>
          </p:cNvSpPr>
          <p:nvPr>
            <p:ph type="title" idx="4294967295"/>
          </p:nvPr>
        </p:nvSpPr>
        <p:spPr/>
        <p:txBody>
          <a:bodyPr/>
          <a:lstStyle/>
          <a:p>
            <a:pPr marL="0" indent="0" eaLnBrk="1" hangingPunct="1"/>
            <a:r>
              <a:rPr lang="fr-FR" altLang="zh-CN" smtClean="0"/>
              <a:t>Ternaire</a:t>
            </a:r>
          </a:p>
        </p:txBody>
      </p:sp>
      <p:sp>
        <p:nvSpPr>
          <p:cNvPr id="41987"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1800" smtClean="0"/>
              <a:t>Un </a:t>
            </a:r>
            <a:r>
              <a:rPr lang="fr-FR" altLang="zh-CN" sz="1800" b="1" smtClean="0"/>
              <a:t>ternaire</a:t>
            </a:r>
            <a:r>
              <a:rPr lang="fr-FR" altLang="zh-CN" sz="1800" smtClean="0"/>
              <a:t> est une condition </a:t>
            </a:r>
            <a:r>
              <a:rPr lang="fr-FR" altLang="zh-CN" sz="1800" b="1" smtClean="0"/>
              <a:t>condensée</a:t>
            </a:r>
            <a:r>
              <a:rPr lang="fr-FR" altLang="zh-CN" sz="1800" smtClean="0"/>
              <a:t> qui fait deux choses sur une seule ligne :</a:t>
            </a:r>
          </a:p>
          <a:p>
            <a:pPr marL="742950" lvl="1" indent="-285750" algn="l" eaLnBrk="1" hangingPunct="1">
              <a:buFont typeface="Arial" charset="0"/>
              <a:buChar char="–"/>
            </a:pPr>
            <a:r>
              <a:rPr lang="fr-FR" altLang="zh-CN" sz="1800" smtClean="0"/>
              <a:t>on teste la valeur d'une variable dans une condition ;</a:t>
            </a:r>
          </a:p>
          <a:p>
            <a:pPr marL="742950" lvl="1" indent="-285750" algn="l" eaLnBrk="1" hangingPunct="1">
              <a:buFont typeface="Arial" charset="0"/>
              <a:buChar char="–"/>
            </a:pPr>
            <a:r>
              <a:rPr lang="fr-FR" altLang="zh-CN" sz="1800" smtClean="0"/>
              <a:t>on affecte une valeur à une variable selon que la condition est vraie ou non.</a:t>
            </a:r>
          </a:p>
          <a:p>
            <a:pPr marL="342900" indent="-342900" algn="l" eaLnBrk="1" hangingPunct="1">
              <a:buFont typeface="Arial" charset="0"/>
              <a:buChar char="•"/>
            </a:pPr>
            <a:r>
              <a:rPr lang="fr-FR" altLang="zh-CN" sz="1800" smtClean="0"/>
              <a:t>Exemple :</a:t>
            </a:r>
          </a:p>
        </p:txBody>
      </p:sp>
      <p:sp>
        <p:nvSpPr>
          <p:cNvPr id="41988" name="Flèche droite 5"/>
          <p:cNvSpPr>
            <a:spLocks noChangeArrowheads="1"/>
          </p:cNvSpPr>
          <p:nvPr/>
        </p:nvSpPr>
        <p:spPr bwMode="auto">
          <a:xfrm>
            <a:off x="3708400" y="4437063"/>
            <a:ext cx="574675" cy="287337"/>
          </a:xfrm>
          <a:prstGeom prst="rightArrow">
            <a:avLst>
              <a:gd name="adj1" fmla="val 50000"/>
              <a:gd name="adj2" fmla="val 50046"/>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pic>
        <p:nvPicPr>
          <p:cNvPr id="41989" name="Imag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088" y="3286125"/>
            <a:ext cx="252095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Imag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708400"/>
            <a:ext cx="4189413"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91" name="Objet 1"/>
          <p:cNvGraphicFramePr>
            <a:graphicFrameLocks noChangeAspect="1"/>
          </p:cNvGraphicFramePr>
          <p:nvPr/>
        </p:nvGraphicFramePr>
        <p:xfrm>
          <a:off x="107950" y="6092825"/>
          <a:ext cx="1028700" cy="685800"/>
        </p:xfrm>
        <a:graphic>
          <a:graphicData uri="http://schemas.openxmlformats.org/presentationml/2006/ole">
            <mc:AlternateContent xmlns:mc="http://schemas.openxmlformats.org/markup-compatibility/2006">
              <mc:Choice xmlns:v="urn:schemas-microsoft-com:vml" Requires="v">
                <p:oleObj spid="_x0000_s42034" name="Packager Shell Object" showAsIcon="1" r:id="rId5" imgW="1030310" imgH="682580" progId="Package">
                  <p:embed/>
                </p:oleObj>
              </mc:Choice>
              <mc:Fallback>
                <p:oleObj name="Packager Shell Object" showAsIcon="1" r:id="rId5" imgW="1030310" imgH="682580" progId="Package">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6092825"/>
                        <a:ext cx="1028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noChangeArrowheads="1"/>
          </p:cNvSpPr>
          <p:nvPr>
            <p:ph type="title" idx="4294967295"/>
          </p:nvPr>
        </p:nvSpPr>
        <p:spPr/>
        <p:txBody>
          <a:bodyPr/>
          <a:lstStyle/>
          <a:p>
            <a:pPr marL="0" indent="0" eaLnBrk="1" hangingPunct="1"/>
            <a:r>
              <a:rPr lang="fr-FR" altLang="zh-CN" dirty="0" smtClean="0"/>
              <a:t>Présentation</a:t>
            </a:r>
          </a:p>
        </p:txBody>
      </p:sp>
      <p:sp>
        <p:nvSpPr>
          <p:cNvPr id="5123"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dirty="0" smtClean="0"/>
              <a:t>Qu’est-ce que PHP ?</a:t>
            </a:r>
          </a:p>
          <a:p>
            <a:pPr lvl="1" algn="l" eaLnBrk="1" hangingPunct="1">
              <a:buFont typeface="Arial" charset="0"/>
              <a:buChar char="–"/>
            </a:pPr>
            <a:r>
              <a:rPr lang="fr-FR" altLang="zh-CN" dirty="0" smtClean="0"/>
              <a:t>Acronyme récursif : </a:t>
            </a:r>
            <a:r>
              <a:rPr lang="fr-FR" altLang="zh-CN" b="1" dirty="0" smtClean="0"/>
              <a:t>P</a:t>
            </a:r>
            <a:r>
              <a:rPr lang="fr-FR" altLang="zh-CN" dirty="0" smtClean="0"/>
              <a:t>HP </a:t>
            </a:r>
            <a:r>
              <a:rPr lang="fr-FR" altLang="zh-CN" b="1" dirty="0" err="1" smtClean="0"/>
              <a:t>H</a:t>
            </a:r>
            <a:r>
              <a:rPr lang="fr-FR" altLang="zh-CN" dirty="0" err="1" smtClean="0"/>
              <a:t>ypertext</a:t>
            </a:r>
            <a:r>
              <a:rPr lang="fr-FR" altLang="zh-CN" dirty="0" smtClean="0"/>
              <a:t> </a:t>
            </a:r>
            <a:r>
              <a:rPr lang="fr-FR" altLang="zh-CN" b="1" dirty="0" err="1" smtClean="0"/>
              <a:t>P</a:t>
            </a:r>
            <a:r>
              <a:rPr lang="fr-FR" altLang="zh-CN" dirty="0" err="1" smtClean="0"/>
              <a:t>reprocessor</a:t>
            </a:r>
            <a:r>
              <a:rPr lang="fr-FR" altLang="zh-CN" dirty="0" smtClean="0"/>
              <a:t> </a:t>
            </a:r>
          </a:p>
          <a:p>
            <a:pPr lvl="1" algn="l" eaLnBrk="1" hangingPunct="1">
              <a:buFont typeface="Arial" charset="0"/>
              <a:buChar char="–"/>
            </a:pPr>
            <a:endParaRPr lang="fr-FR" altLang="zh-CN" dirty="0" smtClean="0"/>
          </a:p>
          <a:p>
            <a:pPr lvl="1" algn="l" eaLnBrk="1" hangingPunct="1"/>
            <a:endParaRPr lang="fr-FR" altLang="zh-CN" dirty="0" smtClean="0"/>
          </a:p>
          <a:p>
            <a:pPr lvl="1" algn="l" eaLnBrk="1" hangingPunct="1"/>
            <a:endParaRPr lang="fr-FR" altLang="zh-CN" dirty="0" smtClean="0"/>
          </a:p>
          <a:p>
            <a:pPr lvl="1" algn="l" eaLnBrk="1" hangingPunct="1">
              <a:lnSpc>
                <a:spcPct val="90000"/>
              </a:lnSpc>
              <a:buFont typeface="Arial" charset="0"/>
              <a:buChar char="–"/>
            </a:pPr>
            <a:r>
              <a:rPr lang="fr-FR" altLang="zh-CN" dirty="0" smtClean="0"/>
              <a:t>Première version de PHP a été mis au point par </a:t>
            </a:r>
            <a:r>
              <a:rPr lang="fr-FR" altLang="zh-CN" dirty="0" err="1" smtClean="0"/>
              <a:t>Rasmus</a:t>
            </a:r>
            <a:r>
              <a:rPr lang="fr-FR" altLang="zh-CN" dirty="0" smtClean="0"/>
              <a:t> </a:t>
            </a:r>
            <a:r>
              <a:rPr lang="fr-FR" altLang="zh-CN" dirty="0" err="1" smtClean="0"/>
              <a:t>Lerdorf</a:t>
            </a:r>
            <a:r>
              <a:rPr lang="fr-FR" altLang="zh-CN" dirty="0" smtClean="0"/>
              <a:t> en 1994 </a:t>
            </a:r>
          </a:p>
          <a:p>
            <a:pPr marL="1143000" lvl="2" indent="-228600" algn="l" eaLnBrk="1" hangingPunct="1">
              <a:lnSpc>
                <a:spcPct val="90000"/>
              </a:lnSpc>
              <a:buFont typeface="Arial" charset="0"/>
              <a:buChar char="•"/>
            </a:pPr>
            <a:r>
              <a:rPr lang="fr-FR" altLang="zh-CN" dirty="0" smtClean="0"/>
              <a:t>Langage initialement appelée </a:t>
            </a:r>
            <a:r>
              <a:rPr lang="fr-FR" altLang="zh-CN" b="1" dirty="0" err="1" smtClean="0"/>
              <a:t>P</a:t>
            </a:r>
            <a:r>
              <a:rPr lang="fr-FR" altLang="zh-CN" dirty="0" err="1" smtClean="0"/>
              <a:t>ersonal</a:t>
            </a:r>
            <a:r>
              <a:rPr lang="fr-FR" altLang="zh-CN" dirty="0" smtClean="0"/>
              <a:t> </a:t>
            </a:r>
            <a:r>
              <a:rPr lang="fr-FR" altLang="zh-CN" b="1" dirty="0" smtClean="0"/>
              <a:t>H</a:t>
            </a:r>
            <a:r>
              <a:rPr lang="fr-FR" altLang="zh-CN" dirty="0" smtClean="0"/>
              <a:t>ome </a:t>
            </a:r>
            <a:r>
              <a:rPr lang="fr-FR" altLang="zh-CN" b="1" dirty="0" smtClean="0"/>
              <a:t>P</a:t>
            </a:r>
            <a:r>
              <a:rPr lang="fr-FR" altLang="zh-CN" dirty="0" smtClean="0"/>
              <a:t>ages</a:t>
            </a:r>
          </a:p>
          <a:p>
            <a:pPr marL="1143000" lvl="2" indent="-228600" algn="l" eaLnBrk="1" hangingPunct="1">
              <a:lnSpc>
                <a:spcPct val="90000"/>
              </a:lnSpc>
              <a:buFont typeface="Arial" charset="0"/>
              <a:buChar char="•"/>
            </a:pPr>
            <a:endParaRPr lang="fr-FR" altLang="zh-CN" dirty="0" smtClean="0"/>
          </a:p>
          <a:p>
            <a:pPr marL="342900" indent="-342900" algn="l" eaLnBrk="1" hangingPunct="1">
              <a:buFont typeface="Arial" charset="0"/>
              <a:buChar char="•"/>
            </a:pPr>
            <a:endParaRPr lang="fr-FR" altLang="zh-CN" dirty="0" smtClean="0"/>
          </a:p>
        </p:txBody>
      </p:sp>
      <p:pic>
        <p:nvPicPr>
          <p:cNvPr id="5124"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938" y="2708275"/>
            <a:ext cx="2005012"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noChangeArrowheads="1"/>
          </p:cNvSpPr>
          <p:nvPr>
            <p:ph type="ctrTitle" idx="4294967295"/>
          </p:nvPr>
        </p:nvSpPr>
        <p:spPr>
          <a:xfrm>
            <a:off x="685800" y="2130425"/>
            <a:ext cx="7772400" cy="1470025"/>
          </a:xfrm>
        </p:spPr>
        <p:txBody>
          <a:bodyPr/>
          <a:lstStyle/>
          <a:p>
            <a:pPr marL="0" indent="0" eaLnBrk="1" hangingPunct="1"/>
            <a:r>
              <a:rPr lang="fr-FR" altLang="zh-CN" smtClean="0"/>
              <a:t>PHP5 - Notions de base </a:t>
            </a:r>
          </a:p>
        </p:txBody>
      </p:sp>
      <p:sp>
        <p:nvSpPr>
          <p:cNvPr id="43011" name="Sous-titre 2"/>
          <p:cNvSpPr>
            <a:spLocks noGrp="1" noChangeArrowheads="1"/>
          </p:cNvSpPr>
          <p:nvPr>
            <p:ph type="subTitle" idx="1"/>
          </p:nvPr>
        </p:nvSpPr>
        <p:spPr/>
        <p:txBody>
          <a:bodyPr/>
          <a:lstStyle/>
          <a:p>
            <a:pPr eaLnBrk="1" hangingPunct="1"/>
            <a:r>
              <a:rPr lang="fr-FR" altLang="zh-CN" b="1" smtClean="0">
                <a:solidFill>
                  <a:srgbClr val="898989"/>
                </a:solidFill>
              </a:rPr>
              <a:t>Les boucles</a:t>
            </a:r>
            <a:endParaRPr lang="fr-FR" altLang="zh-CN"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re 1"/>
          <p:cNvSpPr>
            <a:spLocks noGrp="1" noChangeArrowheads="1"/>
          </p:cNvSpPr>
          <p:nvPr>
            <p:ph type="title" idx="4294967295"/>
          </p:nvPr>
        </p:nvSpPr>
        <p:spPr/>
        <p:txBody>
          <a:bodyPr/>
          <a:lstStyle/>
          <a:p>
            <a:pPr marL="0" indent="0" eaLnBrk="1" hangingPunct="1"/>
            <a:r>
              <a:rPr lang="fr-FR" altLang="zh-CN" smtClean="0"/>
              <a:t>Les boucles</a:t>
            </a:r>
          </a:p>
        </p:txBody>
      </p:sp>
      <p:sp>
        <p:nvSpPr>
          <p:cNvPr id="44036"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endParaRPr lang="fr-FR" altLang="zh-CN" sz="3600" dirty="0" smtClean="0"/>
          </a:p>
          <a:p>
            <a:pPr marL="342900" indent="-342900" algn="l" eaLnBrk="1" hangingPunct="1">
              <a:buFont typeface="Arial" charset="0"/>
              <a:buChar char="•"/>
            </a:pPr>
            <a:r>
              <a:rPr lang="fr-FR" altLang="zh-CN" sz="3600" dirty="0" smtClean="0"/>
              <a:t>Les boucles sont des structures qui permettent d’exécuter plusieurs fois une même série d’instructions en fonction d’une (ou plusieurs) condition(s).</a:t>
            </a:r>
            <a:endParaRPr lang="fr-FR" altLang="zh-CN" sz="4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Imag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4600" y="2349500"/>
            <a:ext cx="40544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itre 1"/>
          <p:cNvSpPr>
            <a:spLocks noGrp="1" noChangeArrowheads="1"/>
          </p:cNvSpPr>
          <p:nvPr>
            <p:ph type="title" idx="4294967295"/>
          </p:nvPr>
        </p:nvSpPr>
        <p:spPr/>
        <p:txBody>
          <a:bodyPr/>
          <a:lstStyle/>
          <a:p>
            <a:pPr marL="0" indent="0" eaLnBrk="1" hangingPunct="1"/>
            <a:r>
              <a:rPr lang="fr-FR" altLang="zh-CN" smtClean="0"/>
              <a:t>For</a:t>
            </a:r>
          </a:p>
        </p:txBody>
      </p:sp>
      <p:sp>
        <p:nvSpPr>
          <p:cNvPr id="45061" name="Espace réservé du contenu 2"/>
          <p:cNvSpPr>
            <a:spLocks noGrp="1" noChangeArrowheads="1"/>
          </p:cNvSpPr>
          <p:nvPr>
            <p:ph idx="1"/>
          </p:nvPr>
        </p:nvSpPr>
        <p:spPr>
          <a:xfrm>
            <a:off x="457200" y="1600200"/>
            <a:ext cx="8229600" cy="4781550"/>
          </a:xfrm>
        </p:spPr>
        <p:txBody>
          <a:bodyPr/>
          <a:lstStyle/>
          <a:p>
            <a:pPr algn="l" eaLnBrk="1" hangingPunct="1">
              <a:buFont typeface="Arial" charset="0"/>
              <a:buChar char="•"/>
            </a:pPr>
            <a:r>
              <a:rPr lang="fr-FR" altLang="zh-CN" sz="2000" smtClean="0"/>
              <a:t>Cette instruction est souvent utilisée pour des boucles de longueur déterminée puisque son utilisation s’avère assez simple.</a:t>
            </a:r>
          </a:p>
          <a:p>
            <a:pPr algn="l" eaLnBrk="1" hangingPunct="1">
              <a:buFont typeface="Arial" charset="0"/>
              <a:buChar char="•"/>
            </a:pPr>
            <a:r>
              <a:rPr lang="fr-FR" altLang="zh-CN" sz="2000" smtClean="0"/>
              <a:t>La structure d’une boucle for est :</a:t>
            </a:r>
          </a:p>
          <a:p>
            <a:pPr algn="l" eaLnBrk="1" hangingPunct="1">
              <a:buFont typeface="Arial" charset="0"/>
              <a:buChar char="•"/>
            </a:pPr>
            <a:endParaRPr lang="fr-FR" altLang="zh-CN" sz="2000" smtClean="0"/>
          </a:p>
          <a:p>
            <a:pPr algn="l" eaLnBrk="1" hangingPunct="1"/>
            <a:endParaRPr lang="fr-FR" altLang="zh-CN" sz="2000" smtClean="0"/>
          </a:p>
          <a:p>
            <a:pPr lvl="1" algn="l" eaLnBrk="1" hangingPunct="1">
              <a:buFont typeface="Arial" charset="0"/>
              <a:buChar char="–"/>
            </a:pPr>
            <a:r>
              <a:rPr lang="fr-FR" altLang="zh-CN" sz="1600" b="1" smtClean="0"/>
              <a:t>expression1</a:t>
            </a:r>
            <a:r>
              <a:rPr lang="fr-FR" altLang="zh-CN" sz="1600" smtClean="0"/>
              <a:t> est exécutée une fois à l’entrée </a:t>
            </a:r>
          </a:p>
          <a:p>
            <a:pPr lvl="1" algn="l" eaLnBrk="1" hangingPunct="1"/>
            <a:r>
              <a:rPr lang="fr-FR" altLang="zh-CN" sz="1600" smtClean="0"/>
              <a:t>      de la boucle pour l’initialiser.</a:t>
            </a:r>
          </a:p>
          <a:p>
            <a:pPr lvl="1" algn="l" eaLnBrk="1" hangingPunct="1">
              <a:buFont typeface="Arial" charset="0"/>
              <a:buChar char="–"/>
            </a:pPr>
            <a:r>
              <a:rPr lang="fr-FR" altLang="zh-CN" sz="1600" smtClean="0"/>
              <a:t>La </a:t>
            </a:r>
            <a:r>
              <a:rPr lang="fr-FR" altLang="zh-CN" sz="1600" b="1" smtClean="0"/>
              <a:t>condition</a:t>
            </a:r>
            <a:r>
              <a:rPr lang="fr-FR" altLang="zh-CN" sz="1600" smtClean="0"/>
              <a:t> est testée à chaque fois  qu’on se </a:t>
            </a:r>
          </a:p>
          <a:p>
            <a:pPr lvl="1" algn="l" eaLnBrk="1" hangingPunct="1"/>
            <a:r>
              <a:rPr lang="fr-FR" altLang="zh-CN" sz="1600" smtClean="0"/>
              <a:t>      propose de repasser dans la boucle, y compris </a:t>
            </a:r>
          </a:p>
          <a:p>
            <a:pPr lvl="1" algn="l" eaLnBrk="1" hangingPunct="1"/>
            <a:r>
              <a:rPr lang="fr-FR" altLang="zh-CN" sz="1600" smtClean="0"/>
              <a:t>      la première fois. En général, cela permet de </a:t>
            </a:r>
          </a:p>
          <a:p>
            <a:pPr lvl="1" algn="l" eaLnBrk="1" hangingPunct="1"/>
            <a:r>
              <a:rPr lang="fr-FR" altLang="zh-CN" sz="1600" smtClean="0"/>
              <a:t>      tester un compteur.</a:t>
            </a:r>
          </a:p>
          <a:p>
            <a:pPr lvl="1" algn="l" eaLnBrk="1" hangingPunct="1">
              <a:buFont typeface="Arial" charset="0"/>
              <a:buChar char="–"/>
            </a:pPr>
            <a:r>
              <a:rPr lang="fr-FR" altLang="zh-CN" sz="1600" b="1" smtClean="0"/>
              <a:t>expression2</a:t>
            </a:r>
            <a:r>
              <a:rPr lang="fr-FR" altLang="zh-CN" sz="1600" smtClean="0"/>
              <a:t> est exécutée à la fin d’un passage </a:t>
            </a:r>
          </a:p>
          <a:p>
            <a:pPr lvl="1" algn="l" eaLnBrk="1" hangingPunct="1"/>
            <a:r>
              <a:rPr lang="fr-FR" altLang="zh-CN" sz="1600" smtClean="0"/>
              <a:t>      dans la boucle. En général, on incrémente une </a:t>
            </a:r>
          </a:p>
          <a:p>
            <a:pPr lvl="1" algn="l" eaLnBrk="1" hangingPunct="1"/>
            <a:r>
              <a:rPr lang="fr-FR" altLang="zh-CN" sz="1600" smtClean="0"/>
              <a:t>      variable qui est utilisée dans le test de </a:t>
            </a:r>
          </a:p>
          <a:p>
            <a:pPr lvl="1" algn="l" eaLnBrk="1" hangingPunct="1"/>
            <a:r>
              <a:rPr lang="fr-FR" altLang="zh-CN" sz="1600" smtClean="0"/>
              <a:t>      la condition.</a:t>
            </a:r>
            <a:endParaRPr lang="fr-FR" altLang="zh-CN" sz="3600" smtClean="0"/>
          </a:p>
          <a:p>
            <a:pPr algn="l" eaLnBrk="1" hangingPunct="1">
              <a:buFont typeface="Arial" charset="0"/>
              <a:buChar char="•"/>
            </a:pPr>
            <a:endParaRPr lang="fr-FR" altLang="zh-CN" sz="2000" smtClean="0"/>
          </a:p>
          <a:p>
            <a:pPr algn="l" eaLnBrk="1" hangingPunct="1">
              <a:buFont typeface="Arial" charset="0"/>
              <a:buChar char="•"/>
            </a:pPr>
            <a:endParaRPr lang="fr-FR" altLang="zh-CN" sz="2000" smtClean="0"/>
          </a:p>
        </p:txBody>
      </p:sp>
      <p:pic>
        <p:nvPicPr>
          <p:cNvPr id="45062"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2636838"/>
            <a:ext cx="45339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re 1"/>
          <p:cNvSpPr>
            <a:spLocks noGrp="1" noChangeArrowheads="1"/>
          </p:cNvSpPr>
          <p:nvPr>
            <p:ph type="title" idx="4294967295"/>
          </p:nvPr>
        </p:nvSpPr>
        <p:spPr/>
        <p:txBody>
          <a:bodyPr/>
          <a:lstStyle/>
          <a:p>
            <a:pPr marL="0" indent="0" eaLnBrk="1" hangingPunct="1"/>
            <a:r>
              <a:rPr lang="fr-FR" altLang="zh-CN" smtClean="0"/>
              <a:t>For</a:t>
            </a:r>
          </a:p>
        </p:txBody>
      </p:sp>
      <p:sp>
        <p:nvSpPr>
          <p:cNvPr id="46084"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mtClean="0"/>
              <a:t>Exemple :</a:t>
            </a:r>
          </a:p>
        </p:txBody>
      </p:sp>
      <p:pic>
        <p:nvPicPr>
          <p:cNvPr id="46085"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6675" y="2133600"/>
            <a:ext cx="41275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Flèche vers le bas 4"/>
          <p:cNvSpPr>
            <a:spLocks noChangeArrowheads="1"/>
          </p:cNvSpPr>
          <p:nvPr/>
        </p:nvSpPr>
        <p:spPr bwMode="auto">
          <a:xfrm>
            <a:off x="4613275" y="3952875"/>
            <a:ext cx="174625" cy="555625"/>
          </a:xfrm>
          <a:prstGeom prst="downArrow">
            <a:avLst>
              <a:gd name="adj1" fmla="val 50000"/>
              <a:gd name="adj2" fmla="val 50055"/>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pic>
        <p:nvPicPr>
          <p:cNvPr id="46087" name="Imag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8750" y="4581525"/>
            <a:ext cx="4249738"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8" name="Objet 1"/>
          <p:cNvGraphicFramePr>
            <a:graphicFrameLocks noChangeAspect="1"/>
          </p:cNvGraphicFramePr>
          <p:nvPr/>
        </p:nvGraphicFramePr>
        <p:xfrm>
          <a:off x="120650" y="6054725"/>
          <a:ext cx="635000" cy="685800"/>
        </p:xfrm>
        <a:graphic>
          <a:graphicData uri="http://schemas.openxmlformats.org/presentationml/2006/ole">
            <mc:AlternateContent xmlns:mc="http://schemas.openxmlformats.org/markup-compatibility/2006">
              <mc:Choice xmlns:v="urn:schemas-microsoft-com:vml" Requires="v">
                <p:oleObj spid="_x0000_s46131" name="Packager Shell Object" showAsIcon="1" r:id="rId5" imgW="631065" imgH="682580" progId="Package">
                  <p:embed/>
                </p:oleObj>
              </mc:Choice>
              <mc:Fallback>
                <p:oleObj name="Packager Shell Object" showAsIcon="1" r:id="rId5" imgW="631065" imgH="682580" progId="Package">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50" y="6054725"/>
                        <a:ext cx="635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Imag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1263" y="2924175"/>
            <a:ext cx="4014787"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itre 1"/>
          <p:cNvSpPr>
            <a:spLocks noGrp="1" noChangeArrowheads="1"/>
          </p:cNvSpPr>
          <p:nvPr>
            <p:ph type="title" idx="4294967295"/>
          </p:nvPr>
        </p:nvSpPr>
        <p:spPr/>
        <p:txBody>
          <a:bodyPr/>
          <a:lstStyle/>
          <a:p>
            <a:pPr marL="0" indent="0" eaLnBrk="1" hangingPunct="1"/>
            <a:r>
              <a:rPr lang="fr-FR" altLang="zh-CN" smtClean="0">
                <a:cs typeface="Calibri" pitchFamily="34" charset="0"/>
                <a:sym typeface="Times New Roman" pitchFamily="18" charset="0"/>
              </a:rPr>
              <a:t>While</a:t>
            </a:r>
            <a:endParaRPr lang="fr-FR" altLang="zh-CN" smtClean="0"/>
          </a:p>
        </p:txBody>
      </p:sp>
      <p:sp>
        <p:nvSpPr>
          <p:cNvPr id="47108"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000" smtClean="0"/>
              <a:t>L’instruction </a:t>
            </a:r>
            <a:r>
              <a:rPr lang="fr-FR" altLang="zh-CN" sz="2000" b="1" smtClean="0"/>
              <a:t>while(){} </a:t>
            </a:r>
            <a:r>
              <a:rPr lang="fr-FR" altLang="zh-CN" sz="2000" smtClean="0"/>
              <a:t>correspond à « tant que ». Donc, on pourra exécuter des instructions tant qu’une condition sera remplie.</a:t>
            </a:r>
          </a:p>
          <a:p>
            <a:pPr marL="342900" indent="-342900" algn="l" eaLnBrk="1" hangingPunct="1">
              <a:buFont typeface="Arial" charset="0"/>
              <a:buChar char="•"/>
            </a:pPr>
            <a:r>
              <a:rPr lang="fr-FR" altLang="zh-CN" sz="2000" smtClean="0"/>
              <a:t>Le programme commence par tester si la condition est vraie. La boucle while(){} exécute alors le code du programme jusqu’à ce que la condition devienne </a:t>
            </a:r>
            <a:r>
              <a:rPr lang="fr-FR" altLang="zh-CN" sz="2000" b="1" smtClean="0"/>
              <a:t>fausse</a:t>
            </a:r>
            <a:r>
              <a:rPr lang="fr-FR" altLang="zh-CN" sz="2000" smtClean="0"/>
              <a:t>.</a:t>
            </a:r>
          </a:p>
          <a:p>
            <a:pPr marL="342900" indent="-342900" algn="l" eaLnBrk="1" hangingPunct="1">
              <a:buFont typeface="Arial" charset="0"/>
              <a:buChar char="•"/>
            </a:pPr>
            <a:r>
              <a:rPr lang="fr-FR" altLang="zh-CN" sz="2000" smtClean="0"/>
              <a:t>La structure d’une boucle while est :</a:t>
            </a:r>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r>
              <a:rPr lang="fr-FR" altLang="zh-CN" sz="2000" smtClean="0"/>
              <a:t>Exemple :</a:t>
            </a:r>
          </a:p>
          <a:p>
            <a:pPr marL="342900" indent="-342900" algn="l" eaLnBrk="1" hangingPunct="1">
              <a:buFont typeface="Arial" charset="0"/>
              <a:buChar char="•"/>
            </a:pPr>
            <a:endParaRPr lang="fr-FR" altLang="zh-CN" sz="2400" smtClean="0"/>
          </a:p>
        </p:txBody>
      </p:sp>
      <p:pic>
        <p:nvPicPr>
          <p:cNvPr id="47109" name="Imag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3630613"/>
            <a:ext cx="230505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Imag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7238" y="4699000"/>
            <a:ext cx="2257425"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Flèche droite 6"/>
          <p:cNvSpPr>
            <a:spLocks noChangeArrowheads="1"/>
          </p:cNvSpPr>
          <p:nvPr/>
        </p:nvSpPr>
        <p:spPr bwMode="auto">
          <a:xfrm>
            <a:off x="2546350" y="5889625"/>
            <a:ext cx="512763" cy="274638"/>
          </a:xfrm>
          <a:prstGeom prst="rightArrow">
            <a:avLst>
              <a:gd name="adj1" fmla="val 50000"/>
              <a:gd name="adj2" fmla="val 49909"/>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pic>
        <p:nvPicPr>
          <p:cNvPr id="47112" name="Imag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89275" y="5310188"/>
            <a:ext cx="18986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13" name="Objet 1"/>
          <p:cNvGraphicFramePr>
            <a:graphicFrameLocks noChangeAspect="1"/>
          </p:cNvGraphicFramePr>
          <p:nvPr/>
        </p:nvGraphicFramePr>
        <p:xfrm>
          <a:off x="8197850" y="6054725"/>
          <a:ext cx="838200" cy="685800"/>
        </p:xfrm>
        <a:graphic>
          <a:graphicData uri="http://schemas.openxmlformats.org/presentationml/2006/ole">
            <mc:AlternateContent xmlns:mc="http://schemas.openxmlformats.org/markup-compatibility/2006">
              <mc:Choice xmlns:v="urn:schemas-microsoft-com:vml" Requires="v">
                <p:oleObj spid="_x0000_s47156" name="Packager Shell Object" showAsIcon="1" r:id="rId8" imgW="837127" imgH="682580" progId="Package">
                  <p:embed/>
                </p:oleObj>
              </mc:Choice>
              <mc:Fallback>
                <p:oleObj name="Packager Shell Object" showAsIcon="1" r:id="rId8" imgW="837127" imgH="682580" progId="Package">
                  <p:embed/>
                  <p:pic>
                    <p:nvPicPr>
                      <p:cNvPr id="0"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97850" y="6054725"/>
                        <a:ext cx="838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Imag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513" y="3573463"/>
            <a:ext cx="253206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itre 1"/>
          <p:cNvSpPr>
            <a:spLocks noGrp="1" noChangeArrowheads="1"/>
          </p:cNvSpPr>
          <p:nvPr>
            <p:ph type="title" idx="4294967295"/>
          </p:nvPr>
        </p:nvSpPr>
        <p:spPr/>
        <p:txBody>
          <a:bodyPr/>
          <a:lstStyle/>
          <a:p>
            <a:pPr marL="0" indent="0" eaLnBrk="1" hangingPunct="1"/>
            <a:r>
              <a:rPr lang="fr-FR" altLang="zh-CN" smtClean="0"/>
              <a:t>Do while</a:t>
            </a:r>
          </a:p>
        </p:txBody>
      </p:sp>
      <p:sp>
        <p:nvSpPr>
          <p:cNvPr id="48133" name="Espace réservé du contenu 2"/>
          <p:cNvSpPr>
            <a:spLocks noGrp="1" noChangeArrowheads="1"/>
          </p:cNvSpPr>
          <p:nvPr>
            <p:ph idx="1"/>
          </p:nvPr>
        </p:nvSpPr>
        <p:spPr>
          <a:xfrm>
            <a:off x="457200" y="1671638"/>
            <a:ext cx="8229600" cy="4525962"/>
          </a:xfrm>
        </p:spPr>
        <p:txBody>
          <a:bodyPr/>
          <a:lstStyle/>
          <a:p>
            <a:pPr marL="342900" indent="-342900" algn="l" eaLnBrk="1" hangingPunct="1">
              <a:buFont typeface="Arial" charset="0"/>
              <a:buChar char="•"/>
            </a:pPr>
            <a:r>
              <a:rPr lang="fr-FR" altLang="zh-CN" sz="2400" smtClean="0"/>
              <a:t>La structure </a:t>
            </a:r>
            <a:r>
              <a:rPr lang="fr-FR" altLang="zh-CN" sz="2400" b="1" smtClean="0"/>
              <a:t>do - while</a:t>
            </a:r>
            <a:r>
              <a:rPr lang="fr-FR" altLang="zh-CN" sz="2400" smtClean="0"/>
              <a:t> est semblable à la structure </a:t>
            </a:r>
            <a:r>
              <a:rPr lang="fr-FR" altLang="zh-CN" sz="2400" b="1" smtClean="0"/>
              <a:t>while</a:t>
            </a:r>
            <a:r>
              <a:rPr lang="fr-FR" altLang="zh-CN" sz="2400" smtClean="0"/>
              <a:t>, avec la différence suivante :</a:t>
            </a:r>
          </a:p>
          <a:p>
            <a:pPr lvl="1" algn="l" eaLnBrk="1" hangingPunct="1">
              <a:buFont typeface="Arial" charset="0"/>
              <a:buChar char="–"/>
            </a:pPr>
            <a:r>
              <a:rPr lang="fr-FR" altLang="zh-CN" sz="2000" b="1" smtClean="0"/>
              <a:t>while</a:t>
            </a:r>
            <a:r>
              <a:rPr lang="fr-FR" altLang="zh-CN" sz="2000" smtClean="0"/>
              <a:t> évalue la condition </a:t>
            </a:r>
            <a:r>
              <a:rPr lang="fr-FR" altLang="zh-CN" sz="2000" b="1" i="1" smtClean="0"/>
              <a:t>avant</a:t>
            </a:r>
            <a:r>
              <a:rPr lang="fr-FR" altLang="zh-CN" sz="2000" smtClean="0"/>
              <a:t> d'exécuter le bloc d'instructions,</a:t>
            </a:r>
          </a:p>
          <a:p>
            <a:pPr lvl="1" algn="l" eaLnBrk="1" hangingPunct="1">
              <a:buFont typeface="Arial" charset="0"/>
              <a:buChar char="–"/>
            </a:pPr>
            <a:r>
              <a:rPr lang="fr-FR" altLang="zh-CN" sz="2000" b="1" smtClean="0"/>
              <a:t>do - while</a:t>
            </a:r>
            <a:r>
              <a:rPr lang="fr-FR" altLang="zh-CN" sz="2000" smtClean="0"/>
              <a:t> évalue la condition </a:t>
            </a:r>
            <a:r>
              <a:rPr lang="fr-FR" altLang="zh-CN" sz="2000" b="1" i="1" smtClean="0"/>
              <a:t>après</a:t>
            </a:r>
            <a:r>
              <a:rPr lang="fr-FR" altLang="zh-CN" sz="2000" smtClean="0"/>
              <a:t> avoir exécuté le bloc d'instructions. Ainsi le bloc d'instructions est exécuté au </a:t>
            </a:r>
            <a:r>
              <a:rPr lang="fr-FR" altLang="zh-CN" sz="2000" b="1" smtClean="0"/>
              <a:t>moins</a:t>
            </a:r>
            <a:r>
              <a:rPr lang="fr-FR" altLang="zh-CN" sz="2000" smtClean="0"/>
              <a:t> une fois.</a:t>
            </a:r>
          </a:p>
          <a:p>
            <a:pPr lvl="1" algn="l" eaLnBrk="1" hangingPunct="1">
              <a:buFont typeface="Arial" charset="0"/>
              <a:buChar char="–"/>
            </a:pPr>
            <a:endParaRPr lang="fr-FR" altLang="zh-CN" sz="2000" smtClean="0"/>
          </a:p>
          <a:p>
            <a:pPr lvl="1" algn="l" eaLnBrk="1" hangingPunct="1"/>
            <a:endParaRPr lang="fr-FR" altLang="zh-CN" sz="2000" smtClean="0"/>
          </a:p>
          <a:p>
            <a:pPr lvl="1" algn="l" eaLnBrk="1" hangingPunct="1"/>
            <a:endParaRPr lang="fr-FR" altLang="zh-CN" sz="2000" smtClean="0"/>
          </a:p>
          <a:p>
            <a:pPr lvl="1" algn="l" eaLnBrk="1" hangingPunct="1">
              <a:buFont typeface="Arial" charset="0"/>
              <a:buChar char="–"/>
            </a:pPr>
            <a:r>
              <a:rPr lang="fr-FR" altLang="zh-CN" sz="2000" smtClean="0"/>
              <a:t>Exemple :</a:t>
            </a:r>
          </a:p>
          <a:p>
            <a:pPr marL="342900" indent="-342900" algn="l" eaLnBrk="1" hangingPunct="1">
              <a:buFont typeface="Arial" charset="0"/>
              <a:buChar char="•"/>
            </a:pPr>
            <a:endParaRPr lang="fr-FR" altLang="zh-CN" smtClean="0"/>
          </a:p>
        </p:txBody>
      </p:sp>
      <p:sp>
        <p:nvSpPr>
          <p:cNvPr id="48134" name="Flèche droite 7"/>
          <p:cNvSpPr>
            <a:spLocks noChangeArrowheads="1"/>
          </p:cNvSpPr>
          <p:nvPr/>
        </p:nvSpPr>
        <p:spPr bwMode="auto">
          <a:xfrm>
            <a:off x="3851275" y="5803900"/>
            <a:ext cx="865188" cy="360363"/>
          </a:xfrm>
          <a:prstGeom prst="rightArrow">
            <a:avLst>
              <a:gd name="adj1" fmla="val 50000"/>
              <a:gd name="adj2" fmla="val 50007"/>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pic>
        <p:nvPicPr>
          <p:cNvPr id="48135" name="Imag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0475" y="4930775"/>
            <a:ext cx="23050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Imag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0925" y="4870450"/>
            <a:ext cx="35750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37" name="Objet 1"/>
          <p:cNvGraphicFramePr>
            <a:graphicFrameLocks noChangeAspect="1"/>
          </p:cNvGraphicFramePr>
          <p:nvPr/>
        </p:nvGraphicFramePr>
        <p:xfrm>
          <a:off x="34925" y="6072188"/>
          <a:ext cx="1143000" cy="685800"/>
        </p:xfrm>
        <a:graphic>
          <a:graphicData uri="http://schemas.openxmlformats.org/presentationml/2006/ole">
            <mc:AlternateContent xmlns:mc="http://schemas.openxmlformats.org/markup-compatibility/2006">
              <mc:Choice xmlns:v="urn:schemas-microsoft-com:vml" Requires="v">
                <p:oleObj spid="_x0000_s48180" name="Packager Shell Object" showAsIcon="1" r:id="rId6" imgW="1146220" imgH="682580" progId="Package">
                  <p:embed/>
                </p:oleObj>
              </mc:Choice>
              <mc:Fallback>
                <p:oleObj name="Packager Shell Object" showAsIcon="1" r:id="rId6" imgW="1146220" imgH="682580" progId="Package">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 y="6072188"/>
                        <a:ext cx="1143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noChangeArrowheads="1"/>
          </p:cNvSpPr>
          <p:nvPr>
            <p:ph type="ctrTitle" idx="4294967295"/>
          </p:nvPr>
        </p:nvSpPr>
        <p:spPr>
          <a:xfrm>
            <a:off x="685800" y="2130425"/>
            <a:ext cx="7772400" cy="1470025"/>
          </a:xfrm>
        </p:spPr>
        <p:txBody>
          <a:bodyPr/>
          <a:lstStyle/>
          <a:p>
            <a:pPr marL="0" indent="0" eaLnBrk="1" hangingPunct="1"/>
            <a:r>
              <a:rPr lang="fr-FR" altLang="zh-CN" smtClean="0"/>
              <a:t>PHP5 - Notions de base </a:t>
            </a:r>
          </a:p>
        </p:txBody>
      </p:sp>
      <p:sp>
        <p:nvSpPr>
          <p:cNvPr id="49155" name="Sous-titre 2"/>
          <p:cNvSpPr>
            <a:spLocks noGrp="1" noChangeArrowheads="1"/>
          </p:cNvSpPr>
          <p:nvPr>
            <p:ph type="subTitle" idx="1"/>
          </p:nvPr>
        </p:nvSpPr>
        <p:spPr/>
        <p:txBody>
          <a:bodyPr/>
          <a:lstStyle/>
          <a:p>
            <a:pPr eaLnBrk="1" hangingPunct="1"/>
            <a:r>
              <a:rPr lang="fr-FR" altLang="zh-CN" b="1" smtClean="0">
                <a:solidFill>
                  <a:srgbClr val="898989"/>
                </a:solidFill>
              </a:rPr>
              <a:t>Les fonctions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noChangeArrowheads="1"/>
          </p:cNvSpPr>
          <p:nvPr>
            <p:ph type="title" idx="4294967295"/>
          </p:nvPr>
        </p:nvSpPr>
        <p:spPr/>
        <p:txBody>
          <a:bodyPr/>
          <a:lstStyle/>
          <a:p>
            <a:pPr marL="0" indent="0" eaLnBrk="1" hangingPunct="1"/>
            <a:r>
              <a:rPr lang="fr-FR" altLang="zh-CN" smtClean="0"/>
              <a:t>Fonctions</a:t>
            </a:r>
          </a:p>
        </p:txBody>
      </p:sp>
      <p:sp>
        <p:nvSpPr>
          <p:cNvPr id="50179" name="Espace réservé du contenu 2"/>
          <p:cNvSpPr>
            <a:spLocks noGrp="1" noChangeArrowheads="1"/>
          </p:cNvSpPr>
          <p:nvPr>
            <p:ph idx="1"/>
          </p:nvPr>
        </p:nvSpPr>
        <p:spPr>
          <a:xfrm>
            <a:off x="457200" y="1600200"/>
            <a:ext cx="8147050" cy="3268663"/>
          </a:xfrm>
        </p:spPr>
        <p:txBody>
          <a:bodyPr/>
          <a:lstStyle/>
          <a:p>
            <a:pPr algn="l" eaLnBrk="1" hangingPunct="1">
              <a:lnSpc>
                <a:spcPct val="80000"/>
              </a:lnSpc>
              <a:buFont typeface="Arial" charset="0"/>
              <a:buChar char="•"/>
            </a:pPr>
            <a:r>
              <a:rPr lang="fr-FR" altLang="zh-CN" sz="2000" dirty="0" smtClean="0"/>
              <a:t>Les </a:t>
            </a:r>
            <a:r>
              <a:rPr lang="fr-FR" altLang="zh-CN" sz="2000" b="1" dirty="0" smtClean="0"/>
              <a:t>fonctions</a:t>
            </a:r>
            <a:r>
              <a:rPr lang="fr-FR" altLang="zh-CN" sz="2000" dirty="0" smtClean="0"/>
              <a:t> sont des blocs de code qui exécutent des instructions en fonction de certains paramètres.</a:t>
            </a:r>
          </a:p>
          <a:p>
            <a:pPr algn="l" eaLnBrk="1" hangingPunct="1">
              <a:lnSpc>
                <a:spcPct val="80000"/>
              </a:lnSpc>
              <a:buFont typeface="Arial" charset="0"/>
              <a:buChar char="•"/>
            </a:pPr>
            <a:r>
              <a:rPr lang="fr-FR" altLang="zh-CN" sz="2000" dirty="0" smtClean="0"/>
              <a:t>PHP propose des centaines de fonctions prêtes à l'emploi pour tous types de tâches : envoyer un e-mail, récupérer l'heure, crypter des mots de passe, etc.</a:t>
            </a:r>
          </a:p>
          <a:p>
            <a:pPr algn="l" eaLnBrk="1" hangingPunct="1">
              <a:lnSpc>
                <a:spcPct val="80000"/>
              </a:lnSpc>
              <a:buFont typeface="Arial" charset="0"/>
              <a:buChar char="•"/>
            </a:pPr>
            <a:r>
              <a:rPr lang="fr-FR" altLang="zh-CN" sz="2000" dirty="0" smtClean="0"/>
              <a:t>Si PHP ne propose pas la fonction dont on a besoin, il est possible de la créer avec le mot-clé </a:t>
            </a:r>
            <a:r>
              <a:rPr lang="fr-FR" altLang="zh-CN" sz="2000" b="1" dirty="0" err="1" smtClean="0"/>
              <a:t>function</a:t>
            </a:r>
            <a:r>
              <a:rPr lang="fr-FR" altLang="zh-CN" sz="2000" dirty="0" smtClean="0"/>
              <a:t> :</a:t>
            </a:r>
          </a:p>
          <a:p>
            <a:pPr algn="l" eaLnBrk="1" hangingPunct="1">
              <a:lnSpc>
                <a:spcPct val="80000"/>
              </a:lnSpc>
              <a:buFont typeface="Arial" charset="0"/>
              <a:buChar char="•"/>
            </a:pPr>
            <a:endParaRPr lang="fr-FR" altLang="zh-CN" sz="2000" dirty="0" smtClean="0"/>
          </a:p>
          <a:p>
            <a:pPr algn="l" eaLnBrk="1" hangingPunct="1">
              <a:lnSpc>
                <a:spcPct val="80000"/>
              </a:lnSpc>
              <a:buFont typeface="Arial" charset="0"/>
              <a:buChar char="•"/>
            </a:pPr>
            <a:endParaRPr lang="fr-FR" altLang="zh-CN" sz="2000" dirty="0" smtClean="0"/>
          </a:p>
          <a:p>
            <a:pPr algn="l" eaLnBrk="1" hangingPunct="1">
              <a:lnSpc>
                <a:spcPct val="80000"/>
              </a:lnSpc>
            </a:pPr>
            <a:endParaRPr lang="fr-FR" altLang="zh-CN" sz="2000" dirty="0" smtClean="0"/>
          </a:p>
          <a:p>
            <a:pPr algn="l" eaLnBrk="1" hangingPunct="1">
              <a:lnSpc>
                <a:spcPct val="80000"/>
              </a:lnSpc>
              <a:buFont typeface="Arial" charset="0"/>
              <a:buChar char="•"/>
            </a:pPr>
            <a:r>
              <a:rPr lang="fr-FR" altLang="zh-CN" sz="2000" dirty="0" smtClean="0"/>
              <a:t>Exemple :</a:t>
            </a:r>
          </a:p>
          <a:p>
            <a:pPr algn="l" eaLnBrk="1" hangingPunct="1">
              <a:lnSpc>
                <a:spcPct val="80000"/>
              </a:lnSpc>
              <a:buFont typeface="Arial" charset="0"/>
              <a:buChar char="•"/>
            </a:pPr>
            <a:endParaRPr lang="fr-FR" altLang="zh-CN" sz="2000" dirty="0" smtClean="0"/>
          </a:p>
          <a:p>
            <a:pPr algn="l" eaLnBrk="1" hangingPunct="1">
              <a:lnSpc>
                <a:spcPct val="80000"/>
              </a:lnSpc>
              <a:buFont typeface="Arial" charset="0"/>
              <a:buChar char="•"/>
            </a:pPr>
            <a:endParaRPr lang="fr-FR" altLang="zh-CN" sz="2000" dirty="0" smtClean="0"/>
          </a:p>
        </p:txBody>
      </p:sp>
      <p:pic>
        <p:nvPicPr>
          <p:cNvPr id="50180" name="Imag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138" y="3443288"/>
            <a:ext cx="3024187"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Imag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92275" y="4511675"/>
            <a:ext cx="6840538"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82" name="Objet 1"/>
          <p:cNvGraphicFramePr>
            <a:graphicFrameLocks noChangeAspect="1"/>
          </p:cNvGraphicFramePr>
          <p:nvPr/>
        </p:nvGraphicFramePr>
        <p:xfrm>
          <a:off x="107950" y="6054725"/>
          <a:ext cx="1181100" cy="685800"/>
        </p:xfrm>
        <a:graphic>
          <a:graphicData uri="http://schemas.openxmlformats.org/presentationml/2006/ole">
            <mc:AlternateContent xmlns:mc="http://schemas.openxmlformats.org/markup-compatibility/2006">
              <mc:Choice xmlns:v="urn:schemas-microsoft-com:vml" Requires="v">
                <p:oleObj spid="_x0000_s50225" name="Packager Shell Object" showAsIcon="1" r:id="rId6" imgW="1184856" imgH="682580" progId="Package">
                  <p:embed/>
                </p:oleObj>
              </mc:Choice>
              <mc:Fallback>
                <p:oleObj name="Packager Shell Object" showAsIcon="1" r:id="rId6" imgW="1184856" imgH="682580" progId="Package">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6054725"/>
                        <a:ext cx="11811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re 1"/>
          <p:cNvSpPr>
            <a:spLocks noGrp="1" noChangeArrowheads="1"/>
          </p:cNvSpPr>
          <p:nvPr>
            <p:ph type="title" idx="4294967295"/>
          </p:nvPr>
        </p:nvSpPr>
        <p:spPr/>
        <p:txBody>
          <a:bodyPr/>
          <a:lstStyle/>
          <a:p>
            <a:pPr marL="0" indent="0" eaLnBrk="1" hangingPunct="1"/>
            <a:r>
              <a:rPr lang="fr-FR" altLang="zh-CN" sz="4000" smtClean="0"/>
              <a:t>Traitement des chaînes de caractères</a:t>
            </a:r>
          </a:p>
        </p:txBody>
      </p:sp>
      <p:sp>
        <p:nvSpPr>
          <p:cNvPr id="51204"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200" smtClean="0"/>
              <a:t>De nombreuses fonctions permettent de manipuler le texte. En voici quelques-unes qui vont vous montrer leur intérêt.</a:t>
            </a:r>
          </a:p>
          <a:p>
            <a:pPr marL="742950" lvl="1" indent="-285750" algn="l" eaLnBrk="1" hangingPunct="1">
              <a:buFont typeface="Arial" charset="0"/>
              <a:buChar char="–"/>
            </a:pPr>
            <a:r>
              <a:rPr lang="fr-FR" altLang="zh-CN" sz="2000" b="1" i="1" smtClean="0"/>
              <a:t>strlen</a:t>
            </a:r>
            <a:r>
              <a:rPr lang="fr-FR" altLang="zh-CN" sz="2000" i="1" smtClean="0"/>
              <a:t>(string $ch) </a:t>
            </a:r>
            <a:r>
              <a:rPr lang="fr-FR" altLang="zh-CN" sz="2000" smtClean="0"/>
              <a:t>: Retourne la taille d’une chaîne.</a:t>
            </a:r>
          </a:p>
          <a:p>
            <a:pPr marL="742950" lvl="1" indent="-285750" algn="l" eaLnBrk="1" hangingPunct="1">
              <a:buFont typeface="Arial" charset="0"/>
              <a:buChar char="–"/>
            </a:pPr>
            <a:endParaRPr lang="fr-FR" altLang="zh-CN" sz="2000" smtClean="0"/>
          </a:p>
          <a:p>
            <a:pPr marL="742950" lvl="1" indent="-285750" algn="l" eaLnBrk="1" hangingPunct="1">
              <a:buFont typeface="Arial" charset="0"/>
              <a:buChar char="–"/>
            </a:pPr>
            <a:endParaRPr lang="fr-FR" altLang="zh-CN" sz="2000" smtClean="0"/>
          </a:p>
          <a:p>
            <a:pPr marL="742950" lvl="1" indent="-285750" algn="l" eaLnBrk="1" hangingPunct="1">
              <a:buFont typeface="Arial" charset="0"/>
              <a:buChar char="–"/>
            </a:pPr>
            <a:endParaRPr lang="fr-FR" altLang="zh-CN" sz="2000" smtClean="0"/>
          </a:p>
          <a:p>
            <a:pPr marL="742950" lvl="1" indent="-285750" algn="l" eaLnBrk="1" hangingPunct="1">
              <a:buFont typeface="Arial" charset="0"/>
              <a:buChar char="–"/>
            </a:pPr>
            <a:r>
              <a:rPr lang="fr-FR" altLang="zh-CN" sz="2000" b="1" i="1" smtClean="0"/>
              <a:t>str_replace</a:t>
            </a:r>
            <a:r>
              <a:rPr lang="fr-FR" altLang="zh-CN" sz="2000" i="1" smtClean="0"/>
              <a:t>(string $ch1,string $ch2,string $ch)</a:t>
            </a:r>
            <a:r>
              <a:rPr lang="fr-FR" altLang="zh-CN" sz="2000" smtClean="0"/>
              <a:t> : Remplace toutes les occurrences de $ch1 par $ch2 dans une chaîne $ch.</a:t>
            </a:r>
          </a:p>
          <a:p>
            <a:pPr marL="742950" lvl="1" indent="-285750" algn="l" eaLnBrk="1" hangingPunct="1">
              <a:buFont typeface="Arial" charset="0"/>
              <a:buChar char="–"/>
            </a:pPr>
            <a:endParaRPr lang="fr-FR" altLang="zh-CN" sz="2000" smtClean="0"/>
          </a:p>
          <a:p>
            <a:pPr marL="742950" lvl="1" indent="-285750" algn="l" eaLnBrk="1" hangingPunct="1">
              <a:buFont typeface="Arial" charset="0"/>
              <a:buChar char="–"/>
            </a:pPr>
            <a:endParaRPr lang="fr-FR" altLang="zh-CN" sz="2000" smtClean="0"/>
          </a:p>
          <a:p>
            <a:pPr marL="742950" lvl="1" indent="-285750" algn="l" eaLnBrk="1" hangingPunct="1">
              <a:buFont typeface="Arial" charset="0"/>
              <a:buChar char="–"/>
            </a:pPr>
            <a:r>
              <a:rPr lang="fr-FR" altLang="zh-CN" sz="2000" b="1" i="1" smtClean="0"/>
              <a:t>strtolower</a:t>
            </a:r>
            <a:r>
              <a:rPr lang="fr-FR" altLang="zh-CN" sz="2000" i="1" smtClean="0"/>
              <a:t>(string $ch)</a:t>
            </a:r>
            <a:r>
              <a:rPr lang="fr-FR" altLang="zh-CN" sz="2000" smtClean="0"/>
              <a:t> : Retourne $ch en minuscules.</a:t>
            </a:r>
          </a:p>
          <a:p>
            <a:pPr marL="742950" lvl="1" indent="-285750" algn="l" eaLnBrk="1" hangingPunct="1">
              <a:buFont typeface="Arial" charset="0"/>
              <a:buChar char="–"/>
            </a:pPr>
            <a:r>
              <a:rPr lang="fr-FR" altLang="zh-CN" sz="2000" b="1" i="1" smtClean="0"/>
              <a:t>strtoupper</a:t>
            </a:r>
            <a:r>
              <a:rPr lang="fr-FR" altLang="zh-CN" sz="2000" i="1" smtClean="0"/>
              <a:t>(string $ch)</a:t>
            </a:r>
            <a:r>
              <a:rPr lang="fr-FR" altLang="zh-CN" sz="2000" smtClean="0"/>
              <a:t> : Retourne $ch en majuscules.</a:t>
            </a:r>
          </a:p>
          <a:p>
            <a:pPr marL="742950" lvl="1" indent="-285750" algn="l" eaLnBrk="1" hangingPunct="1">
              <a:buFont typeface="Arial" charset="0"/>
              <a:buChar char="–"/>
            </a:pPr>
            <a:endParaRPr lang="fr-FR" altLang="zh-CN" smtClean="0"/>
          </a:p>
        </p:txBody>
      </p:sp>
      <p:pic>
        <p:nvPicPr>
          <p:cNvPr id="51205"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5300" y="2781300"/>
            <a:ext cx="26765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Imag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6050" y="4443413"/>
            <a:ext cx="43338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Imag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6550" y="5876925"/>
            <a:ext cx="31019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08" name="Objet 1"/>
          <p:cNvGraphicFramePr>
            <a:graphicFrameLocks noChangeAspect="1"/>
          </p:cNvGraphicFramePr>
          <p:nvPr/>
        </p:nvGraphicFramePr>
        <p:xfrm>
          <a:off x="107950" y="6054725"/>
          <a:ext cx="2184400" cy="685800"/>
        </p:xfrm>
        <a:graphic>
          <a:graphicData uri="http://schemas.openxmlformats.org/presentationml/2006/ole">
            <mc:AlternateContent xmlns:mc="http://schemas.openxmlformats.org/markup-compatibility/2006">
              <mc:Choice xmlns:v="urn:schemas-microsoft-com:vml" Requires="v">
                <p:oleObj spid="_x0000_s51251" name="Packager Shell Object" showAsIcon="1" r:id="rId6" imgW="2202287" imgH="682580" progId="Package">
                  <p:embed/>
                </p:oleObj>
              </mc:Choice>
              <mc:Fallback>
                <p:oleObj name="Packager Shell Object" showAsIcon="1" r:id="rId6" imgW="2202287" imgH="682580" progId="Package">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6054725"/>
                        <a:ext cx="2184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noChangeArrowheads="1"/>
          </p:cNvSpPr>
          <p:nvPr>
            <p:ph type="title" idx="4294967295"/>
          </p:nvPr>
        </p:nvSpPr>
        <p:spPr/>
        <p:txBody>
          <a:bodyPr/>
          <a:lstStyle/>
          <a:p>
            <a:pPr marL="0" indent="0" eaLnBrk="1" hangingPunct="1"/>
            <a:r>
              <a:rPr lang="fr-FR" altLang="zh-CN" sz="4000" smtClean="0"/>
              <a:t>Traitement des chaînes de caractères</a:t>
            </a:r>
          </a:p>
        </p:txBody>
      </p:sp>
      <p:sp>
        <p:nvSpPr>
          <p:cNvPr id="52227" name="Espace réservé du contenu 2"/>
          <p:cNvSpPr>
            <a:spLocks noGrp="1" noChangeArrowheads="1"/>
          </p:cNvSpPr>
          <p:nvPr>
            <p:ph idx="1"/>
          </p:nvPr>
        </p:nvSpPr>
        <p:spPr>
          <a:xfrm>
            <a:off x="457200" y="1600200"/>
            <a:ext cx="8229600" cy="4525963"/>
          </a:xfrm>
        </p:spPr>
        <p:txBody>
          <a:bodyPr/>
          <a:lstStyle/>
          <a:p>
            <a:pPr lvl="1" algn="l" eaLnBrk="1" hangingPunct="1">
              <a:buFont typeface="Arial" charset="0"/>
              <a:buChar char="–"/>
            </a:pPr>
            <a:r>
              <a:rPr lang="en-US" altLang="fr-FR" sz="2000" b="1" i="1" smtClean="0"/>
              <a:t>substr</a:t>
            </a:r>
            <a:r>
              <a:rPr lang="en-US" altLang="fr-FR" sz="2000" i="1" smtClean="0"/>
              <a:t>(string $ch, int ind , int N) </a:t>
            </a:r>
            <a:r>
              <a:rPr lang="fr-FR" altLang="en-US" sz="2000" smtClean="0"/>
              <a:t>: Retourne la chaîne contenant N caractères de $ch extraits à partir de l’indice ind. Si le paramètre N est omis, retourne la sous-chaîne comprise entre l’indice ind et la fin de $ch..</a:t>
            </a:r>
          </a:p>
          <a:p>
            <a:pPr lvl="1" algn="l" eaLnBrk="1" hangingPunct="1">
              <a:buFont typeface="Arial" charset="0"/>
              <a:buChar char="–"/>
            </a:pPr>
            <a:endParaRPr lang="fr-FR" altLang="en-US" sz="2000" smtClean="0"/>
          </a:p>
          <a:p>
            <a:pPr lvl="1" algn="l" eaLnBrk="1" hangingPunct="1"/>
            <a:endParaRPr lang="fr-FR" altLang="en-US" sz="2000" smtClean="0"/>
          </a:p>
          <a:p>
            <a:pPr lvl="1" algn="l" eaLnBrk="1" hangingPunct="1"/>
            <a:endParaRPr lang="fr-FR" altLang="en-US" sz="2000" smtClean="0"/>
          </a:p>
          <a:p>
            <a:pPr lvl="1" algn="l" eaLnBrk="1" hangingPunct="1">
              <a:buFont typeface="Arial" charset="0"/>
              <a:buChar char="–"/>
            </a:pPr>
            <a:r>
              <a:rPr lang="fr-FR" altLang="en-US" sz="2000" i="1" smtClean="0"/>
              <a:t>string </a:t>
            </a:r>
            <a:r>
              <a:rPr lang="fr-FR" altLang="en-US" sz="2000" b="1" i="1" smtClean="0"/>
              <a:t>trim</a:t>
            </a:r>
            <a:r>
              <a:rPr lang="fr-FR" altLang="en-US" sz="2000" i="1" smtClean="0"/>
              <a:t> (string $ch [,string liste]) </a:t>
            </a:r>
            <a:r>
              <a:rPr lang="fr-FR" altLang="en-US" sz="2000" smtClean="0"/>
              <a:t>: Supprime tous les caractères d’espace en début et en fin de chaîne ou seulement ceux qui sont listés dans $liste.</a:t>
            </a:r>
          </a:p>
          <a:p>
            <a:pPr lvl="1" algn="l" eaLnBrk="1" hangingPunct="1">
              <a:buFont typeface="Arial" charset="0"/>
              <a:buChar char="–"/>
            </a:pPr>
            <a:endParaRPr lang="fr-FR" altLang="en-US" smtClean="0"/>
          </a:p>
        </p:txBody>
      </p:sp>
      <p:pic>
        <p:nvPicPr>
          <p:cNvPr id="52228"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150" y="2492935"/>
            <a:ext cx="58102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Imag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5013325"/>
            <a:ext cx="808355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re 1"/>
          <p:cNvSpPr>
            <a:spLocks noGrp="1" noChangeArrowheads="1"/>
          </p:cNvSpPr>
          <p:nvPr>
            <p:ph type="title" idx="4294967295"/>
          </p:nvPr>
        </p:nvSpPr>
        <p:spPr/>
        <p:txBody>
          <a:bodyPr/>
          <a:lstStyle/>
          <a:p>
            <a:pPr marL="0" indent="0" eaLnBrk="1" hangingPunct="1"/>
            <a:r>
              <a:rPr lang="fr-FR" altLang="zh-CN" smtClean="0"/>
              <a:t>Avantages/Inconvénients</a:t>
            </a:r>
          </a:p>
        </p:txBody>
      </p:sp>
      <p:sp>
        <p:nvSpPr>
          <p:cNvPr id="6148" name="Espace réservé du contenu 2"/>
          <p:cNvSpPr>
            <a:spLocks noGrp="1" noChangeArrowheads="1"/>
          </p:cNvSpPr>
          <p:nvPr>
            <p:ph idx="1"/>
          </p:nvPr>
        </p:nvSpPr>
        <p:spPr>
          <a:xfrm>
            <a:off x="457200" y="1600200"/>
            <a:ext cx="8229600" cy="4525963"/>
          </a:xfrm>
        </p:spPr>
        <p:txBody>
          <a:bodyPr/>
          <a:lstStyle/>
          <a:p>
            <a:pPr marL="342900" indent="-342900" algn="l" eaLnBrk="1" hangingPunct="1">
              <a:lnSpc>
                <a:spcPct val="80000"/>
              </a:lnSpc>
              <a:buFont typeface="Arial" charset="0"/>
              <a:buChar char="•"/>
            </a:pPr>
            <a:r>
              <a:rPr lang="fr-FR" altLang="zh-CN" dirty="0" smtClean="0"/>
              <a:t>Avantages :</a:t>
            </a:r>
          </a:p>
          <a:p>
            <a:pPr marL="742950" lvl="1" indent="-285750" algn="l" eaLnBrk="1" hangingPunct="1">
              <a:lnSpc>
                <a:spcPct val="80000"/>
              </a:lnSpc>
              <a:buFont typeface="Arial" charset="0"/>
              <a:buChar char="–"/>
            </a:pPr>
            <a:r>
              <a:rPr lang="fr-FR" altLang="zh-CN" dirty="0" smtClean="0"/>
              <a:t>Facile à apprendre et souple</a:t>
            </a:r>
          </a:p>
          <a:p>
            <a:pPr marL="742950" lvl="1" indent="-285750" algn="l" eaLnBrk="1" hangingPunct="1">
              <a:lnSpc>
                <a:spcPct val="80000"/>
              </a:lnSpc>
              <a:buFont typeface="Arial" charset="0"/>
              <a:buChar char="–"/>
            </a:pPr>
            <a:r>
              <a:rPr lang="fr-FR" altLang="zh-CN" dirty="0" smtClean="0"/>
              <a:t>Bon niveau de performance</a:t>
            </a:r>
          </a:p>
          <a:p>
            <a:pPr marL="742950" lvl="1" indent="-285750" algn="l" eaLnBrk="1" hangingPunct="1">
              <a:lnSpc>
                <a:spcPct val="80000"/>
              </a:lnSpc>
              <a:buFont typeface="Arial" charset="0"/>
              <a:buChar char="–"/>
            </a:pPr>
            <a:r>
              <a:rPr lang="fr-FR" altLang="zh-CN" dirty="0" smtClean="0"/>
              <a:t>Stable et riches en fonctionnalités</a:t>
            </a:r>
          </a:p>
          <a:p>
            <a:pPr marL="742950" lvl="1" indent="-285750" algn="l" eaLnBrk="1" hangingPunct="1">
              <a:lnSpc>
                <a:spcPct val="80000"/>
              </a:lnSpc>
              <a:buFont typeface="Arial" charset="0"/>
              <a:buChar char="–"/>
            </a:pPr>
            <a:r>
              <a:rPr lang="fr-FR" altLang="zh-CN" dirty="0" smtClean="0"/>
              <a:t>Open Source et multiplateformes</a:t>
            </a:r>
          </a:p>
          <a:p>
            <a:pPr marL="342900" indent="-342900" algn="l" eaLnBrk="1" hangingPunct="1">
              <a:lnSpc>
                <a:spcPct val="80000"/>
              </a:lnSpc>
              <a:buFont typeface="Arial" charset="0"/>
              <a:buChar char="•"/>
            </a:pPr>
            <a:r>
              <a:rPr lang="fr-FR" altLang="zh-CN" dirty="0" smtClean="0"/>
              <a:t>Inconvénients :</a:t>
            </a:r>
          </a:p>
          <a:p>
            <a:pPr marL="742950" lvl="1" indent="-285750" algn="l" eaLnBrk="1" hangingPunct="1">
              <a:lnSpc>
                <a:spcPct val="80000"/>
              </a:lnSpc>
              <a:buFont typeface="Arial" charset="0"/>
              <a:buChar char="–"/>
            </a:pPr>
            <a:r>
              <a:rPr lang="fr-FR" altLang="zh-CN" dirty="0" smtClean="0"/>
              <a:t>Faiblement typé.</a:t>
            </a:r>
          </a:p>
          <a:p>
            <a:pPr marL="742950" lvl="1" indent="-285750" algn="l" eaLnBrk="1" hangingPunct="1">
              <a:lnSpc>
                <a:spcPct val="80000"/>
              </a:lnSpc>
              <a:buFont typeface="Arial" charset="0"/>
              <a:buChar char="–"/>
            </a:pPr>
            <a:r>
              <a:rPr lang="fr-FR" altLang="zh-CN" dirty="0" smtClean="0"/>
              <a:t>Pas très adapté pour les applications de grandes taille</a:t>
            </a:r>
          </a:p>
          <a:p>
            <a:pPr marL="742950" lvl="1" indent="-285750" algn="l" eaLnBrk="1" hangingPunct="1">
              <a:lnSpc>
                <a:spcPct val="80000"/>
              </a:lnSpc>
              <a:buFont typeface="Arial" charset="0"/>
              <a:buChar char="–"/>
            </a:pPr>
            <a:endParaRPr lang="fr-FR"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noChangeArrowheads="1"/>
          </p:cNvSpPr>
          <p:nvPr>
            <p:ph type="title" idx="4294967295"/>
          </p:nvPr>
        </p:nvSpPr>
        <p:spPr/>
        <p:txBody>
          <a:bodyPr/>
          <a:lstStyle/>
          <a:p>
            <a:pPr marL="0" indent="0" eaLnBrk="1" hangingPunct="1"/>
            <a:r>
              <a:rPr lang="fr-FR" altLang="zh-CN" smtClean="0"/>
              <a:t>Les fonctions de date</a:t>
            </a:r>
          </a:p>
        </p:txBody>
      </p:sp>
      <p:sp>
        <p:nvSpPr>
          <p:cNvPr id="53251"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800" smtClean="0"/>
              <a:t>Formater une date/heure locale</a:t>
            </a:r>
          </a:p>
          <a:p>
            <a:pPr lvl="1" algn="l" eaLnBrk="1" hangingPunct="1"/>
            <a:r>
              <a:rPr lang="fr-FR" altLang="zh-CN" sz="2400" smtClean="0"/>
              <a:t>La fonction date() retourne une date sous forme d’une chaîne, au format donné par le premier paramètre. </a:t>
            </a:r>
          </a:p>
          <a:p>
            <a:pPr lvl="1" algn="l" eaLnBrk="1" hangingPunct="1">
              <a:buFont typeface="Arial" charset="0"/>
              <a:buChar char="–"/>
            </a:pPr>
            <a:endParaRPr lang="fr-FR" altLang="zh-CN" sz="2400" smtClean="0"/>
          </a:p>
          <a:p>
            <a:pPr lvl="1" algn="l" eaLnBrk="1" hangingPunct="1"/>
            <a:r>
              <a:rPr lang="fr-FR" altLang="zh-CN" sz="2400" smtClean="0"/>
              <a:t>- Si le second paramètre n’est pas renseigné, la date courante est utilisée.</a:t>
            </a:r>
          </a:p>
          <a:p>
            <a:pPr lvl="1" algn="l" eaLnBrk="1" hangingPunct="1"/>
            <a:r>
              <a:rPr lang="fr-FR" altLang="zh-CN" sz="2400" smtClean="0"/>
              <a:t>- Le </a:t>
            </a:r>
            <a:r>
              <a:rPr lang="fr-FR" altLang="zh-CN" sz="2400" b="1" smtClean="0"/>
              <a:t>Timestamp</a:t>
            </a:r>
            <a:r>
              <a:rPr lang="fr-FR" altLang="zh-CN" sz="2400" smtClean="0"/>
              <a:t> est un nombre représentant le nombre de secondes écoulés depuis le 1er janvier 1970.</a:t>
            </a:r>
          </a:p>
          <a:p>
            <a:pPr lvl="1" algn="l" eaLnBrk="1" hangingPunct="1"/>
            <a:r>
              <a:rPr lang="fr-FR" altLang="zh-CN" sz="2400" smtClean="0"/>
              <a:t>Exemple :</a:t>
            </a:r>
          </a:p>
        </p:txBody>
      </p:sp>
      <p:pic>
        <p:nvPicPr>
          <p:cNvPr id="53252" name="Imag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550" y="3009900"/>
            <a:ext cx="31686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Imag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4725" y="5013325"/>
            <a:ext cx="5548313"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254" name="Objet 1"/>
          <p:cNvGraphicFramePr>
            <a:graphicFrameLocks noChangeAspect="1"/>
          </p:cNvGraphicFramePr>
          <p:nvPr/>
        </p:nvGraphicFramePr>
        <p:xfrm>
          <a:off x="107950" y="6092825"/>
          <a:ext cx="1917700" cy="685800"/>
        </p:xfrm>
        <a:graphic>
          <a:graphicData uri="http://schemas.openxmlformats.org/presentationml/2006/ole">
            <mc:AlternateContent xmlns:mc="http://schemas.openxmlformats.org/markup-compatibility/2006">
              <mc:Choice xmlns:v="urn:schemas-microsoft-com:vml" Requires="v">
                <p:oleObj spid="_x0000_s53297" name="Packager Shell Object" showAsIcon="1" r:id="rId6" imgW="1931831" imgH="682580" progId="Package">
                  <p:embed/>
                </p:oleObj>
              </mc:Choice>
              <mc:Fallback>
                <p:oleObj name="Packager Shell Object" showAsIcon="1" r:id="rId6" imgW="1931831" imgH="682580" progId="Package">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6092825"/>
                        <a:ext cx="1917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re 1"/>
          <p:cNvSpPr>
            <a:spLocks noGrp="1" noChangeArrowheads="1"/>
          </p:cNvSpPr>
          <p:nvPr>
            <p:ph type="title" idx="4294967295"/>
          </p:nvPr>
        </p:nvSpPr>
        <p:spPr/>
        <p:txBody>
          <a:bodyPr/>
          <a:lstStyle/>
          <a:p>
            <a:pPr marL="0" indent="0" eaLnBrk="1" hangingPunct="1"/>
            <a:r>
              <a:rPr lang="fr-FR" altLang="zh-CN" smtClean="0"/>
              <a:t>Les fonctions de date</a:t>
            </a:r>
          </a:p>
        </p:txBody>
      </p:sp>
      <p:sp>
        <p:nvSpPr>
          <p:cNvPr id="54276"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400" smtClean="0"/>
              <a:t>Les paramètres du format de date :</a:t>
            </a:r>
          </a:p>
        </p:txBody>
      </p:sp>
      <p:pic>
        <p:nvPicPr>
          <p:cNvPr id="54277" name="Imag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1989138"/>
            <a:ext cx="7610475"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noChangeArrowheads="1"/>
          </p:cNvSpPr>
          <p:nvPr>
            <p:ph type="title" idx="4294967295"/>
          </p:nvPr>
        </p:nvSpPr>
        <p:spPr/>
        <p:txBody>
          <a:bodyPr/>
          <a:lstStyle/>
          <a:p>
            <a:pPr marL="0" indent="0" eaLnBrk="1" hangingPunct="1"/>
            <a:r>
              <a:rPr lang="fr-FR" altLang="zh-CN" smtClean="0"/>
              <a:t>Les fonctions de date</a:t>
            </a:r>
          </a:p>
        </p:txBody>
      </p:sp>
      <p:sp>
        <p:nvSpPr>
          <p:cNvPr id="55299" name="Espace réservé du contenu 2"/>
          <p:cNvSpPr>
            <a:spLocks noGrp="1" noChangeArrowheads="1"/>
          </p:cNvSpPr>
          <p:nvPr>
            <p:ph idx="1"/>
          </p:nvPr>
        </p:nvSpPr>
        <p:spPr>
          <a:xfrm>
            <a:off x="457200" y="1600200"/>
            <a:ext cx="8229600" cy="5257800"/>
          </a:xfrm>
        </p:spPr>
        <p:txBody>
          <a:bodyPr/>
          <a:lstStyle/>
          <a:p>
            <a:pPr marL="342900" indent="-342900" algn="l" eaLnBrk="1" hangingPunct="1">
              <a:buFont typeface="Arial" charset="0"/>
              <a:buChar char="•"/>
            </a:pPr>
            <a:r>
              <a:rPr lang="fr-FR" altLang="zh-CN" sz="2400" smtClean="0"/>
              <a:t>Autres fonctions :</a:t>
            </a:r>
          </a:p>
          <a:p>
            <a:pPr lvl="1" algn="l" eaLnBrk="1" hangingPunct="1">
              <a:buFont typeface="Arial" charset="0"/>
              <a:buChar char="–"/>
            </a:pPr>
            <a:r>
              <a:rPr lang="fr-FR" altLang="zh-CN" sz="2000" i="1" smtClean="0"/>
              <a:t> bool </a:t>
            </a:r>
            <a:r>
              <a:rPr lang="fr-FR" altLang="zh-CN" sz="2000" b="1" i="1" smtClean="0"/>
              <a:t>checkdate</a:t>
            </a:r>
            <a:r>
              <a:rPr lang="fr-FR" altLang="zh-CN" sz="2000" i="1" smtClean="0"/>
              <a:t> (int mois, int jour, int annee)</a:t>
            </a:r>
          </a:p>
          <a:p>
            <a:pPr lvl="1" algn="l" eaLnBrk="1" hangingPunct="1"/>
            <a:r>
              <a:rPr lang="fr-FR" altLang="zh-CN" sz="2000" smtClean="0"/>
              <a:t>       Vérifie la validité de la date définie à l’aide des paramètres mois, jour, annee.</a:t>
            </a:r>
          </a:p>
          <a:p>
            <a:pPr lvl="1" algn="l" eaLnBrk="1" hangingPunct="1">
              <a:buFont typeface="Arial" charset="0"/>
              <a:buChar char="–"/>
            </a:pPr>
            <a:r>
              <a:rPr lang="fr-FR" altLang="zh-CN" sz="2000" i="1" smtClean="0"/>
              <a:t> array </a:t>
            </a:r>
            <a:r>
              <a:rPr lang="fr-FR" altLang="zh-CN" sz="2000" b="1" i="1" smtClean="0"/>
              <a:t>getdate</a:t>
            </a:r>
            <a:r>
              <a:rPr lang="fr-FR" altLang="zh-CN" sz="2000" i="1" smtClean="0"/>
              <a:t>(int timestamp)</a:t>
            </a:r>
          </a:p>
          <a:p>
            <a:pPr lvl="1" algn="l" eaLnBrk="1" hangingPunct="1"/>
            <a:r>
              <a:rPr lang="fr-FR" altLang="zh-CN" sz="2000" smtClean="0"/>
              <a:t>	Retourne un tableau associatif contenant toute information de date correspondant au timestamp (voir le tableau 8-2).</a:t>
            </a:r>
          </a:p>
          <a:p>
            <a:pPr lvl="1" algn="l" eaLnBrk="1" hangingPunct="1">
              <a:buFont typeface="Arial" charset="0"/>
              <a:buChar char="–"/>
            </a:pPr>
            <a:r>
              <a:rPr lang="fr-FR" altLang="zh-CN" sz="2000" i="1" smtClean="0"/>
              <a:t> array </a:t>
            </a:r>
            <a:r>
              <a:rPr lang="fr-FR" altLang="zh-CN" sz="2000" b="1" i="1" smtClean="0"/>
              <a:t>gettimeofday</a:t>
            </a:r>
            <a:r>
              <a:rPr lang="fr-FR" altLang="zh-CN" sz="2000" i="1" smtClean="0"/>
              <a:t>()</a:t>
            </a:r>
          </a:p>
          <a:p>
            <a:pPr lvl="1" algn="l" eaLnBrk="1" hangingPunct="1"/>
            <a:r>
              <a:rPr lang="fr-FR" altLang="zh-CN" sz="2000" smtClean="0"/>
              <a:t>	Retourne un tableau associatif dont les clés sont sec, usec, minuteswest et dsttime correspondant respectivement au nombre de secondes et de microsecondes et au décalage horaire par rapport à l’heure GMT. L’élément de clé dsttime vaut 1 pour l’heure d’hiver et 0 en été. Les valeurs sont celles du serveur.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noChangeArrowheads="1"/>
          </p:cNvSpPr>
          <p:nvPr>
            <p:ph type="title" idx="4294967295"/>
          </p:nvPr>
        </p:nvSpPr>
        <p:spPr/>
        <p:txBody>
          <a:bodyPr/>
          <a:lstStyle/>
          <a:p>
            <a:pPr marL="0" indent="0" eaLnBrk="1" hangingPunct="1"/>
            <a:r>
              <a:rPr lang="fr-FR" altLang="zh-CN" smtClean="0"/>
              <a:t>Les fonctions de date</a:t>
            </a:r>
          </a:p>
        </p:txBody>
      </p:sp>
      <p:sp>
        <p:nvSpPr>
          <p:cNvPr id="56323" name="Espace réservé du contenu 2"/>
          <p:cNvSpPr>
            <a:spLocks noGrp="1" noChangeArrowheads="1"/>
          </p:cNvSpPr>
          <p:nvPr>
            <p:ph idx="1"/>
          </p:nvPr>
        </p:nvSpPr>
        <p:spPr>
          <a:xfrm>
            <a:off x="457200" y="1600200"/>
            <a:ext cx="8229600" cy="5140325"/>
          </a:xfrm>
        </p:spPr>
        <p:txBody>
          <a:bodyPr/>
          <a:lstStyle/>
          <a:p>
            <a:pPr marL="342900" indent="-342900" algn="l" eaLnBrk="1" hangingPunct="1">
              <a:buFont typeface="Arial" charset="0"/>
              <a:buChar char="•"/>
            </a:pPr>
            <a:r>
              <a:rPr lang="fr-FR" altLang="zh-CN" sz="2000" smtClean="0"/>
              <a:t>Autres fonctions :</a:t>
            </a:r>
          </a:p>
          <a:p>
            <a:pPr lvl="1" algn="l" eaLnBrk="1" hangingPunct="1">
              <a:buFont typeface="Arial" charset="0"/>
              <a:buChar char="–"/>
            </a:pPr>
            <a:r>
              <a:rPr lang="fr-FR" altLang="zh-CN" sz="2000" i="1" smtClean="0"/>
              <a:t> int </a:t>
            </a:r>
            <a:r>
              <a:rPr lang="fr-FR" altLang="zh-CN" sz="2000" b="1" i="1" smtClean="0"/>
              <a:t>mktime</a:t>
            </a:r>
            <a:r>
              <a:rPr lang="fr-FR" altLang="zh-CN" sz="2000" i="1" smtClean="0"/>
              <a:t>(int heure,int minute,int seconde, int mois, int jour, int annee, int hiver)</a:t>
            </a:r>
          </a:p>
          <a:p>
            <a:pPr lvl="1" algn="l" eaLnBrk="1" hangingPunct="1"/>
            <a:r>
              <a:rPr lang="fr-FR" altLang="zh-CN" sz="2000" i="1" smtClean="0"/>
              <a:t>	</a:t>
            </a:r>
            <a:r>
              <a:rPr lang="fr-FR" altLang="zh-CN" sz="2000" smtClean="0"/>
              <a:t>Retourne le timestamp (en heure locale du serveur) correspondant à l’instant défini par les paramètres. L’entier hiver vaut 1 pour l’heure d’hiver et 0 sinon.</a:t>
            </a:r>
          </a:p>
          <a:p>
            <a:pPr lvl="1" algn="l" eaLnBrk="1" hangingPunct="1">
              <a:buFont typeface="Arial" charset="0"/>
              <a:buChar char="–"/>
            </a:pPr>
            <a:r>
              <a:rPr lang="fr-FR" altLang="zh-CN" sz="2000" i="1" smtClean="0"/>
              <a:t> string </a:t>
            </a:r>
            <a:r>
              <a:rPr lang="fr-FR" altLang="zh-CN" sz="2000" b="1" i="1" smtClean="0"/>
              <a:t>Strftime</a:t>
            </a:r>
            <a:r>
              <a:rPr lang="fr-FR" altLang="zh-CN" sz="2000" i="1" smtClean="0"/>
              <a:t>(string format, int timestamp)</a:t>
            </a:r>
          </a:p>
          <a:p>
            <a:pPr lvl="1" algn="l" eaLnBrk="1" hangingPunct="1"/>
            <a:r>
              <a:rPr lang="fr-FR" altLang="zh-CN" sz="2000" i="1" smtClean="0"/>
              <a:t>	</a:t>
            </a:r>
            <a:r>
              <a:rPr lang="fr-FR" altLang="zh-CN" sz="2000" smtClean="0"/>
              <a:t>Retourne un tableau associatif contenant toutes les informations de date correspondant au timestamp .</a:t>
            </a:r>
          </a:p>
          <a:p>
            <a:pPr lvl="1" algn="l" eaLnBrk="1" hangingPunct="1">
              <a:buFont typeface="Arial" charset="0"/>
              <a:buChar char="–"/>
            </a:pPr>
            <a:r>
              <a:rPr lang="fr-FR" altLang="zh-CN" sz="2000" i="1" smtClean="0"/>
              <a:t> int </a:t>
            </a:r>
            <a:r>
              <a:rPr lang="fr-FR" altLang="zh-CN" sz="2000" b="1" i="1" smtClean="0"/>
              <a:t>time()</a:t>
            </a:r>
          </a:p>
          <a:p>
            <a:pPr lvl="1" algn="l" eaLnBrk="1" hangingPunct="1"/>
            <a:r>
              <a:rPr lang="fr-FR" altLang="zh-CN" sz="2000" i="1" smtClean="0"/>
              <a:t>	</a:t>
            </a:r>
            <a:r>
              <a:rPr lang="fr-FR" altLang="zh-CN" sz="2000" smtClean="0"/>
              <a:t>Retourne le timestamp de l’instant en cours sur le serveur.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noChangeArrowheads="1"/>
          </p:cNvSpPr>
          <p:nvPr>
            <p:ph type="title" idx="4294967295"/>
          </p:nvPr>
        </p:nvSpPr>
        <p:spPr/>
        <p:txBody>
          <a:bodyPr/>
          <a:lstStyle/>
          <a:p>
            <a:pPr marL="0" indent="0" eaLnBrk="1" hangingPunct="1"/>
            <a:r>
              <a:rPr lang="fr-FR" altLang="zh-CN" smtClean="0"/>
              <a:t>Les fonctions mathématiques</a:t>
            </a:r>
          </a:p>
        </p:txBody>
      </p:sp>
      <p:sp>
        <p:nvSpPr>
          <p:cNvPr id="57347"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en-US" sz="2000" smtClean="0"/>
              <a:t>Le module de base de PHP offre un grand nombre de fonctions mathématiques utiles.</a:t>
            </a:r>
          </a:p>
          <a:p>
            <a:pPr marL="342900" indent="-342900" algn="l" eaLnBrk="1" hangingPunct="1">
              <a:buFont typeface="Arial" charset="0"/>
              <a:buChar char="•"/>
            </a:pPr>
            <a:r>
              <a:rPr lang="fr-FR" altLang="en-US" sz="2000" smtClean="0"/>
              <a:t>Le tableau en-dessous récapitule les fonctions mathématiques offertes par PHP les plus utilisées :</a:t>
            </a:r>
            <a:endParaRPr lang="fr-FR" altLang="en-US" smtClean="0"/>
          </a:p>
        </p:txBody>
      </p:sp>
      <p:graphicFrame>
        <p:nvGraphicFramePr>
          <p:cNvPr id="68612" name="Group 4"/>
          <p:cNvGraphicFramePr>
            <a:graphicFrameLocks noGrp="1"/>
          </p:cNvGraphicFramePr>
          <p:nvPr/>
        </p:nvGraphicFramePr>
        <p:xfrm>
          <a:off x="184150" y="2997200"/>
          <a:ext cx="8742363" cy="3406776"/>
        </p:xfrm>
        <a:graphic>
          <a:graphicData uri="http://schemas.openxmlformats.org/drawingml/2006/table">
            <a:tbl>
              <a:tblPr/>
              <a:tblGrid>
                <a:gridCol w="3178175"/>
                <a:gridCol w="5564188"/>
              </a:tblGrid>
              <a:tr h="381000">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600" b="1" i="0" u="none" strike="noStrike" cap="none" normalizeH="0" baseline="0" dirty="0" smtClean="0">
                          <a:ln>
                            <a:noFill/>
                          </a:ln>
                          <a:solidFill>
                            <a:srgbClr val="FFFFFF"/>
                          </a:solidFill>
                          <a:effectLst/>
                          <a:latin typeface="Calibri" pitchFamily="34" charset="0"/>
                          <a:ea typeface="SimSun" pitchFamily="2" charset="-122"/>
                          <a:sym typeface="MS PGothic" pitchFamily="34" charset="-128"/>
                        </a:rPr>
                        <a:t>Fonction</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600" b="1" i="0" u="none" strike="noStrike" cap="none" normalizeH="0" baseline="0" dirty="0" smtClean="0">
                          <a:ln>
                            <a:noFill/>
                          </a:ln>
                          <a:solidFill>
                            <a:srgbClr val="FFFFFF"/>
                          </a:solidFill>
                          <a:effectLst/>
                          <a:latin typeface="Calibri" pitchFamily="34" charset="0"/>
                          <a:ea typeface="SimSun" pitchFamily="2" charset="-122"/>
                          <a:sym typeface="MS PGothic" pitchFamily="34" charset="-128"/>
                        </a:rPr>
                        <a:t>Rôle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61975">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double/integer abs (double/integer X)</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Valeur absolue de X :</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echo</a:t>
                      </a:r>
                      <a:r>
                        <a:rPr kumimoji="0" lang="fr-FR" altLang="zh-CN"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rPr>
                        <a:t> abs(–543); //affiche 543.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63563">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 ceil (double X)</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Retourne l'entier immédiatement supérieur à X.</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echo</a:t>
                      </a:r>
                      <a:r>
                        <a:rPr kumimoji="0" lang="fr-FR" altLang="en-US"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rPr>
                        <a:t> </a:t>
                      </a:r>
                      <a:r>
                        <a:rPr kumimoji="0" lang="fr-FR" altLang="en-US"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ceil</a:t>
                      </a:r>
                      <a:r>
                        <a:rPr kumimoji="0" lang="fr-FR" altLang="en-US"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rPr>
                        <a:t>(4.3); // affiche 5</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61975">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 cos (double X)</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Cosinus de X qui doit être exprimé en radians.</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echo cos(0); // affiche 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63563">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 exp (double X)</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Exponentielle de X, </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echo</a:t>
                      </a:r>
                      <a:r>
                        <a:rPr kumimoji="0" lang="fr-FR" altLang="en-US"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rPr>
                        <a:t> </a:t>
                      </a:r>
                      <a:r>
                        <a:rPr kumimoji="0" lang="fr-FR" altLang="en-US"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exp</a:t>
                      </a:r>
                      <a:r>
                        <a:rPr kumimoji="0" lang="fr-FR" altLang="en-US"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rPr>
                        <a:t>(5.7); // affiche 298.87</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774700">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 floor (double X)</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Retourne la partie entière de X, soit l’entier immédiatement inférieur à X.</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echo</a:t>
                      </a:r>
                      <a:r>
                        <a:rPr kumimoji="0" lang="fr-FR" altLang="en-US"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rPr>
                        <a:t> </a:t>
                      </a:r>
                      <a:r>
                        <a:rPr kumimoji="0" lang="fr-FR" altLang="en-US"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floor</a:t>
                      </a:r>
                      <a:r>
                        <a:rPr kumimoji="0" lang="fr-FR" altLang="en-US"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rPr>
                        <a:t>(4.3);   // affiche 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noChangeArrowheads="1"/>
          </p:cNvSpPr>
          <p:nvPr>
            <p:ph type="title" idx="4294967295"/>
          </p:nvPr>
        </p:nvSpPr>
        <p:spPr/>
        <p:txBody>
          <a:bodyPr/>
          <a:lstStyle/>
          <a:p>
            <a:pPr marL="0" indent="0" eaLnBrk="1" hangingPunct="1"/>
            <a:r>
              <a:rPr lang="fr-FR" altLang="zh-CN" smtClean="0"/>
              <a:t>Les fonctions mathématiques</a:t>
            </a:r>
          </a:p>
        </p:txBody>
      </p:sp>
      <p:graphicFrame>
        <p:nvGraphicFramePr>
          <p:cNvPr id="69635" name="Group 3"/>
          <p:cNvGraphicFramePr>
            <a:graphicFrameLocks noGrp="1"/>
          </p:cNvGraphicFramePr>
          <p:nvPr/>
        </p:nvGraphicFramePr>
        <p:xfrm>
          <a:off x="57150" y="1268413"/>
          <a:ext cx="9026525" cy="5065713"/>
        </p:xfrm>
        <a:graphic>
          <a:graphicData uri="http://schemas.openxmlformats.org/drawingml/2006/table">
            <a:tbl>
              <a:tblPr/>
              <a:tblGrid>
                <a:gridCol w="4371975"/>
                <a:gridCol w="4654550"/>
              </a:tblGrid>
              <a:tr h="337855">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fr-FR" altLang="fr-FR" sz="1600" b="1" i="0" u="none" strike="noStrike" kern="1200" cap="none" normalizeH="0" baseline="0" dirty="0" smtClean="0">
                        <a:ln>
                          <a:noFill/>
                        </a:ln>
                        <a:solidFill>
                          <a:srgbClr val="FFFFFF"/>
                        </a:solidFill>
                        <a:effectLst/>
                        <a:latin typeface="Calibri" pitchFamily="34" charset="0"/>
                        <a:ea typeface="SimSun" pitchFamily="2" charset="-122"/>
                        <a:cs typeface="+mn-cs"/>
                        <a:sym typeface="MS PGothic" pitchFamily="34" charset="-128"/>
                      </a:endParaRPr>
                    </a:p>
                  </a:txBody>
                  <a:tcPr marL="90170" marR="90170" marT="46999" marB="4699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fr-FR" altLang="en-US" sz="1600" b="1" i="0" u="none" strike="noStrike" kern="1200" cap="none" normalizeH="0" baseline="0" dirty="0" smtClean="0">
                        <a:ln>
                          <a:noFill/>
                        </a:ln>
                        <a:solidFill>
                          <a:srgbClr val="FFFFFF"/>
                        </a:solidFill>
                        <a:effectLst/>
                        <a:latin typeface="Calibri" pitchFamily="34" charset="0"/>
                        <a:ea typeface="SimSun" pitchFamily="2" charset="-122"/>
                        <a:cs typeface="+mn-cs"/>
                        <a:sym typeface="MS PGothic" pitchFamily="34" charset="-128"/>
                      </a:endParaRPr>
                    </a:p>
                  </a:txBody>
                  <a:tcPr marL="90170" marR="90170" marT="46999" marB="4699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38100" cap="flat" cmpd="sng" algn="ctr">
                      <a:solidFill>
                        <a:srgbClr val="FFFFFF"/>
                      </a:solidFill>
                      <a:prstDash val="solid"/>
                      <a:bevel/>
                      <a:headEnd type="none" w="med" len="med"/>
                      <a:tailEnd type="none" w="med" len="med"/>
                    </a:lnB>
                    <a:lnTlToBr>
                      <a:noFill/>
                    </a:lnTlToBr>
                    <a:lnBlToTr>
                      <a:noFill/>
                    </a:lnBlToTr>
                    <a:noFill/>
                  </a:tcPr>
                </a:tc>
              </a:tr>
              <a:tr h="776893">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dirty="0" err="1" smtClean="0">
                          <a:ln>
                            <a:noFill/>
                          </a:ln>
                          <a:solidFill>
                            <a:srgbClr val="000000"/>
                          </a:solidFill>
                          <a:effectLst/>
                          <a:latin typeface="Calibri" pitchFamily="34" charset="0"/>
                          <a:ea typeface="SimSun" pitchFamily="2" charset="-122"/>
                          <a:sym typeface="MS PGothic" pitchFamily="34" charset="-128"/>
                        </a:rPr>
                        <a:t>boolean</a:t>
                      </a:r>
                      <a:r>
                        <a:rPr kumimoji="0" lang="fr-FR" altLang="zh-CN"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 </a:t>
                      </a:r>
                      <a:r>
                        <a:rPr kumimoji="0" lang="fr-FR" altLang="zh-CN" sz="1400" b="0" i="0" u="none" strike="noStrike" cap="none" normalizeH="0" baseline="0" dirty="0" err="1" smtClean="0">
                          <a:ln>
                            <a:noFill/>
                          </a:ln>
                          <a:solidFill>
                            <a:srgbClr val="000000"/>
                          </a:solidFill>
                          <a:effectLst/>
                          <a:latin typeface="Calibri" pitchFamily="34" charset="0"/>
                          <a:ea typeface="SimSun" pitchFamily="2" charset="-122"/>
                          <a:sym typeface="MS PGothic" pitchFamily="34" charset="-128"/>
                        </a:rPr>
                        <a:t>is_nan</a:t>
                      </a:r>
                      <a:r>
                        <a:rPr kumimoji="0" lang="fr-FR" altLang="zh-CN"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 (double X)</a:t>
                      </a:r>
                    </a:p>
                  </a:txBody>
                  <a:tcPr marL="90170" marR="90170" marT="46999" marB="4699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Retourne TRUE si la valeur X n’est pas un nombre, et FALSE dans le cas contraire.</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echo</a:t>
                      </a:r>
                      <a:r>
                        <a:rPr kumimoji="0" lang="fr-FR" altLang="en-US"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rPr>
                        <a:t> </a:t>
                      </a:r>
                      <a:r>
                        <a:rPr kumimoji="0" lang="fr-FR" altLang="en-US"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isNaN</a:t>
                      </a:r>
                      <a:r>
                        <a:rPr kumimoji="0" lang="fr-FR" altLang="en-US"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rPr>
                        <a:t>("Hello") // affiche </a:t>
                      </a:r>
                      <a:r>
                        <a:rPr kumimoji="0" lang="fr-FR" altLang="en-US"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true</a:t>
                      </a:r>
                      <a:endParaRPr kumimoji="0" lang="fr-FR" altLang="en-US"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endParaRPr>
                    </a:p>
                  </a:txBody>
                  <a:tcPr marL="90170" marR="90170" marT="46999" marB="4699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381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r>
              <a:tr h="306451">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double/integer max (double/integer X, double/integer Y)</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Retourne la valeur maximale de X et de Y.</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r>
              <a:tr h="306451">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double/integer min (double/integer X, double/integer Y)</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Retourne la valeur minimale de X et de Y.</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r>
              <a:tr h="520808">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dirty="0" err="1" smtClean="0">
                          <a:ln>
                            <a:noFill/>
                          </a:ln>
                          <a:solidFill>
                            <a:srgbClr val="000000"/>
                          </a:solidFill>
                          <a:effectLst/>
                          <a:latin typeface="Calibri" pitchFamily="34" charset="0"/>
                          <a:ea typeface="SimSun" pitchFamily="2" charset="-122"/>
                          <a:sym typeface="MS PGothic" pitchFamily="34" charset="-128"/>
                        </a:rPr>
                        <a:t>integer</a:t>
                      </a:r>
                      <a:r>
                        <a:rPr kumimoji="0" lang="fr-FR" altLang="zh-CN"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 </a:t>
                      </a:r>
                      <a:r>
                        <a:rPr kumimoji="0" lang="fr-FR" altLang="zh-CN" sz="1400" b="0" i="0" u="none" strike="noStrike" cap="none" normalizeH="0" baseline="0" dirty="0" err="1" smtClean="0">
                          <a:ln>
                            <a:noFill/>
                          </a:ln>
                          <a:solidFill>
                            <a:srgbClr val="000000"/>
                          </a:solidFill>
                          <a:effectLst/>
                          <a:latin typeface="Calibri" pitchFamily="34" charset="0"/>
                          <a:ea typeface="SimSun" pitchFamily="2" charset="-122"/>
                          <a:sym typeface="MS PGothic" pitchFamily="34" charset="-128"/>
                        </a:rPr>
                        <a:t>mt_getrandmax</a:t>
                      </a:r>
                      <a:r>
                        <a:rPr kumimoji="0" lang="fr-FR" altLang="zh-CN"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 (</a:t>
                      </a:r>
                      <a:r>
                        <a:rPr kumimoji="0" lang="fr-FR" altLang="zh-CN" sz="1400" b="0" i="0" u="none" strike="noStrike" cap="none" normalizeH="0" baseline="0" dirty="0" err="1" smtClean="0">
                          <a:ln>
                            <a:noFill/>
                          </a:ln>
                          <a:solidFill>
                            <a:srgbClr val="000000"/>
                          </a:solidFill>
                          <a:effectLst/>
                          <a:latin typeface="Calibri" pitchFamily="34" charset="0"/>
                          <a:ea typeface="SimSun" pitchFamily="2" charset="-122"/>
                          <a:sym typeface="MS PGothic" pitchFamily="34" charset="-128"/>
                        </a:rPr>
                        <a:t>void</a:t>
                      </a:r>
                      <a:r>
                        <a:rPr kumimoji="0" lang="fr-FR" altLang="zh-CN"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Retourne la plus grande valeur aléatoire que peut retourner la fonction mt_rand().</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r>
              <a:tr h="520808">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integer mt_rand ( integer Min, integer Max)</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Génère un résultat compris entre Min et Max ou entre 0 et la constante RAND_MAX si vous omettez les paramètres.</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r>
              <a:tr h="519221">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void mt_srand ( integer N)</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Initialise le générateur de nombres aléatoires pour la fonction </a:t>
                      </a:r>
                      <a:r>
                        <a:rPr kumimoji="0" lang="fr-FR" altLang="en-US" sz="1400" b="0" i="0" u="none" strike="noStrike" cap="none" normalizeH="0" baseline="0" dirty="0" err="1" smtClean="0">
                          <a:ln>
                            <a:noFill/>
                          </a:ln>
                          <a:solidFill>
                            <a:srgbClr val="000000"/>
                          </a:solidFill>
                          <a:effectLst/>
                          <a:latin typeface="Calibri" pitchFamily="34" charset="0"/>
                          <a:ea typeface="SimSun" pitchFamily="2" charset="-122"/>
                          <a:sym typeface="MS PGothic" pitchFamily="34" charset="-128"/>
                        </a:rPr>
                        <a:t>mt_rand</a:t>
                      </a:r>
                      <a:r>
                        <a:rPr kumimoji="0" lang="fr-FR" altLang="en-US"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 Le paramètre N est un entier quelconque.</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r>
              <a:tr h="306451">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 pi (void)</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Retourne la valeur de pi.</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r>
              <a:tr h="520808">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double/integer pow (double/integer X, double/integer Y)</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en-US"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Calcule X à la puissance Y. Les paramètres peuvent être entiers ou décimaux.</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r>
              <a:tr h="560948">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 round (double X, integer N) </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Arrondit X avec N décimales.</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1" i="0" u="none" strike="noStrike" cap="none" normalizeH="0" baseline="0" dirty="0" err="1" smtClean="0">
                          <a:ln>
                            <a:noFill/>
                          </a:ln>
                          <a:solidFill>
                            <a:srgbClr val="002060"/>
                          </a:solidFill>
                          <a:effectLst/>
                          <a:latin typeface="Calibri" pitchFamily="34" charset="0"/>
                          <a:ea typeface="SimSun" pitchFamily="2" charset="-122"/>
                          <a:sym typeface="MS PGothic" pitchFamily="34" charset="-128"/>
                        </a:rPr>
                        <a:t>echo</a:t>
                      </a:r>
                      <a:r>
                        <a:rPr kumimoji="0" lang="fr-FR" altLang="zh-CN" sz="1400" b="1" i="0" u="none" strike="noStrike" cap="none" normalizeH="0" baseline="0" dirty="0" smtClean="0">
                          <a:ln>
                            <a:noFill/>
                          </a:ln>
                          <a:solidFill>
                            <a:srgbClr val="002060"/>
                          </a:solidFill>
                          <a:effectLst/>
                          <a:latin typeface="Calibri" pitchFamily="34" charset="0"/>
                          <a:ea typeface="SimSun" pitchFamily="2" charset="-122"/>
                          <a:sym typeface="MS PGothic" pitchFamily="34" charset="-128"/>
                        </a:rPr>
                        <a:t> round(1.95583, 2);  // 1.96</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D0D8E8"/>
                    </a:solidFill>
                  </a:tcPr>
                </a:tc>
              </a:tr>
              <a:tr h="389019">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smtClean="0">
                          <a:ln>
                            <a:noFill/>
                          </a:ln>
                          <a:solidFill>
                            <a:srgbClr val="000000"/>
                          </a:solidFill>
                          <a:effectLst/>
                          <a:latin typeface="Calibri" pitchFamily="34" charset="0"/>
                          <a:ea typeface="SimSun" pitchFamily="2" charset="-122"/>
                          <a:sym typeface="MS PGothic" pitchFamily="34" charset="-128"/>
                        </a:rPr>
                        <a:t>double sqrt (double X)</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fr-FR" altLang="zh-CN" sz="1400" b="0" i="0" u="none" strike="noStrike" cap="none" normalizeH="0" baseline="0" dirty="0" smtClean="0">
                          <a:ln>
                            <a:noFill/>
                          </a:ln>
                          <a:solidFill>
                            <a:srgbClr val="000000"/>
                          </a:solidFill>
                          <a:effectLst/>
                          <a:latin typeface="Calibri" pitchFamily="34" charset="0"/>
                          <a:ea typeface="SimSun" pitchFamily="2" charset="-122"/>
                          <a:sym typeface="MS PGothic" pitchFamily="34" charset="-128"/>
                        </a:rPr>
                        <a:t>Racine carrée de X (qui doit être positif).</a:t>
                      </a:r>
                    </a:p>
                  </a:txBody>
                  <a:tcPr marT="45729" marB="45729" anchor="ctr"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E9EDF4"/>
                    </a:solid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fr-FR" altLang="zh-CN" smtClean="0"/>
              <a:t>Les fonctions mathématiques</a:t>
            </a:r>
          </a:p>
        </p:txBody>
      </p:sp>
      <p:sp>
        <p:nvSpPr>
          <p:cNvPr id="59395" name="Rectangle 3"/>
          <p:cNvSpPr>
            <a:spLocks noGrp="1" noChangeArrowheads="1"/>
          </p:cNvSpPr>
          <p:nvPr>
            <p:ph type="body" sz="half" idx="1"/>
          </p:nvPr>
        </p:nvSpPr>
        <p:spPr>
          <a:xfrm>
            <a:off x="457200" y="1600200"/>
            <a:ext cx="8220075" cy="4525963"/>
          </a:xfrm>
        </p:spPr>
        <p:txBody>
          <a:bodyPr/>
          <a:lstStyle/>
          <a:p>
            <a:pPr eaLnBrk="1" hangingPunct="1"/>
            <a:r>
              <a:rPr lang="fr-FR" altLang="en-US" sz="2800" u="sng" smtClean="0"/>
              <a:t>Exemple :</a:t>
            </a:r>
            <a:r>
              <a:rPr lang="fr-FR" altLang="en-US" sz="2800" smtClean="0"/>
              <a:t> Générateur de nombres aléatoires </a:t>
            </a:r>
          </a:p>
        </p:txBody>
      </p:sp>
      <p:pic>
        <p:nvPicPr>
          <p:cNvPr id="59396" name="Imag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133600"/>
            <a:ext cx="91281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Imag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650" y="5603875"/>
            <a:ext cx="770413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Flèche vers le bas 4"/>
          <p:cNvSpPr>
            <a:spLocks noChangeArrowheads="1"/>
          </p:cNvSpPr>
          <p:nvPr/>
        </p:nvSpPr>
        <p:spPr bwMode="auto">
          <a:xfrm>
            <a:off x="4211638" y="4797425"/>
            <a:ext cx="352425" cy="576263"/>
          </a:xfrm>
          <a:prstGeom prst="downArrow">
            <a:avLst>
              <a:gd name="adj1" fmla="val 50000"/>
              <a:gd name="adj2" fmla="val 4996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ltLang="fr-FR"/>
          </a:p>
        </p:txBody>
      </p:sp>
      <p:graphicFrame>
        <p:nvGraphicFramePr>
          <p:cNvPr id="59399" name="Objet 5"/>
          <p:cNvGraphicFramePr>
            <a:graphicFrameLocks noChangeAspect="1"/>
          </p:cNvGraphicFramePr>
          <p:nvPr/>
        </p:nvGraphicFramePr>
        <p:xfrm>
          <a:off x="8051800" y="6100763"/>
          <a:ext cx="1092200" cy="685800"/>
        </p:xfrm>
        <a:graphic>
          <a:graphicData uri="http://schemas.openxmlformats.org/presentationml/2006/ole">
            <mc:AlternateContent xmlns:mc="http://schemas.openxmlformats.org/markup-compatibility/2006">
              <mc:Choice xmlns:v="urn:schemas-microsoft-com:vml" Requires="v">
                <p:oleObj spid="_x0000_s59442" name="Packager Shell Object" showAsIcon="1" r:id="rId5" imgW="1094704" imgH="682580" progId="Package">
                  <p:embed/>
                </p:oleObj>
              </mc:Choice>
              <mc:Fallback>
                <p:oleObj name="Packager Shell Object" showAsIcon="1" r:id="rId5" imgW="1094704" imgH="682580" progId="Package">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800" y="6100763"/>
                        <a:ext cx="1092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B0D770F5-3D7E-4119-8B45-CC7BA5D9A63D}" type="slidenum">
              <a:rPr lang="fr-FR" altLang="zh-CN" smtClean="0"/>
              <a:pPr>
                <a:defRPr/>
              </a:pPr>
              <a:t>56</a:t>
            </a:fld>
            <a:endParaRPr lang="fr-FR" altLang="zh-CN" sz="1800">
              <a:solidFill>
                <a:schemeClr val="tx1"/>
              </a:solidFill>
            </a:endParaRPr>
          </a:p>
        </p:txBody>
      </p:sp>
      <p:sp>
        <p:nvSpPr>
          <p:cNvPr id="2" name="Date Placeholder 1"/>
          <p:cNvSpPr>
            <a:spLocks noGrp="1"/>
          </p:cNvSpPr>
          <p:nvPr>
            <p:ph type="dt" sz="half" idx="10"/>
          </p:nvPr>
        </p:nvSpPr>
        <p:spPr/>
        <p:txBody>
          <a:bodyPr/>
          <a:lstStyle/>
          <a:p>
            <a:pPr>
              <a:defRPr/>
            </a:pPr>
            <a:fld id="{D091743E-9818-4140-B3F1-45EB231AF722}" type="datetime1">
              <a:rPr lang="fr-FR" altLang="zh-CN" smtClean="0"/>
              <a:pPr>
                <a:defRPr/>
              </a:pPr>
              <a:t>29/01/2017</a:t>
            </a:fld>
            <a:endParaRPr lang="fr-FR" altLang="zh-CN" sz="1800">
              <a:solidFill>
                <a:schemeClr val="tx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Imag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8063" y="5830888"/>
            <a:ext cx="488156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Imag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7125" y="2762250"/>
            <a:ext cx="45513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itre 1"/>
          <p:cNvSpPr>
            <a:spLocks noGrp="1" noChangeArrowheads="1"/>
          </p:cNvSpPr>
          <p:nvPr>
            <p:ph type="title" idx="4294967295"/>
          </p:nvPr>
        </p:nvSpPr>
        <p:spPr/>
        <p:txBody>
          <a:bodyPr/>
          <a:lstStyle/>
          <a:p>
            <a:pPr marL="0" indent="0" eaLnBrk="1" hangingPunct="1"/>
            <a:r>
              <a:rPr lang="fr-FR" altLang="zh-CN" smtClean="0"/>
              <a:t>Transtypage</a:t>
            </a:r>
          </a:p>
        </p:txBody>
      </p:sp>
      <p:sp>
        <p:nvSpPr>
          <p:cNvPr id="60421" name="Espace réservé du contenu 2"/>
          <p:cNvSpPr>
            <a:spLocks noGrp="1" noChangeArrowheads="1"/>
          </p:cNvSpPr>
          <p:nvPr>
            <p:ph idx="1"/>
          </p:nvPr>
        </p:nvSpPr>
        <p:spPr>
          <a:xfrm>
            <a:off x="682625" y="1484313"/>
            <a:ext cx="7705725" cy="4537075"/>
          </a:xfrm>
        </p:spPr>
        <p:txBody>
          <a:bodyPr/>
          <a:lstStyle/>
          <a:p>
            <a:pPr algn="l" eaLnBrk="1" hangingPunct="1">
              <a:buFont typeface="Arial" charset="0"/>
              <a:buChar char="•"/>
            </a:pPr>
            <a:r>
              <a:rPr lang="fr-FR" altLang="zh-CN" sz="2000" smtClean="0"/>
              <a:t>PHP fait </a:t>
            </a:r>
            <a:r>
              <a:rPr lang="fr-FR" altLang="zh-CN" sz="2000" b="1" smtClean="0"/>
              <a:t>automatiquement</a:t>
            </a:r>
            <a:r>
              <a:rPr lang="fr-FR" altLang="zh-CN" sz="2000" smtClean="0"/>
              <a:t> et de manière satisfaisante toutes les </a:t>
            </a:r>
            <a:r>
              <a:rPr lang="fr-FR" altLang="zh-CN" sz="2000" b="1" smtClean="0"/>
              <a:t>conversions</a:t>
            </a:r>
            <a:r>
              <a:rPr lang="fr-FR" altLang="zh-CN" sz="2000" smtClean="0"/>
              <a:t> nécessaires entre les différents types de données.</a:t>
            </a:r>
          </a:p>
          <a:p>
            <a:pPr algn="l" eaLnBrk="1" hangingPunct="1">
              <a:buFont typeface="Arial" charset="0"/>
              <a:buChar char="•"/>
            </a:pPr>
            <a:r>
              <a:rPr lang="fr-FR" altLang="zh-CN" sz="2000" smtClean="0"/>
              <a:t>Vous pouvez forcer une conversion:</a:t>
            </a:r>
          </a:p>
          <a:p>
            <a:pPr marL="742950" lvl="1" indent="-285750" algn="l" eaLnBrk="1" hangingPunct="1">
              <a:buFont typeface="Arial" charset="0"/>
              <a:buChar char="–"/>
            </a:pPr>
            <a:r>
              <a:rPr lang="fr-FR" altLang="zh-CN" sz="1800" smtClean="0"/>
              <a:t> en ajoutant le type de donnée entre parenthèses devant la donnée.</a:t>
            </a:r>
          </a:p>
          <a:p>
            <a:pPr algn="l" eaLnBrk="1" hangingPunct="1">
              <a:buFont typeface="Arial" charset="0"/>
              <a:buChar char="•"/>
            </a:pPr>
            <a:endParaRPr lang="fr-FR" altLang="zh-CN" sz="2000" smtClean="0"/>
          </a:p>
          <a:p>
            <a:pPr algn="l" eaLnBrk="1" hangingPunct="1"/>
            <a:endParaRPr lang="fr-FR" altLang="zh-CN" sz="2000" smtClean="0"/>
          </a:p>
          <a:p>
            <a:pPr marL="742950" lvl="1" indent="-285750" algn="l" eaLnBrk="1" hangingPunct="1">
              <a:buFont typeface="Arial" charset="0"/>
              <a:buChar char="–"/>
            </a:pPr>
            <a:r>
              <a:rPr lang="fr-FR" altLang="zh-CN" sz="1800" smtClean="0"/>
              <a:t>utiliser la fonction </a:t>
            </a:r>
            <a:r>
              <a:rPr lang="fr-FR" altLang="zh-CN" sz="1800" b="1" smtClean="0"/>
              <a:t>settype(). </a:t>
            </a:r>
            <a:r>
              <a:rPr lang="fr-FR" altLang="zh-CN" sz="1800" smtClean="0"/>
              <a:t>Elle prend en premier argument la donnée à convertir et en second argument le type vers lequel faire la conversion.</a:t>
            </a:r>
          </a:p>
          <a:p>
            <a:pPr algn="l" eaLnBrk="1" hangingPunct="1">
              <a:buFont typeface="Arial" charset="0"/>
              <a:buChar char="•"/>
            </a:pPr>
            <a:endParaRPr lang="fr-FR" altLang="zh-CN" sz="2000" smtClean="0"/>
          </a:p>
          <a:p>
            <a:pPr algn="l" eaLnBrk="1" hangingPunct="1">
              <a:buFont typeface="Arial" charset="0"/>
              <a:buChar char="•"/>
            </a:pPr>
            <a:endParaRPr lang="fr-FR" altLang="zh-CN" sz="2000" smtClean="0"/>
          </a:p>
          <a:p>
            <a:pPr algn="l" eaLnBrk="1" hangingPunct="1">
              <a:buFont typeface="Arial" charset="0"/>
              <a:buChar char="•"/>
            </a:pPr>
            <a:endParaRPr lang="fr-FR" altLang="zh-CN" sz="2000" smtClean="0"/>
          </a:p>
          <a:p>
            <a:pPr marL="742950" lvl="1" indent="-285750" algn="l" eaLnBrk="1" hangingPunct="1">
              <a:buFont typeface="Arial" charset="0"/>
              <a:buChar char="–"/>
            </a:pPr>
            <a:r>
              <a:rPr lang="fr-FR" altLang="zh-CN" sz="1800" smtClean="0"/>
              <a:t>Passer par des fonctions dédiées pour les conversions les plus courantes.(Ex : intval(), strval(), floatval()..)</a:t>
            </a:r>
          </a:p>
        </p:txBody>
      </p:sp>
      <p:pic>
        <p:nvPicPr>
          <p:cNvPr id="60422" name="Imag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5475" y="4149725"/>
            <a:ext cx="58451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0423" name="Objet 1"/>
          <p:cNvGraphicFramePr>
            <a:graphicFrameLocks noChangeAspect="1"/>
          </p:cNvGraphicFramePr>
          <p:nvPr/>
        </p:nvGraphicFramePr>
        <p:xfrm>
          <a:off x="104775" y="6092825"/>
          <a:ext cx="1371600" cy="685800"/>
        </p:xfrm>
        <a:graphic>
          <a:graphicData uri="http://schemas.openxmlformats.org/presentationml/2006/ole">
            <mc:AlternateContent xmlns:mc="http://schemas.openxmlformats.org/markup-compatibility/2006">
              <mc:Choice xmlns:v="urn:schemas-microsoft-com:vml" Requires="v">
                <p:oleObj spid="_x0000_s60466" name="Packager Shell Object" showAsIcon="1" r:id="rId6" imgW="1378039" imgH="682580" progId="Package">
                  <p:embed/>
                </p:oleObj>
              </mc:Choice>
              <mc:Fallback>
                <p:oleObj name="Packager Shell Object" showAsIcon="1" r:id="rId6" imgW="1378039" imgH="682580" progId="Package">
                  <p:embed/>
                  <p:pic>
                    <p:nvPicPr>
                      <p:cNvPr id="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 y="6092825"/>
                        <a:ext cx="1371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re 1"/>
          <p:cNvSpPr>
            <a:spLocks noGrp="1" noChangeArrowheads="1"/>
          </p:cNvSpPr>
          <p:nvPr>
            <p:ph type="ctrTitle" idx="4294967295"/>
          </p:nvPr>
        </p:nvSpPr>
        <p:spPr>
          <a:xfrm>
            <a:off x="685800" y="2130425"/>
            <a:ext cx="7772400" cy="1470025"/>
          </a:xfrm>
        </p:spPr>
        <p:txBody>
          <a:bodyPr/>
          <a:lstStyle/>
          <a:p>
            <a:pPr marL="0" indent="0" eaLnBrk="1" hangingPunct="1"/>
            <a:r>
              <a:rPr lang="fr-FR" altLang="zh-CN" smtClean="0"/>
              <a:t>PHP5 - Notions de base </a:t>
            </a:r>
          </a:p>
        </p:txBody>
      </p:sp>
      <p:sp>
        <p:nvSpPr>
          <p:cNvPr id="61443" name="Sous-titre 2"/>
          <p:cNvSpPr>
            <a:spLocks noGrp="1" noChangeArrowheads="1"/>
          </p:cNvSpPr>
          <p:nvPr>
            <p:ph type="subTitle" idx="1"/>
          </p:nvPr>
        </p:nvSpPr>
        <p:spPr/>
        <p:txBody>
          <a:bodyPr/>
          <a:lstStyle/>
          <a:p>
            <a:pPr eaLnBrk="1" hangingPunct="1"/>
            <a:r>
              <a:rPr lang="fr-FR" altLang="zh-CN" b="1" smtClean="0">
                <a:solidFill>
                  <a:srgbClr val="898989"/>
                </a:solidFill>
              </a:rPr>
              <a:t>Les tableaux</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noChangeArrowheads="1"/>
          </p:cNvSpPr>
          <p:nvPr>
            <p:ph type="title" idx="4294967295"/>
          </p:nvPr>
        </p:nvSpPr>
        <p:spPr/>
        <p:txBody>
          <a:bodyPr/>
          <a:lstStyle/>
          <a:p>
            <a:pPr marL="0" indent="0" eaLnBrk="1" hangingPunct="1"/>
            <a:r>
              <a:rPr lang="fr-FR" altLang="zh-CN" smtClean="0"/>
              <a:t>Les Tableaux</a:t>
            </a:r>
          </a:p>
        </p:txBody>
      </p:sp>
      <p:sp>
        <p:nvSpPr>
          <p:cNvPr id="62467"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400" smtClean="0"/>
              <a:t>Les tableaux (ou arrays) sont des variables représentées sous forme de tableau. Elles peuvent donc stocker de grandes quantités d'informations.</a:t>
            </a:r>
          </a:p>
          <a:p>
            <a:pPr marL="342900" indent="-342900" algn="l" eaLnBrk="1" hangingPunct="1">
              <a:buFont typeface="Arial" charset="0"/>
              <a:buChar char="•"/>
            </a:pPr>
            <a:r>
              <a:rPr lang="fr-FR" altLang="zh-CN" sz="2400" smtClean="0"/>
              <a:t>Chaque ligne d'un tableau possède une clé (qui permet de l'identifier) et une valeur.</a:t>
            </a:r>
          </a:p>
          <a:p>
            <a:pPr marL="342900" indent="-342900" algn="l" eaLnBrk="1" hangingPunct="1">
              <a:buFont typeface="Arial" charset="0"/>
              <a:buChar char="•"/>
            </a:pPr>
            <a:r>
              <a:rPr lang="fr-FR" altLang="zh-CN" sz="2400" smtClean="0"/>
              <a:t>Deux types de tableau :</a:t>
            </a:r>
          </a:p>
          <a:p>
            <a:pPr marL="742950" lvl="1" indent="-285750" algn="l" eaLnBrk="1" hangingPunct="1">
              <a:buFont typeface="Arial" charset="0"/>
              <a:buChar char="–"/>
            </a:pPr>
            <a:r>
              <a:rPr lang="fr-FR" altLang="zh-CN" sz="2000" smtClean="0"/>
              <a:t>Les tableaux numérotés;</a:t>
            </a:r>
          </a:p>
          <a:p>
            <a:pPr marL="742950" lvl="1" indent="-285750" algn="l" eaLnBrk="1" hangingPunct="1">
              <a:buFont typeface="Arial" charset="0"/>
              <a:buChar char="–"/>
            </a:pPr>
            <a:r>
              <a:rPr lang="fr-FR" altLang="zh-CN" sz="2000" smtClean="0"/>
              <a:t>Les tableaux associatifs</a:t>
            </a:r>
          </a:p>
          <a:p>
            <a:pPr marL="342900" indent="-342900" algn="l" eaLnBrk="1" hangingPunct="1">
              <a:buFont typeface="Arial" charset="0"/>
              <a:buChar char="•"/>
            </a:pPr>
            <a:endParaRPr lang="fr-FR" altLang="zh-CN"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noChangeArrowheads="1"/>
          </p:cNvSpPr>
          <p:nvPr>
            <p:ph type="ctrTitle" idx="4294967295"/>
          </p:nvPr>
        </p:nvSpPr>
        <p:spPr>
          <a:xfrm>
            <a:off x="685800" y="2130425"/>
            <a:ext cx="7772400" cy="1470025"/>
          </a:xfrm>
        </p:spPr>
        <p:txBody>
          <a:bodyPr/>
          <a:lstStyle/>
          <a:p>
            <a:pPr marL="0" indent="0" eaLnBrk="1" hangingPunct="1"/>
            <a:r>
              <a:rPr lang="fr-FR" altLang="zh-CN" smtClean="0"/>
              <a:t>PHP5 - Notions de base </a:t>
            </a:r>
          </a:p>
        </p:txBody>
      </p:sp>
      <p:sp>
        <p:nvSpPr>
          <p:cNvPr id="7171" name="Sous-titre 2"/>
          <p:cNvSpPr>
            <a:spLocks noGrp="1" noChangeArrowheads="1"/>
          </p:cNvSpPr>
          <p:nvPr>
            <p:ph type="subTitle" idx="1"/>
          </p:nvPr>
        </p:nvSpPr>
        <p:spPr/>
        <p:txBody>
          <a:bodyPr/>
          <a:lstStyle/>
          <a:p>
            <a:pPr eaLnBrk="1" hangingPunct="1"/>
            <a:r>
              <a:rPr lang="fr-FR" altLang="zh-CN" b="1" smtClean="0">
                <a:solidFill>
                  <a:srgbClr val="898989"/>
                </a:solidFill>
              </a:rPr>
              <a:t>Préparation de l'environnement </a:t>
            </a:r>
          </a:p>
          <a:p>
            <a:pPr eaLnBrk="1" hangingPunct="1"/>
            <a:r>
              <a:rPr lang="fr-FR" altLang="zh-CN" b="1" smtClean="0">
                <a:solidFill>
                  <a:srgbClr val="898989"/>
                </a:solidFill>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itre 1"/>
          <p:cNvSpPr>
            <a:spLocks noGrp="1" noChangeArrowheads="1"/>
          </p:cNvSpPr>
          <p:nvPr>
            <p:ph type="title" idx="4294967295"/>
          </p:nvPr>
        </p:nvSpPr>
        <p:spPr/>
        <p:txBody>
          <a:bodyPr/>
          <a:lstStyle/>
          <a:p>
            <a:pPr marL="0" indent="0" eaLnBrk="1" hangingPunct="1"/>
            <a:r>
              <a:rPr lang="fr-FR" altLang="zh-CN" smtClean="0"/>
              <a:t>Tableaux numérotés</a:t>
            </a:r>
          </a:p>
        </p:txBody>
      </p:sp>
      <p:sp>
        <p:nvSpPr>
          <p:cNvPr id="63492" name="Espace réservé du contenu 2"/>
          <p:cNvSpPr>
            <a:spLocks noGrp="1" noChangeArrowheads="1"/>
          </p:cNvSpPr>
          <p:nvPr>
            <p:ph idx="1"/>
          </p:nvPr>
        </p:nvSpPr>
        <p:spPr>
          <a:xfrm>
            <a:off x="457200" y="1600200"/>
            <a:ext cx="8229600" cy="4525963"/>
          </a:xfrm>
        </p:spPr>
        <p:txBody>
          <a:bodyPr/>
          <a:lstStyle/>
          <a:p>
            <a:pPr marL="342900" indent="-342900" algn="l" eaLnBrk="1" hangingPunct="1">
              <a:lnSpc>
                <a:spcPct val="90000"/>
              </a:lnSpc>
              <a:buFont typeface="Arial" charset="0"/>
              <a:buChar char="•"/>
            </a:pPr>
            <a:r>
              <a:rPr lang="fr-FR" altLang="zh-CN" sz="1800" smtClean="0"/>
              <a:t>Dans ce type de tableau, chaque ligne est identifiée par une clé </a:t>
            </a:r>
            <a:r>
              <a:rPr lang="fr-FR" altLang="zh-CN" sz="1800" b="1" smtClean="0"/>
              <a:t>numérotée</a:t>
            </a:r>
            <a:r>
              <a:rPr lang="fr-FR" altLang="zh-CN" sz="1800" smtClean="0"/>
              <a:t>. La numérotation commence à partir de </a:t>
            </a:r>
            <a:r>
              <a:rPr lang="fr-FR" altLang="zh-CN" sz="1800" b="1" smtClean="0"/>
              <a:t>0</a:t>
            </a:r>
            <a:r>
              <a:rPr lang="fr-FR" altLang="zh-CN" sz="1800" smtClean="0"/>
              <a:t>.</a:t>
            </a:r>
          </a:p>
          <a:p>
            <a:pPr marL="342900" indent="-342900" algn="l" eaLnBrk="1" hangingPunct="1">
              <a:lnSpc>
                <a:spcPct val="90000"/>
              </a:lnSpc>
              <a:buFont typeface="Arial" charset="0"/>
              <a:buChar char="•"/>
            </a:pPr>
            <a:r>
              <a:rPr lang="fr-FR" altLang="zh-CN" sz="1800" smtClean="0"/>
              <a:t>Pour créer un tableau numéroté en PHP, on utilise généralement la fonction </a:t>
            </a:r>
            <a:r>
              <a:rPr lang="fr-FR" altLang="zh-CN" sz="1800" b="1" smtClean="0"/>
              <a:t>array</a:t>
            </a:r>
            <a:r>
              <a:rPr lang="fr-FR" altLang="zh-CN" sz="1800" smtClean="0"/>
              <a:t>.</a:t>
            </a:r>
          </a:p>
          <a:p>
            <a:pPr marL="342900" indent="-342900" algn="l" eaLnBrk="1" hangingPunct="1">
              <a:lnSpc>
                <a:spcPct val="90000"/>
              </a:lnSpc>
              <a:buFont typeface="Arial" charset="0"/>
              <a:buChar char="•"/>
            </a:pPr>
            <a:r>
              <a:rPr lang="fr-FR" altLang="zh-CN" sz="1800" smtClean="0"/>
              <a:t>Exemple :</a:t>
            </a:r>
          </a:p>
          <a:p>
            <a:pPr marL="342900" indent="-342900" algn="l" eaLnBrk="1" hangingPunct="1">
              <a:lnSpc>
                <a:spcPct val="90000"/>
              </a:lnSpc>
              <a:buFont typeface="Arial" charset="0"/>
              <a:buChar char="•"/>
            </a:pPr>
            <a:endParaRPr lang="fr-FR" altLang="zh-CN" sz="1800" smtClean="0"/>
          </a:p>
          <a:p>
            <a:pPr marL="342900" indent="-342900" algn="l" eaLnBrk="1" hangingPunct="1">
              <a:lnSpc>
                <a:spcPct val="90000"/>
              </a:lnSpc>
              <a:buFont typeface="Arial" charset="0"/>
              <a:buChar char="•"/>
            </a:pPr>
            <a:endParaRPr lang="fr-FR" altLang="zh-CN" sz="1800" smtClean="0"/>
          </a:p>
          <a:p>
            <a:pPr marL="342900" indent="-342900" algn="l" eaLnBrk="1" hangingPunct="1">
              <a:lnSpc>
                <a:spcPct val="90000"/>
              </a:lnSpc>
              <a:buFont typeface="Arial" charset="0"/>
              <a:buChar char="•"/>
            </a:pPr>
            <a:endParaRPr lang="fr-FR" altLang="zh-CN" sz="1800" smtClean="0"/>
          </a:p>
          <a:p>
            <a:pPr marL="342900" indent="-342900" algn="l" eaLnBrk="1" hangingPunct="1">
              <a:lnSpc>
                <a:spcPct val="90000"/>
              </a:lnSpc>
              <a:buFont typeface="Arial" charset="0"/>
              <a:buChar char="•"/>
            </a:pPr>
            <a:endParaRPr lang="fr-FR" altLang="zh-CN" sz="1800" smtClean="0"/>
          </a:p>
          <a:p>
            <a:pPr marL="342900" indent="-342900" algn="l" eaLnBrk="1" hangingPunct="1">
              <a:lnSpc>
                <a:spcPct val="90000"/>
              </a:lnSpc>
              <a:buFont typeface="Arial" charset="0"/>
              <a:buChar char="•"/>
            </a:pPr>
            <a:endParaRPr lang="fr-FR" altLang="zh-CN" sz="1800" smtClean="0"/>
          </a:p>
          <a:p>
            <a:pPr marL="342900" indent="-342900" algn="l" eaLnBrk="1" hangingPunct="1">
              <a:lnSpc>
                <a:spcPct val="90000"/>
              </a:lnSpc>
              <a:buFont typeface="Arial" charset="0"/>
              <a:buChar char="•"/>
            </a:pPr>
            <a:endParaRPr lang="fr-FR" altLang="zh-CN" sz="1800" smtClean="0"/>
          </a:p>
          <a:p>
            <a:pPr marL="342900" indent="-342900" algn="l" eaLnBrk="1" hangingPunct="1">
              <a:lnSpc>
                <a:spcPct val="90000"/>
              </a:lnSpc>
              <a:buFont typeface="Arial" charset="0"/>
              <a:buChar char="•"/>
            </a:pPr>
            <a:endParaRPr lang="fr-FR" altLang="zh-CN" sz="1800" smtClean="0"/>
          </a:p>
          <a:p>
            <a:pPr marL="342900" indent="-342900" algn="l" eaLnBrk="1" hangingPunct="1">
              <a:lnSpc>
                <a:spcPct val="90000"/>
              </a:lnSpc>
              <a:buFont typeface="Arial" charset="0"/>
              <a:buChar char="•"/>
            </a:pPr>
            <a:endParaRPr lang="fr-FR" altLang="zh-CN" sz="1800" smtClean="0"/>
          </a:p>
          <a:p>
            <a:pPr marL="342900" indent="-342900" algn="l" eaLnBrk="1" hangingPunct="1">
              <a:lnSpc>
                <a:spcPct val="90000"/>
              </a:lnSpc>
              <a:buFont typeface="Arial" charset="0"/>
              <a:buChar char="•"/>
            </a:pPr>
            <a:endParaRPr lang="fr-FR" altLang="zh-CN" sz="1800" smtClean="0"/>
          </a:p>
          <a:p>
            <a:pPr marL="342900" indent="-342900" algn="l" eaLnBrk="1" hangingPunct="1">
              <a:lnSpc>
                <a:spcPct val="90000"/>
              </a:lnSpc>
              <a:buFont typeface="Arial" charset="0"/>
              <a:buChar char="•"/>
            </a:pPr>
            <a:r>
              <a:rPr lang="fr-FR" altLang="zh-CN" sz="1800" smtClean="0"/>
              <a:t>Pour afficher un élément, il faut donner sa position </a:t>
            </a:r>
            <a:r>
              <a:rPr lang="fr-FR" altLang="zh-CN" sz="1800" b="1" smtClean="0"/>
              <a:t>entre crochets </a:t>
            </a:r>
            <a:r>
              <a:rPr lang="fr-FR" altLang="zh-CN" sz="1800" smtClean="0"/>
              <a:t>après le nom de la variable du tableau:</a:t>
            </a:r>
          </a:p>
          <a:p>
            <a:pPr marL="342900" indent="-342900" algn="l" eaLnBrk="1" hangingPunct="1">
              <a:lnSpc>
                <a:spcPct val="90000"/>
              </a:lnSpc>
              <a:buFont typeface="Arial" charset="0"/>
              <a:buChar char="•"/>
            </a:pPr>
            <a:endParaRPr lang="fr-FR" altLang="zh-CN" sz="1800" smtClean="0"/>
          </a:p>
          <a:p>
            <a:pPr marL="342900" indent="-342900" algn="l" eaLnBrk="1" hangingPunct="1">
              <a:lnSpc>
                <a:spcPct val="90000"/>
              </a:lnSpc>
              <a:buFont typeface="Arial" charset="0"/>
              <a:buChar char="•"/>
            </a:pPr>
            <a:endParaRPr lang="fr-FR" altLang="zh-CN" sz="1800" smtClean="0"/>
          </a:p>
        </p:txBody>
      </p:sp>
      <p:graphicFrame>
        <p:nvGraphicFramePr>
          <p:cNvPr id="75780" name="Group 4"/>
          <p:cNvGraphicFramePr>
            <a:graphicFrameLocks noGrp="1"/>
          </p:cNvGraphicFramePr>
          <p:nvPr/>
        </p:nvGraphicFramePr>
        <p:xfrm>
          <a:off x="7091363" y="3386138"/>
          <a:ext cx="1800225" cy="1482726"/>
        </p:xfrm>
        <a:graphic>
          <a:graphicData uri="http://schemas.openxmlformats.org/drawingml/2006/table">
            <a:tbl>
              <a:tblPr/>
              <a:tblGrid>
                <a:gridCol w="525463"/>
                <a:gridCol w="1274762"/>
              </a:tblGrid>
              <a:tr h="371475">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Clé</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Valeur</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9888">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0</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Rabat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r>
              <a:tr h="371475">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Casablanca</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r>
              <a:tr h="369888">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2</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dirty="0" smtClean="0">
                          <a:ln>
                            <a:noFill/>
                          </a:ln>
                          <a:solidFill>
                            <a:srgbClr val="000000"/>
                          </a:solidFill>
                          <a:effectLst/>
                          <a:latin typeface="Calibri" pitchFamily="34" charset="0"/>
                          <a:ea typeface="MS PGothic" pitchFamily="34" charset="-128"/>
                          <a:sym typeface="MS PGothic" pitchFamily="34" charset="-128"/>
                        </a:rPr>
                        <a:t>Settat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r>
            </a:tbl>
          </a:graphicData>
        </a:graphic>
      </p:graphicFrame>
      <p:sp>
        <p:nvSpPr>
          <p:cNvPr id="63510" name="Accolade fermante 10"/>
          <p:cNvSpPr>
            <a:spLocks/>
          </p:cNvSpPr>
          <p:nvPr/>
        </p:nvSpPr>
        <p:spPr bwMode="auto">
          <a:xfrm>
            <a:off x="6373813" y="2852738"/>
            <a:ext cx="574675" cy="2592387"/>
          </a:xfrm>
          <a:prstGeom prst="rightBrace">
            <a:avLst>
              <a:gd name="adj1" fmla="val 7999"/>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fr-FR" altLang="fr-FR">
              <a:latin typeface="MS PGothic" pitchFamily="34" charset="-128"/>
              <a:ea typeface="MS PGothic" pitchFamily="34" charset="-128"/>
              <a:sym typeface="MS PGothic" pitchFamily="34" charset="-128"/>
            </a:endParaRPr>
          </a:p>
        </p:txBody>
      </p:sp>
      <p:pic>
        <p:nvPicPr>
          <p:cNvPr id="63511" name="Imag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113" y="2760663"/>
            <a:ext cx="54340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12" name="Imag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0113" y="3429000"/>
            <a:ext cx="255428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13" name="Imag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550" y="4433888"/>
            <a:ext cx="43926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14" name="Imag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79172" y="5833180"/>
            <a:ext cx="46370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3515" name="Objet 1"/>
          <p:cNvGraphicFramePr>
            <a:graphicFrameLocks noChangeAspect="1"/>
          </p:cNvGraphicFramePr>
          <p:nvPr/>
        </p:nvGraphicFramePr>
        <p:xfrm>
          <a:off x="-19050" y="6092825"/>
          <a:ext cx="2070100" cy="685800"/>
        </p:xfrm>
        <a:graphic>
          <a:graphicData uri="http://schemas.openxmlformats.org/presentationml/2006/ole">
            <mc:AlternateContent xmlns:mc="http://schemas.openxmlformats.org/markup-compatibility/2006">
              <mc:Choice xmlns:v="urn:schemas-microsoft-com:vml" Requires="v">
                <p:oleObj spid="_x0000_s63558" name="Packager Shell Object" showAsIcon="1" r:id="rId8" imgW="2086377" imgH="682580" progId="Package">
                  <p:embed/>
                </p:oleObj>
              </mc:Choice>
              <mc:Fallback>
                <p:oleObj name="Packager Shell Object" showAsIcon="1" r:id="rId8" imgW="2086377" imgH="682580" progId="Package">
                  <p:embed/>
                  <p:pic>
                    <p:nvPicPr>
                      <p:cNvPr id="0" name="Picture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 y="6092825"/>
                        <a:ext cx="20701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itre 1"/>
          <p:cNvSpPr>
            <a:spLocks noGrp="1" noChangeArrowheads="1"/>
          </p:cNvSpPr>
          <p:nvPr>
            <p:ph type="title" idx="4294967295"/>
          </p:nvPr>
        </p:nvSpPr>
        <p:spPr/>
        <p:txBody>
          <a:bodyPr/>
          <a:lstStyle/>
          <a:p>
            <a:pPr marL="0" indent="0" eaLnBrk="1" hangingPunct="1"/>
            <a:r>
              <a:rPr lang="fr-FR" altLang="zh-CN" smtClean="0"/>
              <a:t>Tableaux Associatifs</a:t>
            </a:r>
          </a:p>
        </p:txBody>
      </p:sp>
      <p:sp>
        <p:nvSpPr>
          <p:cNvPr id="64516"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1800" smtClean="0"/>
              <a:t>Les tableaux associatifs fonctionnent sur le même principe, sauf qu'au lieu de numéroter les cases, chaque ligne est identifiée par une courte chaîne de texte.</a:t>
            </a:r>
          </a:p>
          <a:p>
            <a:pPr marL="342900" indent="-342900" algn="l" eaLnBrk="1" hangingPunct="1">
              <a:buFont typeface="Arial" charset="0"/>
              <a:buChar char="•"/>
            </a:pPr>
            <a:r>
              <a:rPr lang="fr-FR" altLang="zh-CN" sz="1800" smtClean="0"/>
              <a:t>Construire un tableau associatif :</a:t>
            </a:r>
          </a:p>
          <a:p>
            <a:pPr marL="342900" indent="-342900" algn="l" eaLnBrk="1" hangingPunct="1">
              <a:buFont typeface="Arial" charset="0"/>
              <a:buChar char="•"/>
            </a:pPr>
            <a:endParaRPr lang="fr-FR" altLang="zh-CN" sz="1800" smtClean="0"/>
          </a:p>
          <a:p>
            <a:pPr marL="342900" indent="-342900" algn="l" eaLnBrk="1" hangingPunct="1">
              <a:buFont typeface="Arial" charset="0"/>
              <a:buChar char="•"/>
            </a:pPr>
            <a:endParaRPr lang="fr-FR" altLang="zh-CN" sz="1800" smtClean="0"/>
          </a:p>
          <a:p>
            <a:pPr marL="342900" indent="-342900" algn="l" eaLnBrk="1" hangingPunct="1">
              <a:buFont typeface="Arial" charset="0"/>
              <a:buChar char="•"/>
            </a:pPr>
            <a:endParaRPr lang="fr-FR" altLang="zh-CN" sz="1800" smtClean="0"/>
          </a:p>
          <a:p>
            <a:pPr marL="342900" indent="-342900" algn="l" eaLnBrk="1" hangingPunct="1">
              <a:buFont typeface="Arial" charset="0"/>
              <a:buChar char="•"/>
            </a:pPr>
            <a:endParaRPr lang="fr-FR" altLang="zh-CN" sz="1800" smtClean="0"/>
          </a:p>
          <a:p>
            <a:pPr marL="342900" indent="-342900" algn="l" eaLnBrk="1" hangingPunct="1">
              <a:buFont typeface="Arial" charset="0"/>
              <a:buChar char="•"/>
            </a:pPr>
            <a:endParaRPr lang="fr-FR" altLang="zh-CN" sz="1800" smtClean="0"/>
          </a:p>
          <a:p>
            <a:pPr marL="342900" indent="-342900" algn="l" eaLnBrk="1" hangingPunct="1">
              <a:buFont typeface="Arial" charset="0"/>
              <a:buChar char="•"/>
            </a:pPr>
            <a:endParaRPr lang="fr-FR" altLang="zh-CN" sz="1800" smtClean="0"/>
          </a:p>
          <a:p>
            <a:pPr marL="342900" indent="-342900" algn="l" eaLnBrk="1" hangingPunct="1">
              <a:buFont typeface="Arial" charset="0"/>
              <a:buChar char="•"/>
            </a:pPr>
            <a:endParaRPr lang="fr-FR" altLang="zh-CN" sz="1800" smtClean="0"/>
          </a:p>
          <a:p>
            <a:pPr marL="342900" indent="-342900" algn="l" eaLnBrk="1" hangingPunct="1">
              <a:buFont typeface="Arial" charset="0"/>
              <a:buChar char="•"/>
            </a:pPr>
            <a:endParaRPr lang="fr-FR" altLang="zh-CN" sz="1800" smtClean="0"/>
          </a:p>
          <a:p>
            <a:pPr marL="342900" indent="-342900" algn="l" eaLnBrk="1" hangingPunct="1">
              <a:buFont typeface="Arial" charset="0"/>
              <a:buChar char="•"/>
            </a:pPr>
            <a:r>
              <a:rPr lang="fr-FR" altLang="zh-CN" sz="1800" smtClean="0"/>
              <a:t>Pour afficher un élément, il suffit d'indiquer le nom de cet élément entre crochets:</a:t>
            </a:r>
            <a:endParaRPr lang="fr-FR" altLang="zh-CN" smtClean="0"/>
          </a:p>
        </p:txBody>
      </p:sp>
      <p:graphicFrame>
        <p:nvGraphicFramePr>
          <p:cNvPr id="77828" name="Group 4"/>
          <p:cNvGraphicFramePr>
            <a:graphicFrameLocks noGrp="1"/>
          </p:cNvGraphicFramePr>
          <p:nvPr/>
        </p:nvGraphicFramePr>
        <p:xfrm>
          <a:off x="5891213" y="2870200"/>
          <a:ext cx="2857500" cy="1854201"/>
        </p:xfrm>
        <a:graphic>
          <a:graphicData uri="http://schemas.openxmlformats.org/drawingml/2006/table">
            <a:tbl>
              <a:tblPr/>
              <a:tblGrid>
                <a:gridCol w="969963"/>
                <a:gridCol w="1887537"/>
              </a:tblGrid>
              <a:tr h="371475">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1" i="0" u="none" strike="noStrike" cap="none" normalizeH="0" baseline="0" dirty="0" smtClean="0">
                          <a:ln>
                            <a:noFill/>
                          </a:ln>
                          <a:solidFill>
                            <a:srgbClr val="FFFFFF"/>
                          </a:solidFill>
                          <a:effectLst/>
                          <a:latin typeface="Calibri" pitchFamily="34" charset="0"/>
                          <a:ea typeface="MS PGothic" pitchFamily="34" charset="-128"/>
                          <a:sym typeface="MS PGothic" pitchFamily="34" charset="-128"/>
                        </a:rPr>
                        <a:t>Clé</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1" i="0" u="none" strike="noStrike" cap="none" normalizeH="0" baseline="0" smtClean="0">
                          <a:ln>
                            <a:noFill/>
                          </a:ln>
                          <a:solidFill>
                            <a:srgbClr val="FFFFFF"/>
                          </a:solidFill>
                          <a:effectLst/>
                          <a:latin typeface="Calibri" pitchFamily="34" charset="0"/>
                          <a:ea typeface="MS PGothic" pitchFamily="34" charset="-128"/>
                          <a:sym typeface="MS PGothic" pitchFamily="34" charset="-128"/>
                        </a:rPr>
                        <a:t>Valeur</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369888">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prenom</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dirty="0" smtClean="0">
                          <a:ln>
                            <a:noFill/>
                          </a:ln>
                          <a:solidFill>
                            <a:srgbClr val="000000"/>
                          </a:solidFill>
                          <a:effectLst/>
                          <a:latin typeface="Calibri" pitchFamily="34" charset="0"/>
                          <a:ea typeface="MS PGothic" pitchFamily="34" charset="-128"/>
                          <a:sym typeface="MS PGothic" pitchFamily="34" charset="-128"/>
                        </a:rPr>
                        <a:t>Ahmed</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r>
              <a:tr h="371475">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nom</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ALI</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r>
              <a:tr h="369888">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adresse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63 Rue Al Massira</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FD8E7"/>
                    </a:solidFill>
                  </a:tcPr>
                </a:tc>
              </a:tr>
              <a:tr h="371475">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smtClean="0">
                          <a:ln>
                            <a:noFill/>
                          </a:ln>
                          <a:solidFill>
                            <a:srgbClr val="000000"/>
                          </a:solidFill>
                          <a:effectLst/>
                          <a:latin typeface="Calibri" pitchFamily="34" charset="0"/>
                          <a:ea typeface="MS PGothic" pitchFamily="34" charset="-128"/>
                          <a:sym typeface="MS PGothic" pitchFamily="34" charset="-128"/>
                        </a:rPr>
                        <a:t>ville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c>
                  <a:txBody>
                    <a:bodyPr/>
                    <a:lstStyle>
                      <a:lvl1pPr>
                        <a:spcBef>
                          <a:spcPct val="20000"/>
                        </a:spcBef>
                        <a:defRPr sz="2800">
                          <a:solidFill>
                            <a:schemeClr val="tx1"/>
                          </a:solidFill>
                          <a:latin typeface="Calibri" pitchFamily="34" charset="0"/>
                          <a:ea typeface="SimSun" pitchFamily="2" charset="-122"/>
                          <a:sym typeface="MS PGothic" pitchFamily="34" charset="-128"/>
                        </a:defRPr>
                      </a:lvl1pPr>
                      <a:lvl2pPr>
                        <a:spcBef>
                          <a:spcPct val="20000"/>
                        </a:spcBef>
                        <a:defRPr sz="2400">
                          <a:solidFill>
                            <a:schemeClr val="tx1"/>
                          </a:solidFill>
                          <a:latin typeface="Calibri" pitchFamily="34" charset="0"/>
                          <a:ea typeface="SimSun" pitchFamily="2" charset="-122"/>
                          <a:sym typeface="MS PGothic" pitchFamily="34" charset="-128"/>
                        </a:defRPr>
                      </a:lvl2pPr>
                      <a:lvl3pPr>
                        <a:spcBef>
                          <a:spcPct val="20000"/>
                        </a:spcBef>
                        <a:defRPr sz="2000">
                          <a:solidFill>
                            <a:schemeClr val="tx1"/>
                          </a:solidFill>
                          <a:latin typeface="Calibri" pitchFamily="34" charset="0"/>
                          <a:ea typeface="SimSun" pitchFamily="2" charset="-122"/>
                          <a:sym typeface="MS PGothic" pitchFamily="34" charset="-128"/>
                        </a:defRPr>
                      </a:lvl3pPr>
                      <a:lvl4pPr>
                        <a:spcBef>
                          <a:spcPct val="20000"/>
                        </a:spcBef>
                        <a:defRPr>
                          <a:solidFill>
                            <a:schemeClr val="tx1"/>
                          </a:solidFill>
                          <a:latin typeface="Calibri" pitchFamily="34" charset="0"/>
                          <a:ea typeface="SimSun" pitchFamily="2" charset="-122"/>
                          <a:sym typeface="MS PGothic" pitchFamily="34" charset="-128"/>
                        </a:defRPr>
                      </a:lvl4pPr>
                      <a:lvl5pPr>
                        <a:spcBef>
                          <a:spcPct val="20000"/>
                        </a:spcBef>
                        <a:defRPr>
                          <a:solidFill>
                            <a:schemeClr val="tx1"/>
                          </a:solidFill>
                          <a:latin typeface="Calibri" pitchFamily="34" charset="0"/>
                          <a:ea typeface="SimSun" pitchFamily="2" charset="-122"/>
                          <a:sym typeface="MS PGothic" pitchFamily="34" charset="-128"/>
                        </a:defRPr>
                      </a:lvl5pPr>
                      <a:lvl6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6pPr>
                      <a:lvl7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7pPr>
                      <a:lvl8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8pPr>
                      <a:lvl9pPr fontAlgn="base">
                        <a:spcBef>
                          <a:spcPct val="20000"/>
                        </a:spcBef>
                        <a:spcAft>
                          <a:spcPct val="0"/>
                        </a:spcAft>
                        <a:buFont typeface="Arial" pitchFamily="34" charset="0"/>
                        <a:defRPr>
                          <a:solidFill>
                            <a:schemeClr val="tx1"/>
                          </a:solidFill>
                          <a:latin typeface="Calibri" pitchFamily="34" charset="0"/>
                          <a:ea typeface="SimSun" pitchFamily="2" charset="-122"/>
                          <a:sym typeface="MS PGothic" pitchFamily="34" charset="-128"/>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fr-FR" altLang="zh-CN" sz="1800" b="0" i="0" u="none" strike="noStrike" cap="none" normalizeH="0" baseline="0" dirty="0" smtClean="0">
                          <a:ln>
                            <a:noFill/>
                          </a:ln>
                          <a:solidFill>
                            <a:srgbClr val="000000"/>
                          </a:solidFill>
                          <a:effectLst/>
                          <a:latin typeface="Calibri" pitchFamily="34" charset="0"/>
                          <a:ea typeface="MS PGothic" pitchFamily="34" charset="-128"/>
                          <a:sym typeface="MS PGothic" pitchFamily="34" charset="-128"/>
                        </a:rPr>
                        <a:t>Casablanca</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CF4"/>
                    </a:solidFill>
                  </a:tcPr>
                </a:tc>
              </a:tr>
            </a:tbl>
          </a:graphicData>
        </a:graphic>
      </p:graphicFrame>
      <p:sp>
        <p:nvSpPr>
          <p:cNvPr id="64537" name="Accolade fermante 7"/>
          <p:cNvSpPr>
            <a:spLocks/>
          </p:cNvSpPr>
          <p:nvPr/>
        </p:nvSpPr>
        <p:spPr bwMode="auto">
          <a:xfrm>
            <a:off x="5148263" y="2636838"/>
            <a:ext cx="576262" cy="2500312"/>
          </a:xfrm>
          <a:prstGeom prst="rightBrace">
            <a:avLst>
              <a:gd name="adj1" fmla="val 7975"/>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fr-FR" altLang="fr-FR">
              <a:latin typeface="MS PGothic" pitchFamily="34" charset="-128"/>
              <a:ea typeface="MS PGothic" pitchFamily="34" charset="-128"/>
              <a:sym typeface="MS PGothic" pitchFamily="34" charset="-128"/>
            </a:endParaRPr>
          </a:p>
        </p:txBody>
      </p:sp>
      <p:pic>
        <p:nvPicPr>
          <p:cNvPr id="64538" name="Imag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2552700"/>
            <a:ext cx="3529012"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9" name="Imag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988" y="3933825"/>
            <a:ext cx="455771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0" name="Imag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6550" y="5568950"/>
            <a:ext cx="335121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4541" name="Objet 1"/>
          <p:cNvGraphicFramePr>
            <a:graphicFrameLocks noChangeAspect="1"/>
          </p:cNvGraphicFramePr>
          <p:nvPr/>
        </p:nvGraphicFramePr>
        <p:xfrm>
          <a:off x="92075" y="6092825"/>
          <a:ext cx="2032000" cy="685800"/>
        </p:xfrm>
        <a:graphic>
          <a:graphicData uri="http://schemas.openxmlformats.org/presentationml/2006/ole">
            <mc:AlternateContent xmlns:mc="http://schemas.openxmlformats.org/markup-compatibility/2006">
              <mc:Choice xmlns:v="urn:schemas-microsoft-com:vml" Requires="v">
                <p:oleObj spid="_x0000_s64584" name="Packager Shell Object" showAsIcon="1" r:id="rId6" imgW="2047741" imgH="682580" progId="Package">
                  <p:embed/>
                </p:oleObj>
              </mc:Choice>
              <mc:Fallback>
                <p:oleObj name="Packager Shell Object" showAsIcon="1" r:id="rId6" imgW="2047741" imgH="682580" progId="Package">
                  <p:embed/>
                  <p:pic>
                    <p:nvPicPr>
                      <p:cNvPr id="0"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75" y="6092825"/>
                        <a:ext cx="2032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re 1"/>
          <p:cNvSpPr>
            <a:spLocks noGrp="1" noChangeArrowheads="1"/>
          </p:cNvSpPr>
          <p:nvPr>
            <p:ph type="title" idx="4294967295"/>
          </p:nvPr>
        </p:nvSpPr>
        <p:spPr/>
        <p:txBody>
          <a:bodyPr/>
          <a:lstStyle/>
          <a:p>
            <a:pPr marL="0" indent="0" eaLnBrk="1" hangingPunct="1"/>
            <a:r>
              <a:rPr lang="fr-FR" altLang="zh-CN" smtClean="0"/>
              <a:t>Parcourir un tableau</a:t>
            </a:r>
          </a:p>
        </p:txBody>
      </p:sp>
      <p:sp>
        <p:nvSpPr>
          <p:cNvPr id="65539"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600" smtClean="0"/>
              <a:t>Pour parcourir un tableau, nous allons voir </a:t>
            </a:r>
            <a:r>
              <a:rPr lang="fr-FR" altLang="zh-CN" sz="2600" b="1" smtClean="0"/>
              <a:t>trois</a:t>
            </a:r>
            <a:r>
              <a:rPr lang="fr-FR" altLang="zh-CN" sz="2600" smtClean="0"/>
              <a:t> moyens d’explorer un array :</a:t>
            </a:r>
          </a:p>
          <a:p>
            <a:pPr marL="742950" lvl="1" indent="-285750" algn="l" eaLnBrk="1" hangingPunct="1">
              <a:buFont typeface="Arial" charset="0"/>
              <a:buChar char="–"/>
            </a:pPr>
            <a:r>
              <a:rPr lang="fr-FR" altLang="zh-CN" sz="2400" smtClean="0"/>
              <a:t>La boucle </a:t>
            </a:r>
            <a:r>
              <a:rPr lang="fr-FR" altLang="zh-CN" sz="2400" b="1" smtClean="0"/>
              <a:t>for</a:t>
            </a:r>
            <a:r>
              <a:rPr lang="fr-FR" altLang="zh-CN" sz="2400" smtClean="0"/>
              <a:t>;</a:t>
            </a:r>
          </a:p>
          <a:p>
            <a:pPr marL="742950" lvl="1" indent="-285750" algn="l" eaLnBrk="1" hangingPunct="1">
              <a:buFont typeface="Arial" charset="0"/>
              <a:buChar char="–"/>
            </a:pPr>
            <a:r>
              <a:rPr lang="fr-FR" altLang="zh-CN" sz="2400" smtClean="0"/>
              <a:t>La boucle </a:t>
            </a:r>
            <a:r>
              <a:rPr lang="fr-FR" altLang="zh-CN" sz="2400" b="1" smtClean="0"/>
              <a:t>foreach</a:t>
            </a:r>
            <a:r>
              <a:rPr lang="fr-FR" altLang="zh-CN" sz="2400" smtClean="0"/>
              <a:t>;</a:t>
            </a:r>
          </a:p>
          <a:p>
            <a:pPr marL="742950" lvl="1" indent="-285750" algn="l" eaLnBrk="1" hangingPunct="1">
              <a:buFont typeface="Arial" charset="0"/>
              <a:buChar char="–"/>
            </a:pPr>
            <a:r>
              <a:rPr lang="fr-FR" altLang="zh-CN" sz="2400" smtClean="0"/>
              <a:t>La foction </a:t>
            </a:r>
            <a:r>
              <a:rPr lang="fr-FR" altLang="zh-CN" sz="2400" b="1" smtClean="0"/>
              <a:t>print_r</a:t>
            </a:r>
            <a:r>
              <a:rPr lang="fr-FR" altLang="zh-CN" sz="2400" smtClean="0"/>
              <a:t> (utilisée principalement pour le </a:t>
            </a:r>
            <a:r>
              <a:rPr lang="fr-FR" altLang="zh-CN" sz="2400" b="1" smtClean="0"/>
              <a:t>débogage</a:t>
            </a:r>
            <a:r>
              <a:rPr lang="fr-FR" altLang="zh-CN" sz="2400" smtClean="0"/>
              <a:t>).</a:t>
            </a:r>
            <a:endParaRPr lang="fr-FR" altLang="zh-CN"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noChangeArrowheads="1"/>
          </p:cNvSpPr>
          <p:nvPr>
            <p:ph type="title" idx="4294967295"/>
          </p:nvPr>
        </p:nvSpPr>
        <p:spPr/>
        <p:txBody>
          <a:bodyPr/>
          <a:lstStyle/>
          <a:p>
            <a:pPr marL="0" indent="0" eaLnBrk="1" hangingPunct="1"/>
            <a:r>
              <a:rPr lang="fr-FR" altLang="zh-CN" sz="4000" smtClean="0"/>
              <a:t>Parcourir un tableau </a:t>
            </a:r>
            <a:br>
              <a:rPr lang="fr-FR" altLang="zh-CN" sz="4000" smtClean="0"/>
            </a:br>
            <a:r>
              <a:rPr lang="fr-FR" altLang="zh-CN" sz="4000" smtClean="0"/>
              <a:t>- La boucle for -</a:t>
            </a:r>
          </a:p>
        </p:txBody>
      </p:sp>
      <p:sp>
        <p:nvSpPr>
          <p:cNvPr id="66563"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400" b="1" smtClean="0"/>
              <a:t>La boucle for :</a:t>
            </a:r>
          </a:p>
          <a:p>
            <a:pPr marL="742950" lvl="1" indent="-285750" algn="l" eaLnBrk="1" hangingPunct="1">
              <a:buFont typeface="Arial" charset="0"/>
              <a:buChar char="–"/>
            </a:pPr>
            <a:r>
              <a:rPr lang="fr-FR" altLang="zh-CN" sz="2000" smtClean="0"/>
              <a:t> Il est très simple de parcourir un tableau numéroté avec une boucle for.</a:t>
            </a:r>
          </a:p>
          <a:p>
            <a:pPr marL="742950" lvl="1" indent="-285750" algn="l" eaLnBrk="1" hangingPunct="1">
              <a:buFont typeface="Arial" charset="0"/>
              <a:buChar char="–"/>
            </a:pPr>
            <a:r>
              <a:rPr lang="fr-FR" altLang="zh-CN" sz="2000" smtClean="0"/>
              <a:t>on peut faire une boucle for qui incrémente un compteur à partir de 0 :</a:t>
            </a:r>
            <a:endParaRPr lang="fr-FR" altLang="zh-CN" smtClean="0"/>
          </a:p>
        </p:txBody>
      </p:sp>
      <p:pic>
        <p:nvPicPr>
          <p:cNvPr id="66564" name="Imag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2025" y="5517145"/>
            <a:ext cx="1455738"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Flèche à angle droit 5"/>
          <p:cNvSpPr>
            <a:spLocks noChangeArrowheads="1"/>
          </p:cNvSpPr>
          <p:nvPr/>
        </p:nvSpPr>
        <p:spPr bwMode="auto">
          <a:xfrm rot="5400000">
            <a:off x="3642519" y="5812631"/>
            <a:ext cx="561975" cy="576263"/>
          </a:xfrm>
          <a:custGeom>
            <a:avLst/>
            <a:gdLst>
              <a:gd name="T0" fmla="*/ 285301777 w 21600"/>
              <a:gd name="T1" fmla="*/ 0 h 21600"/>
              <a:gd name="T2" fmla="*/ 190201636 w 21600"/>
              <a:gd name="T3" fmla="*/ 100052916 h 21600"/>
              <a:gd name="T4" fmla="*/ 0 w 21600"/>
              <a:gd name="T5" fmla="*/ 351561355 h 21600"/>
              <a:gd name="T6" fmla="*/ 166426086 w 21600"/>
              <a:gd name="T7" fmla="*/ 410161326 h 21600"/>
              <a:gd name="T8" fmla="*/ 332852199 w 21600"/>
              <a:gd name="T9" fmla="*/ 262256037 h 21600"/>
              <a:gd name="T10" fmla="*/ 380402621 w 21600"/>
              <a:gd name="T11" fmla="*/ 100052916 h 21600"/>
              <a:gd name="T12" fmla="*/ 17694720 60000 65536"/>
              <a:gd name="T13" fmla="*/ 11796480 60000 65536"/>
              <a:gd name="T14" fmla="*/ 11796480 60000 65536"/>
              <a:gd name="T15" fmla="*/ 5898240 60000 65536"/>
              <a:gd name="T16" fmla="*/ 0 60000 65536"/>
              <a:gd name="T17" fmla="*/ 0 60000 65536"/>
              <a:gd name="T18" fmla="*/ 0 w 21600"/>
              <a:gd name="T19" fmla="*/ 15429 h 21600"/>
              <a:gd name="T20" fmla="*/ 189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0"/>
                </a:moveTo>
                <a:lnTo>
                  <a:pt x="10800" y="5269"/>
                </a:lnTo>
                <a:lnTo>
                  <a:pt x="13500" y="5269"/>
                </a:lnTo>
                <a:lnTo>
                  <a:pt x="13500" y="15429"/>
                </a:lnTo>
                <a:lnTo>
                  <a:pt x="0" y="15429"/>
                </a:lnTo>
                <a:lnTo>
                  <a:pt x="0" y="21600"/>
                </a:lnTo>
                <a:lnTo>
                  <a:pt x="18900" y="21600"/>
                </a:lnTo>
                <a:lnTo>
                  <a:pt x="18900" y="5269"/>
                </a:lnTo>
                <a:lnTo>
                  <a:pt x="21600" y="5269"/>
                </a:lnTo>
                <a:lnTo>
                  <a:pt x="16200" y="0"/>
                </a:lnTo>
                <a:close/>
              </a:path>
            </a:pathLst>
          </a:custGeom>
          <a:solidFill>
            <a:schemeClr val="accent1"/>
          </a:solidFill>
          <a:ln w="25400" cap="flat" cmpd="sng">
            <a:solidFill>
              <a:srgbClr val="395E8A"/>
            </a:solidFill>
            <a:miter lim="800000"/>
            <a:headEnd/>
            <a:tailEnd/>
          </a:ln>
        </p:spPr>
        <p:txBody>
          <a:bodyPr anchor="ctr"/>
          <a:lstStyle/>
          <a:p>
            <a:endParaRPr lang="fr-FR"/>
          </a:p>
        </p:txBody>
      </p:sp>
      <p:pic>
        <p:nvPicPr>
          <p:cNvPr id="66566" name="Imag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313" y="3068638"/>
            <a:ext cx="83264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6567" name="Objet 1"/>
          <p:cNvGraphicFramePr>
            <a:graphicFrameLocks noChangeAspect="1"/>
          </p:cNvGraphicFramePr>
          <p:nvPr/>
        </p:nvGraphicFramePr>
        <p:xfrm>
          <a:off x="96838" y="6054725"/>
          <a:ext cx="2171700" cy="685800"/>
        </p:xfrm>
        <a:graphic>
          <a:graphicData uri="http://schemas.openxmlformats.org/presentationml/2006/ole">
            <mc:AlternateContent xmlns:mc="http://schemas.openxmlformats.org/markup-compatibility/2006">
              <mc:Choice xmlns:v="urn:schemas-microsoft-com:vml" Requires="v">
                <p:oleObj spid="_x0000_s66610" name="Packager Shell Object" showAsIcon="1" r:id="rId5" imgW="2189408" imgH="682580" progId="Package">
                  <p:embed/>
                </p:oleObj>
              </mc:Choice>
              <mc:Fallback>
                <p:oleObj name="Packager Shell Object" showAsIcon="1" r:id="rId5" imgW="2189408" imgH="682580" progId="Package">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38" y="6054725"/>
                        <a:ext cx="2171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re 1"/>
          <p:cNvSpPr>
            <a:spLocks noGrp="1" noChangeArrowheads="1"/>
          </p:cNvSpPr>
          <p:nvPr>
            <p:ph type="title" idx="4294967295"/>
          </p:nvPr>
        </p:nvSpPr>
        <p:spPr/>
        <p:txBody>
          <a:bodyPr/>
          <a:lstStyle/>
          <a:p>
            <a:pPr marL="0" indent="0" eaLnBrk="1" hangingPunct="1"/>
            <a:r>
              <a:rPr lang="fr-FR" altLang="zh-CN" sz="4000" smtClean="0"/>
              <a:t>Parcourir un tableau </a:t>
            </a:r>
            <a:br>
              <a:rPr lang="fr-FR" altLang="zh-CN" sz="4000" smtClean="0"/>
            </a:br>
            <a:r>
              <a:rPr lang="fr-FR" altLang="zh-CN" sz="4000" smtClean="0"/>
              <a:t>- La boucle Foreach -</a:t>
            </a:r>
          </a:p>
        </p:txBody>
      </p:sp>
      <p:sp>
        <p:nvSpPr>
          <p:cNvPr id="67587" name="Espace réservé du contenu 2"/>
          <p:cNvSpPr>
            <a:spLocks noGrp="1" noChangeArrowheads="1"/>
          </p:cNvSpPr>
          <p:nvPr>
            <p:ph idx="1"/>
          </p:nvPr>
        </p:nvSpPr>
        <p:spPr>
          <a:xfrm>
            <a:off x="457200" y="1600200"/>
            <a:ext cx="8229600" cy="4525963"/>
          </a:xfrm>
        </p:spPr>
        <p:txBody>
          <a:bodyPr/>
          <a:lstStyle/>
          <a:p>
            <a:pPr algn="l" eaLnBrk="1" hangingPunct="1">
              <a:buFont typeface="Arial" charset="0"/>
              <a:buChar char="•"/>
            </a:pPr>
            <a:r>
              <a:rPr lang="fr-FR" altLang="zh-CN" sz="2400" smtClean="0"/>
              <a:t>l’instruction </a:t>
            </a:r>
            <a:r>
              <a:rPr lang="fr-FR" altLang="zh-CN" sz="2400" b="1" smtClean="0"/>
              <a:t>foreach</a:t>
            </a:r>
            <a:r>
              <a:rPr lang="fr-FR" altLang="zh-CN" sz="2400" smtClean="0"/>
              <a:t> permet de parcourir rapidement l’ensemble des éléments d’un tableau.</a:t>
            </a:r>
          </a:p>
          <a:p>
            <a:pPr algn="l" eaLnBrk="1" hangingPunct="1">
              <a:buFont typeface="Arial" charset="0"/>
              <a:buChar char="•"/>
            </a:pPr>
            <a:r>
              <a:rPr lang="fr-FR" altLang="zh-CN" sz="2400" smtClean="0"/>
              <a:t>La boucle foreach est particulièrement efficace pour lister les tableaux associatifs dont il n’est nécessaire de connaître ni le nombre d’éléments ni les clés.</a:t>
            </a:r>
          </a:p>
          <a:p>
            <a:pPr algn="l" eaLnBrk="1" hangingPunct="1">
              <a:buFont typeface="Arial" charset="0"/>
              <a:buChar char="•"/>
            </a:pPr>
            <a:r>
              <a:rPr lang="fr-FR" altLang="zh-CN" sz="2400" smtClean="0"/>
              <a:t>Il y a deux syntaxes possibles :</a:t>
            </a:r>
          </a:p>
          <a:p>
            <a:pPr algn="l" eaLnBrk="1" hangingPunct="1"/>
            <a:endParaRPr lang="fr-FR" altLang="zh-CN" sz="2400" smtClean="0"/>
          </a:p>
          <a:p>
            <a:pPr algn="l" eaLnBrk="1" hangingPunct="1"/>
            <a:endParaRPr lang="fr-FR" altLang="zh-CN" sz="2400" smtClean="0"/>
          </a:p>
          <a:p>
            <a:pPr marL="742950" lvl="1" indent="-285750" algn="l" eaLnBrk="1" hangingPunct="1">
              <a:buFont typeface="Arial" charset="0"/>
              <a:buChar char="–"/>
            </a:pPr>
            <a:r>
              <a:rPr lang="fr-FR" altLang="zh-CN" sz="1800" smtClean="0"/>
              <a:t>Dans la première syntaxe la variable $element contient successivement chacune des valeurs du tableau.</a:t>
            </a:r>
          </a:p>
          <a:p>
            <a:pPr marL="742950" lvl="1" indent="-285750" algn="l" eaLnBrk="1" hangingPunct="1">
              <a:buFont typeface="Arial" charset="0"/>
              <a:buChar char="–"/>
            </a:pPr>
            <a:r>
              <a:rPr lang="fr-FR" altLang="zh-CN" sz="1800" smtClean="0"/>
              <a:t>La deuxième forme fait exactement la même chose, mais c’est la clé de l’élément courant qui est assignée à la variable $key.</a:t>
            </a:r>
            <a:endParaRPr lang="fr-FR" altLang="zh-CN" smtClean="0"/>
          </a:p>
        </p:txBody>
      </p:sp>
      <p:pic>
        <p:nvPicPr>
          <p:cNvPr id="67588" name="Imag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4119563"/>
            <a:ext cx="576103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p:cNvSpPr>
            <a:spLocks noGrp="1" noChangeArrowheads="1"/>
          </p:cNvSpPr>
          <p:nvPr>
            <p:ph type="title" idx="4294967295"/>
          </p:nvPr>
        </p:nvSpPr>
        <p:spPr/>
        <p:txBody>
          <a:bodyPr/>
          <a:lstStyle/>
          <a:p>
            <a:pPr marL="0" indent="0" eaLnBrk="1" hangingPunct="1"/>
            <a:r>
              <a:rPr lang="fr-FR" altLang="zh-CN" sz="4000" smtClean="0"/>
              <a:t>Parcourir un tableau </a:t>
            </a:r>
            <a:br>
              <a:rPr lang="fr-FR" altLang="zh-CN" sz="4000" smtClean="0"/>
            </a:br>
            <a:r>
              <a:rPr lang="fr-FR" altLang="zh-CN" sz="4000" smtClean="0"/>
              <a:t>- La boucle Foreach -</a:t>
            </a:r>
          </a:p>
        </p:txBody>
      </p:sp>
      <p:sp>
        <p:nvSpPr>
          <p:cNvPr id="68611"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400" smtClean="0"/>
              <a:t>Exemple :</a:t>
            </a:r>
            <a:endParaRPr lang="fr-FR" altLang="zh-CN" sz="1800" smtClean="0"/>
          </a:p>
        </p:txBody>
      </p:sp>
      <p:pic>
        <p:nvPicPr>
          <p:cNvPr id="68612" name="Imag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8" y="2133600"/>
            <a:ext cx="56530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Flèche droite 6"/>
          <p:cNvSpPr>
            <a:spLocks noChangeArrowheads="1"/>
          </p:cNvSpPr>
          <p:nvPr/>
        </p:nvSpPr>
        <p:spPr bwMode="auto">
          <a:xfrm>
            <a:off x="4572000" y="3908425"/>
            <a:ext cx="936625" cy="384175"/>
          </a:xfrm>
          <a:prstGeom prst="rightArrow">
            <a:avLst>
              <a:gd name="adj1" fmla="val 50000"/>
              <a:gd name="adj2" fmla="val 50024"/>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pic>
        <p:nvPicPr>
          <p:cNvPr id="68614" name="Imag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065" y="2780955"/>
            <a:ext cx="365125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8615" name="Objet 1"/>
          <p:cNvGraphicFramePr>
            <a:graphicFrameLocks noChangeAspect="1"/>
          </p:cNvGraphicFramePr>
          <p:nvPr/>
        </p:nvGraphicFramePr>
        <p:xfrm>
          <a:off x="107950" y="6054725"/>
          <a:ext cx="2501900" cy="685800"/>
        </p:xfrm>
        <a:graphic>
          <a:graphicData uri="http://schemas.openxmlformats.org/presentationml/2006/ole">
            <mc:AlternateContent xmlns:mc="http://schemas.openxmlformats.org/markup-compatibility/2006">
              <mc:Choice xmlns:v="urn:schemas-microsoft-com:vml" Requires="v">
                <p:oleObj spid="_x0000_s68658" name="Packager Shell Object" showAsIcon="1" r:id="rId5" imgW="2524259" imgH="682580" progId="Package">
                  <p:embed/>
                </p:oleObj>
              </mc:Choice>
              <mc:Fallback>
                <p:oleObj name="Packager Shell Object" showAsIcon="1" r:id="rId5" imgW="2524259" imgH="682580" progId="Package">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6054725"/>
                        <a:ext cx="2501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Imag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4600" y="3573463"/>
            <a:ext cx="398145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itre 1"/>
          <p:cNvSpPr>
            <a:spLocks noGrp="1" noChangeArrowheads="1"/>
          </p:cNvSpPr>
          <p:nvPr>
            <p:ph type="title" idx="4294967295"/>
          </p:nvPr>
        </p:nvSpPr>
        <p:spPr/>
        <p:txBody>
          <a:bodyPr/>
          <a:lstStyle/>
          <a:p>
            <a:pPr marL="0" indent="0" eaLnBrk="1" hangingPunct="1"/>
            <a:r>
              <a:rPr lang="fr-FR" altLang="zh-CN" sz="4000" smtClean="0"/>
              <a:t>Parcourir un tableau </a:t>
            </a:r>
            <a:br>
              <a:rPr lang="fr-FR" altLang="zh-CN" sz="4000" smtClean="0"/>
            </a:br>
            <a:r>
              <a:rPr lang="fr-FR" altLang="zh-CN" sz="4000" smtClean="0"/>
              <a:t>- La foction print_r -</a:t>
            </a:r>
          </a:p>
        </p:txBody>
      </p:sp>
      <p:sp>
        <p:nvSpPr>
          <p:cNvPr id="69636"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1800" smtClean="0"/>
              <a:t>L’affichage de tableaux nécessite des lignes spécifiques ; or il n’est pas toujours simple ou pratique d’avoir à faire dix lignes de code juste pour afficher une variable.</a:t>
            </a:r>
          </a:p>
          <a:p>
            <a:pPr marL="342900" indent="-342900" algn="l" eaLnBrk="1" hangingPunct="1">
              <a:buFont typeface="Arial" charset="0"/>
              <a:buChar char="•"/>
            </a:pPr>
            <a:r>
              <a:rPr lang="fr-FR" altLang="zh-CN" sz="1800" smtClean="0"/>
              <a:t>Afin de visualiser la structure complète d’un tableau vous pouvez utiliser directement la fonction </a:t>
            </a:r>
            <a:r>
              <a:rPr lang="fr-FR" altLang="zh-CN" sz="1800" b="1" smtClean="0"/>
              <a:t>print_r</a:t>
            </a:r>
            <a:r>
              <a:rPr lang="fr-FR" altLang="zh-CN" sz="1800" smtClean="0"/>
              <a:t>($table). Les valeurs seront présentées dans un format explicitant les associations clé-valeur.</a:t>
            </a:r>
          </a:p>
          <a:p>
            <a:pPr marL="342900" indent="-342900" algn="l" eaLnBrk="1" hangingPunct="1">
              <a:buFont typeface="Arial" charset="0"/>
              <a:buChar char="•"/>
            </a:pPr>
            <a:r>
              <a:rPr lang="fr-FR" altLang="zh-CN" sz="1800" smtClean="0"/>
              <a:t>Il est possible d’obtenir une description de variable plus formelle et plus complète avec la fonction var_dump()</a:t>
            </a:r>
            <a:endParaRPr lang="fr-FR" altLang="zh-CN" smtClean="0"/>
          </a:p>
        </p:txBody>
      </p:sp>
      <p:pic>
        <p:nvPicPr>
          <p:cNvPr id="69637" name="Imag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63" y="3933825"/>
            <a:ext cx="50942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Flèche droite 8"/>
          <p:cNvSpPr>
            <a:spLocks noChangeArrowheads="1"/>
          </p:cNvSpPr>
          <p:nvPr/>
        </p:nvSpPr>
        <p:spPr bwMode="auto">
          <a:xfrm>
            <a:off x="4067175" y="5014913"/>
            <a:ext cx="792163" cy="285750"/>
          </a:xfrm>
          <a:prstGeom prst="rightArrow">
            <a:avLst>
              <a:gd name="adj1" fmla="val 50000"/>
              <a:gd name="adj2" fmla="val 50016"/>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graphicFrame>
        <p:nvGraphicFramePr>
          <p:cNvPr id="69639" name="Objet 1"/>
          <p:cNvGraphicFramePr>
            <a:graphicFrameLocks noChangeAspect="1"/>
          </p:cNvGraphicFramePr>
          <p:nvPr/>
        </p:nvGraphicFramePr>
        <p:xfrm>
          <a:off x="2555875" y="6092825"/>
          <a:ext cx="2476500" cy="685800"/>
        </p:xfrm>
        <a:graphic>
          <a:graphicData uri="http://schemas.openxmlformats.org/presentationml/2006/ole">
            <mc:AlternateContent xmlns:mc="http://schemas.openxmlformats.org/markup-compatibility/2006">
              <mc:Choice xmlns:v="urn:schemas-microsoft-com:vml" Requires="v">
                <p:oleObj spid="_x0000_s69682" name="Packager Shell Object" showAsIcon="1" r:id="rId5" imgW="2498501" imgH="682580" progId="Package">
                  <p:embed/>
                </p:oleObj>
              </mc:Choice>
              <mc:Fallback>
                <p:oleObj name="Packager Shell Object" showAsIcon="1" r:id="rId5" imgW="2498501" imgH="682580" progId="Package">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6092825"/>
                        <a:ext cx="2476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Imag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989138"/>
            <a:ext cx="91440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Titre 1"/>
          <p:cNvSpPr>
            <a:spLocks noGrp="1" noChangeArrowheads="1"/>
          </p:cNvSpPr>
          <p:nvPr>
            <p:ph type="title" idx="4294967295"/>
          </p:nvPr>
        </p:nvSpPr>
        <p:spPr/>
        <p:txBody>
          <a:bodyPr/>
          <a:lstStyle/>
          <a:p>
            <a:pPr marL="0" indent="0" eaLnBrk="1" hangingPunct="1"/>
            <a:r>
              <a:rPr lang="fr-FR" altLang="zh-CN" smtClean="0"/>
              <a:t>Rechercher dans un tableau</a:t>
            </a:r>
          </a:p>
        </p:txBody>
      </p:sp>
      <p:sp>
        <p:nvSpPr>
          <p:cNvPr id="70661" name="Espace réservé du contenu 2"/>
          <p:cNvSpPr>
            <a:spLocks noGrp="1" noChangeArrowheads="1"/>
          </p:cNvSpPr>
          <p:nvPr>
            <p:ph idx="1"/>
          </p:nvPr>
        </p:nvSpPr>
        <p:spPr>
          <a:xfrm>
            <a:off x="457200" y="1600200"/>
            <a:ext cx="8229600" cy="4525963"/>
          </a:xfrm>
        </p:spPr>
        <p:txBody>
          <a:bodyPr/>
          <a:lstStyle/>
          <a:p>
            <a:pPr marL="342900" indent="-342900" algn="l" eaLnBrk="1" hangingPunct="1">
              <a:buFont typeface="Arial" charset="0"/>
              <a:buChar char="•"/>
            </a:pPr>
            <a:r>
              <a:rPr lang="fr-FR" altLang="zh-CN" sz="2000" b="1" smtClean="0"/>
              <a:t>array_key_exists</a:t>
            </a:r>
            <a:r>
              <a:rPr lang="fr-FR" altLang="zh-CN" sz="2000" smtClean="0"/>
              <a:t> : pour vérifier si une clé existe dans l'array </a:t>
            </a:r>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r>
              <a:rPr lang="fr-FR" altLang="zh-CN" sz="2000" b="1" smtClean="0"/>
              <a:t>in_array</a:t>
            </a:r>
            <a:r>
              <a:rPr lang="fr-FR" altLang="zh-CN" sz="2000" smtClean="0"/>
              <a:t> : pour vérifier si une valeur existe dans l'array ;</a:t>
            </a:r>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endParaRPr lang="fr-FR" altLang="zh-CN" sz="2000" smtClean="0"/>
          </a:p>
          <a:p>
            <a:pPr marL="342900" indent="-342900" algn="l" eaLnBrk="1" hangingPunct="1">
              <a:buFont typeface="Arial" charset="0"/>
              <a:buChar char="•"/>
            </a:pPr>
            <a:r>
              <a:rPr lang="fr-FR" altLang="zh-CN" sz="2000" b="1" smtClean="0"/>
              <a:t>array_search</a:t>
            </a:r>
            <a:r>
              <a:rPr lang="fr-FR" altLang="zh-CN" sz="2000" smtClean="0"/>
              <a:t> : pour récupérer la clé d'une valeur dans l'array.</a:t>
            </a:r>
          </a:p>
        </p:txBody>
      </p:sp>
      <p:pic>
        <p:nvPicPr>
          <p:cNvPr id="70662" name="Imag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1663" y="5373688"/>
            <a:ext cx="6084887"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Imag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3452813"/>
            <a:ext cx="5907088"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0664" name="Objet 1"/>
          <p:cNvGraphicFramePr>
            <a:graphicFrameLocks noChangeAspect="1"/>
          </p:cNvGraphicFramePr>
          <p:nvPr/>
        </p:nvGraphicFramePr>
        <p:xfrm>
          <a:off x="-128588" y="6199188"/>
          <a:ext cx="2755901" cy="685800"/>
        </p:xfrm>
        <a:graphic>
          <a:graphicData uri="http://schemas.openxmlformats.org/presentationml/2006/ole">
            <mc:AlternateContent xmlns:mc="http://schemas.openxmlformats.org/markup-compatibility/2006">
              <mc:Choice xmlns:v="urn:schemas-microsoft-com:vml" Requires="v">
                <p:oleObj spid="_x0000_s70707" name="Packager Shell Object" showAsIcon="1" r:id="rId6" imgW="2781837" imgH="682580" progId="Package">
                  <p:embed/>
                </p:oleObj>
              </mc:Choice>
              <mc:Fallback>
                <p:oleObj name="Packager Shell Object" showAsIcon="1" r:id="rId6" imgW="2781837" imgH="682580" progId="Package">
                  <p:embed/>
                  <p:pic>
                    <p:nvPicPr>
                      <p:cNvPr id="0"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88" y="6199188"/>
                        <a:ext cx="2755901"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noChangeArrowheads="1"/>
          </p:cNvSpPr>
          <p:nvPr>
            <p:ph type="title" idx="4294967295"/>
          </p:nvPr>
        </p:nvSpPr>
        <p:spPr/>
        <p:txBody>
          <a:bodyPr/>
          <a:lstStyle/>
          <a:p>
            <a:pPr marL="0" indent="0" eaLnBrk="1" hangingPunct="1"/>
            <a:r>
              <a:rPr lang="fr-FR" altLang="zh-CN" smtClean="0"/>
              <a:t>Outils de développement</a:t>
            </a:r>
          </a:p>
        </p:txBody>
      </p:sp>
      <p:sp>
        <p:nvSpPr>
          <p:cNvPr id="8195" name="Espace réservé du contenu 2"/>
          <p:cNvSpPr>
            <a:spLocks noGrp="1" noChangeArrowheads="1"/>
          </p:cNvSpPr>
          <p:nvPr>
            <p:ph idx="1"/>
          </p:nvPr>
        </p:nvSpPr>
        <p:spPr>
          <a:xfrm>
            <a:off x="457200" y="1600200"/>
            <a:ext cx="8229600" cy="4525963"/>
          </a:xfrm>
        </p:spPr>
        <p:txBody>
          <a:bodyPr/>
          <a:lstStyle/>
          <a:p>
            <a:pPr marL="342900" indent="-342900" algn="l" eaLnBrk="1" hangingPunct="1">
              <a:lnSpc>
                <a:spcPct val="90000"/>
              </a:lnSpc>
              <a:buFont typeface="Arial" charset="0"/>
              <a:buChar char="•"/>
            </a:pPr>
            <a:r>
              <a:rPr lang="fr-FR" altLang="en-US" sz="2100" dirty="0" smtClean="0"/>
              <a:t>Pour que votre ordinateur puisse lire du PHP, il faut qu'il se comporte comme un serveur afin de pouvoir effectuer les tests.</a:t>
            </a:r>
          </a:p>
          <a:p>
            <a:pPr marL="342900" indent="-342900" algn="l" eaLnBrk="1" hangingPunct="1">
              <a:lnSpc>
                <a:spcPct val="90000"/>
              </a:lnSpc>
              <a:buFont typeface="Arial" charset="0"/>
              <a:buChar char="•"/>
            </a:pPr>
            <a:r>
              <a:rPr lang="fr-FR" altLang="en-US" sz="2100" dirty="0" smtClean="0"/>
              <a:t>Les programmes dont on a besoin :</a:t>
            </a:r>
          </a:p>
          <a:p>
            <a:pPr marL="742950" lvl="1" indent="-285750" algn="l" eaLnBrk="1" hangingPunct="1">
              <a:lnSpc>
                <a:spcPct val="90000"/>
              </a:lnSpc>
              <a:buFont typeface="Arial" charset="0"/>
              <a:buChar char="–"/>
            </a:pPr>
            <a:r>
              <a:rPr lang="fr-FR" altLang="en-US" sz="2100" b="1" dirty="0" smtClean="0"/>
              <a:t>Apache</a:t>
            </a:r>
            <a:r>
              <a:rPr lang="fr-FR" altLang="en-US" sz="2100" dirty="0" smtClean="0"/>
              <a:t> : c'est un serveur web qui est chargé de délivrer les pages web aux visiteurs. Inclut par défaut le plugin pour interpréter PHP.</a:t>
            </a:r>
          </a:p>
          <a:p>
            <a:pPr marL="742950" lvl="1" indent="-285750" algn="l" eaLnBrk="1" hangingPunct="1">
              <a:lnSpc>
                <a:spcPct val="90000"/>
              </a:lnSpc>
              <a:buFont typeface="Arial" charset="0"/>
              <a:buChar char="–"/>
            </a:pPr>
            <a:r>
              <a:rPr lang="fr-FR" altLang="en-US" sz="2100" b="1" dirty="0" smtClean="0"/>
              <a:t>MySQL</a:t>
            </a:r>
            <a:r>
              <a:rPr lang="fr-FR" altLang="en-US" sz="2100" dirty="0" smtClean="0"/>
              <a:t> : c'est le logiciel de gestion de bases de données</a:t>
            </a:r>
          </a:p>
          <a:p>
            <a:pPr marL="742950" lvl="1" indent="-285750" algn="l" eaLnBrk="1" hangingPunct="1">
              <a:lnSpc>
                <a:spcPct val="90000"/>
              </a:lnSpc>
              <a:buFont typeface="Arial" charset="0"/>
              <a:buChar char="–"/>
            </a:pPr>
            <a:r>
              <a:rPr lang="fr-FR" altLang="en-US" sz="2100" b="1" dirty="0" smtClean="0"/>
              <a:t>Sublime </a:t>
            </a:r>
            <a:r>
              <a:rPr lang="fr-FR" altLang="en-US" sz="2100" b="1" dirty="0" err="1" smtClean="0"/>
              <a:t>text</a:t>
            </a:r>
            <a:r>
              <a:rPr lang="fr-FR" altLang="en-US" sz="2100" b="1" dirty="0" smtClean="0"/>
              <a:t> </a:t>
            </a:r>
            <a:r>
              <a:rPr lang="fr-FR" altLang="en-US" sz="2100" dirty="0" smtClean="0"/>
              <a:t>: est un éditeur de texte riche et avancé</a:t>
            </a:r>
            <a:r>
              <a:rPr lang="fr-FR" altLang="en-US" sz="2100" dirty="0" smtClean="0"/>
              <a:t>.</a:t>
            </a:r>
            <a:endParaRPr lang="fr-FR" altLang="en-US" sz="2100" dirty="0" smtClean="0"/>
          </a:p>
          <a:p>
            <a:pPr marL="742950" lvl="1" indent="-285750" algn="l" eaLnBrk="1" hangingPunct="1">
              <a:lnSpc>
                <a:spcPct val="90000"/>
              </a:lnSpc>
              <a:buFont typeface="Arial" charset="0"/>
              <a:buChar char="–"/>
            </a:pPr>
            <a:r>
              <a:rPr lang="fr-FR" altLang="en-US" sz="2100" b="1" dirty="0" smtClean="0"/>
              <a:t>Navigateur web </a:t>
            </a:r>
            <a:r>
              <a:rPr lang="fr-FR" altLang="en-US" sz="2100" dirty="0" smtClean="0"/>
              <a:t>: il permet de tester la page web (exemple : </a:t>
            </a:r>
            <a:r>
              <a:rPr lang="fr-FR" altLang="en-US" sz="2100" dirty="0"/>
              <a:t>Google Chrome, Mozilla </a:t>
            </a:r>
            <a:r>
              <a:rPr lang="fr-FR" altLang="en-US" sz="2100" dirty="0" smtClean="0"/>
              <a:t>Firefox, Internet Explorer, </a:t>
            </a:r>
            <a:r>
              <a:rPr lang="fr-FR" altLang="en-US" sz="2100" dirty="0" smtClean="0"/>
              <a:t>etc</a:t>
            </a:r>
            <a:r>
              <a:rPr lang="fr-FR" altLang="en-US" sz="2100" dirty="0" smtClean="0"/>
              <a:t>..)</a:t>
            </a:r>
          </a:p>
          <a:p>
            <a:pPr marL="742950" lvl="1" indent="-285750" algn="l" eaLnBrk="1" hangingPunct="1">
              <a:lnSpc>
                <a:spcPct val="90000"/>
              </a:lnSpc>
              <a:buFont typeface="Arial" charset="0"/>
              <a:buChar char="–"/>
            </a:pPr>
            <a:endParaRPr lang="fr-FR" altLang="en-US" dirty="0" smtClean="0"/>
          </a:p>
        </p:txBody>
      </p:sp>
      <p:pic>
        <p:nvPicPr>
          <p:cNvPr id="8196" name="Picture 2" descr="C:\Users\Special-One\Desktop\téléchargemen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5578475"/>
            <a:ext cx="1135063"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3" descr="C:\Users\Special-One\Desktop\apache_logo_mediu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5875" y="5516563"/>
            <a:ext cx="11525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Imag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1550" y="5588000"/>
            <a:ext cx="15906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2" descr="C:\Users\Special-One\Desktop\524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75538" y="5229225"/>
            <a:ext cx="1489075"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0" name="Group 8"/>
          <p:cNvGrpSpPr>
            <a:grpSpLocks/>
          </p:cNvGrpSpPr>
          <p:nvPr/>
        </p:nvGrpSpPr>
        <p:grpSpPr bwMode="auto">
          <a:xfrm>
            <a:off x="1587500" y="5772150"/>
            <a:ext cx="865188" cy="609600"/>
            <a:chOff x="0" y="0"/>
            <a:chExt cx="865024" cy="611150"/>
          </a:xfrm>
        </p:grpSpPr>
        <p:sp>
          <p:nvSpPr>
            <p:cNvPr id="8207" name="Flèche droite 4"/>
            <p:cNvSpPr>
              <a:spLocks noChangeArrowheads="1"/>
            </p:cNvSpPr>
            <p:nvPr/>
          </p:nvSpPr>
          <p:spPr bwMode="auto">
            <a:xfrm>
              <a:off x="37024" y="0"/>
              <a:ext cx="828000" cy="288000"/>
            </a:xfrm>
            <a:prstGeom prst="rightArrow">
              <a:avLst>
                <a:gd name="adj1" fmla="val 50000"/>
                <a:gd name="adj2" fmla="val 49993"/>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sp>
          <p:nvSpPr>
            <p:cNvPr id="8208" name="Flèche droite 8"/>
            <p:cNvSpPr>
              <a:spLocks noChangeArrowheads="1"/>
            </p:cNvSpPr>
            <p:nvPr/>
          </p:nvSpPr>
          <p:spPr bwMode="auto">
            <a:xfrm flipH="1" flipV="1">
              <a:off x="0" y="323150"/>
              <a:ext cx="828000" cy="288000"/>
            </a:xfrm>
            <a:prstGeom prst="rightArrow">
              <a:avLst>
                <a:gd name="adj1" fmla="val 50000"/>
                <a:gd name="adj2" fmla="val 49993"/>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grpSp>
      <p:grpSp>
        <p:nvGrpSpPr>
          <p:cNvPr id="8201" name="Group 11"/>
          <p:cNvGrpSpPr>
            <a:grpSpLocks/>
          </p:cNvGrpSpPr>
          <p:nvPr/>
        </p:nvGrpSpPr>
        <p:grpSpPr bwMode="auto">
          <a:xfrm>
            <a:off x="6486525" y="5772150"/>
            <a:ext cx="865188" cy="609600"/>
            <a:chOff x="0" y="0"/>
            <a:chExt cx="865024" cy="611150"/>
          </a:xfrm>
        </p:grpSpPr>
        <p:sp>
          <p:nvSpPr>
            <p:cNvPr id="8205" name="Flèche droite 11"/>
            <p:cNvSpPr>
              <a:spLocks noChangeArrowheads="1"/>
            </p:cNvSpPr>
            <p:nvPr/>
          </p:nvSpPr>
          <p:spPr bwMode="auto">
            <a:xfrm>
              <a:off x="37024" y="0"/>
              <a:ext cx="828000" cy="288000"/>
            </a:xfrm>
            <a:prstGeom prst="rightArrow">
              <a:avLst>
                <a:gd name="adj1" fmla="val 50000"/>
                <a:gd name="adj2" fmla="val 49993"/>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sp>
          <p:nvSpPr>
            <p:cNvPr id="8206" name="Flèche droite 12"/>
            <p:cNvSpPr>
              <a:spLocks noChangeArrowheads="1"/>
            </p:cNvSpPr>
            <p:nvPr/>
          </p:nvSpPr>
          <p:spPr bwMode="auto">
            <a:xfrm flipH="1" flipV="1">
              <a:off x="0" y="323150"/>
              <a:ext cx="828000" cy="288000"/>
            </a:xfrm>
            <a:prstGeom prst="rightArrow">
              <a:avLst>
                <a:gd name="adj1" fmla="val 50000"/>
                <a:gd name="adj2" fmla="val 49993"/>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grpSp>
      <p:grpSp>
        <p:nvGrpSpPr>
          <p:cNvPr id="8202" name="Group 14"/>
          <p:cNvGrpSpPr>
            <a:grpSpLocks/>
          </p:cNvGrpSpPr>
          <p:nvPr/>
        </p:nvGrpSpPr>
        <p:grpSpPr bwMode="auto">
          <a:xfrm>
            <a:off x="3803650" y="5772150"/>
            <a:ext cx="865188" cy="609600"/>
            <a:chOff x="0" y="0"/>
            <a:chExt cx="865024" cy="611150"/>
          </a:xfrm>
        </p:grpSpPr>
        <p:sp>
          <p:nvSpPr>
            <p:cNvPr id="8203" name="Flèche droite 14"/>
            <p:cNvSpPr>
              <a:spLocks noChangeArrowheads="1"/>
            </p:cNvSpPr>
            <p:nvPr/>
          </p:nvSpPr>
          <p:spPr bwMode="auto">
            <a:xfrm>
              <a:off x="37024" y="0"/>
              <a:ext cx="828000" cy="288000"/>
            </a:xfrm>
            <a:prstGeom prst="rightArrow">
              <a:avLst>
                <a:gd name="adj1" fmla="val 50000"/>
                <a:gd name="adj2" fmla="val 49993"/>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sp>
          <p:nvSpPr>
            <p:cNvPr id="8204" name="Flèche droite 15"/>
            <p:cNvSpPr>
              <a:spLocks noChangeArrowheads="1"/>
            </p:cNvSpPr>
            <p:nvPr/>
          </p:nvSpPr>
          <p:spPr bwMode="auto">
            <a:xfrm flipH="1" flipV="1">
              <a:off x="0" y="323150"/>
              <a:ext cx="828000" cy="288000"/>
            </a:xfrm>
            <a:prstGeom prst="rightArrow">
              <a:avLst>
                <a:gd name="adj1" fmla="val 50000"/>
                <a:gd name="adj2" fmla="val 49993"/>
              </a:avLst>
            </a:prstGeom>
            <a:solidFill>
              <a:schemeClr val="accent1"/>
            </a:solidFill>
            <a:ln w="25400">
              <a:solidFill>
                <a:srgbClr val="395E8A"/>
              </a:solidFill>
              <a:miter lim="800000"/>
              <a:headEnd/>
              <a:tailEnd/>
            </a:ln>
          </p:spPr>
          <p:txBody>
            <a:bodyPr anchor="ctr"/>
            <a:lstStyle/>
            <a:p>
              <a:pPr algn="ctr"/>
              <a:endParaRPr lang="fr-FR" altLang="fr-FR">
                <a:solidFill>
                  <a:srgbClr val="FFFFFF"/>
                </a:solidFill>
                <a:latin typeface="MS PGothic" pitchFamily="34" charset="-128"/>
                <a:ea typeface="MS PGothic" pitchFamily="34" charset="-128"/>
                <a:sym typeface="MS PGothic" pitchFamily="34" charset="-128"/>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re 1"/>
          <p:cNvSpPr>
            <a:spLocks noGrp="1" noChangeArrowheads="1"/>
          </p:cNvSpPr>
          <p:nvPr>
            <p:ph type="title" idx="4294967295"/>
          </p:nvPr>
        </p:nvSpPr>
        <p:spPr/>
        <p:txBody>
          <a:bodyPr/>
          <a:lstStyle/>
          <a:p>
            <a:pPr marL="0" indent="0" eaLnBrk="1" hangingPunct="1"/>
            <a:r>
              <a:rPr lang="fr-FR" altLang="zh-CN" smtClean="0"/>
              <a:t>Installation d’un serveur local</a:t>
            </a:r>
          </a:p>
        </p:txBody>
      </p:sp>
      <p:sp>
        <p:nvSpPr>
          <p:cNvPr id="9220" name="Espace réservé du contenu 2"/>
          <p:cNvSpPr>
            <a:spLocks noGrp="1" noChangeArrowheads="1"/>
          </p:cNvSpPr>
          <p:nvPr>
            <p:ph idx="1"/>
          </p:nvPr>
        </p:nvSpPr>
        <p:spPr>
          <a:xfrm>
            <a:off x="457200" y="1600200"/>
            <a:ext cx="8229600" cy="4852988"/>
          </a:xfrm>
        </p:spPr>
        <p:txBody>
          <a:bodyPr/>
          <a:lstStyle/>
          <a:p>
            <a:pPr algn="l" eaLnBrk="1" hangingPunct="1">
              <a:buFont typeface="Arial" charset="0"/>
              <a:buChar char="•"/>
            </a:pPr>
            <a:r>
              <a:rPr lang="fr-FR" altLang="zh-CN" sz="2400" dirty="0" smtClean="0"/>
              <a:t>Il est indispensable d’installer un serveur local simulant le serveur distant et qui permet d’effectuer en direct tous les tests désirés. </a:t>
            </a:r>
          </a:p>
          <a:p>
            <a:pPr algn="l" eaLnBrk="1" hangingPunct="1">
              <a:buFont typeface="Arial" charset="0"/>
              <a:buChar char="•"/>
            </a:pPr>
            <a:r>
              <a:rPr lang="fr-FR" altLang="zh-CN" sz="2400" dirty="0" smtClean="0"/>
              <a:t>Un serveur local tout-en-un comprend les éléments suivants:</a:t>
            </a:r>
          </a:p>
          <a:p>
            <a:pPr marL="742950" lvl="1" indent="-285750" algn="l" eaLnBrk="1" hangingPunct="1">
              <a:buFont typeface="Arial" charset="0"/>
              <a:buChar char="–"/>
            </a:pPr>
            <a:r>
              <a:rPr lang="fr-FR" altLang="zh-CN" sz="2000" dirty="0" smtClean="0"/>
              <a:t>Serveur </a:t>
            </a:r>
            <a:r>
              <a:rPr lang="fr-FR" altLang="zh-CN" sz="2000" b="1" dirty="0" smtClean="0"/>
              <a:t>Apache</a:t>
            </a:r>
            <a:r>
              <a:rPr lang="fr-FR" altLang="zh-CN" sz="2000" dirty="0" smtClean="0"/>
              <a:t>.</a:t>
            </a:r>
          </a:p>
          <a:p>
            <a:pPr marL="742950" lvl="1" indent="-285750" algn="l" eaLnBrk="1" hangingPunct="1">
              <a:buFont typeface="Arial" charset="0"/>
              <a:buChar char="–"/>
            </a:pPr>
            <a:r>
              <a:rPr lang="fr-FR" altLang="zh-CN" sz="2000" dirty="0" smtClean="0"/>
              <a:t>Interpréteur de code </a:t>
            </a:r>
            <a:r>
              <a:rPr lang="fr-FR" altLang="zh-CN" sz="2000" b="1" dirty="0" smtClean="0"/>
              <a:t>PHP</a:t>
            </a:r>
            <a:r>
              <a:rPr lang="fr-FR" altLang="zh-CN" sz="2000" dirty="0" smtClean="0"/>
              <a:t>.</a:t>
            </a:r>
          </a:p>
          <a:p>
            <a:pPr marL="742950" lvl="1" indent="-285750" algn="l" eaLnBrk="1" hangingPunct="1">
              <a:buFont typeface="Arial" charset="0"/>
              <a:buChar char="–"/>
            </a:pPr>
            <a:r>
              <a:rPr lang="fr-FR" altLang="zh-CN" sz="2000" dirty="0" smtClean="0"/>
              <a:t>Base de données </a:t>
            </a:r>
            <a:r>
              <a:rPr lang="fr-FR" altLang="zh-CN" sz="2000" b="1" dirty="0" smtClean="0"/>
              <a:t>MySQL</a:t>
            </a:r>
            <a:r>
              <a:rPr lang="fr-FR" altLang="zh-CN" sz="2000" dirty="0" smtClean="0"/>
              <a:t>.</a:t>
            </a:r>
            <a:endParaRPr lang="fr-FR" altLang="zh-CN" sz="1800" dirty="0" smtClean="0"/>
          </a:p>
          <a:p>
            <a:pPr algn="l" eaLnBrk="1" hangingPunct="1">
              <a:buFont typeface="Arial" charset="0"/>
              <a:buChar char="•"/>
            </a:pPr>
            <a:r>
              <a:rPr lang="fr-FR" altLang="zh-CN" sz="2400" dirty="0" smtClean="0"/>
              <a:t>Comme </a:t>
            </a:r>
            <a:r>
              <a:rPr lang="fr-FR" altLang="zh-CN" sz="2400" b="1" dirty="0" smtClean="0"/>
              <a:t>XAMPP </a:t>
            </a:r>
            <a:r>
              <a:rPr lang="fr-FR" altLang="zh-CN" sz="2400" dirty="0" smtClean="0"/>
              <a:t>ou</a:t>
            </a:r>
            <a:r>
              <a:rPr lang="fr-FR" altLang="zh-CN" sz="2400" b="1" dirty="0" smtClean="0"/>
              <a:t> WAMP </a:t>
            </a:r>
            <a:r>
              <a:rPr lang="fr-FR" altLang="zh-CN" sz="2400" dirty="0" smtClean="0"/>
              <a:t>qui permet d’installer en une seule opération tous les éléments d’un serveur local, et pour éviter du même coup les problèmes de configuration.</a:t>
            </a:r>
          </a:p>
          <a:p>
            <a:pPr marL="742950" lvl="1" indent="-285750" algn="l" eaLnBrk="1" hangingPunct="1">
              <a:buFont typeface="Arial" charset="0"/>
              <a:buChar char="–"/>
            </a:pPr>
            <a:r>
              <a:rPr lang="fr-FR" altLang="zh-CN" sz="2000" dirty="0"/>
              <a:t>XAMPP: téléchargeable à l’adresse </a:t>
            </a:r>
            <a:r>
              <a:rPr lang="fr-FR" altLang="zh-CN" sz="2000" dirty="0">
                <a:hlinkClick r:id="rId3"/>
              </a:rPr>
              <a:t>http://</a:t>
            </a:r>
            <a:r>
              <a:rPr lang="fr-FR" altLang="zh-CN" sz="2000" dirty="0" smtClean="0">
                <a:hlinkClick r:id="rId3"/>
              </a:rPr>
              <a:t>www.apachefriends.org</a:t>
            </a:r>
            <a:endParaRPr lang="fr-FR" altLang="zh-CN" sz="2000" dirty="0" smtClean="0"/>
          </a:p>
          <a:p>
            <a:pPr marL="742950" lvl="1" indent="-285750" algn="l" eaLnBrk="1" hangingPunct="1">
              <a:buFont typeface="Arial" charset="0"/>
              <a:buChar char="–"/>
            </a:pPr>
            <a:r>
              <a:rPr lang="fr-FR" altLang="zh-CN" sz="2000" dirty="0" smtClean="0"/>
              <a:t>WAMP</a:t>
            </a:r>
            <a:r>
              <a:rPr lang="fr-FR" altLang="zh-CN" sz="2000" dirty="0" smtClean="0"/>
              <a:t>: téléchargeable à l’adresse </a:t>
            </a:r>
            <a:r>
              <a:rPr lang="fr-FR" altLang="zh-CN" sz="2000" dirty="0" smtClean="0">
                <a:hlinkClick r:id="rId4"/>
              </a:rPr>
              <a:t>http://www.wampserver.com</a:t>
            </a:r>
            <a:endParaRPr lang="fr-FR" altLang="zh-CN" sz="2000" dirty="0" smtClean="0"/>
          </a:p>
          <a:p>
            <a:pPr algn="l" eaLnBrk="1" hangingPunct="1"/>
            <a:endParaRPr lang="fr-FR"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re 1"/>
          <p:cNvSpPr>
            <a:spLocks noGrp="1" noChangeArrowheads="1"/>
          </p:cNvSpPr>
          <p:nvPr>
            <p:ph type="ctrTitle" idx="4294967295"/>
          </p:nvPr>
        </p:nvSpPr>
        <p:spPr>
          <a:xfrm>
            <a:off x="685800" y="2130425"/>
            <a:ext cx="7772400" cy="1470025"/>
          </a:xfrm>
        </p:spPr>
        <p:txBody>
          <a:bodyPr/>
          <a:lstStyle/>
          <a:p>
            <a:pPr marL="0" indent="0" eaLnBrk="1" hangingPunct="1"/>
            <a:r>
              <a:rPr lang="fr-FR" altLang="zh-CN" smtClean="0"/>
              <a:t>PHP5 - Notions de base </a:t>
            </a:r>
          </a:p>
        </p:txBody>
      </p:sp>
      <p:sp>
        <p:nvSpPr>
          <p:cNvPr id="10244" name="Sous-titre 2"/>
          <p:cNvSpPr>
            <a:spLocks noGrp="1" noChangeArrowheads="1"/>
          </p:cNvSpPr>
          <p:nvPr>
            <p:ph type="subTitle" idx="1"/>
          </p:nvPr>
        </p:nvSpPr>
        <p:spPr/>
        <p:txBody>
          <a:bodyPr/>
          <a:lstStyle/>
          <a:p>
            <a:pPr eaLnBrk="1" hangingPunct="1"/>
            <a:r>
              <a:rPr lang="fr-FR" altLang="zh-CN" b="1" smtClean="0">
                <a:solidFill>
                  <a:srgbClr val="898989"/>
                </a:solidFill>
              </a:rPr>
              <a:t>Eléments de base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hème Office">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fr-FR"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fr-FR"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0.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7.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8.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9.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183</TotalTime>
  <Pages>0</Pages>
  <Words>3603</Words>
  <Characters>0</Characters>
  <Application>Microsoft Macintosh PowerPoint</Application>
  <DocSecurity>0</DocSecurity>
  <PresentationFormat>Présentation à l'écran (4:3)</PresentationFormat>
  <Lines>0</Lines>
  <Paragraphs>504</Paragraphs>
  <Slides>67</Slides>
  <Notes>13</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67</vt:i4>
      </vt:variant>
    </vt:vector>
  </HeadingPairs>
  <TitlesOfParts>
    <vt:vector size="75" baseType="lpstr">
      <vt:lpstr>Calibri</vt:lpstr>
      <vt:lpstr>MS PGothic</vt:lpstr>
      <vt:lpstr>SimSun</vt:lpstr>
      <vt:lpstr>Times New Roman</vt:lpstr>
      <vt:lpstr>Wingdings 2</vt:lpstr>
      <vt:lpstr>Arial</vt:lpstr>
      <vt:lpstr>Thème Office</vt:lpstr>
      <vt:lpstr>Packager Shell Object</vt:lpstr>
      <vt:lpstr>PHP5 – Notions de base </vt:lpstr>
      <vt:lpstr>Problématique</vt:lpstr>
      <vt:lpstr>Présentation</vt:lpstr>
      <vt:lpstr>Présentation</vt:lpstr>
      <vt:lpstr>Avantages/Inconvénients</vt:lpstr>
      <vt:lpstr>PHP5 - Notions de base </vt:lpstr>
      <vt:lpstr>Outils de développement</vt:lpstr>
      <vt:lpstr>Installation d’un serveur local</vt:lpstr>
      <vt:lpstr>PHP5 - Notions de base </vt:lpstr>
      <vt:lpstr>Les balises PHP</vt:lpstr>
      <vt:lpstr>Les balises PHP</vt:lpstr>
      <vt:lpstr>Afficher du texte</vt:lpstr>
      <vt:lpstr>Les commentaires</vt:lpstr>
      <vt:lpstr>Inclure des portions de page</vt:lpstr>
      <vt:lpstr>Inclure des portions de page</vt:lpstr>
      <vt:lpstr>PHP5 - Notions de base </vt:lpstr>
      <vt:lpstr>Qu'est-ce qu'une variable ?</vt:lpstr>
      <vt:lpstr>Syntaxe des variables</vt:lpstr>
      <vt:lpstr>Déclaration et types</vt:lpstr>
      <vt:lpstr>Déclaration et types</vt:lpstr>
      <vt:lpstr>Constantes</vt:lpstr>
      <vt:lpstr>La concaténation</vt:lpstr>
      <vt:lpstr>PHP5 - Notions de base </vt:lpstr>
      <vt:lpstr>Opérateurs d’affectation</vt:lpstr>
      <vt:lpstr>Operateurs arithmétiques</vt:lpstr>
      <vt:lpstr>Incrémentation</vt:lpstr>
      <vt:lpstr>Opérateurs combinés</vt:lpstr>
      <vt:lpstr>Opérateurs de comparaison</vt:lpstr>
      <vt:lpstr>Opérateurs de comparaison</vt:lpstr>
      <vt:lpstr>Opérateurs logiques</vt:lpstr>
      <vt:lpstr>Priorités entre opérateurs</vt:lpstr>
      <vt:lpstr>PHP5 - Notions de base </vt:lpstr>
      <vt:lpstr>Les conditions</vt:lpstr>
      <vt:lpstr>If</vt:lpstr>
      <vt:lpstr>Else</vt:lpstr>
      <vt:lpstr>Else-if</vt:lpstr>
      <vt:lpstr>Switch case</vt:lpstr>
      <vt:lpstr>Switch case</vt:lpstr>
      <vt:lpstr>Ternaire</vt:lpstr>
      <vt:lpstr>PHP5 - Notions de base </vt:lpstr>
      <vt:lpstr>Les boucles</vt:lpstr>
      <vt:lpstr>For</vt:lpstr>
      <vt:lpstr>For</vt:lpstr>
      <vt:lpstr>While</vt:lpstr>
      <vt:lpstr>Do while</vt:lpstr>
      <vt:lpstr>PHP5 - Notions de base </vt:lpstr>
      <vt:lpstr>Fonctions</vt:lpstr>
      <vt:lpstr>Traitement des chaînes de caractères</vt:lpstr>
      <vt:lpstr>Traitement des chaînes de caractères</vt:lpstr>
      <vt:lpstr>Les fonctions de date</vt:lpstr>
      <vt:lpstr>Les fonctions de date</vt:lpstr>
      <vt:lpstr>Les fonctions de date</vt:lpstr>
      <vt:lpstr>Les fonctions de date</vt:lpstr>
      <vt:lpstr>Les fonctions mathématiques</vt:lpstr>
      <vt:lpstr>Les fonctions mathématiques</vt:lpstr>
      <vt:lpstr>Les fonctions mathématiques</vt:lpstr>
      <vt:lpstr>Transtypage</vt:lpstr>
      <vt:lpstr>PHP5 - Notions de base </vt:lpstr>
      <vt:lpstr>Les Tableaux</vt:lpstr>
      <vt:lpstr>Tableaux numérotés</vt:lpstr>
      <vt:lpstr>Tableaux Associatifs</vt:lpstr>
      <vt:lpstr>Parcourir un tableau</vt:lpstr>
      <vt:lpstr>Parcourir un tableau  - La boucle for -</vt:lpstr>
      <vt:lpstr>Parcourir un tableau  - La boucle Foreach -</vt:lpstr>
      <vt:lpstr>Parcourir un tableau  - La boucle Foreach -</vt:lpstr>
      <vt:lpstr>Parcourir un tableau  - La foction print_r -</vt:lpstr>
      <vt:lpstr>Rechercher dans un tableau</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PHP5 - Notions de base</dc:title>
  <dc:creator>EYTA1K</dc:creator>
  <cp:lastModifiedBy>Utilisateur de Microsoft Office</cp:lastModifiedBy>
  <cp:revision>222</cp:revision>
  <dcterms:created xsi:type="dcterms:W3CDTF">2014-09-03T09:35:53Z</dcterms:created>
  <dcterms:modified xsi:type="dcterms:W3CDTF">2017-01-29T07:34:57Z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1033-9.1.0.4550</vt:lpwstr>
  </property>
</Properties>
</file>