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bril Fatface" panose="02000503000000020003" pitchFamily="2" charset="77"/>
      <p:regular r:id="rId23"/>
    </p:embeddedFont>
    <p:embeddedFont>
      <p:font typeface="Anaheim" pitchFamily="2" charset="77"/>
      <p:regular r:id="rId24"/>
      <p:bold r:id="rId25"/>
    </p:embeddedFont>
    <p:embeddedFont>
      <p:font typeface="Bebas Neue" panose="020B0606020202050201" pitchFamily="34" charset="77"/>
      <p:regular r:id="rId26"/>
    </p:embeddedFont>
    <p:embeddedFont>
      <p:font typeface="Lexend" pitchFamily="2" charset="77"/>
      <p:regular r:id="rId27"/>
      <p:bold r:id="rId28"/>
    </p:embeddedFont>
    <p:embeddedFont>
      <p:font typeface="Nunito Light" panose="020F0302020204030204" pitchFamily="34" charset="0"/>
      <p:regular r:id="rId29"/>
      <p:italic r:id="rId30"/>
    </p:embeddedFont>
    <p:embeddedFont>
      <p:font typeface="PT Sans" panose="020B0503020203020204" pitchFamily="34" charset="77"/>
      <p:regular r:id="rId31"/>
      <p:bold r:id="rId32"/>
      <p:italic r:id="rId33"/>
      <p:boldItalic r:id="rId34"/>
    </p:embeddedFont>
    <p:embeddedFont>
      <p:font typeface="Space Grotesk SemiBold" pitchFamily="2" charset="77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7228A2-EBB2-4DCA-8964-9FE24245F1A8}">
  <a:tblStyle styleId="{A27228A2-EBB2-4DCA-8964-9FE24245F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26fa4d1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26fa4d1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d49762aaa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d49762aaa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d49762aa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d49762aa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d49762aa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d49762aa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d49762aa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ed49762aa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d49762aa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d49762aa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ed49762aaa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ed49762aaa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ed49762aaa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ed49762aaa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d49762aaa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ed49762aaa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ed49762aa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ed49762aa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e418b33a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e418b33a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d49762a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d49762a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ed49762a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ed49762a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ed49762aa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ed49762aa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1050" y="1426274"/>
            <a:ext cx="6921900" cy="17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1050" y="3158775"/>
            <a:ext cx="692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21900" y="478175"/>
            <a:ext cx="4239900" cy="706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866825" y="478179"/>
            <a:ext cx="2663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790475" y="478179"/>
            <a:ext cx="2663700" cy="70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5545800" y="656612"/>
            <a:ext cx="695295" cy="349324"/>
            <a:chOff x="5545800" y="867258"/>
            <a:chExt cx="695295" cy="349324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" name="Google Shape;18;p2"/>
          <p:cNvSpPr/>
          <p:nvPr/>
        </p:nvSpPr>
        <p:spPr>
          <a:xfrm>
            <a:off x="-521900" y="3919300"/>
            <a:ext cx="3972300" cy="706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576800" y="3919300"/>
            <a:ext cx="5692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4520586" y="4084208"/>
            <a:ext cx="966664" cy="349324"/>
            <a:chOff x="400036" y="4255033"/>
            <a:chExt cx="966664" cy="349324"/>
          </a:xfrm>
        </p:grpSpPr>
        <p:cxnSp>
          <p:nvCxnSpPr>
            <p:cNvPr id="21" name="Google Shape;21;p2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316992" y="1676950"/>
            <a:ext cx="5028000" cy="149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316992" y="2969450"/>
            <a:ext cx="50280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958575" y="564625"/>
            <a:ext cx="38790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350225" y="2107300"/>
            <a:ext cx="320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5259975" y="2087525"/>
            <a:ext cx="320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911725"/>
            <a:ext cx="694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6" y="3027254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4594075" y="1911700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594078" y="3030500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7"/>
          </p:nvPr>
        </p:nvSpPr>
        <p:spPr>
          <a:xfrm>
            <a:off x="1346764" y="1870825"/>
            <a:ext cx="3208800" cy="39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5259975" y="1851150"/>
            <a:ext cx="3208800" cy="39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1346675" y="2956841"/>
            <a:ext cx="3208800" cy="39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5259975" y="2959928"/>
            <a:ext cx="3250200" cy="39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517675" y="4250900"/>
            <a:ext cx="26643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6321625" y="4250900"/>
            <a:ext cx="2663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>
            <a:off x="7975250" y="4429333"/>
            <a:ext cx="695295" cy="349324"/>
            <a:chOff x="5545800" y="867258"/>
            <a:chExt cx="695295" cy="349324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3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3"/>
          <p:cNvSpPr/>
          <p:nvPr/>
        </p:nvSpPr>
        <p:spPr>
          <a:xfrm>
            <a:off x="147175" y="4250900"/>
            <a:ext cx="3230700" cy="706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1346475" y="3212850"/>
            <a:ext cx="3208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5259975" y="3212850"/>
            <a:ext cx="32685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>
            <a:spLocks noGrp="1"/>
          </p:cNvSpPr>
          <p:nvPr>
            <p:ph type="title"/>
          </p:nvPr>
        </p:nvSpPr>
        <p:spPr>
          <a:xfrm>
            <a:off x="2905250" y="3165775"/>
            <a:ext cx="4740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3444475" y="1924425"/>
            <a:ext cx="4409400" cy="10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-220425" y="491482"/>
            <a:ext cx="4083900" cy="668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4369075" y="472732"/>
            <a:ext cx="5647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4"/>
          <p:cNvGrpSpPr/>
          <p:nvPr/>
        </p:nvGrpSpPr>
        <p:grpSpPr>
          <a:xfrm>
            <a:off x="4748736" y="651165"/>
            <a:ext cx="3036189" cy="349324"/>
            <a:chOff x="400036" y="4255033"/>
            <a:chExt cx="3036189" cy="349324"/>
          </a:xfrm>
        </p:grpSpPr>
        <p:cxnSp>
          <p:nvCxnSpPr>
            <p:cNvPr id="120" name="Google Shape;120;p14"/>
            <p:cNvCxnSpPr/>
            <p:nvPr/>
          </p:nvCxnSpPr>
          <p:spPr>
            <a:xfrm rot="10800000">
              <a:off x="400225" y="4432318"/>
              <a:ext cx="30360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14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14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14"/>
          <p:cNvSpPr/>
          <p:nvPr/>
        </p:nvSpPr>
        <p:spPr>
          <a:xfrm>
            <a:off x="-960227" y="4215200"/>
            <a:ext cx="2857800" cy="617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762072" y="421520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>
            <a:off x="503486" y="4349233"/>
            <a:ext cx="966664" cy="349324"/>
            <a:chOff x="400036" y="4255033"/>
            <a:chExt cx="966664" cy="349324"/>
          </a:xfrm>
        </p:grpSpPr>
        <p:cxnSp>
          <p:nvCxnSpPr>
            <p:cNvPr id="126" name="Google Shape;126;p14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4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1847275" y="513950"/>
            <a:ext cx="54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720000" y="1223400"/>
            <a:ext cx="7704000" cy="3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1612725" y="507950"/>
            <a:ext cx="591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720000" y="1282825"/>
            <a:ext cx="7704000" cy="33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2000300" y="508025"/>
            <a:ext cx="5143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13225" y="509500"/>
            <a:ext cx="571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2700875" y="507950"/>
            <a:ext cx="374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975300" y="3845325"/>
            <a:ext cx="421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1280325" y="511393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subTitle" idx="1"/>
          </p:nvPr>
        </p:nvSpPr>
        <p:spPr>
          <a:xfrm>
            <a:off x="753638" y="2947150"/>
            <a:ext cx="23139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2"/>
          </p:nvPr>
        </p:nvSpPr>
        <p:spPr>
          <a:xfrm>
            <a:off x="3352346" y="2947150"/>
            <a:ext cx="23766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3"/>
          </p:nvPr>
        </p:nvSpPr>
        <p:spPr>
          <a:xfrm>
            <a:off x="6013787" y="2947157"/>
            <a:ext cx="23766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4"/>
          </p:nvPr>
        </p:nvSpPr>
        <p:spPr>
          <a:xfrm>
            <a:off x="753613" y="2436525"/>
            <a:ext cx="23139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5"/>
          </p:nvPr>
        </p:nvSpPr>
        <p:spPr>
          <a:xfrm>
            <a:off x="3352338" y="2436525"/>
            <a:ext cx="2376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6"/>
          </p:nvPr>
        </p:nvSpPr>
        <p:spPr>
          <a:xfrm>
            <a:off x="6013788" y="2436525"/>
            <a:ext cx="2376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-960227" y="4215200"/>
            <a:ext cx="2857800" cy="617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6748047" y="421520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6748050" y="475928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20"/>
          <p:cNvGrpSpPr/>
          <p:nvPr/>
        </p:nvGrpSpPr>
        <p:grpSpPr>
          <a:xfrm>
            <a:off x="7077261" y="654373"/>
            <a:ext cx="966664" cy="349324"/>
            <a:chOff x="400036" y="4255033"/>
            <a:chExt cx="966664" cy="349324"/>
          </a:xfrm>
        </p:grpSpPr>
        <p:cxnSp>
          <p:nvCxnSpPr>
            <p:cNvPr id="154" name="Google Shape;154;p20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0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20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194225" y="2650375"/>
            <a:ext cx="4475100" cy="5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3744175" y="1104175"/>
            <a:ext cx="1375200" cy="12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194225" y="3353250"/>
            <a:ext cx="44751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-624850" y="4106225"/>
            <a:ext cx="3484800" cy="924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381450" y="4106525"/>
            <a:ext cx="3484800" cy="923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6375225" y="426275"/>
            <a:ext cx="2663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5ADE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3"/>
          <p:cNvGrpSpPr/>
          <p:nvPr/>
        </p:nvGrpSpPr>
        <p:grpSpPr>
          <a:xfrm>
            <a:off x="8028850" y="604708"/>
            <a:ext cx="695295" cy="349324"/>
            <a:chOff x="5545800" y="867258"/>
            <a:chExt cx="695295" cy="349324"/>
          </a:xfrm>
        </p:grpSpPr>
        <p:cxnSp>
          <p:nvCxnSpPr>
            <p:cNvPr id="32" name="Google Shape;32;p3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-408550" y="426275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1720725" y="4429345"/>
            <a:ext cx="695295" cy="349324"/>
            <a:chOff x="5545800" y="867258"/>
            <a:chExt cx="695295" cy="349324"/>
          </a:xfrm>
        </p:grpSpPr>
        <p:cxnSp>
          <p:nvCxnSpPr>
            <p:cNvPr id="37" name="Google Shape;37;p3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949400" y="512071"/>
            <a:ext cx="524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subTitle" idx="1"/>
          </p:nvPr>
        </p:nvSpPr>
        <p:spPr>
          <a:xfrm>
            <a:off x="720000" y="3402014"/>
            <a:ext cx="25593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2"/>
          </p:nvPr>
        </p:nvSpPr>
        <p:spPr>
          <a:xfrm>
            <a:off x="3292350" y="2963050"/>
            <a:ext cx="25593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3"/>
          </p:nvPr>
        </p:nvSpPr>
        <p:spPr>
          <a:xfrm>
            <a:off x="5864526" y="3392458"/>
            <a:ext cx="25593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4"/>
          </p:nvPr>
        </p:nvSpPr>
        <p:spPr>
          <a:xfrm>
            <a:off x="719988" y="3043325"/>
            <a:ext cx="2559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5"/>
          </p:nvPr>
        </p:nvSpPr>
        <p:spPr>
          <a:xfrm>
            <a:off x="3292360" y="2609600"/>
            <a:ext cx="2559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6"/>
          </p:nvPr>
        </p:nvSpPr>
        <p:spPr>
          <a:xfrm>
            <a:off x="5864712" y="3043325"/>
            <a:ext cx="2559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465325" y="4582725"/>
            <a:ext cx="3599700" cy="7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-126225" y="4582725"/>
            <a:ext cx="62916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730000" y="502410"/>
            <a:ext cx="36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713225" y="3514125"/>
            <a:ext cx="2561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291146" y="3505716"/>
            <a:ext cx="2561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5869074" y="3514125"/>
            <a:ext cx="25617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713225" y="2983350"/>
            <a:ext cx="2561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291150" y="2978025"/>
            <a:ext cx="2561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5869075" y="2983350"/>
            <a:ext cx="2561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330350" y="4804675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765175" y="4804675"/>
            <a:ext cx="3268500" cy="706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2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3"/>
          </p:nvPr>
        </p:nvSpPr>
        <p:spPr>
          <a:xfrm>
            <a:off x="2424850" y="3790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4"/>
          </p:nvPr>
        </p:nvSpPr>
        <p:spPr>
          <a:xfrm>
            <a:off x="4740954" y="3790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5"/>
          </p:nvPr>
        </p:nvSpPr>
        <p:spPr>
          <a:xfrm>
            <a:off x="2424850" y="19973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6"/>
          </p:nvPr>
        </p:nvSpPr>
        <p:spPr>
          <a:xfrm>
            <a:off x="2424850" y="3583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7"/>
          </p:nvPr>
        </p:nvSpPr>
        <p:spPr>
          <a:xfrm>
            <a:off x="4740950" y="19973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8"/>
          </p:nvPr>
        </p:nvSpPr>
        <p:spPr>
          <a:xfrm>
            <a:off x="4740950" y="3583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bril Fatface"/>
              <a:buNone/>
              <a:defRPr sz="2400">
                <a:solidFill>
                  <a:schemeClr val="lt2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-846077" y="1683725"/>
            <a:ext cx="2857800" cy="617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7446347" y="419505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subTitle" idx="1"/>
          </p:nvPr>
        </p:nvSpPr>
        <p:spPr>
          <a:xfrm>
            <a:off x="6773850" y="1603175"/>
            <a:ext cx="18723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2493950" y="514588"/>
            <a:ext cx="41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subTitle" idx="2"/>
          </p:nvPr>
        </p:nvSpPr>
        <p:spPr>
          <a:xfrm>
            <a:off x="1353476" y="1914126"/>
            <a:ext cx="1872000" cy="79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3"/>
          </p:nvPr>
        </p:nvSpPr>
        <p:spPr>
          <a:xfrm>
            <a:off x="1353487" y="3397973"/>
            <a:ext cx="1872000" cy="79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subTitle" idx="4"/>
          </p:nvPr>
        </p:nvSpPr>
        <p:spPr>
          <a:xfrm>
            <a:off x="6773850" y="1913975"/>
            <a:ext cx="1872300" cy="79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5"/>
          </p:nvPr>
        </p:nvSpPr>
        <p:spPr>
          <a:xfrm>
            <a:off x="4132265" y="3404917"/>
            <a:ext cx="1872300" cy="7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6"/>
          </p:nvPr>
        </p:nvSpPr>
        <p:spPr>
          <a:xfrm>
            <a:off x="4132251" y="1914875"/>
            <a:ext cx="1872300" cy="7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7"/>
          </p:nvPr>
        </p:nvSpPr>
        <p:spPr>
          <a:xfrm>
            <a:off x="6773850" y="3404800"/>
            <a:ext cx="1872300" cy="7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8"/>
          </p:nvPr>
        </p:nvSpPr>
        <p:spPr>
          <a:xfrm>
            <a:off x="1353326" y="1603175"/>
            <a:ext cx="18720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9"/>
          </p:nvPr>
        </p:nvSpPr>
        <p:spPr>
          <a:xfrm>
            <a:off x="1353326" y="3094903"/>
            <a:ext cx="18720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13"/>
          </p:nvPr>
        </p:nvSpPr>
        <p:spPr>
          <a:xfrm>
            <a:off x="4132267" y="1603175"/>
            <a:ext cx="18723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14"/>
          </p:nvPr>
        </p:nvSpPr>
        <p:spPr>
          <a:xfrm>
            <a:off x="4132269" y="3094901"/>
            <a:ext cx="18723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5"/>
          </p:nvPr>
        </p:nvSpPr>
        <p:spPr>
          <a:xfrm>
            <a:off x="6773850" y="3094900"/>
            <a:ext cx="1872300" cy="37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-565152" y="4850775"/>
            <a:ext cx="2857800" cy="617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2511647" y="483260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>
            <a:spLocks noGrp="1"/>
          </p:cNvSpPr>
          <p:nvPr>
            <p:ph type="title" hasCustomPrompt="1"/>
          </p:nvPr>
        </p:nvSpPr>
        <p:spPr>
          <a:xfrm>
            <a:off x="3176088" y="735325"/>
            <a:ext cx="3705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25"/>
          <p:cNvSpPr txBox="1">
            <a:spLocks noGrp="1"/>
          </p:cNvSpPr>
          <p:nvPr>
            <p:ph type="subTitle" idx="1"/>
          </p:nvPr>
        </p:nvSpPr>
        <p:spPr>
          <a:xfrm>
            <a:off x="3176088" y="1264729"/>
            <a:ext cx="3705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 idx="2" hasCustomPrompt="1"/>
          </p:nvPr>
        </p:nvSpPr>
        <p:spPr>
          <a:xfrm>
            <a:off x="3176088" y="2019414"/>
            <a:ext cx="3705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5"/>
          <p:cNvSpPr txBox="1">
            <a:spLocks noGrp="1"/>
          </p:cNvSpPr>
          <p:nvPr>
            <p:ph type="subTitle" idx="3"/>
          </p:nvPr>
        </p:nvSpPr>
        <p:spPr>
          <a:xfrm>
            <a:off x="3176088" y="2565751"/>
            <a:ext cx="3705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title" idx="4" hasCustomPrompt="1"/>
          </p:nvPr>
        </p:nvSpPr>
        <p:spPr>
          <a:xfrm>
            <a:off x="3176088" y="3330745"/>
            <a:ext cx="3705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5"/>
          </p:nvPr>
        </p:nvSpPr>
        <p:spPr>
          <a:xfrm>
            <a:off x="3176088" y="3885573"/>
            <a:ext cx="37056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2702119" y="539500"/>
            <a:ext cx="3739800" cy="12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2702077" y="1840950"/>
            <a:ext cx="3739800" cy="105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2702125" y="3383350"/>
            <a:ext cx="3739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CREDITS: This presentation template was created by </a:t>
            </a:r>
            <a:r>
              <a:rPr lang="en">
                <a:solidFill>
                  <a:schemeClr val="accent3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and includes icons by </a:t>
            </a:r>
            <a:r>
              <a:rPr lang="en">
                <a:solidFill>
                  <a:schemeClr val="accent4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, and infographics &amp; images by </a:t>
            </a:r>
            <a:r>
              <a:rPr lang="en">
                <a:solidFill>
                  <a:schemeClr val="accent5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/>
          <p:nvPr/>
        </p:nvSpPr>
        <p:spPr>
          <a:xfrm>
            <a:off x="6748047" y="421520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-218203" y="664483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6748050" y="426275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7"/>
          <p:cNvGrpSpPr/>
          <p:nvPr/>
        </p:nvGrpSpPr>
        <p:grpSpPr>
          <a:xfrm>
            <a:off x="7077261" y="604720"/>
            <a:ext cx="966664" cy="349324"/>
            <a:chOff x="400036" y="4255033"/>
            <a:chExt cx="966664" cy="349324"/>
          </a:xfrm>
        </p:grpSpPr>
        <p:cxnSp>
          <p:nvCxnSpPr>
            <p:cNvPr id="221" name="Google Shape;221;p27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27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27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2840275" y="426275"/>
            <a:ext cx="71763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28"/>
          <p:cNvGrpSpPr/>
          <p:nvPr/>
        </p:nvGrpSpPr>
        <p:grpSpPr>
          <a:xfrm>
            <a:off x="3158411" y="604708"/>
            <a:ext cx="966664" cy="349324"/>
            <a:chOff x="400036" y="4255033"/>
            <a:chExt cx="966664" cy="349324"/>
          </a:xfrm>
        </p:grpSpPr>
        <p:cxnSp>
          <p:nvCxnSpPr>
            <p:cNvPr id="227" name="Google Shape;227;p28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8" name="Google Shape;228;p28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8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0" name="Google Shape;230;p28"/>
          <p:cNvSpPr/>
          <p:nvPr/>
        </p:nvSpPr>
        <p:spPr>
          <a:xfrm>
            <a:off x="-218203" y="470683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2295151" y="4832600"/>
            <a:ext cx="4553700" cy="6174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511775"/>
            <a:ext cx="5739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1354900"/>
            <a:ext cx="7745100" cy="3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-446375" y="4722250"/>
            <a:ext cx="1551900" cy="9240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5ADE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1326400" y="4722250"/>
            <a:ext cx="1257300" cy="6288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6597900" y="426275"/>
            <a:ext cx="2663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rgbClr val="F5ADE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8251525" y="604708"/>
            <a:ext cx="695295" cy="349324"/>
            <a:chOff x="5545800" y="867258"/>
            <a:chExt cx="695295" cy="349324"/>
          </a:xfrm>
        </p:grpSpPr>
        <p:cxnSp>
          <p:nvCxnSpPr>
            <p:cNvPr id="47" name="Google Shape;47;p4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F5ADE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2021850" y="513278"/>
            <a:ext cx="51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1"/>
          </p:nvPr>
        </p:nvSpPr>
        <p:spPr>
          <a:xfrm>
            <a:off x="4942457" y="3380442"/>
            <a:ext cx="27309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"/>
          </p:nvPr>
        </p:nvSpPr>
        <p:spPr>
          <a:xfrm>
            <a:off x="1470488" y="3380442"/>
            <a:ext cx="27309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3"/>
          </p:nvPr>
        </p:nvSpPr>
        <p:spPr>
          <a:xfrm>
            <a:off x="4942613" y="3072417"/>
            <a:ext cx="27309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4"/>
          </p:nvPr>
        </p:nvSpPr>
        <p:spPr>
          <a:xfrm>
            <a:off x="1470638" y="3072417"/>
            <a:ext cx="2730900" cy="39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1502050" y="465127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7377550" y="473491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5"/>
          <p:cNvGrpSpPr/>
          <p:nvPr/>
        </p:nvGrpSpPr>
        <p:grpSpPr>
          <a:xfrm>
            <a:off x="7711936" y="645974"/>
            <a:ext cx="966664" cy="349324"/>
            <a:chOff x="400036" y="4255033"/>
            <a:chExt cx="966664" cy="349324"/>
          </a:xfrm>
        </p:grpSpPr>
        <p:cxnSp>
          <p:nvCxnSpPr>
            <p:cNvPr id="59" name="Google Shape;59;p5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title"/>
          </p:nvPr>
        </p:nvSpPr>
        <p:spPr>
          <a:xfrm>
            <a:off x="720000" y="510375"/>
            <a:ext cx="54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1153100" y="1988615"/>
            <a:ext cx="3880200" cy="5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1153100" y="2550625"/>
            <a:ext cx="38802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06400" y="1756475"/>
            <a:ext cx="4531200" cy="22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-960227" y="4215200"/>
            <a:ext cx="2857800" cy="617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6748047" y="4215208"/>
            <a:ext cx="2857800" cy="617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0800000">
            <a:off x="503486" y="4349233"/>
            <a:ext cx="966664" cy="349324"/>
            <a:chOff x="400036" y="4255033"/>
            <a:chExt cx="966664" cy="349324"/>
          </a:xfrm>
        </p:grpSpPr>
        <p:cxnSp>
          <p:nvCxnSpPr>
            <p:cNvPr id="72" name="Google Shape;72;p8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8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" name="Google Shape;75;p8"/>
          <p:cNvSpPr/>
          <p:nvPr/>
        </p:nvSpPr>
        <p:spPr>
          <a:xfrm>
            <a:off x="3246900" y="473075"/>
            <a:ext cx="1505100" cy="70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-220425" y="445025"/>
            <a:ext cx="3268500" cy="7344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6748050" y="472732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7120336" y="651508"/>
            <a:ext cx="1407914" cy="349324"/>
            <a:chOff x="400036" y="4255033"/>
            <a:chExt cx="1407914" cy="349324"/>
          </a:xfrm>
        </p:grpSpPr>
        <p:cxnSp>
          <p:nvCxnSpPr>
            <p:cNvPr id="79" name="Google Shape;79;p8"/>
            <p:cNvCxnSpPr/>
            <p:nvPr/>
          </p:nvCxnSpPr>
          <p:spPr>
            <a:xfrm rot="10800000">
              <a:off x="400050" y="4432325"/>
              <a:ext cx="14079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2" name="Google Shape;82;p8"/>
          <p:cNvSpPr/>
          <p:nvPr/>
        </p:nvSpPr>
        <p:spPr>
          <a:xfrm>
            <a:off x="4912750" y="473075"/>
            <a:ext cx="1505100" cy="7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011300" y="1199613"/>
            <a:ext cx="4917000" cy="13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011300" y="2587725"/>
            <a:ext cx="41757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1552050" y="4604000"/>
            <a:ext cx="6006300" cy="6687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C2C2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 SemiBold"/>
              <a:buNone/>
              <a:defRPr sz="3000">
                <a:solidFill>
                  <a:schemeClr val="dk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C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subTitle" idx="1"/>
          </p:nvPr>
        </p:nvSpPr>
        <p:spPr>
          <a:xfrm>
            <a:off x="1111050" y="3158775"/>
            <a:ext cx="692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 for Spot Pet Insurance</a:t>
            </a: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1050" y="1426274"/>
            <a:ext cx="6921900" cy="17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Performance Analysis</a:t>
            </a:r>
            <a:endParaRPr/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225" y="3217750"/>
            <a:ext cx="2186050" cy="21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600" y="767275"/>
            <a:ext cx="1649924" cy="1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>
            <a:spLocks noGrp="1"/>
          </p:cNvSpPr>
          <p:nvPr>
            <p:ph type="body" idx="1"/>
          </p:nvPr>
        </p:nvSpPr>
        <p:spPr>
          <a:xfrm>
            <a:off x="494950" y="1448238"/>
            <a:ext cx="4460700" cy="15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Search Engine 2 is a Strong Channel</a:t>
            </a:r>
            <a:endParaRPr sz="1800">
              <a:solidFill>
                <a:schemeClr val="accent4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campaign 5 and 6 demonstrate that search engine 2 marketing, whether targeting brand or non-brand terms, is a strong channel for driving total profit.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1910850" y="475904"/>
            <a:ext cx="5322300" cy="70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2021850" y="513278"/>
            <a:ext cx="51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-226200" y="475900"/>
            <a:ext cx="19542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7345925" y="475903"/>
            <a:ext cx="4319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38"/>
          <p:cNvGrpSpPr/>
          <p:nvPr/>
        </p:nvGrpSpPr>
        <p:grpSpPr>
          <a:xfrm>
            <a:off x="7768111" y="654336"/>
            <a:ext cx="966664" cy="349324"/>
            <a:chOff x="400036" y="4255033"/>
            <a:chExt cx="966664" cy="349324"/>
          </a:xfrm>
        </p:grpSpPr>
        <p:cxnSp>
          <p:nvCxnSpPr>
            <p:cNvPr id="402" name="Google Shape;402;p38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38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38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5" name="Google Shape;4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1" y="3465625"/>
            <a:ext cx="4234715" cy="154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488" y="3465628"/>
            <a:ext cx="764547" cy="154679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/>
        </p:nvSpPr>
        <p:spPr>
          <a:xfrm>
            <a:off x="75425" y="3811019"/>
            <a:ext cx="5177400" cy="3879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08" name="Google Shape;408;p3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650" y="1348600"/>
            <a:ext cx="4150623" cy="2064203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8"/>
          <p:cNvSpPr txBox="1"/>
          <p:nvPr/>
        </p:nvSpPr>
        <p:spPr>
          <a:xfrm>
            <a:off x="5734775" y="34656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Campaign 5 and 6 generated 59 % of total profits of all campaigns</a:t>
            </a:r>
            <a:endParaRPr sz="1800">
              <a:solidFill>
                <a:schemeClr val="accent4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>
            <a:off x="6217700" y="1790350"/>
            <a:ext cx="0" cy="1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8"/>
          <p:cNvSpPr txBox="1"/>
          <p:nvPr/>
        </p:nvSpPr>
        <p:spPr>
          <a:xfrm>
            <a:off x="6014900" y="1578675"/>
            <a:ext cx="405600" cy="1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rPr>
              <a:t>1%</a:t>
            </a:r>
            <a:endParaRPr sz="1000">
              <a:solidFill>
                <a:schemeClr val="accent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>
            <a:spLocks noGrp="1"/>
          </p:cNvSpPr>
          <p:nvPr>
            <p:ph type="subTitle" idx="1"/>
          </p:nvPr>
        </p:nvSpPr>
        <p:spPr>
          <a:xfrm>
            <a:off x="895925" y="2947150"/>
            <a:ext cx="27726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running campaigns on Search Engine 2 because these campaigns generate high total profits.</a:t>
            </a:r>
            <a:endParaRPr/>
          </a:p>
        </p:txBody>
      </p:sp>
      <p:sp>
        <p:nvSpPr>
          <p:cNvPr id="417" name="Google Shape;417;p39"/>
          <p:cNvSpPr txBox="1">
            <a:spLocks noGrp="1"/>
          </p:cNvSpPr>
          <p:nvPr>
            <p:ph type="subTitle" idx="2"/>
          </p:nvPr>
        </p:nvSpPr>
        <p:spPr>
          <a:xfrm>
            <a:off x="4932250" y="2947150"/>
            <a:ext cx="3300900" cy="7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Extending the duration of campaigns 5 &amp; 6 (long-term marketing) will allow for sustained profit generation, provided that it aligns with Spot’s budget.</a:t>
            </a:r>
            <a:endParaRPr/>
          </a:p>
        </p:txBody>
      </p:sp>
      <p:sp>
        <p:nvSpPr>
          <p:cNvPr id="418" name="Google Shape;418;p39"/>
          <p:cNvSpPr txBox="1">
            <a:spLocks noGrp="1"/>
          </p:cNvSpPr>
          <p:nvPr>
            <p:ph type="subTitle" idx="4"/>
          </p:nvPr>
        </p:nvSpPr>
        <p:spPr>
          <a:xfrm>
            <a:off x="1244425" y="2436525"/>
            <a:ext cx="2112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Maintain Campaign 5 &amp; 6</a:t>
            </a:r>
            <a:endParaRPr sz="1900"/>
          </a:p>
        </p:txBody>
      </p:sp>
      <p:sp>
        <p:nvSpPr>
          <p:cNvPr id="419" name="Google Shape;419;p39"/>
          <p:cNvSpPr txBox="1">
            <a:spLocks noGrp="1"/>
          </p:cNvSpPr>
          <p:nvPr>
            <p:ph type="subTitle" idx="5"/>
          </p:nvPr>
        </p:nvSpPr>
        <p:spPr>
          <a:xfrm>
            <a:off x="5328350" y="2436525"/>
            <a:ext cx="256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Increase Campaign Duration</a:t>
            </a:r>
            <a:endParaRPr sz="1900"/>
          </a:p>
        </p:txBody>
      </p:sp>
      <p:sp>
        <p:nvSpPr>
          <p:cNvPr id="420" name="Google Shape;420;p39"/>
          <p:cNvSpPr/>
          <p:nvPr/>
        </p:nvSpPr>
        <p:spPr>
          <a:xfrm>
            <a:off x="1002075" y="47307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9"/>
          <p:cNvSpPr txBox="1">
            <a:spLocks noGrp="1"/>
          </p:cNvSpPr>
          <p:nvPr>
            <p:ph type="title"/>
          </p:nvPr>
        </p:nvSpPr>
        <p:spPr>
          <a:xfrm>
            <a:off x="1280325" y="511393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grpSp>
        <p:nvGrpSpPr>
          <p:cNvPr id="422" name="Google Shape;422;p39"/>
          <p:cNvGrpSpPr/>
          <p:nvPr/>
        </p:nvGrpSpPr>
        <p:grpSpPr>
          <a:xfrm>
            <a:off x="2011427" y="1777335"/>
            <a:ext cx="420796" cy="421770"/>
            <a:chOff x="-3137650" y="2408950"/>
            <a:chExt cx="291450" cy="292125"/>
          </a:xfrm>
        </p:grpSpPr>
        <p:sp>
          <p:nvSpPr>
            <p:cNvPr id="423" name="Google Shape;423;p39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428" name="Google Shape;428;p39"/>
          <p:cNvGrpSpPr/>
          <p:nvPr/>
        </p:nvGrpSpPr>
        <p:grpSpPr>
          <a:xfrm>
            <a:off x="6371670" y="1777335"/>
            <a:ext cx="421917" cy="421763"/>
            <a:chOff x="2302788" y="1505981"/>
            <a:chExt cx="336188" cy="335425"/>
          </a:xfrm>
        </p:grpSpPr>
        <p:sp>
          <p:nvSpPr>
            <p:cNvPr id="429" name="Google Shape;429;p39"/>
            <p:cNvSpPr/>
            <p:nvPr/>
          </p:nvSpPr>
          <p:spPr>
            <a:xfrm>
              <a:off x="2302788" y="1505981"/>
              <a:ext cx="336188" cy="335425"/>
            </a:xfrm>
            <a:custGeom>
              <a:avLst/>
              <a:gdLst/>
              <a:ahLst/>
              <a:cxnLst/>
              <a:rect l="l" t="t" r="r" b="b"/>
              <a:pathLst>
                <a:path w="10562" h="10538" extrusionOk="0">
                  <a:moveTo>
                    <a:pt x="5275" y="1"/>
                  </a:moveTo>
                  <a:cubicBezTo>
                    <a:pt x="3858" y="1"/>
                    <a:pt x="2536" y="548"/>
                    <a:pt x="1548" y="1548"/>
                  </a:cubicBezTo>
                  <a:cubicBezTo>
                    <a:pt x="548" y="2549"/>
                    <a:pt x="0" y="3870"/>
                    <a:pt x="0" y="5263"/>
                  </a:cubicBezTo>
                  <a:cubicBezTo>
                    <a:pt x="0" y="6668"/>
                    <a:pt x="548" y="8002"/>
                    <a:pt x="1548" y="8990"/>
                  </a:cubicBezTo>
                  <a:cubicBezTo>
                    <a:pt x="2548" y="9990"/>
                    <a:pt x="3870" y="10538"/>
                    <a:pt x="5275" y="10538"/>
                  </a:cubicBezTo>
                  <a:cubicBezTo>
                    <a:pt x="6680" y="10538"/>
                    <a:pt x="8013" y="9990"/>
                    <a:pt x="8989" y="8990"/>
                  </a:cubicBezTo>
                  <a:cubicBezTo>
                    <a:pt x="9990" y="7990"/>
                    <a:pt x="10537" y="6668"/>
                    <a:pt x="10537" y="5263"/>
                  </a:cubicBezTo>
                  <a:cubicBezTo>
                    <a:pt x="10561" y="5192"/>
                    <a:pt x="10549" y="5085"/>
                    <a:pt x="10549" y="5001"/>
                  </a:cubicBezTo>
                  <a:cubicBezTo>
                    <a:pt x="10549" y="4906"/>
                    <a:pt x="10478" y="4847"/>
                    <a:pt x="10394" y="4847"/>
                  </a:cubicBezTo>
                  <a:cubicBezTo>
                    <a:pt x="10299" y="4847"/>
                    <a:pt x="10240" y="4930"/>
                    <a:pt x="10240" y="5013"/>
                  </a:cubicBezTo>
                  <a:lnTo>
                    <a:pt x="10240" y="5287"/>
                  </a:lnTo>
                  <a:cubicBezTo>
                    <a:pt x="10240" y="6609"/>
                    <a:pt x="9716" y="7859"/>
                    <a:pt x="8787" y="8799"/>
                  </a:cubicBezTo>
                  <a:cubicBezTo>
                    <a:pt x="7846" y="9728"/>
                    <a:pt x="6596" y="10252"/>
                    <a:pt x="5275" y="10252"/>
                  </a:cubicBezTo>
                  <a:cubicBezTo>
                    <a:pt x="3941" y="10252"/>
                    <a:pt x="2691" y="9728"/>
                    <a:pt x="1762" y="8799"/>
                  </a:cubicBezTo>
                  <a:cubicBezTo>
                    <a:pt x="822" y="7859"/>
                    <a:pt x="298" y="6609"/>
                    <a:pt x="298" y="5287"/>
                  </a:cubicBezTo>
                  <a:cubicBezTo>
                    <a:pt x="298" y="3954"/>
                    <a:pt x="822" y="2703"/>
                    <a:pt x="1762" y="1775"/>
                  </a:cubicBezTo>
                  <a:cubicBezTo>
                    <a:pt x="2691" y="834"/>
                    <a:pt x="3941" y="310"/>
                    <a:pt x="5275" y="310"/>
                  </a:cubicBezTo>
                  <a:cubicBezTo>
                    <a:pt x="6442" y="310"/>
                    <a:pt x="7573" y="727"/>
                    <a:pt x="8466" y="1477"/>
                  </a:cubicBezTo>
                  <a:cubicBezTo>
                    <a:pt x="9347" y="2215"/>
                    <a:pt x="9942" y="3239"/>
                    <a:pt x="10156" y="4370"/>
                  </a:cubicBezTo>
                  <a:cubicBezTo>
                    <a:pt x="10167" y="4454"/>
                    <a:pt x="10223" y="4492"/>
                    <a:pt x="10301" y="4492"/>
                  </a:cubicBezTo>
                  <a:cubicBezTo>
                    <a:pt x="10312" y="4492"/>
                    <a:pt x="10323" y="4491"/>
                    <a:pt x="10335" y="4489"/>
                  </a:cubicBezTo>
                  <a:cubicBezTo>
                    <a:pt x="10418" y="4477"/>
                    <a:pt x="10466" y="4406"/>
                    <a:pt x="10454" y="4311"/>
                  </a:cubicBezTo>
                  <a:cubicBezTo>
                    <a:pt x="10228" y="3108"/>
                    <a:pt x="9597" y="2025"/>
                    <a:pt x="8668" y="1239"/>
                  </a:cubicBezTo>
                  <a:cubicBezTo>
                    <a:pt x="7716" y="429"/>
                    <a:pt x="6501" y="1"/>
                    <a:pt x="5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327806" y="1530618"/>
              <a:ext cx="287266" cy="286916"/>
            </a:xfrm>
            <a:custGeom>
              <a:avLst/>
              <a:gdLst/>
              <a:ahLst/>
              <a:cxnLst/>
              <a:rect l="l" t="t" r="r" b="b"/>
              <a:pathLst>
                <a:path w="9025" h="9014" extrusionOk="0">
                  <a:moveTo>
                    <a:pt x="4513" y="1"/>
                  </a:moveTo>
                  <a:cubicBezTo>
                    <a:pt x="3870" y="1"/>
                    <a:pt x="3262" y="132"/>
                    <a:pt x="2679" y="382"/>
                  </a:cubicBezTo>
                  <a:cubicBezTo>
                    <a:pt x="2119" y="644"/>
                    <a:pt x="1619" y="1001"/>
                    <a:pt x="1215" y="1441"/>
                  </a:cubicBezTo>
                  <a:cubicBezTo>
                    <a:pt x="1155" y="1501"/>
                    <a:pt x="1155" y="1608"/>
                    <a:pt x="1226" y="1667"/>
                  </a:cubicBezTo>
                  <a:cubicBezTo>
                    <a:pt x="1255" y="1696"/>
                    <a:pt x="1294" y="1711"/>
                    <a:pt x="1334" y="1711"/>
                  </a:cubicBezTo>
                  <a:cubicBezTo>
                    <a:pt x="1377" y="1711"/>
                    <a:pt x="1422" y="1693"/>
                    <a:pt x="1453" y="1656"/>
                  </a:cubicBezTo>
                  <a:cubicBezTo>
                    <a:pt x="1834" y="1239"/>
                    <a:pt x="2298" y="894"/>
                    <a:pt x="2822" y="667"/>
                  </a:cubicBezTo>
                  <a:cubicBezTo>
                    <a:pt x="3358" y="429"/>
                    <a:pt x="3929" y="310"/>
                    <a:pt x="4524" y="310"/>
                  </a:cubicBezTo>
                  <a:cubicBezTo>
                    <a:pt x="6834" y="310"/>
                    <a:pt x="8727" y="2191"/>
                    <a:pt x="8727" y="4513"/>
                  </a:cubicBezTo>
                  <a:cubicBezTo>
                    <a:pt x="8727" y="6811"/>
                    <a:pt x="6846" y="8704"/>
                    <a:pt x="4524" y="8704"/>
                  </a:cubicBezTo>
                  <a:cubicBezTo>
                    <a:pt x="2227" y="8704"/>
                    <a:pt x="333" y="6835"/>
                    <a:pt x="333" y="4513"/>
                  </a:cubicBezTo>
                  <a:cubicBezTo>
                    <a:pt x="333" y="3692"/>
                    <a:pt x="572" y="2882"/>
                    <a:pt x="1036" y="2203"/>
                  </a:cubicBezTo>
                  <a:cubicBezTo>
                    <a:pt x="1048" y="2132"/>
                    <a:pt x="1036" y="2037"/>
                    <a:pt x="953" y="1977"/>
                  </a:cubicBezTo>
                  <a:cubicBezTo>
                    <a:pt x="927" y="1960"/>
                    <a:pt x="900" y="1952"/>
                    <a:pt x="874" y="1952"/>
                  </a:cubicBezTo>
                  <a:cubicBezTo>
                    <a:pt x="827" y="1952"/>
                    <a:pt x="781" y="1979"/>
                    <a:pt x="750" y="2025"/>
                  </a:cubicBezTo>
                  <a:cubicBezTo>
                    <a:pt x="262" y="2751"/>
                    <a:pt x="0" y="3620"/>
                    <a:pt x="0" y="4513"/>
                  </a:cubicBezTo>
                  <a:cubicBezTo>
                    <a:pt x="0" y="5716"/>
                    <a:pt x="464" y="6847"/>
                    <a:pt x="1334" y="7692"/>
                  </a:cubicBezTo>
                  <a:cubicBezTo>
                    <a:pt x="2191" y="8537"/>
                    <a:pt x="3310" y="9014"/>
                    <a:pt x="4513" y="9014"/>
                  </a:cubicBezTo>
                  <a:cubicBezTo>
                    <a:pt x="5715" y="9014"/>
                    <a:pt x="6846" y="8549"/>
                    <a:pt x="7692" y="7692"/>
                  </a:cubicBezTo>
                  <a:cubicBezTo>
                    <a:pt x="8549" y="6835"/>
                    <a:pt x="9025" y="5716"/>
                    <a:pt x="9025" y="4513"/>
                  </a:cubicBezTo>
                  <a:cubicBezTo>
                    <a:pt x="9025" y="3299"/>
                    <a:pt x="8561" y="2168"/>
                    <a:pt x="7692" y="1322"/>
                  </a:cubicBezTo>
                  <a:cubicBezTo>
                    <a:pt x="6846" y="477"/>
                    <a:pt x="5715" y="1"/>
                    <a:pt x="4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352061" y="1669333"/>
              <a:ext cx="16679" cy="9485"/>
            </a:xfrm>
            <a:custGeom>
              <a:avLst/>
              <a:gdLst/>
              <a:ahLst/>
              <a:cxnLst/>
              <a:rect l="l" t="t" r="r" b="b"/>
              <a:pathLst>
                <a:path w="524" h="298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cubicBezTo>
                    <a:pt x="0" y="238"/>
                    <a:pt x="72" y="298"/>
                    <a:pt x="155" y="298"/>
                  </a:cubicBezTo>
                  <a:lnTo>
                    <a:pt x="369" y="298"/>
                  </a:lnTo>
                  <a:cubicBezTo>
                    <a:pt x="464" y="298"/>
                    <a:pt x="524" y="226"/>
                    <a:pt x="524" y="155"/>
                  </a:cubicBezTo>
                  <a:cubicBezTo>
                    <a:pt x="524" y="60"/>
                    <a:pt x="453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466871" y="1554490"/>
              <a:ext cx="123946" cy="124328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44" y="1"/>
                  </a:moveTo>
                  <a:cubicBezTo>
                    <a:pt x="48" y="1"/>
                    <a:pt x="1" y="84"/>
                    <a:pt x="1" y="155"/>
                  </a:cubicBezTo>
                  <a:lnTo>
                    <a:pt x="1" y="3751"/>
                  </a:lnTo>
                  <a:cubicBezTo>
                    <a:pt x="1" y="3846"/>
                    <a:pt x="72" y="3906"/>
                    <a:pt x="144" y="3906"/>
                  </a:cubicBezTo>
                  <a:lnTo>
                    <a:pt x="3751" y="3906"/>
                  </a:lnTo>
                  <a:cubicBezTo>
                    <a:pt x="3834" y="3906"/>
                    <a:pt x="3894" y="3834"/>
                    <a:pt x="3894" y="3751"/>
                  </a:cubicBezTo>
                  <a:cubicBezTo>
                    <a:pt x="3894" y="3668"/>
                    <a:pt x="3823" y="3608"/>
                    <a:pt x="3751" y="3608"/>
                  </a:cubicBezTo>
                  <a:lnTo>
                    <a:pt x="310" y="3608"/>
                  </a:lnTo>
                  <a:lnTo>
                    <a:pt x="310" y="155"/>
                  </a:lnTo>
                  <a:lnTo>
                    <a:pt x="298" y="155"/>
                  </a:lnTo>
                  <a:cubicBezTo>
                    <a:pt x="298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466107" y="1776950"/>
              <a:ext cx="9517" cy="16711"/>
            </a:xfrm>
            <a:custGeom>
              <a:avLst/>
              <a:gdLst/>
              <a:ahLst/>
              <a:cxnLst/>
              <a:rect l="l" t="t" r="r" b="b"/>
              <a:pathLst>
                <a:path w="299" h="525" extrusionOk="0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370"/>
                  </a:lnTo>
                  <a:cubicBezTo>
                    <a:pt x="1" y="465"/>
                    <a:pt x="84" y="525"/>
                    <a:pt x="156" y="525"/>
                  </a:cubicBezTo>
                  <a:cubicBezTo>
                    <a:pt x="239" y="525"/>
                    <a:pt x="299" y="441"/>
                    <a:pt x="299" y="370"/>
                  </a:cubicBezTo>
                  <a:lnTo>
                    <a:pt x="299" y="144"/>
                  </a:lnTo>
                  <a:cubicBezTo>
                    <a:pt x="299" y="60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384272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38" y="426"/>
                  </a:lnTo>
                  <a:cubicBezTo>
                    <a:pt x="274" y="462"/>
                    <a:pt x="310" y="474"/>
                    <a:pt x="345" y="474"/>
                  </a:cubicBezTo>
                  <a:cubicBezTo>
                    <a:pt x="393" y="474"/>
                    <a:pt x="417" y="462"/>
                    <a:pt x="453" y="426"/>
                  </a:cubicBezTo>
                  <a:cubicBezTo>
                    <a:pt x="512" y="367"/>
                    <a:pt x="512" y="271"/>
                    <a:pt x="453" y="212"/>
                  </a:cubicBezTo>
                  <a:lnTo>
                    <a:pt x="286" y="45"/>
                  </a:lnTo>
                  <a:cubicBezTo>
                    <a:pt x="256" y="15"/>
                    <a:pt x="214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541544" y="1745216"/>
              <a:ext cx="15565" cy="15087"/>
            </a:xfrm>
            <a:custGeom>
              <a:avLst/>
              <a:gdLst/>
              <a:ahLst/>
              <a:cxnLst/>
              <a:rect l="l" t="t" r="r" b="b"/>
              <a:pathLst>
                <a:path w="489" h="474" extrusionOk="0">
                  <a:moveTo>
                    <a:pt x="171" y="0"/>
                  </a:moveTo>
                  <a:cubicBezTo>
                    <a:pt x="131" y="0"/>
                    <a:pt x="89" y="15"/>
                    <a:pt x="60" y="45"/>
                  </a:cubicBezTo>
                  <a:cubicBezTo>
                    <a:pt x="0" y="105"/>
                    <a:pt x="0" y="212"/>
                    <a:pt x="60" y="259"/>
                  </a:cubicBezTo>
                  <a:lnTo>
                    <a:pt x="226" y="426"/>
                  </a:lnTo>
                  <a:cubicBezTo>
                    <a:pt x="250" y="462"/>
                    <a:pt x="298" y="474"/>
                    <a:pt x="334" y="474"/>
                  </a:cubicBezTo>
                  <a:cubicBezTo>
                    <a:pt x="369" y="474"/>
                    <a:pt x="405" y="462"/>
                    <a:pt x="429" y="426"/>
                  </a:cubicBezTo>
                  <a:cubicBezTo>
                    <a:pt x="488" y="367"/>
                    <a:pt x="488" y="259"/>
                    <a:pt x="429" y="212"/>
                  </a:cubicBezTo>
                  <a:lnTo>
                    <a:pt x="274" y="45"/>
                  </a:lnTo>
                  <a:cubicBezTo>
                    <a:pt x="250" y="15"/>
                    <a:pt x="212" y="0"/>
                    <a:pt x="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541544" y="1587944"/>
              <a:ext cx="16329" cy="15087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6" y="15"/>
                    <a:pt x="226" y="45"/>
                  </a:cubicBezTo>
                  <a:lnTo>
                    <a:pt x="60" y="212"/>
                  </a:lnTo>
                  <a:cubicBezTo>
                    <a:pt x="0" y="271"/>
                    <a:pt x="0" y="367"/>
                    <a:pt x="60" y="426"/>
                  </a:cubicBezTo>
                  <a:cubicBezTo>
                    <a:pt x="95" y="462"/>
                    <a:pt x="131" y="474"/>
                    <a:pt x="167" y="474"/>
                  </a:cubicBezTo>
                  <a:cubicBezTo>
                    <a:pt x="215" y="474"/>
                    <a:pt x="250" y="462"/>
                    <a:pt x="286" y="426"/>
                  </a:cubicBezTo>
                  <a:lnTo>
                    <a:pt x="453" y="271"/>
                  </a:lnTo>
                  <a:cubicBezTo>
                    <a:pt x="512" y="212"/>
                    <a:pt x="512" y="105"/>
                    <a:pt x="453" y="45"/>
                  </a:cubicBezTo>
                  <a:cubicBezTo>
                    <a:pt x="423" y="15"/>
                    <a:pt x="381" y="0"/>
                    <a:pt x="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384654" y="1744452"/>
              <a:ext cx="15947" cy="15469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327" y="1"/>
                  </a:moveTo>
                  <a:cubicBezTo>
                    <a:pt x="286" y="1"/>
                    <a:pt x="244" y="16"/>
                    <a:pt x="214" y="45"/>
                  </a:cubicBezTo>
                  <a:lnTo>
                    <a:pt x="48" y="212"/>
                  </a:lnTo>
                  <a:cubicBezTo>
                    <a:pt x="0" y="272"/>
                    <a:pt x="0" y="379"/>
                    <a:pt x="60" y="438"/>
                  </a:cubicBezTo>
                  <a:cubicBezTo>
                    <a:pt x="95" y="462"/>
                    <a:pt x="143" y="486"/>
                    <a:pt x="167" y="486"/>
                  </a:cubicBezTo>
                  <a:cubicBezTo>
                    <a:pt x="202" y="486"/>
                    <a:pt x="238" y="462"/>
                    <a:pt x="274" y="438"/>
                  </a:cubicBezTo>
                  <a:lnTo>
                    <a:pt x="441" y="272"/>
                  </a:lnTo>
                  <a:cubicBezTo>
                    <a:pt x="500" y="212"/>
                    <a:pt x="500" y="105"/>
                    <a:pt x="441" y="45"/>
                  </a:cubicBezTo>
                  <a:cubicBezTo>
                    <a:pt x="411" y="16"/>
                    <a:pt x="369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360018" y="1624548"/>
              <a:ext cx="18207" cy="12605"/>
            </a:xfrm>
            <a:custGeom>
              <a:avLst/>
              <a:gdLst/>
              <a:ahLst/>
              <a:cxnLst/>
              <a:rect l="l" t="t" r="r" b="b"/>
              <a:pathLst>
                <a:path w="572" h="396" extrusionOk="0">
                  <a:moveTo>
                    <a:pt x="179" y="0"/>
                  </a:moveTo>
                  <a:cubicBezTo>
                    <a:pt x="125" y="0"/>
                    <a:pt x="71" y="33"/>
                    <a:pt x="36" y="86"/>
                  </a:cubicBezTo>
                  <a:cubicBezTo>
                    <a:pt x="0" y="157"/>
                    <a:pt x="36" y="252"/>
                    <a:pt x="107" y="288"/>
                  </a:cubicBezTo>
                  <a:lnTo>
                    <a:pt x="322" y="383"/>
                  </a:lnTo>
                  <a:cubicBezTo>
                    <a:pt x="333" y="395"/>
                    <a:pt x="357" y="395"/>
                    <a:pt x="381" y="395"/>
                  </a:cubicBezTo>
                  <a:cubicBezTo>
                    <a:pt x="429" y="395"/>
                    <a:pt x="500" y="371"/>
                    <a:pt x="524" y="312"/>
                  </a:cubicBezTo>
                  <a:cubicBezTo>
                    <a:pt x="572" y="217"/>
                    <a:pt x="524" y="133"/>
                    <a:pt x="453" y="98"/>
                  </a:cubicBezTo>
                  <a:lnTo>
                    <a:pt x="238" y="14"/>
                  </a:lnTo>
                  <a:cubicBezTo>
                    <a:pt x="219" y="5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64271" y="1711126"/>
              <a:ext cx="17475" cy="12796"/>
            </a:xfrm>
            <a:custGeom>
              <a:avLst/>
              <a:gdLst/>
              <a:ahLst/>
              <a:cxnLst/>
              <a:rect l="l" t="t" r="r" b="b"/>
              <a:pathLst>
                <a:path w="549" h="402" extrusionOk="0">
                  <a:moveTo>
                    <a:pt x="184" y="0"/>
                  </a:moveTo>
                  <a:cubicBezTo>
                    <a:pt x="125" y="0"/>
                    <a:pt x="63" y="29"/>
                    <a:pt x="36" y="92"/>
                  </a:cubicBezTo>
                  <a:cubicBezTo>
                    <a:pt x="1" y="164"/>
                    <a:pt x="36" y="247"/>
                    <a:pt x="108" y="295"/>
                  </a:cubicBezTo>
                  <a:lnTo>
                    <a:pt x="310" y="390"/>
                  </a:lnTo>
                  <a:cubicBezTo>
                    <a:pt x="334" y="402"/>
                    <a:pt x="358" y="402"/>
                    <a:pt x="370" y="402"/>
                  </a:cubicBezTo>
                  <a:cubicBezTo>
                    <a:pt x="429" y="402"/>
                    <a:pt x="489" y="366"/>
                    <a:pt x="524" y="307"/>
                  </a:cubicBezTo>
                  <a:cubicBezTo>
                    <a:pt x="548" y="235"/>
                    <a:pt x="524" y="140"/>
                    <a:pt x="453" y="104"/>
                  </a:cubicBezTo>
                  <a:lnTo>
                    <a:pt x="239" y="9"/>
                  </a:lnTo>
                  <a:cubicBezTo>
                    <a:pt x="221" y="3"/>
                    <a:pt x="203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507805" y="1563912"/>
              <a:ext cx="14069" cy="16392"/>
            </a:xfrm>
            <a:custGeom>
              <a:avLst/>
              <a:gdLst/>
              <a:ahLst/>
              <a:cxnLst/>
              <a:rect l="l" t="t" r="r" b="b"/>
              <a:pathLst>
                <a:path w="442" h="515" extrusionOk="0">
                  <a:moveTo>
                    <a:pt x="273" y="0"/>
                  </a:moveTo>
                  <a:cubicBezTo>
                    <a:pt x="215" y="0"/>
                    <a:pt x="154" y="33"/>
                    <a:pt x="120" y="86"/>
                  </a:cubicBezTo>
                  <a:lnTo>
                    <a:pt x="36" y="288"/>
                  </a:lnTo>
                  <a:cubicBezTo>
                    <a:pt x="1" y="371"/>
                    <a:pt x="36" y="455"/>
                    <a:pt x="108" y="502"/>
                  </a:cubicBezTo>
                  <a:cubicBezTo>
                    <a:pt x="120" y="514"/>
                    <a:pt x="155" y="514"/>
                    <a:pt x="167" y="514"/>
                  </a:cubicBezTo>
                  <a:cubicBezTo>
                    <a:pt x="227" y="514"/>
                    <a:pt x="286" y="490"/>
                    <a:pt x="322" y="431"/>
                  </a:cubicBezTo>
                  <a:lnTo>
                    <a:pt x="405" y="217"/>
                  </a:lnTo>
                  <a:cubicBezTo>
                    <a:pt x="441" y="145"/>
                    <a:pt x="405" y="50"/>
                    <a:pt x="334" y="14"/>
                  </a:cubicBezTo>
                  <a:cubicBezTo>
                    <a:pt x="315" y="5"/>
                    <a:pt x="294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420654" y="1767974"/>
              <a:ext cx="14419" cy="16583"/>
            </a:xfrm>
            <a:custGeom>
              <a:avLst/>
              <a:gdLst/>
              <a:ahLst/>
              <a:cxnLst/>
              <a:rect l="l" t="t" r="r" b="b"/>
              <a:pathLst>
                <a:path w="453" h="521" extrusionOk="0">
                  <a:moveTo>
                    <a:pt x="290" y="0"/>
                  </a:moveTo>
                  <a:cubicBezTo>
                    <a:pt x="231" y="0"/>
                    <a:pt x="170" y="29"/>
                    <a:pt x="143" y="92"/>
                  </a:cubicBezTo>
                  <a:lnTo>
                    <a:pt x="48" y="295"/>
                  </a:lnTo>
                  <a:cubicBezTo>
                    <a:pt x="0" y="366"/>
                    <a:pt x="48" y="473"/>
                    <a:pt x="119" y="509"/>
                  </a:cubicBezTo>
                  <a:cubicBezTo>
                    <a:pt x="143" y="521"/>
                    <a:pt x="167" y="521"/>
                    <a:pt x="179" y="521"/>
                  </a:cubicBezTo>
                  <a:cubicBezTo>
                    <a:pt x="238" y="521"/>
                    <a:pt x="298" y="485"/>
                    <a:pt x="333" y="426"/>
                  </a:cubicBezTo>
                  <a:lnTo>
                    <a:pt x="417" y="223"/>
                  </a:lnTo>
                  <a:cubicBezTo>
                    <a:pt x="453" y="152"/>
                    <a:pt x="417" y="56"/>
                    <a:pt x="345" y="9"/>
                  </a:cubicBezTo>
                  <a:cubicBezTo>
                    <a:pt x="328" y="3"/>
                    <a:pt x="309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422532" y="1562448"/>
              <a:ext cx="14451" cy="17093"/>
            </a:xfrm>
            <a:custGeom>
              <a:avLst/>
              <a:gdLst/>
              <a:ahLst/>
              <a:cxnLst/>
              <a:rect l="l" t="t" r="r" b="b"/>
              <a:pathLst>
                <a:path w="454" h="537" extrusionOk="0">
                  <a:moveTo>
                    <a:pt x="184" y="0"/>
                  </a:moveTo>
                  <a:cubicBezTo>
                    <a:pt x="164" y="0"/>
                    <a:pt x="142" y="4"/>
                    <a:pt x="120" y="13"/>
                  </a:cubicBezTo>
                  <a:cubicBezTo>
                    <a:pt x="48" y="36"/>
                    <a:pt x="1" y="132"/>
                    <a:pt x="36" y="215"/>
                  </a:cubicBezTo>
                  <a:lnTo>
                    <a:pt x="120" y="429"/>
                  </a:lnTo>
                  <a:cubicBezTo>
                    <a:pt x="155" y="501"/>
                    <a:pt x="215" y="536"/>
                    <a:pt x="274" y="536"/>
                  </a:cubicBezTo>
                  <a:cubicBezTo>
                    <a:pt x="286" y="536"/>
                    <a:pt x="322" y="536"/>
                    <a:pt x="334" y="513"/>
                  </a:cubicBezTo>
                  <a:cubicBezTo>
                    <a:pt x="405" y="489"/>
                    <a:pt x="453" y="394"/>
                    <a:pt x="417" y="310"/>
                  </a:cubicBezTo>
                  <a:lnTo>
                    <a:pt x="334" y="96"/>
                  </a:lnTo>
                  <a:cubicBezTo>
                    <a:pt x="307" y="41"/>
                    <a:pt x="25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505545" y="1768770"/>
              <a:ext cx="14037" cy="16552"/>
            </a:xfrm>
            <a:custGeom>
              <a:avLst/>
              <a:gdLst/>
              <a:ahLst/>
              <a:cxnLst/>
              <a:rect l="l" t="t" r="r" b="b"/>
              <a:pathLst>
                <a:path w="441" h="520" extrusionOk="0">
                  <a:moveTo>
                    <a:pt x="195" y="0"/>
                  </a:moveTo>
                  <a:cubicBezTo>
                    <a:pt x="171" y="0"/>
                    <a:pt x="146" y="6"/>
                    <a:pt x="119" y="20"/>
                  </a:cubicBezTo>
                  <a:cubicBezTo>
                    <a:pt x="48" y="43"/>
                    <a:pt x="0" y="139"/>
                    <a:pt x="24" y="222"/>
                  </a:cubicBezTo>
                  <a:lnTo>
                    <a:pt x="119" y="436"/>
                  </a:lnTo>
                  <a:cubicBezTo>
                    <a:pt x="155" y="496"/>
                    <a:pt x="214" y="520"/>
                    <a:pt x="274" y="520"/>
                  </a:cubicBezTo>
                  <a:cubicBezTo>
                    <a:pt x="286" y="520"/>
                    <a:pt x="310" y="520"/>
                    <a:pt x="322" y="508"/>
                  </a:cubicBezTo>
                  <a:cubicBezTo>
                    <a:pt x="405" y="472"/>
                    <a:pt x="441" y="389"/>
                    <a:pt x="417" y="293"/>
                  </a:cubicBezTo>
                  <a:lnTo>
                    <a:pt x="322" y="91"/>
                  </a:lnTo>
                  <a:cubicBezTo>
                    <a:pt x="304" y="39"/>
                    <a:pt x="256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565417" y="1625885"/>
              <a:ext cx="17825" cy="13146"/>
            </a:xfrm>
            <a:custGeom>
              <a:avLst/>
              <a:gdLst/>
              <a:ahLst/>
              <a:cxnLst/>
              <a:rect l="l" t="t" r="r" b="b"/>
              <a:pathLst>
                <a:path w="560" h="413" extrusionOk="0">
                  <a:moveTo>
                    <a:pt x="378" y="1"/>
                  </a:moveTo>
                  <a:cubicBezTo>
                    <a:pt x="360" y="1"/>
                    <a:pt x="341" y="3"/>
                    <a:pt x="322" y="8"/>
                  </a:cubicBezTo>
                  <a:lnTo>
                    <a:pt x="119" y="103"/>
                  </a:lnTo>
                  <a:cubicBezTo>
                    <a:pt x="36" y="127"/>
                    <a:pt x="0" y="222"/>
                    <a:pt x="24" y="306"/>
                  </a:cubicBezTo>
                  <a:cubicBezTo>
                    <a:pt x="60" y="365"/>
                    <a:pt x="96" y="413"/>
                    <a:pt x="179" y="413"/>
                  </a:cubicBezTo>
                  <a:cubicBezTo>
                    <a:pt x="191" y="413"/>
                    <a:pt x="215" y="413"/>
                    <a:pt x="227" y="401"/>
                  </a:cubicBezTo>
                  <a:lnTo>
                    <a:pt x="441" y="306"/>
                  </a:lnTo>
                  <a:cubicBezTo>
                    <a:pt x="512" y="282"/>
                    <a:pt x="560" y="187"/>
                    <a:pt x="524" y="103"/>
                  </a:cubicBezTo>
                  <a:cubicBezTo>
                    <a:pt x="505" y="37"/>
                    <a:pt x="449" y="1"/>
                    <a:pt x="3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359254" y="1709312"/>
              <a:ext cx="17825" cy="12732"/>
            </a:xfrm>
            <a:custGeom>
              <a:avLst/>
              <a:gdLst/>
              <a:ahLst/>
              <a:cxnLst/>
              <a:rect l="l" t="t" r="r" b="b"/>
              <a:pathLst>
                <a:path w="560" h="400" extrusionOk="0">
                  <a:moveTo>
                    <a:pt x="372" y="0"/>
                  </a:moveTo>
                  <a:cubicBezTo>
                    <a:pt x="356" y="0"/>
                    <a:pt x="339" y="2"/>
                    <a:pt x="322" y="6"/>
                  </a:cubicBezTo>
                  <a:lnTo>
                    <a:pt x="119" y="102"/>
                  </a:lnTo>
                  <a:cubicBezTo>
                    <a:pt x="48" y="125"/>
                    <a:pt x="0" y="221"/>
                    <a:pt x="24" y="304"/>
                  </a:cubicBezTo>
                  <a:cubicBezTo>
                    <a:pt x="60" y="364"/>
                    <a:pt x="119" y="399"/>
                    <a:pt x="179" y="399"/>
                  </a:cubicBezTo>
                  <a:cubicBezTo>
                    <a:pt x="191" y="399"/>
                    <a:pt x="227" y="399"/>
                    <a:pt x="238" y="387"/>
                  </a:cubicBezTo>
                  <a:lnTo>
                    <a:pt x="441" y="292"/>
                  </a:lnTo>
                  <a:cubicBezTo>
                    <a:pt x="512" y="268"/>
                    <a:pt x="560" y="173"/>
                    <a:pt x="536" y="90"/>
                  </a:cubicBezTo>
                  <a:cubicBezTo>
                    <a:pt x="507" y="41"/>
                    <a:pt x="445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/>
          <p:nvPr/>
        </p:nvSpPr>
        <p:spPr>
          <a:xfrm>
            <a:off x="1538676" y="2478975"/>
            <a:ext cx="3880200" cy="617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0"/>
          <p:cNvSpPr txBox="1">
            <a:spLocks noGrp="1"/>
          </p:cNvSpPr>
          <p:nvPr>
            <p:ph type="title"/>
          </p:nvPr>
        </p:nvSpPr>
        <p:spPr>
          <a:xfrm>
            <a:off x="1462625" y="2572915"/>
            <a:ext cx="3880200" cy="5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52" name="Google Shape;452;p40"/>
          <p:cNvSpPr txBox="1">
            <a:spLocks noGrp="1"/>
          </p:cNvSpPr>
          <p:nvPr>
            <p:ph type="subTitle" idx="1"/>
          </p:nvPr>
        </p:nvSpPr>
        <p:spPr>
          <a:xfrm>
            <a:off x="1462625" y="3134925"/>
            <a:ext cx="38802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Codes and Data tables</a:t>
            </a:r>
            <a:endParaRPr/>
          </a:p>
        </p:txBody>
      </p:sp>
      <p:sp>
        <p:nvSpPr>
          <p:cNvPr id="453" name="Google Shape;453;p40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0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40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456" name="Google Shape;456;p40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40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40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59" name="Google Shape;4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875" y="799525"/>
            <a:ext cx="2107875" cy="40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0"/>
          <p:cNvSpPr txBox="1">
            <a:spLocks noGrp="1"/>
          </p:cNvSpPr>
          <p:nvPr>
            <p:ph type="title"/>
          </p:nvPr>
        </p:nvSpPr>
        <p:spPr>
          <a:xfrm>
            <a:off x="1893875" y="979600"/>
            <a:ext cx="3525000" cy="120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1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41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468" name="Google Shape;468;p41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1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41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56" y="1618900"/>
            <a:ext cx="4374399" cy="28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1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42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481" name="Google Shape;481;p42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42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42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84" name="Google Shape;484;p42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2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486" name="Google Shape;48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193" y="1269500"/>
            <a:ext cx="3197407" cy="190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6250" y="1426450"/>
            <a:ext cx="2693500" cy="29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2975" y="3352798"/>
            <a:ext cx="4432626" cy="14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3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3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43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496" name="Google Shape;496;p43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43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43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9" name="Google Shape;499;p43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3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</a:t>
            </a:r>
            <a:endParaRPr/>
          </a:p>
        </p:txBody>
      </p:sp>
      <p:pic>
        <p:nvPicPr>
          <p:cNvPr id="501" name="Google Shape;50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50" y="1620625"/>
            <a:ext cx="7589014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4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509" name="Google Shape;509;p44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44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44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2" name="Google Shape;512;p44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4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514" name="Google Shape;5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00" y="1624950"/>
            <a:ext cx="4448874" cy="17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400" y="1624950"/>
            <a:ext cx="2989849" cy="11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4729" y="3352750"/>
            <a:ext cx="3868671" cy="11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5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5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524" name="Google Shape;524;p45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7" name="Google Shape;527;p45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</a:t>
            </a:r>
            <a:endParaRPr/>
          </a:p>
        </p:txBody>
      </p:sp>
      <p:pic>
        <p:nvPicPr>
          <p:cNvPr id="529" name="Google Shape;5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50" y="1775825"/>
            <a:ext cx="6751200" cy="222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6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6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46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537" name="Google Shape;537;p46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6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6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0" name="Google Shape;540;p46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6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542" name="Google Shape;5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550" y="1558925"/>
            <a:ext cx="6751201" cy="245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5750" y="1558925"/>
            <a:ext cx="1175519" cy="24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7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47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551" name="Google Shape;551;p47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7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7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4" name="Google Shape;554;p47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</a:t>
            </a:r>
            <a:endParaRPr/>
          </a:p>
        </p:txBody>
      </p:sp>
      <p:pic>
        <p:nvPicPr>
          <p:cNvPr id="556" name="Google Shape;55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25" y="1373925"/>
            <a:ext cx="8657275" cy="30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/>
          <p:nvPr/>
        </p:nvSpPr>
        <p:spPr>
          <a:xfrm>
            <a:off x="626850" y="473074"/>
            <a:ext cx="4521300" cy="70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4551525" y="2886938"/>
            <a:ext cx="734700" cy="73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4551525" y="1768163"/>
            <a:ext cx="734700" cy="734700"/>
          </a:xfrm>
          <a:prstGeom prst="ellipse">
            <a:avLst/>
          </a:prstGeom>
          <a:solidFill>
            <a:schemeClr val="accent3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656313" y="2883713"/>
            <a:ext cx="734700" cy="7347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656325" y="1768163"/>
            <a:ext cx="734700" cy="7347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title"/>
          </p:nvPr>
        </p:nvSpPr>
        <p:spPr>
          <a:xfrm>
            <a:off x="958575" y="564625"/>
            <a:ext cx="3879000" cy="58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TABLE OF CONTENTS</a:t>
            </a:r>
            <a:endParaRPr sz="2800" dirty="0"/>
          </a:p>
        </p:txBody>
      </p:sp>
      <p:sp>
        <p:nvSpPr>
          <p:cNvPr id="250" name="Google Shape;250;p30"/>
          <p:cNvSpPr txBox="1">
            <a:spLocks noGrp="1"/>
          </p:cNvSpPr>
          <p:nvPr>
            <p:ph type="subTitle" idx="14"/>
          </p:nvPr>
        </p:nvSpPr>
        <p:spPr>
          <a:xfrm>
            <a:off x="1346475" y="3212850"/>
            <a:ext cx="3208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Assessment, Insights, and Recommendations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51" name="Google Shape;251;p30"/>
          <p:cNvSpPr txBox="1">
            <a:spLocks noGrp="1"/>
          </p:cNvSpPr>
          <p:nvPr>
            <p:ph type="subTitle" idx="1"/>
          </p:nvPr>
        </p:nvSpPr>
        <p:spPr>
          <a:xfrm>
            <a:off x="1350225" y="2107300"/>
            <a:ext cx="320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Overview, Key Objectives, and KPIs</a:t>
            </a: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subTitle" idx="2"/>
          </p:nvPr>
        </p:nvSpPr>
        <p:spPr>
          <a:xfrm>
            <a:off x="5310825" y="2107300"/>
            <a:ext cx="345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Assessment, Insights, and Recommendations</a:t>
            </a:r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subTitle" idx="15"/>
          </p:nvPr>
        </p:nvSpPr>
        <p:spPr>
          <a:xfrm>
            <a:off x="5259975" y="3212850"/>
            <a:ext cx="3268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codes and data tables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3"/>
          </p:nvPr>
        </p:nvSpPr>
        <p:spPr>
          <a:xfrm>
            <a:off x="713225" y="1911725"/>
            <a:ext cx="694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30"/>
          <p:cNvSpPr txBox="1">
            <a:spLocks noGrp="1"/>
          </p:cNvSpPr>
          <p:nvPr>
            <p:ph type="title" idx="4"/>
          </p:nvPr>
        </p:nvSpPr>
        <p:spPr>
          <a:xfrm>
            <a:off x="713226" y="3027254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6" name="Google Shape;256;p30"/>
          <p:cNvSpPr txBox="1">
            <a:spLocks noGrp="1"/>
          </p:cNvSpPr>
          <p:nvPr>
            <p:ph type="title" idx="5"/>
          </p:nvPr>
        </p:nvSpPr>
        <p:spPr>
          <a:xfrm>
            <a:off x="4594075" y="1911700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 idx="6"/>
          </p:nvPr>
        </p:nvSpPr>
        <p:spPr>
          <a:xfrm>
            <a:off x="4594078" y="3030500"/>
            <a:ext cx="7770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ubTitle" idx="7"/>
          </p:nvPr>
        </p:nvSpPr>
        <p:spPr>
          <a:xfrm>
            <a:off x="1346764" y="1870825"/>
            <a:ext cx="320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Introduction</a:t>
            </a:r>
            <a:endParaRPr sz="2100"/>
          </a:p>
        </p:txBody>
      </p:sp>
      <p:sp>
        <p:nvSpPr>
          <p:cNvPr id="259" name="Google Shape;259;p30"/>
          <p:cNvSpPr txBox="1">
            <a:spLocks noGrp="1"/>
          </p:cNvSpPr>
          <p:nvPr>
            <p:ph type="subTitle" idx="8"/>
          </p:nvPr>
        </p:nvSpPr>
        <p:spPr>
          <a:xfrm>
            <a:off x="5259975" y="1851150"/>
            <a:ext cx="3556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 Campaigns by Profit Margin</a:t>
            </a:r>
            <a:endParaRPr sz="1600"/>
          </a:p>
        </p:txBody>
      </p:sp>
      <p:sp>
        <p:nvSpPr>
          <p:cNvPr id="260" name="Google Shape;260;p30"/>
          <p:cNvSpPr txBox="1">
            <a:spLocks noGrp="1"/>
          </p:cNvSpPr>
          <p:nvPr>
            <p:ph type="subTitle" idx="9"/>
          </p:nvPr>
        </p:nvSpPr>
        <p:spPr>
          <a:xfrm>
            <a:off x="1346675" y="2956841"/>
            <a:ext cx="3208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Campaigns by Total Profit</a:t>
            </a:r>
            <a:endParaRPr sz="1500"/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3"/>
          </p:nvPr>
        </p:nvSpPr>
        <p:spPr>
          <a:xfrm>
            <a:off x="5259975" y="2959928"/>
            <a:ext cx="32502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5327175" y="459050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5672486" y="631532"/>
            <a:ext cx="966664" cy="349324"/>
            <a:chOff x="400036" y="4255033"/>
            <a:chExt cx="966664" cy="349324"/>
          </a:xfrm>
        </p:grpSpPr>
        <p:cxnSp>
          <p:nvCxnSpPr>
            <p:cNvPr id="264" name="Google Shape;264;p30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30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30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/>
          <p:nvPr/>
        </p:nvSpPr>
        <p:spPr>
          <a:xfrm>
            <a:off x="-1995900" y="799525"/>
            <a:ext cx="4083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8"/>
          <p:cNvSpPr/>
          <p:nvPr/>
        </p:nvSpPr>
        <p:spPr>
          <a:xfrm rot="10800000">
            <a:off x="-266700" y="3636600"/>
            <a:ext cx="23547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48"/>
          <p:cNvGrpSpPr/>
          <p:nvPr/>
        </p:nvGrpSpPr>
        <p:grpSpPr>
          <a:xfrm rot="10800000">
            <a:off x="516025" y="3815044"/>
            <a:ext cx="966664" cy="349324"/>
            <a:chOff x="400036" y="4255033"/>
            <a:chExt cx="966664" cy="349324"/>
          </a:xfrm>
        </p:grpSpPr>
        <p:cxnSp>
          <p:nvCxnSpPr>
            <p:cNvPr id="564" name="Google Shape;564;p48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8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8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7" name="Google Shape;567;p48"/>
          <p:cNvSpPr/>
          <p:nvPr/>
        </p:nvSpPr>
        <p:spPr>
          <a:xfrm>
            <a:off x="2449200" y="331625"/>
            <a:ext cx="5464800" cy="707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8"/>
          <p:cNvSpPr txBox="1">
            <a:spLocks noGrp="1"/>
          </p:cNvSpPr>
          <p:nvPr>
            <p:ph type="title"/>
          </p:nvPr>
        </p:nvSpPr>
        <p:spPr>
          <a:xfrm>
            <a:off x="2727450" y="398818"/>
            <a:ext cx="4908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pic>
        <p:nvPicPr>
          <p:cNvPr id="569" name="Google Shape;5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5" y="1834538"/>
            <a:ext cx="8839204" cy="1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3686600" y="1444600"/>
            <a:ext cx="6734700" cy="897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4011300" y="1199613"/>
            <a:ext cx="4917000" cy="13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subTitle" idx="1"/>
          </p:nvPr>
        </p:nvSpPr>
        <p:spPr>
          <a:xfrm>
            <a:off x="2275700" y="2587725"/>
            <a:ext cx="6521700" cy="19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Goal:</a:t>
            </a:r>
            <a:r>
              <a:rPr lang="en"/>
              <a:t> To understand how top campaigns have contributed to our overall business objectives, identify areas of strength, and highlight opportunities for improvement.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Primary objective:</a:t>
            </a:r>
            <a:r>
              <a:rPr lang="en"/>
              <a:t> To evaluate the effectiveness of our marketing campaigns by examining KPIs, including Number of Purchases, Profit Margin, Total Profits, and ROI. </a:t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31875" y="1460350"/>
            <a:ext cx="3268500" cy="8664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2161223" y="1679337"/>
            <a:ext cx="853197" cy="428655"/>
            <a:chOff x="5545800" y="867258"/>
            <a:chExt cx="695295" cy="349324"/>
          </a:xfrm>
        </p:grpSpPr>
        <p:cxnSp>
          <p:nvCxnSpPr>
            <p:cNvPr id="276" name="Google Shape;276;p31"/>
            <p:cNvCxnSpPr/>
            <p:nvPr/>
          </p:nvCxnSpPr>
          <p:spPr>
            <a:xfrm>
              <a:off x="5545800" y="1039300"/>
              <a:ext cx="695100" cy="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31"/>
            <p:cNvCxnSpPr/>
            <p:nvPr/>
          </p:nvCxnSpPr>
          <p:spPr>
            <a:xfrm rot="10800000">
              <a:off x="5977395" y="867258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31"/>
            <p:cNvCxnSpPr/>
            <p:nvPr/>
          </p:nvCxnSpPr>
          <p:spPr>
            <a:xfrm flipH="1">
              <a:off x="5986995" y="1038081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/>
          <p:nvPr/>
        </p:nvSpPr>
        <p:spPr>
          <a:xfrm>
            <a:off x="6614575" y="475928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713225" y="472550"/>
            <a:ext cx="5714700" cy="706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2"/>
          <p:cNvSpPr/>
          <p:nvPr/>
        </p:nvSpPr>
        <p:spPr>
          <a:xfrm>
            <a:off x="-2741925" y="481404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6959886" y="648411"/>
            <a:ext cx="966664" cy="349324"/>
            <a:chOff x="400036" y="4255033"/>
            <a:chExt cx="966664" cy="349324"/>
          </a:xfrm>
        </p:grpSpPr>
        <p:cxnSp>
          <p:nvCxnSpPr>
            <p:cNvPr id="287" name="Google Shape;287;p32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32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32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713225" y="509500"/>
            <a:ext cx="571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</a:t>
            </a:r>
            <a:endParaRPr/>
          </a:p>
        </p:txBody>
      </p:sp>
      <p:graphicFrame>
        <p:nvGraphicFramePr>
          <p:cNvPr id="291" name="Google Shape;291;p32"/>
          <p:cNvGraphicFramePr/>
          <p:nvPr/>
        </p:nvGraphicFramePr>
        <p:xfrm>
          <a:off x="641838" y="1329008"/>
          <a:ext cx="7860325" cy="3383130"/>
        </p:xfrm>
        <a:graphic>
          <a:graphicData uri="http://schemas.openxmlformats.org/drawingml/2006/table">
            <a:tbl>
              <a:tblPr>
                <a:noFill/>
                <a:tableStyleId>{A27228A2-EBB2-4DCA-8964-9FE24245F1A8}</a:tableStyleId>
              </a:tblPr>
              <a:tblGrid>
                <a:gridCol w="236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7EFEA"/>
                          </a:solidFill>
                          <a:latin typeface="Space Grotesk SemiBold"/>
                          <a:ea typeface="Space Grotesk SemiBold"/>
                          <a:cs typeface="Space Grotesk SemiBold"/>
                          <a:sym typeface="Space Grotesk SemiBold"/>
                        </a:rPr>
                        <a:t>Number of Purchases</a:t>
                      </a:r>
                      <a:endParaRPr sz="1800">
                        <a:solidFill>
                          <a:srgbClr val="F7EFEA"/>
                        </a:solidFill>
                        <a:latin typeface="Space Grotesk SemiBold"/>
                        <a:ea typeface="Space Grotesk SemiBold"/>
                        <a:cs typeface="Space Grotesk SemiBold"/>
                        <a:sym typeface="Space Grotes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The total count of transactions where customers buy a Spot’s insurance plan.</a:t>
                      </a:r>
                      <a:endParaRPr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7EFEA"/>
                          </a:solidFill>
                          <a:latin typeface="Space Grotesk SemiBold"/>
                          <a:ea typeface="Space Grotesk SemiBold"/>
                          <a:cs typeface="Space Grotesk SemiBold"/>
                          <a:sym typeface="Space Grotesk SemiBold"/>
                        </a:rPr>
                        <a:t>Total Revenue</a:t>
                      </a:r>
                      <a:endParaRPr sz="1800">
                        <a:solidFill>
                          <a:srgbClr val="F7EFEA"/>
                        </a:solidFill>
                        <a:latin typeface="Space Grotesk SemiBold"/>
                        <a:ea typeface="Space Grotesk SemiBold"/>
                        <a:cs typeface="Space Grotesk SemiBold"/>
                        <a:sym typeface="Space Grotes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The sum of all income generated from sales of Spot’s pet insurance plans over three and half months.</a:t>
                      </a:r>
                      <a:endParaRPr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7EFEA"/>
                          </a:solidFill>
                          <a:latin typeface="Space Grotesk SemiBold"/>
                          <a:ea typeface="Space Grotesk SemiBold"/>
                          <a:cs typeface="Space Grotesk SemiBold"/>
                          <a:sym typeface="Space Grotesk SemiBold"/>
                        </a:rPr>
                        <a:t>Profit Margin</a:t>
                      </a:r>
                      <a:endParaRPr sz="1800">
                        <a:solidFill>
                          <a:srgbClr val="F7EFEA"/>
                        </a:solidFill>
                        <a:latin typeface="Space Grotesk SemiBold"/>
                        <a:ea typeface="Space Grotesk SemiBold"/>
                        <a:cs typeface="Space Grotesk SemiBold"/>
                        <a:sym typeface="Space Grotes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The percentage of revenue that the Spot gets to keep after deducting costs, showing how much profit Spot makes for every dollar of revenue.</a:t>
                      </a:r>
                      <a:endParaRPr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7EFEA"/>
                          </a:solidFill>
                          <a:latin typeface="Space Grotesk SemiBold"/>
                          <a:ea typeface="Space Grotesk SemiBold"/>
                          <a:cs typeface="Space Grotesk SemiBold"/>
                          <a:sym typeface="Space Grotesk SemiBold"/>
                        </a:rPr>
                        <a:t>Total Profit</a:t>
                      </a:r>
                      <a:endParaRPr sz="1800">
                        <a:solidFill>
                          <a:srgbClr val="F7EFEA"/>
                        </a:solidFill>
                        <a:latin typeface="Space Grotesk SemiBold"/>
                        <a:ea typeface="Space Grotesk SemiBold"/>
                        <a:cs typeface="Space Grotesk SemiBold"/>
                        <a:sym typeface="Space Grotes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Measures the overall profit generated by a campaign by subtracting the total cost from the total revenue.</a:t>
                      </a:r>
                      <a:endParaRPr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7EFEA"/>
                          </a:solidFill>
                          <a:latin typeface="Space Grotesk SemiBold"/>
                          <a:ea typeface="Space Grotesk SemiBold"/>
                          <a:cs typeface="Space Grotesk SemiBold"/>
                          <a:sym typeface="Space Grotesk SemiBold"/>
                        </a:rPr>
                        <a:t>ROI</a:t>
                      </a:r>
                      <a:endParaRPr sz="1800">
                        <a:solidFill>
                          <a:srgbClr val="F7EFEA"/>
                        </a:solidFill>
                        <a:latin typeface="Space Grotesk SemiBold"/>
                        <a:ea typeface="Space Grotesk SemiBold"/>
                        <a:cs typeface="Space Grotesk SemiBold"/>
                        <a:sym typeface="Space Grotesk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Assesses the efficiency of a campaign by comparing the net profit to the total cost, expressed as a percentage.</a:t>
                      </a:r>
                      <a:endParaRPr>
                        <a:solidFill>
                          <a:schemeClr val="dk2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2" name="Google Shape;292;p32"/>
          <p:cNvSpPr/>
          <p:nvPr/>
        </p:nvSpPr>
        <p:spPr>
          <a:xfrm>
            <a:off x="1756725" y="4925425"/>
            <a:ext cx="5397900" cy="6687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/>
          <p:nvPr/>
        </p:nvSpPr>
        <p:spPr>
          <a:xfrm>
            <a:off x="1165513" y="467025"/>
            <a:ext cx="6346200" cy="70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/>
          </p:nvPr>
        </p:nvSpPr>
        <p:spPr>
          <a:xfrm>
            <a:off x="1350625" y="507950"/>
            <a:ext cx="607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Top Campaigns by Profit Margin</a:t>
            </a:r>
            <a:endParaRPr sz="2800" dirty="0"/>
          </a:p>
        </p:txBody>
      </p:sp>
      <p:sp>
        <p:nvSpPr>
          <p:cNvPr id="299" name="Google Shape;299;p33"/>
          <p:cNvSpPr txBox="1"/>
          <p:nvPr/>
        </p:nvSpPr>
        <p:spPr>
          <a:xfrm>
            <a:off x="492350" y="1477425"/>
            <a:ext cx="2907300" cy="955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If the company's objective is to invest in campaigns that returns the highest profit margin and ROI:</a:t>
            </a:r>
            <a:endParaRPr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0" name="Google Shape;300;p33"/>
          <p:cNvSpPr/>
          <p:nvPr/>
        </p:nvSpPr>
        <p:spPr>
          <a:xfrm rot="10800000">
            <a:off x="7650400" y="471350"/>
            <a:ext cx="2015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330350" y="4804675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 rot="10800000">
            <a:off x="7919600" y="649778"/>
            <a:ext cx="966664" cy="349324"/>
            <a:chOff x="400036" y="4255033"/>
            <a:chExt cx="966664" cy="349324"/>
          </a:xfrm>
        </p:grpSpPr>
        <p:cxnSp>
          <p:nvCxnSpPr>
            <p:cNvPr id="303" name="Google Shape;303;p33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33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33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6" name="Google Shape;306;p33"/>
          <p:cNvSpPr/>
          <p:nvPr/>
        </p:nvSpPr>
        <p:spPr>
          <a:xfrm rot="10800000">
            <a:off x="-523000" y="471350"/>
            <a:ext cx="15591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330350" y="2266475"/>
            <a:ext cx="32313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AutoNum type="arabicPeriod"/>
            </a:pPr>
            <a:r>
              <a:rPr lang="en" dirty="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Campaign 2 (</a:t>
            </a:r>
            <a:r>
              <a:rPr lang="en" dirty="0" err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Youtube</a:t>
            </a:r>
            <a:r>
              <a:rPr lang="en" dirty="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Videos): </a:t>
            </a:r>
            <a:r>
              <a:rPr lang="en" dirty="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Leads with the highest profit margin of 80.5% and a ROI of 413%.</a:t>
            </a:r>
            <a:endParaRPr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AutoNum type="arabicPeriod"/>
            </a:pPr>
            <a:r>
              <a:rPr lang="en" dirty="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Campaign 1 (AI-Driven Multi-Medium Ads): </a:t>
            </a:r>
            <a:r>
              <a:rPr lang="en" dirty="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Follows as the second strongest with a profit margin of 58.6% and a ROI of 142%.</a:t>
            </a:r>
            <a:endParaRPr dirty="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475" y="1297075"/>
            <a:ext cx="3721800" cy="36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254" y="1370275"/>
            <a:ext cx="3910074" cy="35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4"/>
          <p:cNvSpPr txBox="1">
            <a:spLocks noGrp="1"/>
          </p:cNvSpPr>
          <p:nvPr>
            <p:ph type="body" idx="1"/>
          </p:nvPr>
        </p:nvSpPr>
        <p:spPr>
          <a:xfrm>
            <a:off x="216900" y="1442825"/>
            <a:ext cx="4460700" cy="3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Cost-Efficiency of Leading Campaigns</a:t>
            </a:r>
            <a:endParaRPr sz="1800">
              <a:solidFill>
                <a:schemeClr val="accent4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</a:pPr>
            <a:r>
              <a:rPr lang="en"/>
              <a:t>Our top-performing campaigns, </a:t>
            </a:r>
            <a:r>
              <a:rPr lang="en" b="1">
                <a:solidFill>
                  <a:schemeClr val="dk1"/>
                </a:solidFill>
              </a:rPr>
              <a:t>YouTube Videos</a:t>
            </a:r>
            <a:r>
              <a:rPr lang="en"/>
              <a:t> and </a:t>
            </a:r>
            <a:r>
              <a:rPr lang="en" b="1">
                <a:solidFill>
                  <a:schemeClr val="accent6"/>
                </a:solidFill>
              </a:rPr>
              <a:t>AI-Driven Multi-Medium Ads</a:t>
            </a:r>
            <a:r>
              <a:rPr lang="en"/>
              <a:t>, achieve the lowest cost per purchase, resulting in higher </a:t>
            </a:r>
            <a:r>
              <a:rPr lang="en" b="1">
                <a:solidFill>
                  <a:schemeClr val="accent6"/>
                </a:solidFill>
              </a:rPr>
              <a:t>profit margins</a:t>
            </a:r>
            <a:r>
              <a:rPr lang="en"/>
              <a:t> and </a:t>
            </a:r>
            <a:r>
              <a:rPr lang="en" b="1">
                <a:solidFill>
                  <a:schemeClr val="accent6"/>
                </a:solidFill>
              </a:rPr>
              <a:t>ROI</a:t>
            </a:r>
            <a:r>
              <a:rPr lang="en" b="1"/>
              <a:t>.</a:t>
            </a:r>
            <a:endParaRPr b="1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What does it mean for Spot Pet Insurance?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/>
              <a:t>Having high profit margins and ROI from </a:t>
            </a:r>
            <a:r>
              <a:rPr lang="en" b="1">
                <a:solidFill>
                  <a:schemeClr val="dk1"/>
                </a:solidFill>
              </a:rPr>
              <a:t>Campaign 2(Youtube Videos)</a:t>
            </a:r>
            <a:r>
              <a:rPr lang="en"/>
              <a:t> and </a:t>
            </a:r>
            <a:r>
              <a:rPr lang="en" b="1">
                <a:solidFill>
                  <a:schemeClr val="dk1"/>
                </a:solidFill>
              </a:rPr>
              <a:t>Campaign 1 (AI-Driven Multi-Medium Ads) </a:t>
            </a:r>
            <a:r>
              <a:rPr lang="en"/>
              <a:t>means we can effectively convert marketing expenditures into substantial profits.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1910850" y="475904"/>
            <a:ext cx="5322300" cy="70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2021850" y="513278"/>
            <a:ext cx="51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 #1</a:t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-226200" y="475900"/>
            <a:ext cx="19542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7345925" y="475903"/>
            <a:ext cx="4319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34"/>
          <p:cNvGrpSpPr/>
          <p:nvPr/>
        </p:nvGrpSpPr>
        <p:grpSpPr>
          <a:xfrm>
            <a:off x="7768111" y="654336"/>
            <a:ext cx="966664" cy="349324"/>
            <a:chOff x="400036" y="4255033"/>
            <a:chExt cx="966664" cy="349324"/>
          </a:xfrm>
        </p:grpSpPr>
        <p:cxnSp>
          <p:nvCxnSpPr>
            <p:cNvPr id="320" name="Google Shape;320;p34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34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34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3" name="Google Shape;323;p34"/>
          <p:cNvSpPr txBox="1"/>
          <p:nvPr/>
        </p:nvSpPr>
        <p:spPr>
          <a:xfrm>
            <a:off x="7667075" y="1829575"/>
            <a:ext cx="1067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Cost Per Purchase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6700400" y="4474725"/>
            <a:ext cx="1067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Profit Margin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>
            <a:off x="7523300" y="4330125"/>
            <a:ext cx="1067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ROI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5270125" y="3868100"/>
            <a:ext cx="1067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$50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5980750" y="3339050"/>
            <a:ext cx="10677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exend"/>
                <a:ea typeface="Lexend"/>
                <a:cs typeface="Lexend"/>
                <a:sym typeface="Lexend"/>
              </a:rPr>
              <a:t>$100</a:t>
            </a:r>
            <a:endParaRPr sz="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191400" y="1310800"/>
            <a:ext cx="8761200" cy="19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Top Campaigns Show Lower Customer Acquisition Numbers</a:t>
            </a:r>
            <a:endParaRPr sz="1800">
              <a:solidFill>
                <a:schemeClr val="accent4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</a:pPr>
            <a:r>
              <a:rPr lang="en"/>
              <a:t>Although Campaigns 2 and 1 achieved the highest profit margins and ROI, they acquired the </a:t>
            </a:r>
            <a:r>
              <a:rPr lang="en" b="1">
                <a:solidFill>
                  <a:schemeClr val="dk1"/>
                </a:solidFill>
              </a:rPr>
              <a:t>fewest number of customers</a:t>
            </a:r>
            <a:r>
              <a:rPr lang="en"/>
              <a:t>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Hypothesis: Possibly due to low customer conversion rate due to low intent customers receiving Youtube Videos and AI-Driven Multi-Medium Ads?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What does it mean for Spot Pet Insurance?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/>
              <a:t>Low customer acquisition numbers can lead to </a:t>
            </a:r>
            <a:r>
              <a:rPr lang="en" b="1">
                <a:solidFill>
                  <a:schemeClr val="dk1"/>
                </a:solidFill>
              </a:rPr>
              <a:t>lower total revenue </a:t>
            </a:r>
            <a:r>
              <a:rPr lang="en"/>
              <a:t>and</a:t>
            </a:r>
            <a:r>
              <a:rPr lang="en" b="1">
                <a:solidFill>
                  <a:schemeClr val="dk1"/>
                </a:solidFill>
              </a:rPr>
              <a:t> total profits</a:t>
            </a:r>
            <a:r>
              <a:rPr lang="en"/>
              <a:t> overall, which explains why Campaigns 1 and 2 have lower total profits.</a:t>
            </a:r>
            <a:endParaRPr/>
          </a:p>
        </p:txBody>
      </p:sp>
      <p:sp>
        <p:nvSpPr>
          <p:cNvPr id="333" name="Google Shape;333;p35"/>
          <p:cNvSpPr/>
          <p:nvPr/>
        </p:nvSpPr>
        <p:spPr>
          <a:xfrm>
            <a:off x="1910850" y="475904"/>
            <a:ext cx="5322300" cy="706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title"/>
          </p:nvPr>
        </p:nvSpPr>
        <p:spPr>
          <a:xfrm>
            <a:off x="2021850" y="513278"/>
            <a:ext cx="510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 #2</a:t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-226200" y="475900"/>
            <a:ext cx="19542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7345925" y="475903"/>
            <a:ext cx="4319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35"/>
          <p:cNvGrpSpPr/>
          <p:nvPr/>
        </p:nvGrpSpPr>
        <p:grpSpPr>
          <a:xfrm>
            <a:off x="7768111" y="654336"/>
            <a:ext cx="966664" cy="349324"/>
            <a:chOff x="400036" y="4255033"/>
            <a:chExt cx="966664" cy="349324"/>
          </a:xfrm>
        </p:grpSpPr>
        <p:cxnSp>
          <p:nvCxnSpPr>
            <p:cNvPr id="338" name="Google Shape;338;p35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35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35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41" name="Google Shape;3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0775" y="3398200"/>
            <a:ext cx="766459" cy="162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332" y="3398196"/>
            <a:ext cx="5100301" cy="159382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/>
          <p:nvPr/>
        </p:nvSpPr>
        <p:spPr>
          <a:xfrm>
            <a:off x="1610338" y="4366400"/>
            <a:ext cx="5923200" cy="226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1610463" y="4796275"/>
            <a:ext cx="5923200" cy="226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/>
          <p:nvPr/>
        </p:nvSpPr>
        <p:spPr>
          <a:xfrm>
            <a:off x="614625" y="478200"/>
            <a:ext cx="6006300" cy="7011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6"/>
          <p:cNvSpPr txBox="1">
            <a:spLocks noGrp="1"/>
          </p:cNvSpPr>
          <p:nvPr>
            <p:ph type="subTitle" idx="4294967295"/>
          </p:nvPr>
        </p:nvSpPr>
        <p:spPr>
          <a:xfrm>
            <a:off x="487750" y="4154725"/>
            <a:ext cx="3868500" cy="6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Continuing Effective Strategies: Keep using the advertising content that has led to high profitability and efficient returns.</a:t>
            </a:r>
            <a:endParaRPr sz="1300"/>
          </a:p>
        </p:txBody>
      </p:sp>
      <p:sp>
        <p:nvSpPr>
          <p:cNvPr id="351" name="Google Shape;351;p36"/>
          <p:cNvSpPr txBox="1">
            <a:spLocks noGrp="1"/>
          </p:cNvSpPr>
          <p:nvPr>
            <p:ph type="subTitle" idx="4294967295"/>
          </p:nvPr>
        </p:nvSpPr>
        <p:spPr>
          <a:xfrm>
            <a:off x="639400" y="3550175"/>
            <a:ext cx="35652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Maintain High Profit Margins and ROI of Campaigns 1 and 2</a:t>
            </a:r>
            <a:endParaRPr sz="1800">
              <a:solidFill>
                <a:schemeClr val="accent4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52" name="Google Shape;352;p36"/>
          <p:cNvSpPr txBox="1">
            <a:spLocks noGrp="1"/>
          </p:cNvSpPr>
          <p:nvPr>
            <p:ph type="subTitle" idx="4294967295"/>
          </p:nvPr>
        </p:nvSpPr>
        <p:spPr>
          <a:xfrm>
            <a:off x="2872500" y="1543205"/>
            <a:ext cx="3399000" cy="8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the company faces budget constraints, prioritize Campaigns 1 and 2 due to their strong profit margins and ROI.</a:t>
            </a:r>
            <a:endParaRPr/>
          </a:p>
        </p:txBody>
      </p:sp>
      <p:sp>
        <p:nvSpPr>
          <p:cNvPr id="353" name="Google Shape;353;p36"/>
          <p:cNvSpPr txBox="1">
            <a:spLocks noGrp="1"/>
          </p:cNvSpPr>
          <p:nvPr>
            <p:ph type="subTitle" idx="4294967295"/>
          </p:nvPr>
        </p:nvSpPr>
        <p:spPr>
          <a:xfrm>
            <a:off x="2872501" y="1179312"/>
            <a:ext cx="3399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Prioritize Investment</a:t>
            </a:r>
            <a:endParaRPr sz="2200">
              <a:solidFill>
                <a:schemeClr val="accent3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54" name="Google Shape;354;p36"/>
          <p:cNvSpPr txBox="1">
            <a:spLocks noGrp="1"/>
          </p:cNvSpPr>
          <p:nvPr>
            <p:ph type="subTitle" idx="4294967295"/>
          </p:nvPr>
        </p:nvSpPr>
        <p:spPr>
          <a:xfrm>
            <a:off x="4939350" y="3915325"/>
            <a:ext cx="3399000" cy="11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Optimizing advertising algorithms to improve customer conversion rate. This will increase total profits and leverage high ROI campaigns.</a:t>
            </a:r>
            <a:endParaRPr sz="130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4294967295"/>
          </p:nvPr>
        </p:nvSpPr>
        <p:spPr>
          <a:xfrm>
            <a:off x="4847375" y="3550250"/>
            <a:ext cx="3744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Enhance Customer Acquisition</a:t>
            </a:r>
            <a:endParaRPr sz="1800"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2137699" y="2528026"/>
            <a:ext cx="734700" cy="73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4204645" y="2528026"/>
            <a:ext cx="734700" cy="734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6271501" y="2528026"/>
            <a:ext cx="734700" cy="734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9" name="Google Shape;359;p36"/>
          <p:cNvCxnSpPr>
            <a:stCxn id="356" idx="4"/>
            <a:endCxn id="351" idx="0"/>
          </p:cNvCxnSpPr>
          <p:nvPr/>
        </p:nvCxnSpPr>
        <p:spPr>
          <a:xfrm flipH="1">
            <a:off x="2421949" y="3262726"/>
            <a:ext cx="83100" cy="2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0" name="Google Shape;360;p36"/>
          <p:cNvCxnSpPr>
            <a:stCxn id="356" idx="6"/>
            <a:endCxn id="357" idx="2"/>
          </p:cNvCxnSpPr>
          <p:nvPr/>
        </p:nvCxnSpPr>
        <p:spPr>
          <a:xfrm>
            <a:off x="2872399" y="2895376"/>
            <a:ext cx="13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1" name="Google Shape;361;p36"/>
          <p:cNvCxnSpPr>
            <a:stCxn id="357" idx="6"/>
            <a:endCxn id="358" idx="2"/>
          </p:cNvCxnSpPr>
          <p:nvPr/>
        </p:nvCxnSpPr>
        <p:spPr>
          <a:xfrm>
            <a:off x="4939345" y="2895376"/>
            <a:ext cx="13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2" name="Google Shape;362;p36"/>
          <p:cNvCxnSpPr>
            <a:stCxn id="358" idx="4"/>
            <a:endCxn id="355" idx="0"/>
          </p:cNvCxnSpPr>
          <p:nvPr/>
        </p:nvCxnSpPr>
        <p:spPr>
          <a:xfrm>
            <a:off x="6638851" y="3262726"/>
            <a:ext cx="80400" cy="28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3" name="Google Shape;363;p36"/>
          <p:cNvCxnSpPr/>
          <p:nvPr/>
        </p:nvCxnSpPr>
        <p:spPr>
          <a:xfrm rot="10800000" flipH="1">
            <a:off x="4939357" y="2527488"/>
            <a:ext cx="190800" cy="19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64" name="Google Shape;364;p36"/>
          <p:cNvSpPr txBox="1">
            <a:spLocks noGrp="1"/>
          </p:cNvSpPr>
          <p:nvPr>
            <p:ph type="title"/>
          </p:nvPr>
        </p:nvSpPr>
        <p:spPr>
          <a:xfrm>
            <a:off x="720000" y="510375"/>
            <a:ext cx="542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title" idx="4294967295"/>
          </p:nvPr>
        </p:nvSpPr>
        <p:spPr>
          <a:xfrm>
            <a:off x="4219063" y="2609913"/>
            <a:ext cx="7059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6" name="Google Shape;366;p36"/>
          <p:cNvSpPr txBox="1">
            <a:spLocks noGrp="1"/>
          </p:cNvSpPr>
          <p:nvPr>
            <p:ph type="title" idx="4294967295"/>
          </p:nvPr>
        </p:nvSpPr>
        <p:spPr>
          <a:xfrm>
            <a:off x="6286015" y="2609925"/>
            <a:ext cx="7059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7" name="Google Shape;367;p36"/>
          <p:cNvSpPr txBox="1">
            <a:spLocks noGrp="1"/>
          </p:cNvSpPr>
          <p:nvPr>
            <p:ph type="title" idx="4294967295"/>
          </p:nvPr>
        </p:nvSpPr>
        <p:spPr>
          <a:xfrm>
            <a:off x="2166600" y="2609919"/>
            <a:ext cx="705900" cy="5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-1532875" y="1410313"/>
            <a:ext cx="26643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69" name="Google Shape;369;p36"/>
          <p:cNvGrpSpPr/>
          <p:nvPr/>
        </p:nvGrpSpPr>
        <p:grpSpPr>
          <a:xfrm rot="10800000">
            <a:off x="6822275" y="475650"/>
            <a:ext cx="2663700" cy="706200"/>
            <a:chOff x="6321625" y="4250900"/>
            <a:chExt cx="2663700" cy="706200"/>
          </a:xfrm>
        </p:grpSpPr>
        <p:sp>
          <p:nvSpPr>
            <p:cNvPr id="370" name="Google Shape;370;p36"/>
            <p:cNvSpPr/>
            <p:nvPr/>
          </p:nvSpPr>
          <p:spPr>
            <a:xfrm>
              <a:off x="6321625" y="4250900"/>
              <a:ext cx="2663700" cy="7062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371;p36"/>
            <p:cNvGrpSpPr/>
            <p:nvPr/>
          </p:nvGrpSpPr>
          <p:grpSpPr>
            <a:xfrm>
              <a:off x="7975250" y="4429333"/>
              <a:ext cx="695295" cy="349324"/>
              <a:chOff x="5545800" y="867258"/>
              <a:chExt cx="695295" cy="349324"/>
            </a:xfrm>
          </p:grpSpPr>
          <p:cxnSp>
            <p:nvCxnSpPr>
              <p:cNvPr id="372" name="Google Shape;372;p36"/>
              <p:cNvCxnSpPr/>
              <p:nvPr/>
            </p:nvCxnSpPr>
            <p:spPr>
              <a:xfrm>
                <a:off x="5545800" y="1039300"/>
                <a:ext cx="695100" cy="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36"/>
              <p:cNvCxnSpPr/>
              <p:nvPr/>
            </p:nvCxnSpPr>
            <p:spPr>
              <a:xfrm rot="10800000">
                <a:off x="5977395" y="867258"/>
                <a:ext cx="263700" cy="1704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36"/>
              <p:cNvCxnSpPr/>
              <p:nvPr/>
            </p:nvCxnSpPr>
            <p:spPr>
              <a:xfrm flipH="1">
                <a:off x="5986995" y="1038081"/>
                <a:ext cx="254100" cy="178500"/>
              </a:xfrm>
              <a:prstGeom prst="straightConnector1">
                <a:avLst/>
              </a:prstGeom>
              <a:noFill/>
              <a:ln w="28575" cap="rnd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5" name="Google Shape;375;p36"/>
          <p:cNvSpPr/>
          <p:nvPr/>
        </p:nvSpPr>
        <p:spPr>
          <a:xfrm>
            <a:off x="7686200" y="2117925"/>
            <a:ext cx="3230700" cy="706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492350" y="1569924"/>
            <a:ext cx="3006300" cy="100182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</a:rPr>
              <a:t>If the company's objective is generating the most total profits from selling pet insurance plans:</a:t>
            </a:r>
            <a:endParaRPr dirty="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330350" y="4804675"/>
            <a:ext cx="32685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330350" y="2349725"/>
            <a:ext cx="32313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AutoNum type="arabicPeriod"/>
            </a:pP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Campaign 5 (Search Engine 2 Brand Terms): </a:t>
            </a:r>
            <a:r>
              <a:rPr lang="en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Leads with the highest Total Profit of $194,126.56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AutoNum type="arabicPeriod"/>
            </a:pP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Campaign 6 (Search Engine 2 Non-Brand Terms): </a:t>
            </a:r>
            <a:r>
              <a:rPr lang="en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Follows as the second strongest with Total Profit of $157,324.69</a:t>
            </a:r>
            <a:endParaRPr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823300" y="467025"/>
            <a:ext cx="6928800" cy="706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948250" y="507950"/>
            <a:ext cx="666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Campaigns by Total Profit</a:t>
            </a:r>
            <a:endParaRPr/>
          </a:p>
        </p:txBody>
      </p:sp>
      <p:sp>
        <p:nvSpPr>
          <p:cNvPr id="385" name="Google Shape;385;p37"/>
          <p:cNvSpPr/>
          <p:nvPr/>
        </p:nvSpPr>
        <p:spPr>
          <a:xfrm rot="10800000">
            <a:off x="7872400" y="471350"/>
            <a:ext cx="1793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7"/>
          <p:cNvGrpSpPr/>
          <p:nvPr/>
        </p:nvGrpSpPr>
        <p:grpSpPr>
          <a:xfrm rot="10800000">
            <a:off x="8144150" y="649791"/>
            <a:ext cx="966664" cy="349324"/>
            <a:chOff x="400036" y="4255033"/>
            <a:chExt cx="966664" cy="349324"/>
          </a:xfrm>
        </p:grpSpPr>
        <p:cxnSp>
          <p:nvCxnSpPr>
            <p:cNvPr id="387" name="Google Shape;387;p37"/>
            <p:cNvCxnSpPr/>
            <p:nvPr/>
          </p:nvCxnSpPr>
          <p:spPr>
            <a:xfrm rot="10800000">
              <a:off x="400100" y="4432325"/>
              <a:ext cx="966600" cy="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37"/>
            <p:cNvCxnSpPr/>
            <p:nvPr/>
          </p:nvCxnSpPr>
          <p:spPr>
            <a:xfrm>
              <a:off x="400036" y="4433956"/>
              <a:ext cx="263700" cy="1704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7"/>
            <p:cNvCxnSpPr/>
            <p:nvPr/>
          </p:nvCxnSpPr>
          <p:spPr>
            <a:xfrm rot="10800000" flipH="1">
              <a:off x="400036" y="4255033"/>
              <a:ext cx="254100" cy="178500"/>
            </a:xfrm>
            <a:prstGeom prst="straightConnector1">
              <a:avLst/>
            </a:prstGeom>
            <a:noFill/>
            <a:ln w="28575" cap="rnd" cmpd="sng">
              <a:solidFill>
                <a:srgbClr val="929A8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0" name="Google Shape;390;p37"/>
          <p:cNvSpPr/>
          <p:nvPr/>
        </p:nvSpPr>
        <p:spPr>
          <a:xfrm rot="10800000">
            <a:off x="-523075" y="471350"/>
            <a:ext cx="1235400" cy="7062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3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650" y="1349375"/>
            <a:ext cx="3057949" cy="358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fe Insurance Company Profile by Slidesgo">
  <a:themeElements>
    <a:clrScheme name="Simple Light">
      <a:dk1>
        <a:srgbClr val="FFFFFF"/>
      </a:dk1>
      <a:lt1>
        <a:srgbClr val="F5ADE4"/>
      </a:lt1>
      <a:dk2>
        <a:srgbClr val="D7DDD2"/>
      </a:dk2>
      <a:lt2>
        <a:srgbClr val="002C4D"/>
      </a:lt2>
      <a:accent1>
        <a:srgbClr val="FAF8F8"/>
      </a:accent1>
      <a:accent2>
        <a:srgbClr val="2C2C2C"/>
      </a:accent2>
      <a:accent3>
        <a:srgbClr val="E76A28"/>
      </a:accent3>
      <a:accent4>
        <a:srgbClr val="FFB900"/>
      </a:accent4>
      <a:accent5>
        <a:srgbClr val="3C78D8"/>
      </a:accent5>
      <a:accent6>
        <a:srgbClr val="FFFFFF"/>
      </a:accent6>
      <a:hlink>
        <a:srgbClr val="D7DD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729</Words>
  <Application>Microsoft Macintosh PowerPoint</Application>
  <PresentationFormat>On-screen Show (16:9)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Bebas Neue</vt:lpstr>
      <vt:lpstr>Lexend</vt:lpstr>
      <vt:lpstr>PT Sans</vt:lpstr>
      <vt:lpstr>Nunito Light</vt:lpstr>
      <vt:lpstr>Abril Fatface</vt:lpstr>
      <vt:lpstr>Space Grotesk SemiBold</vt:lpstr>
      <vt:lpstr>Arial</vt:lpstr>
      <vt:lpstr>Anaheim</vt:lpstr>
      <vt:lpstr>Life Insurance Company Profile by Slidesgo</vt:lpstr>
      <vt:lpstr>Campaign Performance Analysis</vt:lpstr>
      <vt:lpstr>TABLE OF CONTENTS</vt:lpstr>
      <vt:lpstr>Introduction</vt:lpstr>
      <vt:lpstr>Key Performance Indicators</vt:lpstr>
      <vt:lpstr>Top Campaigns by Profit Margin</vt:lpstr>
      <vt:lpstr>Key Insight #1</vt:lpstr>
      <vt:lpstr>Key Insight #2</vt:lpstr>
      <vt:lpstr>Recommendations </vt:lpstr>
      <vt:lpstr>Top Campaigns by Total Profit</vt:lpstr>
      <vt:lpstr>Key Insight</vt:lpstr>
      <vt:lpstr>Recommendations</vt:lpstr>
      <vt:lpstr>Appendix</vt:lpstr>
      <vt:lpstr>SQL Code</vt:lpstr>
      <vt:lpstr>Output</vt:lpstr>
      <vt:lpstr>SQL Code</vt:lpstr>
      <vt:lpstr>Output</vt:lpstr>
      <vt:lpstr>SQL Code</vt:lpstr>
      <vt:lpstr>Output </vt:lpstr>
      <vt:lpstr>SQL Code</vt:lpstr>
      <vt:lpstr>Output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Performance Analysis</dc:title>
  <cp:lastModifiedBy>舒涵 王</cp:lastModifiedBy>
  <cp:revision>1</cp:revision>
  <dcterms:modified xsi:type="dcterms:W3CDTF">2024-07-24T00:12:06Z</dcterms:modified>
</cp:coreProperties>
</file>