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embeddings/oleObject1.docx" ContentType="application/vnd.openxmlformats-officedocument.wordprocessingml.document"/>
  <Override PartName="/ppt/embeddings/oleObject2.bin" ContentType="application/vnd.openxmlformats-officedocument.oleObject"/>
  <Override PartName="/ppt/embeddings/oleObject1.bin" ContentType="application/vnd.openxmlformats-officedocument.oleObject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charts/chart8.xml" ContentType="application/vnd.openxmlformats-officedocument.drawingml.chart+xml"/>
  <Override PartName="/ppt/charts/chart7.xml" ContentType="application/vnd.openxmlformats-officedocument.drawingml.chart+xml"/>
  <Override PartName="/ppt/media/image15.jpeg" ContentType="image/jpeg"/>
  <Override PartName="/ppt/media/image14.png" ContentType="image/png"/>
  <Override PartName="/ppt/media/image13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6.pct" ContentType="image/x-pict"/>
  <Override PartName="/ppt/media/image12.png" ContentType="image/png"/>
  <Override PartName="/ppt/media/image1.emf" ContentType="image/x-emf"/>
  <Override PartName="/ppt/media/image2.png" ContentType="image/png"/>
  <Override PartName="/ppt/media/image8.jpeg" ContentType="image/jpeg"/>
  <Override PartName="/ppt/media/image5.pct" ContentType="image/x-pict"/>
  <Override PartName="/ppt/media/image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_rels/notesSlide2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Escherichia coli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0.246721130776324</c:v>
                </c:pt>
                <c:pt idx="1">
                  <c:v>0.253669989381519</c:v>
                </c:pt>
                <c:pt idx="2">
                  <c:v>0.252833554398586</c:v>
                </c:pt>
                <c:pt idx="3">
                  <c:v>0.246775325443569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Streptomyces coelicolor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0.139639576461093</c:v>
                </c:pt>
                <c:pt idx="1">
                  <c:v>0.359814804159584</c:v>
                </c:pt>
                <c:pt idx="2">
                  <c:v>0.360168868673319</c:v>
                </c:pt>
                <c:pt idx="3">
                  <c:v>0.140376750706003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Saccharomyces cerevisiae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0.311215307719071</c:v>
                </c:pt>
                <c:pt idx="1">
                  <c:v>0.188870531544134</c:v>
                </c:pt>
                <c:pt idx="2">
                  <c:v>0.190193696460615</c:v>
                </c:pt>
                <c:pt idx="3">
                  <c:v>0.309720464276179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Rubrobacter xylanophilus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0.14777626770597</c:v>
                </c:pt>
                <c:pt idx="1">
                  <c:v>0.353411673819529</c:v>
                </c:pt>
                <c:pt idx="2">
                  <c:v>0.351354166537497</c:v>
                </c:pt>
                <c:pt idx="3">
                  <c:v>0.147457891937001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Spiribacter curvatus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4"/>
                <c:pt idx="0">
                  <c:v>0.18023534345705</c:v>
                </c:pt>
                <c:pt idx="1">
                  <c:v>0.319931009103455</c:v>
                </c:pt>
                <c:pt idx="2">
                  <c:v>0.318643269001692</c:v>
                </c:pt>
                <c:pt idx="3">
                  <c:v>0.181190378437801</c:v>
                </c:pt>
              </c:numCache>
            </c:numRef>
          </c:val>
        </c:ser>
        <c:gapWidth val="150"/>
        <c:overlap val="0"/>
        <c:axId val="80747464"/>
        <c:axId val="90447027"/>
      </c:barChart>
      <c:catAx>
        <c:axId val="80747464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defRPr>
            </a:pPr>
          </a:p>
        </c:txPr>
        <c:crossAx val="90447027"/>
        <c:crosses val="autoZero"/>
        <c:auto val="1"/>
        <c:lblAlgn val="ctr"/>
        <c:lblOffset val="100"/>
      </c:catAx>
      <c:valAx>
        <c:axId val="90447027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defRPr>
            </a:pPr>
          </a:p>
        </c:txPr>
        <c:crossAx val="80747464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Escherichia coli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6"/>
                <c:pt idx="0">
                  <c:v>0.0725086201686134</c:v>
                </c:pt>
                <c:pt idx="1">
                  <c:v>0.0553513202098932</c:v>
                </c:pt>
                <c:pt idx="2">
                  <c:v>0.0518226037364198</c:v>
                </c:pt>
                <c:pt idx="3">
                  <c:v>0.0670386319867272</c:v>
                </c:pt>
                <c:pt idx="4">
                  <c:v>0.070370777936116</c:v>
                </c:pt>
                <c:pt idx="5">
                  <c:v>0.0591060009306787</c:v>
                </c:pt>
                <c:pt idx="6">
                  <c:v>0.0726678974063529</c:v>
                </c:pt>
                <c:pt idx="7">
                  <c:v>0.0515253597102807</c:v>
                </c:pt>
                <c:pt idx="8">
                  <c:v>0.0580035525988735</c:v>
                </c:pt>
                <c:pt idx="9">
                  <c:v>0.0810759719356079</c:v>
                </c:pt>
                <c:pt idx="10">
                  <c:v>0.058601531155785</c:v>
                </c:pt>
                <c:pt idx="11">
                  <c:v>0.0551523614457964</c:v>
                </c:pt>
                <c:pt idx="12">
                  <c:v>0.0458382253980507</c:v>
                </c:pt>
                <c:pt idx="13">
                  <c:v>0.0581367429072486</c:v>
                </c:pt>
                <c:pt idx="14">
                  <c:v>0.069741384837505</c:v>
                </c:pt>
                <c:pt idx="15">
                  <c:v>0.0730590176360502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Streptomyces coelicolor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6"/>
                <c:pt idx="0">
                  <c:v>0.0160789040476226</c:v>
                </c:pt>
                <c:pt idx="1">
                  <c:v>0.0574817064807065</c:v>
                </c:pt>
                <c:pt idx="2">
                  <c:v>0.0475484618954314</c:v>
                </c:pt>
                <c:pt idx="3">
                  <c:v>0.0185304090207608</c:v>
                </c:pt>
                <c:pt idx="4">
                  <c:v>0.0505561331468254</c:v>
                </c:pt>
                <c:pt idx="5">
                  <c:v>0.113789566382465</c:v>
                </c:pt>
                <c:pt idx="6">
                  <c:v>0.147069425587138</c:v>
                </c:pt>
                <c:pt idx="7">
                  <c:v>0.0483997187804187</c:v>
                </c:pt>
                <c:pt idx="8">
                  <c:v>0.0631958842811904</c:v>
                </c:pt>
                <c:pt idx="9">
                  <c:v>0.125397825650485</c:v>
                </c:pt>
                <c:pt idx="10">
                  <c:v>0.114180848575447</c:v>
                </c:pt>
                <c:pt idx="11">
                  <c:v>0.0573943499425611</c:v>
                </c:pt>
                <c:pt idx="12">
                  <c:v>0.00980867040698428</c:v>
                </c:pt>
                <c:pt idx="13">
                  <c:v>0.063145634945089</c:v>
                </c:pt>
                <c:pt idx="14">
                  <c:v>0.0513701723916674</c:v>
                </c:pt>
                <c:pt idx="15">
                  <c:v>0.0160522884652041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Saccharomyces cerevisiae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6"/>
                <c:pt idx="0">
                  <c:v>0.10945524997193</c:v>
                </c:pt>
                <c:pt idx="1">
                  <c:v>0.0520466965896658</c:v>
                </c:pt>
                <c:pt idx="2">
                  <c:v>0.0589921745873837</c:v>
                </c:pt>
                <c:pt idx="3">
                  <c:v>0.0907213897222592</c:v>
                </c:pt>
                <c:pt idx="4">
                  <c:v>0.0645479042150696</c:v>
                </c:pt>
                <c:pt idx="5">
                  <c:v>0.0381002551027069</c:v>
                </c:pt>
                <c:pt idx="6">
                  <c:v>0.0285012650692067</c:v>
                </c:pt>
                <c:pt idx="7">
                  <c:v>0.05772123044626</c:v>
                </c:pt>
                <c:pt idx="8">
                  <c:v>0.0631424893533133</c:v>
                </c:pt>
                <c:pt idx="9">
                  <c:v>0.0367555478963818</c:v>
                </c:pt>
                <c:pt idx="10">
                  <c:v>0.0381067828075919</c:v>
                </c:pt>
                <c:pt idx="11">
                  <c:v>0.0521883477856719</c:v>
                </c:pt>
                <c:pt idx="12">
                  <c:v>0.0740692145604374</c:v>
                </c:pt>
                <c:pt idx="13">
                  <c:v>0.0619681552444886</c:v>
                </c:pt>
                <c:pt idx="14">
                  <c:v>0.0645935981492651</c:v>
                </c:pt>
                <c:pt idx="15">
                  <c:v>0.109089698498366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Rubrobacter xylanophilus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6"/>
                <c:pt idx="0">
                  <c:v>0.0198050250066108</c:v>
                </c:pt>
                <c:pt idx="1">
                  <c:v>0.044260755725728</c:v>
                </c:pt>
                <c:pt idx="2">
                  <c:v>0.0616799767619717</c:v>
                </c:pt>
                <c:pt idx="3">
                  <c:v>0.0220305560231475</c:v>
                </c:pt>
                <c:pt idx="4">
                  <c:v>0.0461796910917068</c:v>
                </c:pt>
                <c:pt idx="5">
                  <c:v>0.122317094304048</c:v>
                </c:pt>
                <c:pt idx="6">
                  <c:v>0.123622838368911</c:v>
                </c:pt>
                <c:pt idx="7">
                  <c:v>0.0612921596145017</c:v>
                </c:pt>
                <c:pt idx="8">
                  <c:v>0.0658362233615965</c:v>
                </c:pt>
                <c:pt idx="9">
                  <c:v>0.12053487145768</c:v>
                </c:pt>
                <c:pt idx="10">
                  <c:v>0.12051658112059</c:v>
                </c:pt>
                <c:pt idx="11">
                  <c:v>0.0444662895137157</c:v>
                </c:pt>
                <c:pt idx="12">
                  <c:v>0.0159553740575438</c:v>
                </c:pt>
                <c:pt idx="13">
                  <c:v>0.0662990618917106</c:v>
                </c:pt>
                <c:pt idx="14">
                  <c:v>0.0455348792078238</c:v>
                </c:pt>
                <c:pt idx="15">
                  <c:v>0.0196686224927125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Spiribacter curvatus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6"/>
                <c:pt idx="0">
                  <c:v>0.0284683618546373</c:v>
                </c:pt>
                <c:pt idx="1">
                  <c:v>0.0496789731292464</c:v>
                </c:pt>
                <c:pt idx="2">
                  <c:v>0.0507310692764049</c:v>
                </c:pt>
                <c:pt idx="3">
                  <c:v>0.0513570327462979</c:v>
                </c:pt>
                <c:pt idx="4">
                  <c:v>0.0641571033358766</c:v>
                </c:pt>
                <c:pt idx="5">
                  <c:v>0.0886221018047056</c:v>
                </c:pt>
                <c:pt idx="6">
                  <c:v>0.116438029097439</c:v>
                </c:pt>
                <c:pt idx="7">
                  <c:v>0.0507139409227511</c:v>
                </c:pt>
                <c:pt idx="8">
                  <c:v>0.0694969973477003</c:v>
                </c:pt>
                <c:pt idx="9">
                  <c:v>0.111821678267233</c:v>
                </c:pt>
                <c:pt idx="10">
                  <c:v>0.0873764033571573</c:v>
                </c:pt>
                <c:pt idx="11">
                  <c:v>0.0499478363775089</c:v>
                </c:pt>
                <c:pt idx="12">
                  <c:v>0.0181129744683722</c:v>
                </c:pt>
                <c:pt idx="13">
                  <c:v>0.0698084219595874</c:v>
                </c:pt>
                <c:pt idx="14">
                  <c:v>0.064097932659618</c:v>
                </c:pt>
                <c:pt idx="15">
                  <c:v>0.0291711433954625</c:v>
                </c:pt>
              </c:numCache>
            </c:numRef>
          </c:val>
        </c:ser>
        <c:gapWidth val="150"/>
        <c:overlap val="0"/>
        <c:axId val="33030303"/>
        <c:axId val="14549954"/>
      </c:barChart>
      <c:catAx>
        <c:axId val="33030303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defRPr>
            </a:pPr>
          </a:p>
        </c:txPr>
        <c:crossAx val="14549954"/>
        <c:crosses val="autoZero"/>
        <c:auto val="1"/>
        <c:lblAlgn val="ctr"/>
        <c:lblOffset val="100"/>
      </c:catAx>
      <c:valAx>
        <c:axId val="14549954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defRPr>
            </a:pPr>
          </a:p>
        </c:txPr>
        <c:crossAx val="33030303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C1A77A5-24C1-4097-8DD7-04A51D74D89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constructed phylogenetic tree based on dinucleotide frequencies as they showed the biggest variation across species and in some papers were even referred to as the genomic signature.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used neighbor joining method because it does not assume constant evolutionary rate.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 evolutionary rate dictates that the same number of substitutions will have occurred in each sequence since the time of the last common ancestor.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0ED1F7-8046-4F99-878D-F66D2B7C138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26106EB-4978-4B36-ADF1-AF39A3E2A86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GC content is related to genome thermostability because of the higher number of hydrogen bonds in this base pair.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Rubrobacter xylanophilus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is thermophilic bacteria, first isolated from hot springs in Japan.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3D0760-EEDC-484C-BCE3-D9CA34FC8BA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greatly variable distribution among species which shows that nucleotide, dinucleotide frequency patterns might be species specific which will be useful in exploring the evolutionary relationship between genes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416BC2-AB18-4B20-8C84-FE615940FC6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rgbClr val="9fb8cd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rgbClr val="9fb8cd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Click to edit Master title style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5080"/>
            <a:ext cx="228564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5/31/18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5080"/>
            <a:ext cx="347436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216080" y="6355080"/>
            <a:ext cx="121896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56F1AF0-EE27-455D-AFAC-7E74294BC5E7}" type="slidenum">
              <a:rPr b="0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noFill/>
          <a:ln w="6480">
            <a:solidFill>
              <a:srgbClr val="727ca3"/>
            </a:solidFill>
            <a:round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noFill/>
          <a:ln w="6480">
            <a:solidFill>
              <a:srgbClr val="9fb8cd"/>
            </a:solidFill>
            <a:round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rgbClr val="727ca3"/>
          </a:solidFill>
          <a:ln w="648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rgbClr val="9fb8cd"/>
          </a:solidFill>
          <a:ln w="648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lt-L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rgbClr val="9fb8cd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rgbClr val="9fb8cd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Click to edit 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Master title 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style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5/31/18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2898720" y="6356520"/>
            <a:ext cx="350496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266B1E6-8D9D-49E5-977E-4471CF96D0B6}" type="slidenum">
              <a:rPr b="0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lt-L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LevelClick to edit Master text styles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b="0" lang="lt-L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package" Target="../embeddings/oleObject1.docx"/><Relationship Id="rId3" Type="http://schemas.openxmlformats.org/officeDocument/2006/relationships/image" Target="../media/image1.emf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pct"/><Relationship Id="rId3" Type="http://schemas.openxmlformats.org/officeDocument/2006/relationships/oleObject" Target="../embeddings/oleObject2.bin"/><Relationship Id="rId4" Type="http://schemas.openxmlformats.org/officeDocument/2006/relationships/image" Target="../media/image6.pct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Comparative genomics </a:t>
            </a: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
</a:t>
            </a: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FuMiSh ORF Predictor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057400" y="5263560"/>
            <a:ext cx="6400440" cy="7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Shuhan Xu, Fuqi Xu, Milda Valiukonytė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Amino acid frequencies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1303200" y="1602000"/>
            <a:ext cx="6762240" cy="474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360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ORF prediction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Assu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mpti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ons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ORF begins with a start codon and ends with a stop codon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If more than one ORF share the same stop codon, the longest one is kept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Minimum ORF length of 200 bp for prokaryote and 300 bp for eukaryote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Maximum overlap of 60 bp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Longer ORF is kept if overlap occurs between two ORFs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paris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on 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with 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Unip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rot 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prote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ome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9" name="Formula 2"/>
              <p:cNvSpPr txBox="1"/>
              <p:nvPr/>
            </p:nvSpPr>
            <p:spPr>
              <a:xfrm>
                <a:off x="183240" y="1280160"/>
                <a:ext cx="8229240" cy="4937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120" name="CustomShape 3"/>
          <p:cNvSpPr/>
          <p:nvPr/>
        </p:nvSpPr>
        <p:spPr>
          <a:xfrm>
            <a:off x="1737360" y="2011680"/>
            <a:ext cx="64008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4206240" y="3931920"/>
            <a:ext cx="64008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1737360" y="3749040"/>
            <a:ext cx="64008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4206240" y="2011680"/>
            <a:ext cx="64008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7"/>
          <p:cNvSpPr txBox="1"/>
          <p:nvPr/>
        </p:nvSpPr>
        <p:spPr>
          <a:xfrm>
            <a:off x="1097280" y="2854080"/>
            <a:ext cx="2018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Predicted proteins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8"/>
          <p:cNvSpPr txBox="1"/>
          <p:nvPr/>
        </p:nvSpPr>
        <p:spPr>
          <a:xfrm>
            <a:off x="1097280" y="4754880"/>
            <a:ext cx="228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Predicted proteome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9"/>
          <p:cNvSpPr txBox="1"/>
          <p:nvPr/>
        </p:nvSpPr>
        <p:spPr>
          <a:xfrm>
            <a:off x="3594600" y="2919600"/>
            <a:ext cx="20185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Uniprot proteins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10"/>
          <p:cNvSpPr txBox="1"/>
          <p:nvPr/>
        </p:nvSpPr>
        <p:spPr>
          <a:xfrm>
            <a:off x="3749040" y="4754880"/>
            <a:ext cx="2468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Uniprot proteome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11"/>
          <p:cNvSpPr/>
          <p:nvPr/>
        </p:nvSpPr>
        <p:spPr>
          <a:xfrm>
            <a:off x="2468880" y="2651760"/>
            <a:ext cx="1097280" cy="1554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2"/>
          <p:cNvSpPr/>
          <p:nvPr/>
        </p:nvSpPr>
        <p:spPr>
          <a:xfrm flipV="1">
            <a:off x="2560320" y="2651760"/>
            <a:ext cx="1280160" cy="137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13"/>
          <p:cNvSpPr txBox="1"/>
          <p:nvPr/>
        </p:nvSpPr>
        <p:spPr>
          <a:xfrm>
            <a:off x="2926080" y="2194560"/>
            <a:ext cx="904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14"/>
          <p:cNvSpPr txBox="1"/>
          <p:nvPr/>
        </p:nvSpPr>
        <p:spPr>
          <a:xfrm>
            <a:off x="2103120" y="3291840"/>
            <a:ext cx="315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Object 15"/>
          <p:cNvGraphicFramePr/>
          <p:nvPr/>
        </p:nvGraphicFramePr>
        <p:xfrm>
          <a:off x="1029960" y="5002200"/>
          <a:ext cx="6119280" cy="10778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3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29960" y="5002200"/>
                    <a:ext cx="6119280" cy="1077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Comparison with Glimmer (“ground 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truth”)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Use minimum gene length of 110 bp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Use maximum overlap of 50 bp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Analyzed nucleotide level prediction accuracy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 each reading frame, each nucleotide is classified as True Positive (TP), True Negative (TN), False Positive (FP) or False Negative (FN)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36" name="Picture 4" descr=""/>
          <p:cNvPicPr/>
          <p:nvPr/>
        </p:nvPicPr>
        <p:blipFill>
          <a:blip r:embed="rId1"/>
          <a:stretch/>
        </p:blipFill>
        <p:spPr>
          <a:xfrm>
            <a:off x="1365120" y="4140360"/>
            <a:ext cx="5829120" cy="152352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1600200" y="5664240"/>
            <a:ext cx="5498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Source: Zvelebil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and Baum,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Understanding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Bioinformatics,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Figure 9.12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Comparison with Glimmer (“ground truth”)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Sum up all TP, TN, FP and FN for all six reading frames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Sensitivity = TP / ( TP + FN )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Specificity = TP/ ( TP + FP )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Calculate approximate correlation coefficient (AC)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600200" y="5664240"/>
            <a:ext cx="5498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Source: Zvelebil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and Baum,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Understanding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Bioinformatics,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Box 10.1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10" descr=""/>
          <p:cNvPicPr/>
          <p:nvPr/>
        </p:nvPicPr>
        <p:blipFill>
          <a:blip r:embed="rId1"/>
          <a:stretch/>
        </p:blipFill>
        <p:spPr>
          <a:xfrm>
            <a:off x="3435480" y="4852800"/>
            <a:ext cx="1828440" cy="825120"/>
          </a:xfrm>
          <a:prstGeom prst="rect">
            <a:avLst/>
          </a:prstGeom>
          <a:ln>
            <a:noFill/>
          </a:ln>
        </p:spPr>
      </p:pic>
      <p:pic>
        <p:nvPicPr>
          <p:cNvPr id="142" name="Picture 12" descr=""/>
          <p:cNvPicPr/>
          <p:nvPr/>
        </p:nvPicPr>
        <p:blipFill>
          <a:blip r:embed="rId2"/>
          <a:stretch/>
        </p:blipFill>
        <p:spPr>
          <a:xfrm>
            <a:off x="2063880" y="3774960"/>
            <a:ext cx="4571640" cy="109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Comparison with Glimmer (“ground truth”)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556920" y="2320200"/>
          <a:ext cx="8029800" cy="3015360"/>
        </p:xfrm>
        <a:graphic>
          <a:graphicData uri="http://schemas.openxmlformats.org/drawingml/2006/table">
            <a:tbl>
              <a:tblPr/>
              <a:tblGrid>
                <a:gridCol w="1122480"/>
                <a:gridCol w="2194920"/>
                <a:gridCol w="862200"/>
                <a:gridCol w="1156320"/>
                <a:gridCol w="1331640"/>
                <a:gridCol w="1362600"/>
              </a:tblGrid>
              <a:tr h="71388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Genome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Species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true ORF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predicted ORF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average true length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average predicted length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9996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Escherichia coli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5323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6329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888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773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Streptomyces coelicolor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8548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8175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54432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Saccharomyces cerevisiae ch4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1604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1235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782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Rubrobacter xylanophilus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3375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3167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879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869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9924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Spiribacter curvatus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1862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1955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973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Comparison with Glimmer (“ground truth”)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457200" y="1554480"/>
            <a:ext cx="5394960" cy="4046400"/>
          </a:xfrm>
          <a:prstGeom prst="rect">
            <a:avLst/>
          </a:prstGeom>
          <a:ln>
            <a:noFill/>
          </a:ln>
        </p:spPr>
      </p:pic>
      <p:sp>
        <p:nvSpPr>
          <p:cNvPr id="147" name="TextShape 2"/>
          <p:cNvSpPr txBox="1"/>
          <p:nvPr/>
        </p:nvSpPr>
        <p:spPr>
          <a:xfrm>
            <a:off x="1097280" y="5394960"/>
            <a:ext cx="9202680" cy="222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gene length(genome 51):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973bp in GLIMMER    897bp in FuMiSh predictor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Comparison with Glimmer (“ground truth”)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graphicFrame>
        <p:nvGraphicFramePr>
          <p:cNvPr id="149" name="Table 2"/>
          <p:cNvGraphicFramePr/>
          <p:nvPr/>
        </p:nvGraphicFramePr>
        <p:xfrm>
          <a:off x="659520" y="2291040"/>
          <a:ext cx="7824240" cy="2833560"/>
        </p:xfrm>
        <a:graphic>
          <a:graphicData uri="http://schemas.openxmlformats.org/drawingml/2006/table">
            <a:tbl>
              <a:tblPr/>
              <a:tblGrid>
                <a:gridCol w="1244160"/>
                <a:gridCol w="1885320"/>
                <a:gridCol w="1564920"/>
                <a:gridCol w="1564920"/>
                <a:gridCol w="1565280"/>
              </a:tblGrid>
              <a:tr h="45864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Genome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Species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Sensitivity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Specificity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5864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Escherichia coli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0.917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0.922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Streptomyces coelicolor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0.61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0.529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Saccharomyces cerevisiae ch4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0.88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Rubrobacter xylanophilus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0.623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0.671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0.586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Spiribacter curvatus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0.841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0.869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0.829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sp>
        <p:nvSpPr>
          <p:cNvPr id="150" name="CustomShape 3"/>
          <p:cNvSpPr/>
          <p:nvPr/>
        </p:nvSpPr>
        <p:spPr>
          <a:xfrm>
            <a:off x="7246800" y="3366000"/>
            <a:ext cx="951480" cy="34596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7248600" y="4296240"/>
            <a:ext cx="951480" cy="34596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Analysis of comparison with Glimmer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53" name="Content Placeholder 4" descr=""/>
          <p:cNvPicPr/>
          <p:nvPr/>
        </p:nvPicPr>
        <p:blipFill>
          <a:blip r:embed="rId1"/>
          <a:stretch/>
        </p:blipFill>
        <p:spPr>
          <a:xfrm>
            <a:off x="1300680" y="2455200"/>
            <a:ext cx="6542640" cy="218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Cont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ents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721520"/>
            <a:ext cx="8229240" cy="44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Genomes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Genetic composition analysis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ORF prediction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Evolutionary relationship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Analysis of comparison with Glimmer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graphicFrame>
        <p:nvGraphicFramePr>
          <p:cNvPr id="155" name="Table 2"/>
          <p:cNvGraphicFramePr/>
          <p:nvPr/>
        </p:nvGraphicFramePr>
        <p:xfrm>
          <a:off x="911880" y="2373120"/>
          <a:ext cx="7319160" cy="2833560"/>
        </p:xfrm>
        <a:graphic>
          <a:graphicData uri="http://schemas.openxmlformats.org/drawingml/2006/table">
            <a:tbl>
              <a:tblPr/>
              <a:tblGrid>
                <a:gridCol w="1350000"/>
                <a:gridCol w="2014200"/>
                <a:gridCol w="2136240"/>
                <a:gridCol w="1819080"/>
              </a:tblGrid>
              <a:tr h="47916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Genome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Species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Fraction of GTG and TTG start codons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Fraction of GTG start codons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3812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Escherichia coli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0.198760098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0.13995867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Streptomyces coelicolor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0.45414132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0.407814693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Saccharomyces cerevisiae ch4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0.194353963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0.10640608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Rubrobacter xylanophilus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0.56237037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0.437925926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Spiribacter curvatus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0.249194415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0.186358754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sp>
        <p:nvSpPr>
          <p:cNvPr id="156" name="CustomShape 3"/>
          <p:cNvSpPr/>
          <p:nvPr/>
        </p:nvSpPr>
        <p:spPr>
          <a:xfrm>
            <a:off x="4572000" y="3346200"/>
            <a:ext cx="3512160" cy="4435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4572000" y="4285440"/>
            <a:ext cx="3512160" cy="4435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Improvement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638800" y="3008520"/>
            <a:ext cx="3304800" cy="1380600"/>
          </a:xfrm>
          <a:prstGeom prst="rect">
            <a:avLst/>
          </a:prstGeom>
          <a:ln>
            <a:noFill/>
          </a:ln>
        </p:spPr>
      </p:pic>
      <p:sp>
        <p:nvSpPr>
          <p:cNvPr id="160" name="TextShape 2"/>
          <p:cNvSpPr txBox="1"/>
          <p:nvPr/>
        </p:nvSpPr>
        <p:spPr>
          <a:xfrm>
            <a:off x="1188720" y="1737360"/>
            <a:ext cx="569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improvements mainly focus on overlapping genes.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Adding promoter information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600200" y="5664240"/>
            <a:ext cx="5498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798840" y="2103120"/>
            <a:ext cx="3480480" cy="155448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4908600" y="2103120"/>
            <a:ext cx="3961080" cy="1793160"/>
          </a:xfrm>
          <a:prstGeom prst="rect">
            <a:avLst/>
          </a:prstGeom>
          <a:ln>
            <a:noFill/>
          </a:ln>
        </p:spPr>
      </p:pic>
      <p:sp>
        <p:nvSpPr>
          <p:cNvPr id="166" name="TextShape 4"/>
          <p:cNvSpPr txBox="1"/>
          <p:nvPr/>
        </p:nvSpPr>
        <p:spPr>
          <a:xfrm>
            <a:off x="274320" y="4152960"/>
            <a:ext cx="438912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Distance(TSS,start codon) = 20-40 bp[1].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Distance(TATA box,TSS) = 25-30 bp[2].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we assume: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Distance(TATA box,start codon) = 45-70bp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3"/>
          <a:srcRect l="4654" t="31125" r="66343" b="51090"/>
          <a:stretch/>
        </p:blipFill>
        <p:spPr>
          <a:xfrm>
            <a:off x="4480560" y="4297680"/>
            <a:ext cx="4508280" cy="1554120"/>
          </a:xfrm>
          <a:prstGeom prst="rect">
            <a:avLst/>
          </a:prstGeom>
          <a:ln>
            <a:noFill/>
          </a:ln>
        </p:spPr>
      </p:pic>
      <p:sp>
        <p:nvSpPr>
          <p:cNvPr id="168" name="TextShape 5"/>
          <p:cNvSpPr txBox="1"/>
          <p:nvPr/>
        </p:nvSpPr>
        <p:spPr>
          <a:xfrm>
            <a:off x="64440" y="6309360"/>
            <a:ext cx="18223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Mendoza-Vargas, Alfredo, et al. "Genome-wide identification of transcription start sites, promoters and transcription factor binding sites in E. coli." PLoS One 4.10 (2009): e7526.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Zvelebil, Marketa J., and Jeremy O. Baum. Understanding bioinformatics. Garland Science, 2007.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6"/>
          <p:cNvSpPr txBox="1"/>
          <p:nvPr/>
        </p:nvSpPr>
        <p:spPr>
          <a:xfrm>
            <a:off x="1279440" y="3567600"/>
            <a:ext cx="1398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Prokaryotes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distribution of gene size helps with the selection of overlapping ORFs and evaluating 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1600200" y="5664240"/>
            <a:ext cx="5498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754880" y="2468880"/>
            <a:ext cx="3304800" cy="138060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1005840" y="2560320"/>
            <a:ext cx="2413440" cy="3621960"/>
          </a:xfrm>
          <a:prstGeom prst="rect">
            <a:avLst/>
          </a:prstGeom>
          <a:ln>
            <a:noFill/>
          </a:ln>
        </p:spPr>
      </p:pic>
      <p:sp>
        <p:nvSpPr>
          <p:cNvPr id="175" name="TextShape 4"/>
          <p:cNvSpPr txBox="1"/>
          <p:nvPr/>
        </p:nvSpPr>
        <p:spPr>
          <a:xfrm>
            <a:off x="575280" y="6400800"/>
            <a:ext cx="87516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Basrai, Munira A., Philip Hieter, and Jef D. Boeke. "Small open reading frames: beautiful needles in the haystack." Genome research 7.8 (1997): 768-771.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3749040" y="4339440"/>
            <a:ext cx="4754880" cy="16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also use the gene size distribution to test the performance of different  predictors statistically, using Chi square test.t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3"/>
          <a:stretch/>
        </p:blipFill>
        <p:spPr>
          <a:xfrm>
            <a:off x="4754880" y="2468880"/>
            <a:ext cx="3304800" cy="138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Both orientations and lengths should be considered in selecting overlapping ORFs in different reading frames.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1600200" y="5664240"/>
            <a:ext cx="5498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rcRect l="18654" t="13344" r="30343" b="52871"/>
          <a:stretch/>
        </p:blipFill>
        <p:spPr>
          <a:xfrm>
            <a:off x="914400" y="3383280"/>
            <a:ext cx="4663080" cy="1737000"/>
          </a:xfrm>
          <a:prstGeom prst="rect">
            <a:avLst/>
          </a:prstGeom>
          <a:ln>
            <a:noFill/>
          </a:ln>
        </p:spPr>
      </p:pic>
      <p:sp>
        <p:nvSpPr>
          <p:cNvPr id="182" name="TextShape 4"/>
          <p:cNvSpPr txBox="1"/>
          <p:nvPr/>
        </p:nvSpPr>
        <p:spPr>
          <a:xfrm>
            <a:off x="457200" y="5790600"/>
            <a:ext cx="8222760" cy="79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Clément‐Ziza, Mathieu, et al. "Natural genetic variation impacts expression levels of coding, non‐coding, and antisense transcripts in fission yeast." Molecular systems biology 10.11 (2014): 764.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Hyatt, Doug, et al. "Prodigal: prokaryotic gene recognition and translation initiation site identification." BMC bioinformatics 11.1 (2010): 119.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5"/>
          <p:cNvSpPr txBox="1"/>
          <p:nvPr/>
        </p:nvSpPr>
        <p:spPr>
          <a:xfrm>
            <a:off x="921240" y="2743200"/>
            <a:ext cx="456516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maximal overlap of 60 bp is allowed between two genes on the same strand.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rcRect l="15899" t="0" r="6120" b="78295"/>
          <a:stretch/>
        </p:blipFill>
        <p:spPr>
          <a:xfrm>
            <a:off x="766440" y="2927880"/>
            <a:ext cx="7188840" cy="2467080"/>
          </a:xfrm>
          <a:prstGeom prst="rect">
            <a:avLst/>
          </a:prstGeom>
          <a:ln>
            <a:noFill/>
          </a:ln>
        </p:spPr>
      </p:pic>
      <p:graphicFrame>
        <p:nvGraphicFramePr>
          <p:cNvPr id="186" name="Object 2"/>
          <p:cNvGraphicFramePr/>
          <p:nvPr/>
        </p:nvGraphicFramePr>
        <p:xfrm>
          <a:off x="372960" y="1737360"/>
          <a:ext cx="6119280" cy="107784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187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372960" y="1737360"/>
                    <a:ext cx="6119280" cy="1077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graphicFrame>
        <p:nvGraphicFramePr>
          <p:cNvPr id="189" name="Object 2"/>
          <p:cNvGraphicFramePr/>
          <p:nvPr/>
        </p:nvGraphicFramePr>
        <p:xfrm>
          <a:off x="457200" y="1219320"/>
          <a:ext cx="8229240" cy="493740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90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57200" y="1219320"/>
                    <a:ext cx="8229240" cy="4937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6953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Evolutionary relationships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Evolutionary relationship based on dinucleotide frequencies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93" name="Image3" descr=""/>
          <p:cNvPicPr/>
          <p:nvPr/>
        </p:nvPicPr>
        <p:blipFill>
          <a:blip r:embed="rId1"/>
          <a:srcRect l="38301" t="73480" r="37091" b="14835"/>
          <a:stretch/>
        </p:blipFill>
        <p:spPr>
          <a:xfrm>
            <a:off x="1029960" y="1481400"/>
            <a:ext cx="5573520" cy="1891080"/>
          </a:xfrm>
          <a:prstGeom prst="rect">
            <a:avLst/>
          </a:prstGeom>
          <a:ln>
            <a:noFill/>
          </a:ln>
        </p:spPr>
      </p:pic>
      <p:pic>
        <p:nvPicPr>
          <p:cNvPr id="194" name="Picture 4" descr=""/>
          <p:cNvPicPr/>
          <p:nvPr/>
        </p:nvPicPr>
        <p:blipFill>
          <a:blip r:embed="rId2"/>
          <a:stretch/>
        </p:blipFill>
        <p:spPr>
          <a:xfrm>
            <a:off x="1029960" y="3993480"/>
            <a:ext cx="6349680" cy="1721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8486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i="1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Thank you!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Genomes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1163160" y="2362320"/>
          <a:ext cx="7002360" cy="2040840"/>
        </p:xfrm>
        <a:graphic>
          <a:graphicData uri="http://schemas.openxmlformats.org/drawingml/2006/table">
            <a:tbl>
              <a:tblPr/>
              <a:tblGrid>
                <a:gridCol w="2158200"/>
                <a:gridCol w="1956240"/>
                <a:gridCol w="1443960"/>
                <a:gridCol w="1444320"/>
              </a:tblGrid>
              <a:tr h="340200"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Species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Family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Chromosome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Genome length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40200"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Escherichia coli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Enterobacteriaceae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5443340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40200"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Streptomyces coelicolor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Streptomycetaceae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9054847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40200"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Saccharomyces cerevisiae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Saccharomycetaceae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IV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1531933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40200"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Rubrobacter xylanophilus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Rubrobacteraceae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3225748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40200"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Spiribacter curvatus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Ectothiorhodospiraceae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 tIns="126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1926631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distribution of gene size distribution helps with the selection of overlapping ORFs and evaluating 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lt-L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lt-L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600200" y="5664240"/>
            <a:ext cx="5498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4754880" y="2468880"/>
            <a:ext cx="3304800" cy="138060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005840" y="2560320"/>
            <a:ext cx="2413440" cy="3621960"/>
          </a:xfrm>
          <a:prstGeom prst="rect">
            <a:avLst/>
          </a:prstGeom>
          <a:ln>
            <a:noFill/>
          </a:ln>
        </p:spPr>
      </p:pic>
      <p:sp>
        <p:nvSpPr>
          <p:cNvPr id="201" name="TextShape 4"/>
          <p:cNvSpPr txBox="1"/>
          <p:nvPr/>
        </p:nvSpPr>
        <p:spPr>
          <a:xfrm>
            <a:off x="575280" y="6400800"/>
            <a:ext cx="87516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Basrai, Munira A., Philip Hieter, and Jef D. Boeke. "Small open reading frames: beautiful needles in the haystack." Genome research 7.8 (1997): 768-771.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6400800" y="4339440"/>
            <a:ext cx="88776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!!!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42856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Genetic composition analysis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2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GC content and dinucleotide frequency calculation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graphicFrame>
        <p:nvGraphicFramePr>
          <p:cNvPr id="101" name="Object 2"/>
          <p:cNvGraphicFramePr/>
          <p:nvPr/>
        </p:nvGraphicFramePr>
        <p:xfrm>
          <a:off x="1130760" y="1983960"/>
          <a:ext cx="3424680" cy="8236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02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130760" y="1983960"/>
                    <a:ext cx="3424680" cy="823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03" name="Object 3"/>
          <p:cNvGraphicFramePr/>
          <p:nvPr/>
        </p:nvGraphicFramePr>
        <p:xfrm>
          <a:off x="956880" y="3632040"/>
          <a:ext cx="5943240" cy="82656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104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956880" y="3632040"/>
                    <a:ext cx="5943240" cy="826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25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GC content and dinucleotide frequency calculation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9143640" cy="651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GC content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1820160" y="2017800"/>
            <a:ext cx="5418360" cy="3245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Nucleotide frequencies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graphicFrame>
        <p:nvGraphicFramePr>
          <p:cNvPr id="110" name="Chart 3"/>
          <p:cNvGraphicFramePr/>
          <p:nvPr/>
        </p:nvGraphicFramePr>
        <p:xfrm>
          <a:off x="1382760" y="1809720"/>
          <a:ext cx="6079320" cy="421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Dinu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cleoti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de 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frequ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encie</a:t>
            </a:r>
            <a:r>
              <a:rPr b="0" lang="lt-L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graphicFrame>
        <p:nvGraphicFramePr>
          <p:cNvPr id="112" name="Chart 3"/>
          <p:cNvGraphicFramePr/>
          <p:nvPr/>
        </p:nvGraphicFramePr>
        <p:xfrm>
          <a:off x="710640" y="1602360"/>
          <a:ext cx="8249040" cy="495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194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2018-05-31T14:24:47Z</dcterms:created>
  <dc:creator>Milda Valiukonyte</dc:creator>
  <dc:description/>
  <dc:language>en-US</dc:language>
  <cp:lastModifiedBy/>
  <dcterms:modified xsi:type="dcterms:W3CDTF">2018-05-31T21:00:19Z</dcterms:modified>
  <cp:revision>4</cp:revision>
  <dc:subject/>
  <dc:title>Comparative genomics  Final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