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charts/chart2.xml" ContentType="application/vnd.openxmlformats-officedocument.drawingml.chart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  <p:sldMasterId id="2147483684" r:id="rId2"/>
  </p:sldMasterIdLst>
  <p:notesMasterIdLst>
    <p:notesMasterId r:id="rId35"/>
  </p:notesMasterIdLst>
  <p:sldIdLst>
    <p:sldId id="256" r:id="rId3"/>
    <p:sldId id="262" r:id="rId4"/>
    <p:sldId id="257" r:id="rId5"/>
    <p:sldId id="264" r:id="rId6"/>
    <p:sldId id="265" r:id="rId7"/>
    <p:sldId id="263" r:id="rId8"/>
    <p:sldId id="258" r:id="rId9"/>
    <p:sldId id="266" r:id="rId10"/>
    <p:sldId id="259" r:id="rId11"/>
    <p:sldId id="267" r:id="rId12"/>
    <p:sldId id="268" r:id="rId13"/>
    <p:sldId id="273" r:id="rId14"/>
    <p:sldId id="280" r:id="rId15"/>
    <p:sldId id="293" r:id="rId16"/>
    <p:sldId id="274" r:id="rId17"/>
    <p:sldId id="275" r:id="rId18"/>
    <p:sldId id="276" r:id="rId19"/>
    <p:sldId id="281" r:id="rId20"/>
    <p:sldId id="277" r:id="rId21"/>
    <p:sldId id="278" r:id="rId22"/>
    <p:sldId id="279" r:id="rId23"/>
    <p:sldId id="282" r:id="rId24"/>
    <p:sldId id="284" r:id="rId25"/>
    <p:sldId id="291" r:id="rId26"/>
    <p:sldId id="285" r:id="rId27"/>
    <p:sldId id="289" r:id="rId28"/>
    <p:sldId id="286" r:id="rId29"/>
    <p:sldId id="287" r:id="rId30"/>
    <p:sldId id="290" r:id="rId31"/>
    <p:sldId id="260" r:id="rId32"/>
    <p:sldId id="261" r:id="rId33"/>
    <p:sldId id="272" r:id="rId34"/>
  </p:sldIdLst>
  <p:sldSz cx="9144000" cy="6858000" type="screen4x3"/>
  <p:notesSz cx="6858000" cy="9144000"/>
  <p:defaultTextStyle>
    <a:defPPr>
      <a:defRPr lang="lt-L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245" autoAdjust="0"/>
    <p:restoredTop sz="78195" autoAdjust="0"/>
  </p:normalViewPr>
  <p:slideViewPr>
    <p:cSldViewPr snapToGrid="0" snapToObjects="1">
      <p:cViewPr varScale="1">
        <p:scale>
          <a:sx n="91" d="100"/>
          <a:sy n="9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0.246721130776324</c:v>
                </c:pt>
                <c:pt idx="1">
                  <c:v>0.253669989381519</c:v>
                </c:pt>
                <c:pt idx="2">
                  <c:v>0.252833554398586</c:v>
                </c:pt>
                <c:pt idx="3">
                  <c:v>0.246775325443569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17-0448-B49D-FE40556EE70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0.139639576461093</c:v>
                </c:pt>
                <c:pt idx="1">
                  <c:v>0.359814804159584</c:v>
                </c:pt>
                <c:pt idx="2">
                  <c:v>0.360168868673319</c:v>
                </c:pt>
                <c:pt idx="3">
                  <c:v>0.140376750706003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617-0448-B49D-FE40556EE70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0.311215307719071</c:v>
                </c:pt>
                <c:pt idx="1">
                  <c:v>0.188870531544134</c:v>
                </c:pt>
                <c:pt idx="2">
                  <c:v>0.190193696460615</c:v>
                </c:pt>
                <c:pt idx="3">
                  <c:v>0.309720464276179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617-0448-B49D-FE40556EE70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0.14777626770597</c:v>
                </c:pt>
                <c:pt idx="1">
                  <c:v>0.353411673819529</c:v>
                </c:pt>
                <c:pt idx="2">
                  <c:v>0.351354166537497</c:v>
                </c:pt>
                <c:pt idx="3">
                  <c:v>0.147457891937001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617-0448-B49D-FE40556EE70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0.18023534345705</c:v>
                </c:pt>
                <c:pt idx="1">
                  <c:v>0.319931009103455</c:v>
                </c:pt>
                <c:pt idx="2">
                  <c:v>0.318643269001692</c:v>
                </c:pt>
                <c:pt idx="3">
                  <c:v>0.181190378437801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617-0448-B49D-FE40556EE707}"/>
            </c:ext>
          </c:extLst>
        </c:ser>
        <c:dLbls/>
        <c:axId val="635653960"/>
        <c:axId val="635656184"/>
      </c:barChart>
      <c:catAx>
        <c:axId val="635653960"/>
        <c:scaling>
          <c:orientation val="minMax"/>
        </c:scaling>
        <c:axPos val="b"/>
        <c:numFmt formatCode="General" sourceLinked="0"/>
        <c:tickLblPos val="nextTo"/>
        <c:crossAx val="635656184"/>
        <c:crosses val="autoZero"/>
        <c:auto val="1"/>
        <c:lblAlgn val="ctr"/>
        <c:lblOffset val="100"/>
      </c:catAx>
      <c:valAx>
        <c:axId val="635656184"/>
        <c:scaling>
          <c:orientation val="minMax"/>
        </c:scaling>
        <c:axPos val="l"/>
        <c:majorGridlines/>
        <c:numFmt formatCode="General" sourceLinked="1"/>
        <c:tickLblPos val="nextTo"/>
        <c:crossAx val="63565396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Sheet1!$G$2:$V$2</c:f>
              <c:numCache>
                <c:formatCode>General</c:formatCode>
                <c:ptCount val="16"/>
                <c:pt idx="0">
                  <c:v>0.0725086201686134</c:v>
                </c:pt>
                <c:pt idx="1">
                  <c:v>0.0553513202098932</c:v>
                </c:pt>
                <c:pt idx="2">
                  <c:v>0.0518226037364198</c:v>
                </c:pt>
                <c:pt idx="3">
                  <c:v>0.0670386319867272</c:v>
                </c:pt>
                <c:pt idx="4">
                  <c:v>0.070370777936116</c:v>
                </c:pt>
                <c:pt idx="5">
                  <c:v>0.0591060009306787</c:v>
                </c:pt>
                <c:pt idx="6">
                  <c:v>0.0726678974063529</c:v>
                </c:pt>
                <c:pt idx="7">
                  <c:v>0.0515253597102807</c:v>
                </c:pt>
                <c:pt idx="8">
                  <c:v>0.0580035525988735</c:v>
                </c:pt>
                <c:pt idx="9">
                  <c:v>0.0810759719356079</c:v>
                </c:pt>
                <c:pt idx="10">
                  <c:v>0.058601531155785</c:v>
                </c:pt>
                <c:pt idx="11">
                  <c:v>0.0551523614457964</c:v>
                </c:pt>
                <c:pt idx="12">
                  <c:v>0.0458382253980507</c:v>
                </c:pt>
                <c:pt idx="13">
                  <c:v>0.0581367429072486</c:v>
                </c:pt>
                <c:pt idx="14">
                  <c:v>0.069741384837505</c:v>
                </c:pt>
                <c:pt idx="15">
                  <c:v>0.0730590176360502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3E-2C43-9010-330B806BFA4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Sheet1!$G$3:$V$3</c:f>
              <c:numCache>
                <c:formatCode>General</c:formatCode>
                <c:ptCount val="16"/>
                <c:pt idx="0">
                  <c:v>0.0160789040476226</c:v>
                </c:pt>
                <c:pt idx="1">
                  <c:v>0.0574817064807065</c:v>
                </c:pt>
                <c:pt idx="2">
                  <c:v>0.0475484618954314</c:v>
                </c:pt>
                <c:pt idx="3">
                  <c:v>0.0185304090207608</c:v>
                </c:pt>
                <c:pt idx="4">
                  <c:v>0.0505561331468254</c:v>
                </c:pt>
                <c:pt idx="5">
                  <c:v>0.113789566382465</c:v>
                </c:pt>
                <c:pt idx="6">
                  <c:v>0.147069425587138</c:v>
                </c:pt>
                <c:pt idx="7">
                  <c:v>0.0483997187804187</c:v>
                </c:pt>
                <c:pt idx="8">
                  <c:v>0.0631958842811904</c:v>
                </c:pt>
                <c:pt idx="9">
                  <c:v>0.125397825650485</c:v>
                </c:pt>
                <c:pt idx="10">
                  <c:v>0.114180848575447</c:v>
                </c:pt>
                <c:pt idx="11">
                  <c:v>0.0573943499425611</c:v>
                </c:pt>
                <c:pt idx="12">
                  <c:v>0.00980867040698428</c:v>
                </c:pt>
                <c:pt idx="13">
                  <c:v>0.063145634945089</c:v>
                </c:pt>
                <c:pt idx="14">
                  <c:v>0.0513701723916674</c:v>
                </c:pt>
                <c:pt idx="15">
                  <c:v>0.0160522884652041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3E-2C43-9010-330B806BFA4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Sheet1!$G$4:$V$4</c:f>
              <c:numCache>
                <c:formatCode>General</c:formatCode>
                <c:ptCount val="16"/>
                <c:pt idx="0">
                  <c:v>0.10945524997193</c:v>
                </c:pt>
                <c:pt idx="1">
                  <c:v>0.0520466965896658</c:v>
                </c:pt>
                <c:pt idx="2">
                  <c:v>0.0589921745873837</c:v>
                </c:pt>
                <c:pt idx="3">
                  <c:v>0.0907213897222592</c:v>
                </c:pt>
                <c:pt idx="4">
                  <c:v>0.0645479042150696</c:v>
                </c:pt>
                <c:pt idx="5">
                  <c:v>0.0381002551027069</c:v>
                </c:pt>
                <c:pt idx="6">
                  <c:v>0.0285012650692067</c:v>
                </c:pt>
                <c:pt idx="7">
                  <c:v>0.05772123044626</c:v>
                </c:pt>
                <c:pt idx="8">
                  <c:v>0.0631424893533133</c:v>
                </c:pt>
                <c:pt idx="9">
                  <c:v>0.0367555478963818</c:v>
                </c:pt>
                <c:pt idx="10">
                  <c:v>0.0381067828075919</c:v>
                </c:pt>
                <c:pt idx="11">
                  <c:v>0.0521883477856719</c:v>
                </c:pt>
                <c:pt idx="12">
                  <c:v>0.0740692145604374</c:v>
                </c:pt>
                <c:pt idx="13">
                  <c:v>0.0619681552444886</c:v>
                </c:pt>
                <c:pt idx="14">
                  <c:v>0.0645935981492651</c:v>
                </c:pt>
                <c:pt idx="15">
                  <c:v>0.109089698498366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A3E-2C43-9010-330B806BFA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Sheet1!$G$5:$V$5</c:f>
              <c:numCache>
                <c:formatCode>General</c:formatCode>
                <c:ptCount val="16"/>
                <c:pt idx="0">
                  <c:v>0.0198050250066108</c:v>
                </c:pt>
                <c:pt idx="1">
                  <c:v>0.044260755725728</c:v>
                </c:pt>
                <c:pt idx="2">
                  <c:v>0.0616799767619717</c:v>
                </c:pt>
                <c:pt idx="3">
                  <c:v>0.0220305560231475</c:v>
                </c:pt>
                <c:pt idx="4">
                  <c:v>0.0461796910917068</c:v>
                </c:pt>
                <c:pt idx="5">
                  <c:v>0.122317094304048</c:v>
                </c:pt>
                <c:pt idx="6">
                  <c:v>0.123622838368911</c:v>
                </c:pt>
                <c:pt idx="7">
                  <c:v>0.0612921596145017</c:v>
                </c:pt>
                <c:pt idx="8">
                  <c:v>0.0658362233615965</c:v>
                </c:pt>
                <c:pt idx="9">
                  <c:v>0.12053487145768</c:v>
                </c:pt>
                <c:pt idx="10">
                  <c:v>0.12051658112059</c:v>
                </c:pt>
                <c:pt idx="11">
                  <c:v>0.0444662895137157</c:v>
                </c:pt>
                <c:pt idx="12">
                  <c:v>0.0159553740575438</c:v>
                </c:pt>
                <c:pt idx="13">
                  <c:v>0.0662990618917106</c:v>
                </c:pt>
                <c:pt idx="14">
                  <c:v>0.0455348792078238</c:v>
                </c:pt>
                <c:pt idx="15">
                  <c:v>0.0196686224927125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A3E-2C43-9010-330B806BFA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Sheet1!$G$6:$V$6</c:f>
              <c:numCache>
                <c:formatCode>General</c:formatCode>
                <c:ptCount val="16"/>
                <c:pt idx="0">
                  <c:v>0.0284683618546373</c:v>
                </c:pt>
                <c:pt idx="1">
                  <c:v>0.0496789731292464</c:v>
                </c:pt>
                <c:pt idx="2">
                  <c:v>0.0507310692764049</c:v>
                </c:pt>
                <c:pt idx="3">
                  <c:v>0.0513570327462979</c:v>
                </c:pt>
                <c:pt idx="4">
                  <c:v>0.0641571033358766</c:v>
                </c:pt>
                <c:pt idx="5">
                  <c:v>0.0886221018047056</c:v>
                </c:pt>
                <c:pt idx="6">
                  <c:v>0.116438029097439</c:v>
                </c:pt>
                <c:pt idx="7">
                  <c:v>0.0507139409227511</c:v>
                </c:pt>
                <c:pt idx="8">
                  <c:v>0.0694969973477003</c:v>
                </c:pt>
                <c:pt idx="9">
                  <c:v>0.111821678267233</c:v>
                </c:pt>
                <c:pt idx="10">
                  <c:v>0.0873764033571573</c:v>
                </c:pt>
                <c:pt idx="11">
                  <c:v>0.0499478363775089</c:v>
                </c:pt>
                <c:pt idx="12">
                  <c:v>0.0181129744683722</c:v>
                </c:pt>
                <c:pt idx="13">
                  <c:v>0.0698084219595874</c:v>
                </c:pt>
                <c:pt idx="14">
                  <c:v>0.064097932659618</c:v>
                </c:pt>
                <c:pt idx="15">
                  <c:v>0.0291711433954625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A3E-2C43-9010-330B806BFA4C}"/>
            </c:ext>
          </c:extLst>
        </c:ser>
        <c:dLbls/>
        <c:axId val="501232152"/>
        <c:axId val="501235080"/>
      </c:barChart>
      <c:catAx>
        <c:axId val="501232152"/>
        <c:scaling>
          <c:orientation val="minMax"/>
        </c:scaling>
        <c:axPos val="b"/>
        <c:numFmt formatCode="General" sourceLinked="0"/>
        <c:tickLblPos val="nextTo"/>
        <c:crossAx val="501235080"/>
        <c:crosses val="autoZero"/>
        <c:auto val="1"/>
        <c:lblAlgn val="ctr"/>
        <c:lblOffset val="100"/>
      </c:catAx>
      <c:valAx>
        <c:axId val="501235080"/>
        <c:scaling>
          <c:orientation val="minMax"/>
        </c:scaling>
        <c:axPos val="l"/>
        <c:majorGridlines/>
        <c:numFmt formatCode="General" sourceLinked="1"/>
        <c:tickLblPos val="nextTo"/>
        <c:crossAx val="50123215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66DA2-30FF-5B46-A764-D895EB715EE2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57EE6-BD08-E34E-A163-4392280EC671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3</a:t>
            </a:fld>
            <a:endParaRPr 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High GC content is</a:t>
            </a:r>
            <a:r>
              <a:rPr lang="lt-LT" baseline="0" dirty="0"/>
              <a:t> related to genome thermostability because of the higher number of hydrogen bonds in this base pair.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dirty="0" err="1">
                <a:latin typeface="Verdana"/>
              </a:rPr>
              <a:t>Rubrobacter</a:t>
            </a:r>
            <a:r>
              <a:rPr lang="en-US" sz="1200" b="0" i="1" u="none" strike="noStrike" dirty="0">
                <a:latin typeface="Verdana"/>
              </a:rPr>
              <a:t> </a:t>
            </a:r>
            <a:r>
              <a:rPr lang="en-US" sz="1200" b="0" i="1" u="none" strike="noStrike" dirty="0" err="1">
                <a:latin typeface="Verdana"/>
              </a:rPr>
              <a:t>xylanophilus</a:t>
            </a:r>
            <a:r>
              <a:rPr lang="en-US" sz="1200" b="0" i="1" u="none" strike="noStrike" dirty="0">
                <a:latin typeface="Verdana"/>
              </a:rPr>
              <a:t> </a:t>
            </a:r>
            <a:r>
              <a:rPr lang="en-US" sz="1200" b="0" i="0" u="none" strike="noStrike" dirty="0">
                <a:latin typeface="Verdana"/>
              </a:rPr>
              <a:t>is </a:t>
            </a:r>
            <a:r>
              <a:rPr lang="en-US" sz="1200" b="0" i="0" u="none" strike="noStrike" dirty="0" err="1">
                <a:latin typeface="Verdana"/>
              </a:rPr>
              <a:t>thermophilic</a:t>
            </a:r>
            <a:r>
              <a:rPr lang="en-US" sz="1200" b="0" i="0" u="none" strike="noStrike" dirty="0">
                <a:latin typeface="Verdana"/>
              </a:rPr>
              <a:t> bacteria, first isolated from hot springs in Japan.</a:t>
            </a:r>
            <a:r>
              <a:rPr lang="en-US" sz="1200" b="0" i="0" u="none" strike="noStrike" baseline="0" dirty="0">
                <a:latin typeface="Verdana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baseline="0" dirty="0">
              <a:latin typeface="Verdan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Verdana"/>
              </a:rPr>
              <a:t>Research has also shown that </a:t>
            </a:r>
            <a:endParaRPr lang="en-US" sz="1200" b="0" i="1" u="none" strike="noStrike" dirty="0">
              <a:latin typeface="Verdana"/>
            </a:endParaRP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7</a:t>
            </a:fld>
            <a:endParaRPr lang="lt-L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greatly variable</a:t>
            </a:r>
            <a:r>
              <a:rPr lang="lt-LT" baseline="0" dirty="0"/>
              <a:t> </a:t>
            </a:r>
            <a:r>
              <a:rPr lang="lt-LT" dirty="0"/>
              <a:t>distribution among species</a:t>
            </a:r>
            <a:r>
              <a:rPr lang="lt-LT" baseline="0" dirty="0"/>
              <a:t> which shows that nucleotide, dinucleotide frequency patterns might be species specific which we can use as signatures to calculate evolutionary dista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9</a:t>
            </a:fld>
            <a:endParaRPr lang="lt-L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22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467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We constructed phylogenetic</a:t>
            </a:r>
            <a:r>
              <a:rPr lang="lt-LT" baseline="0" dirty="0"/>
              <a:t> tree based on dinucleotide frequencies as they showed the biggest variation across species and in some papers were even referred to as the genomic signature.</a:t>
            </a:r>
          </a:p>
          <a:p>
            <a:r>
              <a:rPr lang="lt-LT" baseline="0" dirty="0"/>
              <a:t>We used neighbor joining method because it does not assume constant evolutionary rate.</a:t>
            </a:r>
          </a:p>
          <a:p>
            <a:r>
              <a:rPr lang="lt-LT" baseline="0" dirty="0"/>
              <a:t>Constant evolutionary rate dictates that the same number of substitutions will have occurred in each sequence since the time of the last common ancestor.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pPr/>
              <a:t>31</a:t>
            </a:fld>
            <a:endParaRPr lang="lt-L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653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439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534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3079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564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9801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437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49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91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646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487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60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D3908A-F21A-6341-89F5-59DDD2C790C4}" type="datetimeFigureOut">
              <a:rPr lang="lt-LT" smtClean="0"/>
              <a:pPr/>
              <a:t>01.06.2018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6C9095-9E49-D241-BC93-91F1A98CA95C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 cap="rnd">
            <a:solidFill>
              <a:srgbClr val="9FB8CD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 cap="rnd">
            <a:solidFill>
              <a:srgbClr val="9FB8CD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00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47700" y="200524"/>
            <a:ext cx="7810500" cy="3308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Comparative genomics </a:t>
            </a:r>
            <a:br>
              <a:rPr lang="lt-LT" dirty="0"/>
            </a:br>
            <a:r>
              <a:rPr lang="en-US" altLang="zh-CN" dirty="0" err="1">
                <a:latin typeface="Bookman Old Style" panose="02050604050505020204" pitchFamily="18" charset="0"/>
              </a:rPr>
              <a:t>FuMiSh</a:t>
            </a:r>
            <a:r>
              <a:rPr lang="en-US" altLang="zh-CN" dirty="0">
                <a:latin typeface="Bookman Old Style" panose="02050604050505020204" pitchFamily="18" charset="0"/>
              </a:rPr>
              <a:t> ORF Predictor</a:t>
            </a:r>
            <a:br>
              <a:rPr lang="en-US" altLang="zh-CN" dirty="0">
                <a:latin typeface="Bookman Old Style" panose="02050604050505020204" pitchFamily="18" charset="0"/>
              </a:rPr>
            </a:b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263657"/>
            <a:ext cx="6400800" cy="750284"/>
          </a:xfrm>
        </p:spPr>
        <p:txBody>
          <a:bodyPr>
            <a:normAutofit/>
          </a:bodyPr>
          <a:lstStyle/>
          <a:p>
            <a:pPr algn="r"/>
            <a:r>
              <a:rPr lang="lt-LT" dirty="0"/>
              <a:t>Shuhan Xu, Fuqi Xu, Milda Valiukonytė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Amino acid frequencies</a:t>
            </a:r>
          </a:p>
        </p:txBody>
      </p:sp>
      <p:pic>
        <p:nvPicPr>
          <p:cNvPr id="4" name="Picture 3" descr="amino_acid_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8" y="1602062"/>
            <a:ext cx="6762640" cy="4747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5853"/>
            <a:ext cx="8229600" cy="990600"/>
          </a:xfrm>
        </p:spPr>
        <p:txBody>
          <a:bodyPr/>
          <a:lstStyle/>
          <a:p>
            <a:pPr algn="ctr"/>
            <a:r>
              <a:rPr lang="lt-LT" dirty="0"/>
              <a:t>ORF prediction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FBED104-4CC2-CA47-B6FE-9451038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A97C1BA-E89D-4A43-8897-C14D598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ORF begins with a start codon and ends with a stop codon</a:t>
            </a:r>
          </a:p>
          <a:p>
            <a:endParaRPr lang="en-US" dirty="0"/>
          </a:p>
          <a:p>
            <a:r>
              <a:rPr lang="en-US" dirty="0"/>
              <a:t>If more than one ORF share the same stop codon, the longest one is kept</a:t>
            </a:r>
          </a:p>
          <a:p>
            <a:endParaRPr lang="en-US" dirty="0"/>
          </a:p>
          <a:p>
            <a:r>
              <a:rPr lang="en-US" dirty="0"/>
              <a:t>Minimum ORF length of 200 </a:t>
            </a:r>
            <a:r>
              <a:rPr lang="en-US" dirty="0" err="1"/>
              <a:t>bp</a:t>
            </a:r>
            <a:r>
              <a:rPr lang="en-US" dirty="0"/>
              <a:t> for prokaryote and 300 </a:t>
            </a:r>
            <a:r>
              <a:rPr lang="en-US" dirty="0" err="1"/>
              <a:t>bp</a:t>
            </a:r>
            <a:r>
              <a:rPr lang="en-US" dirty="0"/>
              <a:t> for eukaryote</a:t>
            </a:r>
          </a:p>
          <a:p>
            <a:endParaRPr lang="en-US" dirty="0"/>
          </a:p>
          <a:p>
            <a:r>
              <a:rPr lang="en-US" dirty="0"/>
              <a:t>Maximum overlap of 60 </a:t>
            </a:r>
            <a:r>
              <a:rPr lang="en-US" dirty="0" err="1"/>
              <a:t>bp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Longer ORF is kept if overlap occurs between two ORFs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312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Comparison with </a:t>
            </a:r>
            <a:r>
              <a:rPr lang="en-US" sz="3200" b="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Uniprot</a:t>
            </a:r>
            <a:r>
              <a:rPr lang="en-US" sz="3200" b="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proteome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83240" y="128016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"/>
          <p:cNvSpPr/>
          <p:nvPr/>
        </p:nvSpPr>
        <p:spPr>
          <a:xfrm>
            <a:off x="1029960" y="2011680"/>
            <a:ext cx="2085480" cy="64008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/>
            <a:r>
              <a:rPr lang="en-US" sz="1800" b="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Predicted proteins</a:t>
            </a:r>
          </a:p>
        </p:txBody>
      </p:sp>
      <p:sp>
        <p:nvSpPr>
          <p:cNvPr id="18" name="CustomShape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D9488D2-D370-4372-83C2-135F7C3D9D7C}"/>
              </a:ext>
            </a:extLst>
          </p:cNvPr>
          <p:cNvSpPr/>
          <p:nvPr/>
        </p:nvSpPr>
        <p:spPr>
          <a:xfrm>
            <a:off x="5767337" y="3666929"/>
            <a:ext cx="2058551" cy="581821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800" b="0" strike="noStrike" spc="-1" dirty="0" err="1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Uniprot</a:t>
            </a:r>
            <a:r>
              <a:rPr lang="en-US" sz="1800" b="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proteome</a:t>
            </a:r>
          </a:p>
        </p:txBody>
      </p:sp>
      <p:sp>
        <p:nvSpPr>
          <p:cNvPr id="19" name="CustomShape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353AC10-FE24-4404-A3D2-B60C1690F533}"/>
              </a:ext>
            </a:extLst>
          </p:cNvPr>
          <p:cNvSpPr/>
          <p:nvPr/>
        </p:nvSpPr>
        <p:spPr>
          <a:xfrm>
            <a:off x="5740408" y="2022892"/>
            <a:ext cx="2085480" cy="64008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pc="-1" dirty="0" err="1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Uniprot</a:t>
            </a:r>
            <a:r>
              <a:rPr lang="en-US" sz="1800" b="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proteins</a:t>
            </a:r>
          </a:p>
        </p:txBody>
      </p:sp>
      <p:sp>
        <p:nvSpPr>
          <p:cNvPr id="20" name="CustomShape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D2DE957-3678-47E1-9860-5D6B467ADFFC}"/>
              </a:ext>
            </a:extLst>
          </p:cNvPr>
          <p:cNvSpPr/>
          <p:nvPr/>
        </p:nvSpPr>
        <p:spPr>
          <a:xfrm>
            <a:off x="1029960" y="3637800"/>
            <a:ext cx="2251550" cy="64008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800" b="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Predicted proteome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62EDF91-293A-4E4C-94F0-93A7C7A1A1D7}"/>
              </a:ext>
            </a:extLst>
          </p:cNvPr>
          <p:cNvSpPr/>
          <p:nvPr/>
        </p:nvSpPr>
        <p:spPr>
          <a:xfrm rot="5400000">
            <a:off x="1817225" y="2940871"/>
            <a:ext cx="625033" cy="347099"/>
          </a:xfrm>
          <a:prstGeom prst="mathEqua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9E1CCFB-B60C-4CA1-89CC-A808614B2F9F}"/>
              </a:ext>
            </a:extLst>
          </p:cNvPr>
          <p:cNvSpPr/>
          <p:nvPr/>
        </p:nvSpPr>
        <p:spPr>
          <a:xfrm rot="5400000">
            <a:off x="6459403" y="2940871"/>
            <a:ext cx="625033" cy="347099"/>
          </a:xfrm>
          <a:prstGeom prst="mathEqua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0DB793A-07FF-4943-8E8F-5CF05F5762D1}"/>
              </a:ext>
            </a:extLst>
          </p:cNvPr>
          <p:cNvCxnSpPr>
            <a:cxnSpLocks/>
          </p:cNvCxnSpPr>
          <p:nvPr/>
        </p:nvCxnSpPr>
        <p:spPr>
          <a:xfrm flipH="1">
            <a:off x="3350817" y="2662972"/>
            <a:ext cx="2382548" cy="98700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FD98960-6155-45ED-AA3F-178FD995DDE0}"/>
              </a:ext>
            </a:extLst>
          </p:cNvPr>
          <p:cNvCxnSpPr>
            <a:cxnSpLocks/>
          </p:cNvCxnSpPr>
          <p:nvPr/>
        </p:nvCxnSpPr>
        <p:spPr>
          <a:xfrm>
            <a:off x="3350817" y="2662972"/>
            <a:ext cx="2350910" cy="102834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BA1BC4B-4546-4EFB-9069-0CDA2D3E0C72}"/>
              </a:ext>
            </a:extLst>
          </p:cNvPr>
          <p:cNvSpPr txBox="1"/>
          <p:nvPr/>
        </p:nvSpPr>
        <p:spPr>
          <a:xfrm>
            <a:off x="4051139" y="243068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BLAST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0C50C77-FE74-4FC4-9F8E-62064ACE789C}"/>
              </a:ext>
            </a:extLst>
          </p:cNvPr>
          <p:cNvSpPr txBox="1"/>
          <p:nvPr/>
        </p:nvSpPr>
        <p:spPr>
          <a:xfrm>
            <a:off x="1068912" y="4866338"/>
            <a:ext cx="6939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Cross BLAST identifies true positive predictions.</a:t>
            </a:r>
          </a:p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TP: Proteins with E-value &lt;0.001 in both BLAST tests. 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3036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Comparison with </a:t>
            </a:r>
            <a:r>
              <a:rPr lang="en-US" sz="3200" b="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Uniprot</a:t>
            </a:r>
            <a:r>
              <a:rPr lang="en-US" sz="3200" b="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proteome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09C13B3-B7B3-4765-9435-0CAEC878E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4"/>
          <a:stretch/>
        </p:blipFill>
        <p:spPr>
          <a:xfrm>
            <a:off x="410181" y="1724628"/>
            <a:ext cx="8275899" cy="34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2771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minimum gene length of 110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Use maximum overlap of 50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Analyzed nucleotide level prediction accuracy</a:t>
            </a:r>
          </a:p>
          <a:p>
            <a:r>
              <a:rPr lang="en-US" dirty="0"/>
              <a:t>For each reading frame, each nucleotide is classified as True Positive (TP), True Negative (TN), False Positive (FP) or False Negative (FN)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744DE17-718C-3D49-8EE6-F56C8F31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4140200"/>
            <a:ext cx="58293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Figure 9.12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38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TP, TN, FP and FN for all six reading frames</a:t>
            </a:r>
          </a:p>
          <a:p>
            <a:r>
              <a:rPr lang="en-US" dirty="0"/>
              <a:t>Sensitivity = TP / ( TP + FN )</a:t>
            </a:r>
          </a:p>
          <a:p>
            <a:r>
              <a:rPr lang="en-US" dirty="0"/>
              <a:t>Specificity = TP/ ( TP + FP )</a:t>
            </a:r>
          </a:p>
          <a:p>
            <a:r>
              <a:rPr lang="en-US" dirty="0"/>
              <a:t>Calculate approximate correlation coefficient (AC)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Box 10.1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B777B35-61DF-D145-9A7A-586C94B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4852849"/>
            <a:ext cx="18288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1469EF6-8768-D640-BB8B-D318CE31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3774798"/>
            <a:ext cx="457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728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53627E7-AE42-8647-8647-EC7FB7907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2330554"/>
              </p:ext>
            </p:extLst>
          </p:nvPr>
        </p:nvGraphicFramePr>
        <p:xfrm>
          <a:off x="556787" y="2320119"/>
          <a:ext cx="8030428" cy="301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483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9268726"/>
                    </a:ext>
                  </a:extLst>
                </a:gridCol>
                <a:gridCol w="219520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642980056"/>
                    </a:ext>
                  </a:extLst>
                </a:gridCol>
                <a:gridCol w="862396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83223152"/>
                    </a:ext>
                  </a:extLst>
                </a:gridCol>
                <a:gridCol w="115662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61783085"/>
                    </a:ext>
                  </a:extLst>
                </a:gridCol>
                <a:gridCol w="133164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246034222"/>
                    </a:ext>
                  </a:extLst>
                </a:gridCol>
                <a:gridCol w="1362079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08945667"/>
                    </a:ext>
                  </a:extLst>
                </a:gridCol>
              </a:tblGrid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true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predicted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average true length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average predicted length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515607063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Escherichia coli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5323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6329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2969485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8548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8175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939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954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99331418"/>
                  </a:ext>
                </a:extLst>
              </a:tr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Saccharomyces cerevisiae ch4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921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1604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1235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782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007129999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3167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879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03845250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Spiribacter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curvatus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1862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1955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973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897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5245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32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602D8F8-05F5-416B-B4E1-E5942FA9ABB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64802" y="1396801"/>
            <a:ext cx="5440102" cy="4080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755A042-1EE3-4461-9BC4-60FB60DB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Comparison with Glimmer (“ground truth”)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EDF831F-D2E9-448D-A462-D81B4CBF01C9}"/>
              </a:ext>
            </a:extLst>
          </p:cNvPr>
          <p:cNvSpPr txBox="1"/>
          <p:nvPr/>
        </p:nvSpPr>
        <p:spPr>
          <a:xfrm>
            <a:off x="1964802" y="5476878"/>
            <a:ext cx="62271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Average gene length of </a:t>
            </a:r>
            <a:r>
              <a:rPr lang="en-SG" altLang="zh-CN" i="1" dirty="0" err="1"/>
              <a:t>Spiribacter</a:t>
            </a:r>
            <a:r>
              <a:rPr lang="en-SG" altLang="zh-CN" i="1" dirty="0"/>
              <a:t> </a:t>
            </a:r>
            <a:r>
              <a:rPr lang="en-SG" altLang="zh-CN" i="1" dirty="0" err="1"/>
              <a:t>curvatus</a:t>
            </a:r>
            <a:endParaRPr lang="en-SG" altLang="zh-CN" i="1" dirty="0">
              <a:solidFill>
                <a:srgbClr val="000000"/>
              </a:solidFill>
            </a:endParaRPr>
          </a:p>
          <a:p>
            <a:r>
              <a:rPr lang="en-SG" altLang="zh-CN" sz="2400" dirty="0"/>
              <a:t>973</a:t>
            </a:r>
            <a:r>
              <a:rPr lang="en-SG" altLang="zh-CN" sz="2400" dirty="0">
                <a:solidFill>
                  <a:srgbClr val="000000"/>
                </a:solidFill>
              </a:rPr>
              <a:t>bp in </a:t>
            </a:r>
            <a:r>
              <a:rPr lang="en-US" altLang="zh-CN" sz="2400" dirty="0"/>
              <a:t>Glimmer           </a:t>
            </a:r>
            <a:r>
              <a:rPr lang="en-SG" altLang="zh-CN" sz="2400" dirty="0"/>
              <a:t>897</a:t>
            </a:r>
            <a:r>
              <a:rPr lang="en-SG" altLang="zh-CN" sz="2400" dirty="0">
                <a:solidFill>
                  <a:srgbClr val="000000"/>
                </a:solidFill>
              </a:rPr>
              <a:t>bp in </a:t>
            </a:r>
            <a:r>
              <a:rPr lang="en-US" altLang="zh-CN" sz="2400" dirty="0" err="1"/>
              <a:t>FuMiSh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93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9606" y="2291190"/>
          <a:ext cx="7824789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84297394"/>
                    </a:ext>
                  </a:extLst>
                </a:gridCol>
                <a:gridCol w="188541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7517811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690755752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57277468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Genome ID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7828584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17E3DB4-6708-2B4C-9911-7E2E662E415C}"/>
              </a:ext>
            </a:extLst>
          </p:cNvPr>
          <p:cNvSpPr/>
          <p:nvPr/>
        </p:nvSpPr>
        <p:spPr>
          <a:xfrm>
            <a:off x="7246960" y="3365998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0CB3A83-EF08-6C47-AF19-584803301B57}"/>
              </a:ext>
            </a:extLst>
          </p:cNvPr>
          <p:cNvSpPr/>
          <p:nvPr/>
        </p:nvSpPr>
        <p:spPr>
          <a:xfrm>
            <a:off x="7248664" y="4296321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017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1556"/>
            <a:ext cx="8229600" cy="4435403"/>
          </a:xfrm>
        </p:spPr>
        <p:txBody>
          <a:bodyPr/>
          <a:lstStyle/>
          <a:p>
            <a:r>
              <a:rPr lang="lt-LT" dirty="0"/>
              <a:t>Genomes</a:t>
            </a:r>
          </a:p>
          <a:p>
            <a:r>
              <a:rPr lang="lt-LT" dirty="0"/>
              <a:t>Genetic composition analysis</a:t>
            </a:r>
          </a:p>
          <a:p>
            <a:r>
              <a:rPr lang="lt-LT" dirty="0"/>
              <a:t>ORF prediction</a:t>
            </a:r>
          </a:p>
          <a:p>
            <a:r>
              <a:rPr lang="lt-LT" dirty="0"/>
              <a:t>Evolutionary relationship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6C240E0-64A3-044E-8C32-438F200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350790F-E2A5-324C-AB14-7EC160D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59" y="2455334"/>
            <a:ext cx="6542883" cy="2180961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8045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106C83A-6B0E-9340-A992-8CA4C75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EDE56BF-65BD-0D40-ADEC-AF55EC566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4785194"/>
              </p:ext>
            </p:extLst>
          </p:nvPr>
        </p:nvGraphicFramePr>
        <p:xfrm>
          <a:off x="912019" y="2373076"/>
          <a:ext cx="7319963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09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44332750"/>
                    </a:ext>
                  </a:extLst>
                </a:gridCol>
                <a:gridCol w="2014454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383627116"/>
                    </a:ext>
                  </a:extLst>
                </a:gridCol>
                <a:gridCol w="2136386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15504330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78140508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Fraction of GTG and TTG start codons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Fraction of GTG start codons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867950529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0.198760098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0.13995867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5133781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0.45414132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0.407814693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19559295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0.194353963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0.10640608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82661717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Rubrobacter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xylanophilus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0.56237037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0.437925926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51643858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0.249194415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0.186358754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8586554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81E630F-BC22-DB46-9082-B004F9E1D456}"/>
              </a:ext>
            </a:extLst>
          </p:cNvPr>
          <p:cNvSpPr/>
          <p:nvPr/>
        </p:nvSpPr>
        <p:spPr>
          <a:xfrm>
            <a:off x="4572000" y="334615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2136C33-4301-3047-AB81-32A3287D8347}"/>
              </a:ext>
            </a:extLst>
          </p:cNvPr>
          <p:cNvSpPr/>
          <p:nvPr/>
        </p:nvSpPr>
        <p:spPr>
          <a:xfrm>
            <a:off x="4572000" y="428556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1090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3E5F550-E061-40D2-A5E6-CDFC20E1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8002F25-2065-4978-A485-73A696B9F1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Our improvements mainly focus on handling overlapping genes.</a:t>
            </a:r>
          </a:p>
          <a:p>
            <a:endParaRPr lang="zh-CN" altLang="en-US" sz="2400" dirty="0">
              <a:latin typeface="Gill Sans MT" panose="020B05020201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669CAFA-0ACB-4AF4-84DD-3FEC28E2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78" y="2738437"/>
            <a:ext cx="6263551" cy="26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486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AC97607-7971-4C71-BF5F-5EE66954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71" y="4170010"/>
            <a:ext cx="5371429" cy="1847619"/>
          </a:xfrm>
          <a:prstGeom prst="rect">
            <a:avLst/>
          </a:prstGeom>
        </p:spPr>
      </p:pic>
      <p:sp>
        <p:nvSpPr>
          <p:cNvPr id="15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Improvements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Adding promoter information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274320" y="4152960"/>
            <a:ext cx="4214553" cy="1864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Distance(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TSS,start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codon) = 20-40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bp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Distance(TATA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box,TSS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) = 25-30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bp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So we assume: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Distance(TATA </a:t>
            </a:r>
            <a:r>
              <a:rPr kumimoji="0" lang="en-US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box,start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codon) = 45-70bp</a:t>
            </a:r>
          </a:p>
        </p:txBody>
      </p:sp>
      <p:sp>
        <p:nvSpPr>
          <p:cNvPr id="162" name="CustomShape 5"/>
          <p:cNvSpPr/>
          <p:nvPr/>
        </p:nvSpPr>
        <p:spPr>
          <a:xfrm>
            <a:off x="586954" y="6354231"/>
            <a:ext cx="182228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1. Mendoza-Vargas, Alfredo, et al. "Genome-wide identification of transcription start sites, promoters and transcription factor binding sites in E. coli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2. </a:t>
            </a:r>
            <a:r>
              <a:rPr kumimoji="0" lang="en-US" sz="105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Zvelebil</a:t>
            </a:r>
            <a:r>
              <a:rPr kumimoji="0" lang="en-US" sz="105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, Marketa J., and Jeremy O. Baum. Understanding bioinformatics. Garland Science, 2007.</a:t>
            </a:r>
          </a:p>
        </p:txBody>
      </p:sp>
      <p:sp>
        <p:nvSpPr>
          <p:cNvPr id="163" name="CustomShape 6"/>
          <p:cNvSpPr/>
          <p:nvPr/>
        </p:nvSpPr>
        <p:spPr>
          <a:xfrm>
            <a:off x="1279440" y="3567600"/>
            <a:ext cx="3445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Pribnow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box in p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rokaryotes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7E99B63-182D-46C5-A632-D312B331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83" y="1967738"/>
            <a:ext cx="3316224" cy="1481328"/>
          </a:xfrm>
          <a:prstGeom prst="rect">
            <a:avLst/>
          </a:prstGeom>
        </p:spPr>
      </p:pic>
      <p:sp>
        <p:nvSpPr>
          <p:cNvPr id="13" name="CustomShape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79734AC-7D60-4998-96C4-E8B5D2FA117B}"/>
              </a:ext>
            </a:extLst>
          </p:cNvPr>
          <p:cNvSpPr/>
          <p:nvPr/>
        </p:nvSpPr>
        <p:spPr>
          <a:xfrm>
            <a:off x="5423040" y="3514860"/>
            <a:ext cx="3445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GC box and TATA box in eukaryotes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D82E2F0-745E-466D-A50E-6AF9A2F35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46" y="1802679"/>
            <a:ext cx="3907913" cy="18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0022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Improvement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lvl="0" indent="-273600" defTabSz="914400"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It is difficult to </a:t>
            </a:r>
            <a:r>
              <a:rPr lang="en-US" altLang="zh-CN" sz="2400" dirty="0">
                <a:latin typeface="Gill Sans MT" panose="020B0502020104020203" pitchFamily="34" charset="0"/>
              </a:rPr>
              <a:t>assign small ORFs and set t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he minimum gene length.</a:t>
            </a: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1D57E6C-E4D6-4593-8E8B-DD1F07A7355C}"/>
              </a:ext>
            </a:extLst>
          </p:cNvPr>
          <p:cNvSpPr/>
          <p:nvPr/>
        </p:nvSpPr>
        <p:spPr>
          <a:xfrm>
            <a:off x="947411" y="2115172"/>
            <a:ext cx="3593941" cy="24006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720" lvl="0" defTabSz="914400">
              <a:buClr>
                <a:srgbClr val="727CA3"/>
              </a:buClr>
              <a:buSzPct val="76000"/>
            </a:pPr>
            <a:r>
              <a:rPr lang="en-US" altLang="zh-CN" dirty="0">
                <a:latin typeface="Gill Sans MT" panose="020B0502020104020203" pitchFamily="34" charset="0"/>
              </a:rPr>
              <a:t>In </a:t>
            </a:r>
            <a:r>
              <a:rPr lang="en-US" altLang="zh-CN" dirty="0" err="1">
                <a:latin typeface="Gill Sans MT" panose="020B0502020104020203" pitchFamily="34" charset="0"/>
              </a:rPr>
              <a:t>Ecoli</a:t>
            </a:r>
            <a:r>
              <a:rPr lang="en-US" altLang="zh-CN" dirty="0">
                <a:latin typeface="Gill Sans MT" panose="020B0502020104020203" pitchFamily="34" charset="0"/>
              </a:rPr>
              <a:t>:</a:t>
            </a:r>
          </a:p>
          <a:p>
            <a:pPr marL="720" lvl="0" defTabSz="914400">
              <a:buClr>
                <a:srgbClr val="727CA3"/>
              </a:buClr>
              <a:buSzPct val="76000"/>
            </a:pPr>
            <a:endParaRPr lang="en-US" altLang="zh-CN" dirty="0">
              <a:latin typeface="Gill Sans MT" panose="020B0502020104020203" pitchFamily="34" charset="0"/>
            </a:endParaRPr>
          </a:p>
          <a:p>
            <a:pPr marL="720" lvl="0" defTabSz="914400">
              <a:buClr>
                <a:srgbClr val="727CA3"/>
              </a:buClr>
              <a:buSzPct val="76000"/>
            </a:pPr>
            <a:r>
              <a:rPr lang="en-US" altLang="zh-CN" dirty="0">
                <a:latin typeface="Gill Sans MT" panose="020B0502020104020203" pitchFamily="34" charset="0"/>
              </a:rPr>
              <a:t>The average ORF size  = 317 amino acids</a:t>
            </a:r>
          </a:p>
          <a:p>
            <a:pPr marL="720" lvl="0" defTabSz="914400">
              <a:buClr>
                <a:srgbClr val="727CA3"/>
              </a:buClr>
              <a:buSzPct val="76000"/>
            </a:pPr>
            <a:endParaRPr lang="en-US" altLang="zh-CN" dirty="0">
              <a:latin typeface="Gill Sans MT" panose="020B0502020104020203" pitchFamily="34" charset="0"/>
            </a:endParaRPr>
          </a:p>
          <a:p>
            <a:pPr marL="720" lvl="0" defTabSz="914400">
              <a:buClr>
                <a:srgbClr val="727CA3"/>
              </a:buClr>
              <a:buSzPct val="76000"/>
            </a:pPr>
            <a:r>
              <a:rPr lang="en-US" altLang="zh-CN" dirty="0">
                <a:latin typeface="Gill Sans MT" panose="020B0502020104020203" pitchFamily="34" charset="0"/>
              </a:rPr>
              <a:t>There are 381 ORFs that are smaller than 100 amino acids.</a:t>
            </a:r>
            <a:endParaRPr lang="en-US" altLang="zh-CN" sz="2400" spc="-1" dirty="0"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720" lvl="0" defTabSz="914400">
              <a:buClr>
                <a:srgbClr val="727CA3"/>
              </a:buClr>
              <a:buSzPct val="76000"/>
              <a:defRPr/>
            </a:pPr>
            <a:endParaRPr lang="en-US" altLang="zh-CN" sz="2400" spc="-1" dirty="0"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CB63656-E508-4C3A-8AB1-8DAD8C75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05" y="2341387"/>
            <a:ext cx="2669678" cy="3892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EDA73CC-88CC-4367-A330-E510B801EC85}"/>
              </a:ext>
            </a:extLst>
          </p:cNvPr>
          <p:cNvSpPr txBox="1"/>
          <p:nvPr/>
        </p:nvSpPr>
        <p:spPr>
          <a:xfrm>
            <a:off x="5555847" y="1967696"/>
            <a:ext cx="141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In yeast:</a:t>
            </a:r>
          </a:p>
          <a:p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7CB066E-A309-4C80-B6BD-78C777A71579}"/>
              </a:ext>
            </a:extLst>
          </p:cNvPr>
          <p:cNvSpPr txBox="1"/>
          <p:nvPr/>
        </p:nvSpPr>
        <p:spPr>
          <a:xfrm>
            <a:off x="561568" y="6443615"/>
            <a:ext cx="7258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Blattner, Frederick R., et al. "The complete genome sequence of Escherichia coli K-12." </a:t>
            </a:r>
            <a:r>
              <a:rPr lang="en-US" altLang="zh-CN" sz="1100" i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science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 277.5331 (1997): 1453-1462.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3525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/>
              </a:rPr>
              <a:t>The distribution of gene size helps with the selection of overlapping ORFs.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575280" y="6400800"/>
            <a:ext cx="875124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Basrai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Munira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A., Philip 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Hieter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, and 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Jef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D. 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Boeke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. "Small open reading frames: beautiful needles in the haystack." Genome research 7.8 (1997)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3749040" y="4339440"/>
            <a:ext cx="4754520" cy="16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1683BA5-6AB1-4474-852D-3232626513B6}"/>
              </a:ext>
            </a:extLst>
          </p:cNvPr>
          <p:cNvCxnSpPr>
            <a:cxnSpLocks/>
          </p:cNvCxnSpPr>
          <p:nvPr/>
        </p:nvCxnSpPr>
        <p:spPr>
          <a:xfrm>
            <a:off x="3935392" y="2560320"/>
            <a:ext cx="3889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D44AB23-B24B-48F6-84B7-9731F5461C3A}"/>
              </a:ext>
            </a:extLst>
          </p:cNvPr>
          <p:cNvSpPr/>
          <p:nvPr/>
        </p:nvSpPr>
        <p:spPr>
          <a:xfrm>
            <a:off x="3935392" y="2560320"/>
            <a:ext cx="196770" cy="2060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10D6F7A-8CAD-4FEB-8555-2623CE710780}"/>
              </a:ext>
            </a:extLst>
          </p:cNvPr>
          <p:cNvSpPr/>
          <p:nvPr/>
        </p:nvSpPr>
        <p:spPr>
          <a:xfrm>
            <a:off x="5687897" y="2581451"/>
            <a:ext cx="196770" cy="2060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7BC48AA-DF06-4DD9-BD66-3B0C34841015}"/>
              </a:ext>
            </a:extLst>
          </p:cNvPr>
          <p:cNvSpPr/>
          <p:nvPr/>
        </p:nvSpPr>
        <p:spPr>
          <a:xfrm>
            <a:off x="7592992" y="2581451"/>
            <a:ext cx="231494" cy="184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AE3024E-E6E9-4FA7-BD96-B7FB7C10FA62}"/>
              </a:ext>
            </a:extLst>
          </p:cNvPr>
          <p:cNvSpPr txBox="1"/>
          <p:nvPr/>
        </p:nvSpPr>
        <p:spPr>
          <a:xfrm>
            <a:off x="3815831" y="2828470"/>
            <a:ext cx="4184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Start1                  Start 2                        Stop</a:t>
            </a:r>
            <a:endParaRPr lang="zh-CN" alt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9FD6339-7F3C-4A03-8A63-38F4CB0EDF96}"/>
              </a:ext>
            </a:extLst>
          </p:cNvPr>
          <p:cNvCxnSpPr/>
          <p:nvPr/>
        </p:nvCxnSpPr>
        <p:spPr>
          <a:xfrm>
            <a:off x="5907910" y="3386944"/>
            <a:ext cx="180671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203BF37-8E6E-48FF-B687-26C0E9E5237F}"/>
              </a:ext>
            </a:extLst>
          </p:cNvPr>
          <p:cNvCxnSpPr>
            <a:cxnSpLocks/>
          </p:cNvCxnSpPr>
          <p:nvPr/>
        </p:nvCxnSpPr>
        <p:spPr>
          <a:xfrm>
            <a:off x="4132162" y="3893774"/>
            <a:ext cx="3582458" cy="2064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46C2C3E-ECE1-4CCB-8475-8F7780363A30}"/>
              </a:ext>
            </a:extLst>
          </p:cNvPr>
          <p:cNvSpPr txBox="1"/>
          <p:nvPr/>
        </p:nvSpPr>
        <p:spPr>
          <a:xfrm flipH="1">
            <a:off x="6035235" y="3426522"/>
            <a:ext cx="212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ORF1 = 200bp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AD4F2EB-9435-441F-8E4E-35C281833E07}"/>
              </a:ext>
            </a:extLst>
          </p:cNvPr>
          <p:cNvSpPr txBox="1"/>
          <p:nvPr/>
        </p:nvSpPr>
        <p:spPr>
          <a:xfrm flipH="1">
            <a:off x="5124390" y="3973038"/>
            <a:ext cx="212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ORF2 = 800bp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61638CE-2012-4F6F-9119-BB7E8ADF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21" y="2270154"/>
            <a:ext cx="2771150" cy="40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0571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5D62A60-F5B5-45D3-8078-E8A1F75D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88" y="2083903"/>
            <a:ext cx="5625303" cy="4218977"/>
          </a:xfrm>
          <a:prstGeom prst="rect">
            <a:avLst/>
          </a:prstGeom>
        </p:spPr>
      </p:pic>
      <p:sp>
        <p:nvSpPr>
          <p:cNvPr id="16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457200" y="1219320"/>
            <a:ext cx="8046360" cy="47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We can also use the gene size distribution to test the performance of different  predictors statistically, using Chi square test.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9972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Both orientations and lengths should be considered in selecting overlapping ORFs in different reading frames.</a:t>
            </a:r>
          </a:p>
          <a:p>
            <a:pPr marL="274320" indent="-273600" defTabSz="914400"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A maximal overlap of 60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bp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 is allowed between two genes on the same strand in </a:t>
            </a:r>
            <a:r>
              <a:rPr lang="en-US" altLang="zh-CN" sz="2400" dirty="0" err="1">
                <a:latin typeface="Gill Sans MT" panose="020B0502020104020203" pitchFamily="34" charset="0"/>
              </a:rPr>
              <a:t>FuMiSh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.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Gill Sans MT" panose="020B0502020104020203" pitchFamily="34" charset="0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630156" y="6302880"/>
            <a:ext cx="8222400" cy="79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Clément‐</a:t>
            </a:r>
            <a:r>
              <a:rPr kumimoji="0" lang="en-US" sz="1000" b="0" i="0" u="none" strike="noStrike" kern="1200" cap="none" spc="-1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Ziza</a:t>
            </a: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, Mathieu, et al. "Natural genetic variation impacts expression levels of coding, non‐coding, and antisense transcripts in fission yeast." Molecular systems biology 10.11 (2014): 764.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Hyatt, Doug, et al. "Prodigal: prokaryotic gene recognition and translation initiation site identification." BMC bioinformatics 11.1 (2010): 119.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817067" y="2118167"/>
            <a:ext cx="7088441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FDB5F6A-1A86-4622-925C-F6442D7C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37" y="3238039"/>
            <a:ext cx="6840638" cy="27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9859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34E28FB-690A-4AE0-93AF-23496FC4C6AE}"/>
              </a:ext>
            </a:extLst>
          </p:cNvPr>
          <p:cNvSpPr txBox="1"/>
          <p:nvPr/>
        </p:nvSpPr>
        <p:spPr>
          <a:xfrm>
            <a:off x="457200" y="1412111"/>
            <a:ext cx="302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ill Sans MT" panose="020B0502020104020203" pitchFamily="34" charset="0"/>
              </a:rPr>
              <a:t>Different start codons.</a:t>
            </a:r>
            <a:endParaRPr lang="zh-CN" altLang="en-US" sz="2400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D8EC08A-6584-4443-BAA0-2E0DE783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87" y="2143607"/>
            <a:ext cx="5743306" cy="2607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3BF8EE2-5660-4CD8-8638-F7E539DB2957}"/>
              </a:ext>
            </a:extLst>
          </p:cNvPr>
          <p:cNvSpPr txBox="1"/>
          <p:nvPr/>
        </p:nvSpPr>
        <p:spPr>
          <a:xfrm>
            <a:off x="457200" y="4985106"/>
            <a:ext cx="5764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ill Sans MT" panose="020B0502020104020203" pitchFamily="34" charset="0"/>
              </a:rPr>
              <a:t>With the increase in GC content, </a:t>
            </a:r>
          </a:p>
          <a:p>
            <a:r>
              <a:rPr lang="en-US" altLang="zh-CN" sz="2400" dirty="0">
                <a:latin typeface="Gill Sans MT" panose="020B0502020104020203" pitchFamily="34" charset="0"/>
              </a:rPr>
              <a:t>the ORFs are more likely to start with GTG.</a:t>
            </a:r>
            <a:endParaRPr lang="zh-CN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0181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11E1BC2-2AFC-4CF9-AE24-43244A7F4D93}"/>
              </a:ext>
            </a:extLst>
          </p:cNvPr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marR="0" lvl="0" indent="-273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 charset="2"/>
              <a:buChar char="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Gill Sans MT"/>
              </a:rPr>
              <a:t>Algorithms</a:t>
            </a: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Classification, Decision tree, HMM and Neuro Network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tabLst/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406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Genomes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63214" y="1353806"/>
          <a:ext cx="7003031" cy="1702723"/>
        </p:xfrm>
        <a:graphic>
          <a:graphicData uri="http://schemas.openxmlformats.org/drawingml/2006/table">
            <a:tbl>
              <a:tblPr/>
              <a:tblGrid>
                <a:gridCol w="2158362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0000"/>
                    </a:ext>
                  </a:extLst>
                </a:gridCol>
                <a:gridCol w="1956501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0001"/>
                    </a:ext>
                  </a:extLst>
                </a:gridCol>
                <a:gridCol w="1444084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0002"/>
                    </a:ext>
                  </a:extLst>
                </a:gridCol>
                <a:gridCol w="1444084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0003"/>
                    </a:ext>
                  </a:extLst>
                </a:gridCol>
              </a:tblGrid>
              <a:tr h="332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Species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Family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Chromosome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Genome length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0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latin typeface="Verdana"/>
                        </a:rPr>
                        <a:t>Escherichia coli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Enterobacteriaceae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5443340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1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Streptomyces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coelicolor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Streptomycetaceae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9054847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2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Saccharomyces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cerevisiae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Saccharomycetaceae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1531933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3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Rubrobacter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xylanophilus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Rubrobacteraceae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3225748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4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Spiribacter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curvatus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Ectothiorhodospiraceae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1926631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1" y="3684814"/>
            <a:ext cx="2082606" cy="1416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11" y="5100987"/>
            <a:ext cx="2082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500" i="1" dirty="0">
                <a:latin typeface="Times New Roman"/>
                <a:cs typeface="Times New Roman"/>
              </a:rPr>
              <a:t>Escherichia coli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654" y="3545673"/>
            <a:ext cx="1171535" cy="1555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4517" y="5147153"/>
            <a:ext cx="134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 err="1">
                <a:latin typeface="Times New Roman"/>
                <a:cs typeface="Times New Roman"/>
              </a:rPr>
              <a:t>Streptomyces</a:t>
            </a:r>
            <a:r>
              <a:rPr lang="en-US" sz="1500" b="0" i="1" u="none" strike="noStrike" dirty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>
                <a:latin typeface="Times New Roman"/>
                <a:cs typeface="Times New Roman"/>
              </a:rPr>
              <a:t>coelicolor</a:t>
            </a:r>
            <a:endParaRPr lang="en-US" sz="1500" b="0" i="1" u="none" strike="noStrike" dirty="0">
              <a:latin typeface="Times New Roman"/>
              <a:cs typeface="Times New Roman"/>
            </a:endParaRPr>
          </a:p>
          <a:p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03" y="4054146"/>
            <a:ext cx="1692398" cy="1093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7103" y="5147153"/>
            <a:ext cx="1848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500" b="0" i="1" u="none" strike="noStrike" dirty="0" err="1">
                <a:latin typeface="Times New Roman"/>
                <a:cs typeface="Times New Roman"/>
              </a:rPr>
              <a:t>Saccharomyces</a:t>
            </a:r>
            <a:r>
              <a:rPr lang="en-US" sz="1500" b="0" i="1" u="none" strike="noStrike" dirty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>
                <a:latin typeface="Times New Roman"/>
                <a:cs typeface="Times New Roman"/>
              </a:rPr>
              <a:t>cerevisiae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256" y="3769225"/>
            <a:ext cx="1377928" cy="1377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95313" y="5147153"/>
            <a:ext cx="1597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>
                <a:latin typeface="Times New Roman"/>
                <a:cs typeface="Times New Roman"/>
              </a:rPr>
              <a:t>Rubrobacter</a:t>
            </a:r>
            <a:r>
              <a:rPr lang="en-US" sz="1500" b="0" i="1" u="none" strike="noStrike" dirty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>
                <a:latin typeface="Times New Roman"/>
                <a:cs typeface="Times New Roman"/>
              </a:rPr>
              <a:t>xylanophilus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4080" y="5173442"/>
            <a:ext cx="1432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>
                <a:latin typeface="Times New Roman"/>
                <a:cs typeface="Times New Roman"/>
              </a:rPr>
              <a:t>Spiribacter</a:t>
            </a:r>
            <a:r>
              <a:rPr lang="en-US" sz="1500" b="0" i="1" u="none" strike="noStrike" dirty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>
                <a:latin typeface="Times New Roman"/>
                <a:cs typeface="Times New Roman"/>
              </a:rPr>
              <a:t>curvatus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8" name="Picture 17" descr="Screen Shot 2018-05-31 at 20.41.4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47" y="4054146"/>
            <a:ext cx="1470660" cy="11192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222"/>
            <a:ext cx="8229600" cy="990600"/>
          </a:xfrm>
        </p:spPr>
        <p:txBody>
          <a:bodyPr/>
          <a:lstStyle/>
          <a:p>
            <a:pPr algn="ctr"/>
            <a:r>
              <a:rPr lang="lt-LT" dirty="0"/>
              <a:t>Evolutionary relationships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Evolutionary relationship</a:t>
            </a:r>
          </a:p>
        </p:txBody>
      </p:sp>
      <p:pic>
        <p:nvPicPr>
          <p:cNvPr id="6" name="Picture 5" descr="Screen Shot 2018-05-31 at 19.50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99" y="3196176"/>
            <a:ext cx="5798878" cy="1049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5701" y="4245209"/>
            <a:ext cx="5110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/>
              <a:t>Tree based on 16S sequences</a:t>
            </a:r>
          </a:p>
        </p:txBody>
      </p:sp>
      <p:pic>
        <p:nvPicPr>
          <p:cNvPr id="9" name="Picture 8" descr="Screen Shot 2018-05-31 at 19.54.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99" y="4568374"/>
            <a:ext cx="6022545" cy="1309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5701" y="2873011"/>
            <a:ext cx="4827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/>
              <a:t>Tree based on dinucleotide frequencies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5701" y="6030465"/>
            <a:ext cx="394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/>
              <a:t>Consensus tree based on ten ortholog clusters</a:t>
            </a:r>
            <a:endParaRPr lang="lt-LT" sz="15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124646" y="1281259"/>
            <a:ext cx="4894708" cy="15917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845"/>
            <a:ext cx="8229600" cy="990600"/>
          </a:xfrm>
        </p:spPr>
        <p:txBody>
          <a:bodyPr/>
          <a:lstStyle/>
          <a:p>
            <a:pPr algn="ctr"/>
            <a:r>
              <a:rPr lang="lt-LT" i="1" dirty="0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475"/>
            <a:ext cx="8229600" cy="990600"/>
          </a:xfrm>
        </p:spPr>
        <p:txBody>
          <a:bodyPr/>
          <a:lstStyle/>
          <a:p>
            <a:pPr algn="ctr"/>
            <a:r>
              <a:rPr lang="lt-LT" dirty="0"/>
              <a:t>Genetic composition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GC content and dinucleotide frequency calculation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130653" y="1984022"/>
          <a:ext cx="3425120" cy="824089"/>
        </p:xfrm>
        <a:graphic>
          <a:graphicData uri="http://schemas.openxmlformats.org/presentationml/2006/ole">
            <p:oleObj spid="_x0000_s46092" name="Equation" r:id="rId3" imgW="0" imgH="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56910" y="3632199"/>
          <a:ext cx="5943423" cy="826911"/>
        </p:xfrm>
        <a:graphic>
          <a:graphicData uri="http://schemas.openxmlformats.org/presentationml/2006/ole">
            <p:oleObj spid="_x0000_s46093" name="Equation" r:id="rId4" imgW="0" imgH="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500" dirty="0"/>
              <a:t>GC content and dinucleotide frequency calculation</a:t>
            </a:r>
          </a:p>
        </p:txBody>
      </p:sp>
      <p:pic>
        <p:nvPicPr>
          <p:cNvPr id="5" name="Picture 4" descr="Screen Shot 2018-05-31 at 16.34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9144000" cy="65151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GC content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332" y="2017889"/>
            <a:ext cx="5418667" cy="324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Nucleotide frequencies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0000000-0008-0000-0000-000006000000}"/>
              </a:ext>
            </a:extLst>
          </p:cNvPr>
          <p:cNvGraphicFramePr/>
          <p:nvPr/>
        </p:nvGraphicFramePr>
        <p:xfrm>
          <a:off x="1382889" y="1809750"/>
          <a:ext cx="6079772" cy="4215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Dinucleotide frequencies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0000000-0008-0000-0000-000005000000}"/>
              </a:ext>
            </a:extLst>
          </p:cNvPr>
          <p:cNvGraphicFramePr/>
          <p:nvPr/>
        </p:nvGraphicFramePr>
        <p:xfrm>
          <a:off x="710462" y="1602475"/>
          <a:ext cx="8249338" cy="495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378</TotalTime>
  <Words>1073</Words>
  <Application>Microsoft Macintosh PowerPoint</Application>
  <PresentationFormat>On-screen Show (4:3)</PresentationFormat>
  <Paragraphs>236</Paragraphs>
  <Slides>32</Slides>
  <Notes>5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Origin</vt:lpstr>
      <vt:lpstr>Office Theme</vt:lpstr>
      <vt:lpstr>Equation</vt:lpstr>
      <vt:lpstr>Comparative genomics  FuMiSh ORF Predictor </vt:lpstr>
      <vt:lpstr>Contents</vt:lpstr>
      <vt:lpstr>Genomes</vt:lpstr>
      <vt:lpstr>Genetic composition analysis</vt:lpstr>
      <vt:lpstr>GC content and dinucleotide frequency calculation</vt:lpstr>
      <vt:lpstr>GC content and dinucleotide frequency calculation</vt:lpstr>
      <vt:lpstr>GC content</vt:lpstr>
      <vt:lpstr>Nucleotide frequencies</vt:lpstr>
      <vt:lpstr>Dinucleotide frequencies</vt:lpstr>
      <vt:lpstr>Amino acid frequencies</vt:lpstr>
      <vt:lpstr>ORF prediction</vt:lpstr>
      <vt:lpstr>Assumptions</vt:lpstr>
      <vt:lpstr>Slide 13</vt:lpstr>
      <vt:lpstr>Slide 14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Analysis of comparison with Glimmer</vt:lpstr>
      <vt:lpstr>Analysis of comparison with Glimmer</vt:lpstr>
      <vt:lpstr>Improvements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Evolutionary relationships</vt:lpstr>
      <vt:lpstr>Evolutionary relationship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  Final project</dc:title>
  <dc:creator>Milda Valiukonyte</dc:creator>
  <cp:lastModifiedBy>Milda Valiukonyte</cp:lastModifiedBy>
  <cp:revision>15</cp:revision>
  <dcterms:created xsi:type="dcterms:W3CDTF">2018-06-01T08:12:23Z</dcterms:created>
  <dcterms:modified xsi:type="dcterms:W3CDTF">2018-06-01T08:13:43Z</dcterms:modified>
</cp:coreProperties>
</file>