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embeddings/oleObject1.docx" ContentType="application/vnd.openxmlformats-officedocument.wordprocessingml.documen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wmf" ContentType="image/x-wmf"/>
  <Override PartName="/ppt/media/image25.wmf" ContentType="image/x-wmf"/>
  <Override PartName="/ppt/media/image24.jpeg" ContentType="image/jpeg"/>
  <Override PartName="/ppt/media/image9.png" ContentType="image/png"/>
  <Override PartName="/ppt/media/image10.wmf" ContentType="image/x-wmf"/>
  <Override PartName="/ppt/media/image23.png" ContentType="image/png"/>
  <Override PartName="/ppt/media/image8.png" ContentType="image/png"/>
  <Override PartName="/ppt/media/image1.png" ContentType="image/png"/>
  <Override PartName="/ppt/media/image21.png" ContentType="image/png"/>
  <Override PartName="/ppt/media/image5.pct" ContentType="image/x-pict"/>
  <Override PartName="/ppt/media/image2.png" ContentType="image/png"/>
  <Override PartName="/ppt/media/image7.png" ContentType="image/png"/>
  <Override PartName="/ppt/media/image22.png" ContentType="image/png"/>
  <Override PartName="/ppt/media/image6.pct" ContentType="image/x-pict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8.png" ContentType="image/png"/>
  <Override PartName="/ppt/media/image17.jpeg" ContentType="image/jpeg"/>
  <Override PartName="/ppt/media/image19.png" ContentType="image/png"/>
  <Override PartName="/ppt/media/image20.png" ContentType="image/png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_rels/notesSlide2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Escherichia coli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0.246721130776324</c:v>
                </c:pt>
                <c:pt idx="1">
                  <c:v>0.253669989381519</c:v>
                </c:pt>
                <c:pt idx="2">
                  <c:v>0.252833554398586</c:v>
                </c:pt>
                <c:pt idx="3">
                  <c:v>0.246775325443569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Streptomyces coelicolor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0.139639576461093</c:v>
                </c:pt>
                <c:pt idx="1">
                  <c:v>0.359814804159584</c:v>
                </c:pt>
                <c:pt idx="2">
                  <c:v>0.360168868673319</c:v>
                </c:pt>
                <c:pt idx="3">
                  <c:v>0.140376750706003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Saccharomyces cerevisiae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0.311215307719071</c:v>
                </c:pt>
                <c:pt idx="1">
                  <c:v>0.188870531544134</c:v>
                </c:pt>
                <c:pt idx="2">
                  <c:v>0.190193696460615</c:v>
                </c:pt>
                <c:pt idx="3">
                  <c:v>0.309720464276179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Rubrobacter xylanophilus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4"/>
                <c:pt idx="0">
                  <c:v>0.14777626770597</c:v>
                </c:pt>
                <c:pt idx="1">
                  <c:v>0.353411673819529</c:v>
                </c:pt>
                <c:pt idx="2">
                  <c:v>0.351354166537497</c:v>
                </c:pt>
                <c:pt idx="3">
                  <c:v>0.147457891937001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Spiribacter curvatus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G</c:v>
                </c:pt>
                <c:pt idx="3">
                  <c:v>T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4"/>
                <c:pt idx="0">
                  <c:v>0.18023534345705</c:v>
                </c:pt>
                <c:pt idx="1">
                  <c:v>0.319931009103455</c:v>
                </c:pt>
                <c:pt idx="2">
                  <c:v>0.318643269001692</c:v>
                </c:pt>
                <c:pt idx="3">
                  <c:v>0.181190378437801</c:v>
                </c:pt>
              </c:numCache>
            </c:numRef>
          </c:val>
        </c:ser>
        <c:gapWidth val="150"/>
        <c:overlap val="0"/>
        <c:axId val="61202741"/>
        <c:axId val="18069475"/>
      </c:barChart>
      <c:catAx>
        <c:axId val="61202741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defRPr>
            </a:pPr>
          </a:p>
        </c:txPr>
        <c:crossAx val="18069475"/>
        <c:crosses val="autoZero"/>
        <c:auto val="1"/>
        <c:lblAlgn val="ctr"/>
        <c:lblOffset val="100"/>
      </c:catAx>
      <c:valAx>
        <c:axId val="18069475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defRPr>
            </a:pPr>
          </a:p>
        </c:txPr>
        <c:crossAx val="61202741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Escherichia coli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6"/>
                <c:pt idx="0">
                  <c:v>0.0725086201686134</c:v>
                </c:pt>
                <c:pt idx="1">
                  <c:v>0.0553513202098932</c:v>
                </c:pt>
                <c:pt idx="2">
                  <c:v>0.0518226037364198</c:v>
                </c:pt>
                <c:pt idx="3">
                  <c:v>0.0670386319867272</c:v>
                </c:pt>
                <c:pt idx="4">
                  <c:v>0.070370777936116</c:v>
                </c:pt>
                <c:pt idx="5">
                  <c:v>0.0591060009306787</c:v>
                </c:pt>
                <c:pt idx="6">
                  <c:v>0.0726678974063529</c:v>
                </c:pt>
                <c:pt idx="7">
                  <c:v>0.0515253597102807</c:v>
                </c:pt>
                <c:pt idx="8">
                  <c:v>0.0580035525988735</c:v>
                </c:pt>
                <c:pt idx="9">
                  <c:v>0.0810759719356079</c:v>
                </c:pt>
                <c:pt idx="10">
                  <c:v>0.058601531155785</c:v>
                </c:pt>
                <c:pt idx="11">
                  <c:v>0.0551523614457964</c:v>
                </c:pt>
                <c:pt idx="12">
                  <c:v>0.0458382253980507</c:v>
                </c:pt>
                <c:pt idx="13">
                  <c:v>0.0581367429072486</c:v>
                </c:pt>
                <c:pt idx="14">
                  <c:v>0.069741384837505</c:v>
                </c:pt>
                <c:pt idx="15">
                  <c:v>0.0730590176360502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Streptomyces coelicolor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6"/>
                <c:pt idx="0">
                  <c:v>0.0160789040476226</c:v>
                </c:pt>
                <c:pt idx="1">
                  <c:v>0.0574817064807065</c:v>
                </c:pt>
                <c:pt idx="2">
                  <c:v>0.0475484618954314</c:v>
                </c:pt>
                <c:pt idx="3">
                  <c:v>0.0185304090207608</c:v>
                </c:pt>
                <c:pt idx="4">
                  <c:v>0.0505561331468254</c:v>
                </c:pt>
                <c:pt idx="5">
                  <c:v>0.113789566382465</c:v>
                </c:pt>
                <c:pt idx="6">
                  <c:v>0.147069425587138</c:v>
                </c:pt>
                <c:pt idx="7">
                  <c:v>0.0483997187804187</c:v>
                </c:pt>
                <c:pt idx="8">
                  <c:v>0.0631958842811904</c:v>
                </c:pt>
                <c:pt idx="9">
                  <c:v>0.125397825650485</c:v>
                </c:pt>
                <c:pt idx="10">
                  <c:v>0.114180848575447</c:v>
                </c:pt>
                <c:pt idx="11">
                  <c:v>0.0573943499425611</c:v>
                </c:pt>
                <c:pt idx="12">
                  <c:v>0.00980867040698428</c:v>
                </c:pt>
                <c:pt idx="13">
                  <c:v>0.063145634945089</c:v>
                </c:pt>
                <c:pt idx="14">
                  <c:v>0.0513701723916674</c:v>
                </c:pt>
                <c:pt idx="15">
                  <c:v>0.0160522884652041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Saccharomyces cerevisiae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6"/>
                <c:pt idx="0">
                  <c:v>0.10945524997193</c:v>
                </c:pt>
                <c:pt idx="1">
                  <c:v>0.0520466965896658</c:v>
                </c:pt>
                <c:pt idx="2">
                  <c:v>0.0589921745873837</c:v>
                </c:pt>
                <c:pt idx="3">
                  <c:v>0.0907213897222592</c:v>
                </c:pt>
                <c:pt idx="4">
                  <c:v>0.0645479042150696</c:v>
                </c:pt>
                <c:pt idx="5">
                  <c:v>0.0381002551027069</c:v>
                </c:pt>
                <c:pt idx="6">
                  <c:v>0.0285012650692067</c:v>
                </c:pt>
                <c:pt idx="7">
                  <c:v>0.05772123044626</c:v>
                </c:pt>
                <c:pt idx="8">
                  <c:v>0.0631424893533133</c:v>
                </c:pt>
                <c:pt idx="9">
                  <c:v>0.0367555478963818</c:v>
                </c:pt>
                <c:pt idx="10">
                  <c:v>0.0381067828075919</c:v>
                </c:pt>
                <c:pt idx="11">
                  <c:v>0.0521883477856719</c:v>
                </c:pt>
                <c:pt idx="12">
                  <c:v>0.0740692145604374</c:v>
                </c:pt>
                <c:pt idx="13">
                  <c:v>0.0619681552444886</c:v>
                </c:pt>
                <c:pt idx="14">
                  <c:v>0.0645935981492651</c:v>
                </c:pt>
                <c:pt idx="15">
                  <c:v>0.109089698498366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Rubrobacter xylanophilus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6"/>
                <c:pt idx="0">
                  <c:v>0.0198050250066108</c:v>
                </c:pt>
                <c:pt idx="1">
                  <c:v>0.044260755725728</c:v>
                </c:pt>
                <c:pt idx="2">
                  <c:v>0.0616799767619717</c:v>
                </c:pt>
                <c:pt idx="3">
                  <c:v>0.0220305560231475</c:v>
                </c:pt>
                <c:pt idx="4">
                  <c:v>0.0461796910917068</c:v>
                </c:pt>
                <c:pt idx="5">
                  <c:v>0.122317094304048</c:v>
                </c:pt>
                <c:pt idx="6">
                  <c:v>0.123622838368911</c:v>
                </c:pt>
                <c:pt idx="7">
                  <c:v>0.0612921596145017</c:v>
                </c:pt>
                <c:pt idx="8">
                  <c:v>0.0658362233615965</c:v>
                </c:pt>
                <c:pt idx="9">
                  <c:v>0.12053487145768</c:v>
                </c:pt>
                <c:pt idx="10">
                  <c:v>0.12051658112059</c:v>
                </c:pt>
                <c:pt idx="11">
                  <c:v>0.0444662895137157</c:v>
                </c:pt>
                <c:pt idx="12">
                  <c:v>0.0159553740575438</c:v>
                </c:pt>
                <c:pt idx="13">
                  <c:v>0.0662990618917106</c:v>
                </c:pt>
                <c:pt idx="14">
                  <c:v>0.0455348792078238</c:v>
                </c:pt>
                <c:pt idx="15">
                  <c:v>0.0196686224927125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Spiribacter curvatus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AA</c:v>
                </c:pt>
                <c:pt idx="1">
                  <c:v>AC</c:v>
                </c:pt>
                <c:pt idx="2">
                  <c:v>AG</c:v>
                </c:pt>
                <c:pt idx="3">
                  <c:v>AT</c:v>
                </c:pt>
                <c:pt idx="4">
                  <c:v>CA</c:v>
                </c:pt>
                <c:pt idx="5">
                  <c:v>CC</c:v>
                </c:pt>
                <c:pt idx="6">
                  <c:v>CG</c:v>
                </c:pt>
                <c:pt idx="7">
                  <c:v>CT</c:v>
                </c:pt>
                <c:pt idx="8">
                  <c:v>GA</c:v>
                </c:pt>
                <c:pt idx="9">
                  <c:v>GC</c:v>
                </c:pt>
                <c:pt idx="10">
                  <c:v>GG</c:v>
                </c:pt>
                <c:pt idx="11">
                  <c:v>GT</c:v>
                </c:pt>
                <c:pt idx="12">
                  <c:v>TA</c:v>
                </c:pt>
                <c:pt idx="13">
                  <c:v>TC</c:v>
                </c:pt>
                <c:pt idx="14">
                  <c:v>TG</c:v>
                </c:pt>
                <c:pt idx="15">
                  <c:v>TT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6"/>
                <c:pt idx="0">
                  <c:v>0.0284683618546373</c:v>
                </c:pt>
                <c:pt idx="1">
                  <c:v>0.0496789731292464</c:v>
                </c:pt>
                <c:pt idx="2">
                  <c:v>0.0507310692764049</c:v>
                </c:pt>
                <c:pt idx="3">
                  <c:v>0.0513570327462979</c:v>
                </c:pt>
                <c:pt idx="4">
                  <c:v>0.0641571033358766</c:v>
                </c:pt>
                <c:pt idx="5">
                  <c:v>0.0886221018047056</c:v>
                </c:pt>
                <c:pt idx="6">
                  <c:v>0.116438029097439</c:v>
                </c:pt>
                <c:pt idx="7">
                  <c:v>0.0507139409227511</c:v>
                </c:pt>
                <c:pt idx="8">
                  <c:v>0.0694969973477003</c:v>
                </c:pt>
                <c:pt idx="9">
                  <c:v>0.111821678267233</c:v>
                </c:pt>
                <c:pt idx="10">
                  <c:v>0.0873764033571573</c:v>
                </c:pt>
                <c:pt idx="11">
                  <c:v>0.0499478363775089</c:v>
                </c:pt>
                <c:pt idx="12">
                  <c:v>0.0181129744683722</c:v>
                </c:pt>
                <c:pt idx="13">
                  <c:v>0.0698084219595874</c:v>
                </c:pt>
                <c:pt idx="14">
                  <c:v>0.064097932659618</c:v>
                </c:pt>
                <c:pt idx="15">
                  <c:v>0.0291711433954625</c:v>
                </c:pt>
              </c:numCache>
            </c:numRef>
          </c:val>
        </c:ser>
        <c:gapWidth val="150"/>
        <c:overlap val="0"/>
        <c:axId val="74223395"/>
        <c:axId val="13673634"/>
      </c:barChart>
      <c:catAx>
        <c:axId val="74223395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defRPr>
            </a:pPr>
          </a:p>
        </c:txPr>
        <c:crossAx val="13673634"/>
        <c:crosses val="autoZero"/>
        <c:auto val="1"/>
        <c:lblAlgn val="ctr"/>
        <c:lblOffset val="100"/>
      </c:catAx>
      <c:valAx>
        <c:axId val="13673634"/>
        <c:scaling>
          <c:orientation val="minMax"/>
        </c:scaling>
        <c:delete val="0"/>
        <c:axPos val="l"/>
        <c:majorGridlines>
          <c:spPr>
            <a:ln w="9360">
              <a:solidFill>
                <a:srgbClr val="8b8b8b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b8b8b"/>
            </a:solidFill>
            <a:round/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defRPr>
            </a:pPr>
          </a:p>
        </c:txPr>
        <c:crossAx val="74223395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3029C05-8563-4DD4-A70B-F3EB01E4ECA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constructed phylogenetic tree based on dinucleotide frequencies as they showed the biggest variation across species and in some papers were even referred to as the genomic signature.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used neighbor joining method because it does not assume constant evolutionary rate.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evolutionary rate dictates that the same number of substitutions will have occurred in each sequence since the time of the last common ancestor.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B60933-E8C1-4814-ACF3-7CF45504DAB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0157BB9-7F33-49B3-8AE2-9F3DB610AFF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GC content is related to genome thermostability because of the higher number of hydrogen bonds in this base pair.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Rubrobacter xylanophilus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is thermophilic bacteria, first isolated from hot springs in Japan.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34CF9D6-B35A-4031-AEEB-FE95034CBA3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greatly variable distribution among species which shows that nucleotide, dinucleotide frequency patterns might be species specific which will be useful in exploring the evolutionary relationship between genes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1CCE1D-692A-4FB2-B63C-D027CB0948E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4480" cy="127944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4480" cy="68508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880" cy="1279440"/>
          </a:xfrm>
          <a:prstGeom prst="rect">
            <a:avLst/>
          </a:prstGeom>
          <a:solidFill>
            <a:srgbClr val="727ca3"/>
          </a:solidFill>
          <a:ln w="648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880" cy="685080"/>
          </a:xfrm>
          <a:prstGeom prst="rect">
            <a:avLst/>
          </a:prstGeom>
          <a:solidFill>
            <a:srgbClr val="9fb8cd"/>
          </a:solidFill>
          <a:ln w="648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6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 rot="5400000">
            <a:off x="419760" y="6467400"/>
            <a:ext cx="190080" cy="11952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255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package" Target="../embeddings/oleObject1.docx"/><Relationship Id="rId3" Type="http://schemas.openxmlformats.org/officeDocument/2006/relationships/image" Target="../media/image25.wmf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pct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pct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19320" y="3886200"/>
            <a:ext cx="68572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Comparative genomics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FuMiSh ORF 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057400" y="5263560"/>
            <a:ext cx="6400080" cy="7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Shuhan Xu, Fuqi Xu, Milda Valiukonytė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Amino acid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3" descr=""/>
          <p:cNvPicPr/>
          <p:nvPr/>
        </p:nvPicPr>
        <p:blipFill>
          <a:blip r:embed="rId1"/>
          <a:stretch/>
        </p:blipFill>
        <p:spPr>
          <a:xfrm>
            <a:off x="1303200" y="1602000"/>
            <a:ext cx="6761880" cy="474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ORF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ORF begins with a start codon and ends with a stop codon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If more than one ORF share the same stop codon, the longest one is kept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Minimum ORF length of 200 bp for prokaryote and 300 bp for eukaryote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Maximum overlap of 60 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Longer ORF is kept if overlap occurs between two ORFs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Uniprot proteome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83240" y="128016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1737360" y="2011680"/>
            <a:ext cx="63972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4206240" y="3931920"/>
            <a:ext cx="63972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1737360" y="3749040"/>
            <a:ext cx="63972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4206240" y="2011680"/>
            <a:ext cx="639720" cy="822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"/>
          <p:cNvSpPr/>
          <p:nvPr/>
        </p:nvSpPr>
        <p:spPr>
          <a:xfrm>
            <a:off x="1097280" y="2854080"/>
            <a:ext cx="2018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proteins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1097280" y="4754880"/>
            <a:ext cx="228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Predicted proteome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594600" y="2919600"/>
            <a:ext cx="20181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Uniprot proteins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3749040" y="4754880"/>
            <a:ext cx="2468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Uniprot proteome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11"/>
          <p:cNvSpPr/>
          <p:nvPr/>
        </p:nvSpPr>
        <p:spPr>
          <a:xfrm>
            <a:off x="2468880" y="2651760"/>
            <a:ext cx="109728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2"/>
          <p:cNvSpPr/>
          <p:nvPr/>
        </p:nvSpPr>
        <p:spPr>
          <a:xfrm flipV="1">
            <a:off x="2560320" y="2651760"/>
            <a:ext cx="1280160" cy="137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2926080" y="2194560"/>
            <a:ext cx="904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2103120" y="3291840"/>
            <a:ext cx="314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Object 15"/>
          <p:cNvGraphicFramePr/>
          <p:nvPr/>
        </p:nvGraphicFramePr>
        <p:xfrm>
          <a:off x="1029960" y="5002200"/>
          <a:ext cx="6118920" cy="10774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29960" y="5002200"/>
                    <a:ext cx="6118920" cy="1077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 minimum gene length of 110 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 maximum overlap of 50 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Analyzed nucleotide level prediction accuracy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For each reading frame, each nucleotide is classified as True Positive (TP), True Negative (TN), False Positive (FP) or False Negative (FN)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365120" y="4140360"/>
            <a:ext cx="5828760" cy="15231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Source: Zvelebil and Baum, Understanding Bioinformatics, Figure 9.12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Sum up all TP, TN, FP and FN for all six reading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Sensitivity = TP / ( TP + FN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Specificity = TP/ ( TP + FP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Calculate approximate correlation coefficient (AC)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Source: Zvelebil and Baum, Understanding Bioinformatics, Box 10.1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0" descr=""/>
          <p:cNvPicPr/>
          <p:nvPr/>
        </p:nvPicPr>
        <p:blipFill>
          <a:blip r:embed="rId1"/>
          <a:stretch/>
        </p:blipFill>
        <p:spPr>
          <a:xfrm>
            <a:off x="3435480" y="4852800"/>
            <a:ext cx="1828080" cy="824760"/>
          </a:xfrm>
          <a:prstGeom prst="rect">
            <a:avLst/>
          </a:prstGeom>
          <a:ln>
            <a:noFill/>
          </a:ln>
        </p:spPr>
      </p:pic>
      <p:pic>
        <p:nvPicPr>
          <p:cNvPr id="136" name="Picture 12" descr=""/>
          <p:cNvPicPr/>
          <p:nvPr/>
        </p:nvPicPr>
        <p:blipFill>
          <a:blip r:embed="rId2"/>
          <a:stretch/>
        </p:blipFill>
        <p:spPr>
          <a:xfrm>
            <a:off x="2063880" y="3774960"/>
            <a:ext cx="4571280" cy="109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8" name="Table 2"/>
          <p:cNvGraphicFramePr/>
          <p:nvPr/>
        </p:nvGraphicFramePr>
        <p:xfrm>
          <a:off x="556920" y="2320200"/>
          <a:ext cx="8029800" cy="3015360"/>
        </p:xfrm>
        <a:graphic>
          <a:graphicData uri="http://schemas.openxmlformats.org/drawingml/2006/table">
            <a:tbl>
              <a:tblPr/>
              <a:tblGrid>
                <a:gridCol w="1122480"/>
                <a:gridCol w="2194920"/>
                <a:gridCol w="862200"/>
                <a:gridCol w="1156320"/>
                <a:gridCol w="1331640"/>
                <a:gridCol w="1362600"/>
              </a:tblGrid>
              <a:tr h="71388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true ORF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predicted ORF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average true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average predicted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999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5323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6329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8548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8175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54432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1604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1235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782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3375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3167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9924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1862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1955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973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897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57200" y="1554480"/>
            <a:ext cx="5394600" cy="40460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1097280" y="5394960"/>
            <a:ext cx="9202320" cy="22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gene length(genome 51):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973bp in GLIMMER    897bp in FuMiSh 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Comparison with Glimmer (“ground truth”)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659520" y="2291040"/>
          <a:ext cx="7824240" cy="2833560"/>
        </p:xfrm>
        <a:graphic>
          <a:graphicData uri="http://schemas.openxmlformats.org/drawingml/2006/table">
            <a:tbl>
              <a:tblPr/>
              <a:tblGrid>
                <a:gridCol w="1244160"/>
                <a:gridCol w="1885320"/>
                <a:gridCol w="1564920"/>
                <a:gridCol w="1564920"/>
                <a:gridCol w="1565280"/>
              </a:tblGrid>
              <a:tr h="45864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Sensitivity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Specificity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5864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0.671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0.869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0.829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sp>
        <p:nvSpPr>
          <p:cNvPr id="144" name="CustomShape 3"/>
          <p:cNvSpPr/>
          <p:nvPr/>
        </p:nvSpPr>
        <p:spPr>
          <a:xfrm>
            <a:off x="7246800" y="3366000"/>
            <a:ext cx="951120" cy="3456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7248600" y="4296240"/>
            <a:ext cx="951120" cy="3456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Analysis of comparison with Glimmer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Content Placeholder 4" descr=""/>
          <p:cNvPicPr/>
          <p:nvPr/>
        </p:nvPicPr>
        <p:blipFill>
          <a:blip r:embed="rId1"/>
          <a:stretch/>
        </p:blipFill>
        <p:spPr>
          <a:xfrm>
            <a:off x="1300680" y="2455200"/>
            <a:ext cx="6542280" cy="218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721520"/>
            <a:ext cx="8228880" cy="44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Genetic composition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ORF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Evolutionary relationship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Analysis of comparison with Glimmer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911880" y="2373120"/>
          <a:ext cx="7319160" cy="2833560"/>
        </p:xfrm>
        <a:graphic>
          <a:graphicData uri="http://schemas.openxmlformats.org/drawingml/2006/table">
            <a:tbl>
              <a:tblPr/>
              <a:tblGrid>
                <a:gridCol w="1350000"/>
                <a:gridCol w="2014200"/>
                <a:gridCol w="2136240"/>
                <a:gridCol w="1819080"/>
              </a:tblGrid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Genome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Fraction of GTG and TTG start codons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Fraction of GTG start codons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3812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0.198760098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0.13995867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0.45414132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0.407814693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Saccharomyces cerevisiae ch4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0.194353963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0.10640608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0.56237037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0.437925926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479160"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0.249194415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6840" rIns="684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Gill Sans MT"/>
                        </a:rPr>
                        <a:t>0.186358754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" marR="68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4572000" y="3346200"/>
            <a:ext cx="3511800" cy="4431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4572000" y="4285440"/>
            <a:ext cx="3511800" cy="44316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638800" y="3008520"/>
            <a:ext cx="3304440" cy="138024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1188720" y="1737360"/>
            <a:ext cx="569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improvements mainly focus on overlapping genes.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Adding promoter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98840" y="2103120"/>
            <a:ext cx="3480120" cy="15541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4908600" y="2103120"/>
            <a:ext cx="3960720" cy="179280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>
            <a:off x="274320" y="4152960"/>
            <a:ext cx="438876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Distance(TSS,start codon) = 20-40 bp[1].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Distance(TATA box,TSS) = 25-30 bp[2].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we assume: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Distance(TATA box,start codon) = 45-70bp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3"/>
          <a:srcRect l="4654" t="31122" r="66335" b="51083"/>
          <a:stretch/>
        </p:blipFill>
        <p:spPr>
          <a:xfrm>
            <a:off x="4480560" y="4297680"/>
            <a:ext cx="4507920" cy="1553760"/>
          </a:xfrm>
          <a:prstGeom prst="rect">
            <a:avLst/>
          </a:prstGeom>
          <a:ln>
            <a:noFill/>
          </a:ln>
        </p:spPr>
      </p:pic>
      <p:sp>
        <p:nvSpPr>
          <p:cNvPr id="162" name="CustomShape 5"/>
          <p:cNvSpPr/>
          <p:nvPr/>
        </p:nvSpPr>
        <p:spPr>
          <a:xfrm>
            <a:off x="64440" y="6309360"/>
            <a:ext cx="182228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Mendoza-Vargas, Alfredo, et al. "Genome-wide identification of transcription start sites, promoters and transcription factor binding sites in E. coli." PLoS One 4.10 (2009): e7526.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Zvelebil, Marketa J., and Jeremy O. Baum. Understanding bioinformatics. Garland Science, 2007.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279440" y="3567600"/>
            <a:ext cx="1397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Prokaryotes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helps with the selection of overlapping ORFs and evaluating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754880" y="2468880"/>
            <a:ext cx="3304440" cy="138024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1005840" y="2560320"/>
            <a:ext cx="2413080" cy="36216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575280" y="6400800"/>
            <a:ext cx="87512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Basrai, Munira A., Philip Hieter, and Jef D. Boeke. "Small open reading frames: beautiful needles in the haystack." Genome research 7.8 (1997): 768-771.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749040" y="4339440"/>
            <a:ext cx="475452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also use the gene size distribution to test the performance of different  predictors statistically, using Chi square test.t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4754880" y="2468880"/>
            <a:ext cx="3304440" cy="138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Both orientations and lengths should be considered in selecting overlapping ORFs in different reading frames.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" descr=""/>
          <p:cNvPicPr/>
          <p:nvPr/>
        </p:nvPicPr>
        <p:blipFill>
          <a:blip r:embed="rId1"/>
          <a:srcRect l="18652" t="13344" r="30339" b="52864"/>
          <a:stretch/>
        </p:blipFill>
        <p:spPr>
          <a:xfrm>
            <a:off x="914400" y="3383280"/>
            <a:ext cx="4662720" cy="173664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457200" y="5790600"/>
            <a:ext cx="8222400" cy="7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Clément‐Ziza, Mathieu, et al. "Natural genetic variation impacts expression levels of coding, non‐coding, and antisense transcripts in fission yeast." Molecular systems biology 10.11 (2014): 764.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Hyatt, Doug, et al. "Prodigal: prokaryotic gene recognition and translation initiation site identification." BMC bioinformatics 11.1 (2010): 119.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921240" y="2743200"/>
            <a:ext cx="456480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maximal overlap of 60 bp is allowed between two genes on the same strand.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rcRect l="15899" t="0" r="6120" b="78295"/>
          <a:stretch/>
        </p:blipFill>
        <p:spPr>
          <a:xfrm>
            <a:off x="766440" y="2927880"/>
            <a:ext cx="7188480" cy="2466720"/>
          </a:xfrm>
          <a:prstGeom prst="rect">
            <a:avLst/>
          </a:prstGeom>
          <a:ln>
            <a:noFill/>
          </a:ln>
        </p:spPr>
      </p:pic>
      <p:graphicFrame>
        <p:nvGraphicFramePr>
          <p:cNvPr id="180" name="Object 2"/>
          <p:cNvGraphicFramePr/>
          <p:nvPr/>
        </p:nvGraphicFramePr>
        <p:xfrm>
          <a:off x="372960" y="1737360"/>
          <a:ext cx="6118920" cy="107748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181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372960" y="1737360"/>
                    <a:ext cx="6118920" cy="1077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3" name="Object 2"/>
          <p:cNvGraphicFramePr/>
          <p:nvPr/>
        </p:nvGraphicFramePr>
        <p:xfrm>
          <a:off x="457200" y="1219320"/>
          <a:ext cx="8228880" cy="49370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84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" y="1219320"/>
                    <a:ext cx="8228880" cy="4937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6953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Evolutionary relationships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Evolutionary relationship based on dinucleotide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Image3" descr=""/>
          <p:cNvPicPr/>
          <p:nvPr/>
        </p:nvPicPr>
        <p:blipFill>
          <a:blip r:embed="rId1"/>
          <a:srcRect l="38297" t="73471" r="37087" b="14835"/>
          <a:stretch/>
        </p:blipFill>
        <p:spPr>
          <a:xfrm>
            <a:off x="1029960" y="1481400"/>
            <a:ext cx="5573160" cy="1890720"/>
          </a:xfrm>
          <a:prstGeom prst="rect">
            <a:avLst/>
          </a:prstGeom>
          <a:ln>
            <a:noFill/>
          </a:ln>
        </p:spPr>
      </p:pic>
      <p:pic>
        <p:nvPicPr>
          <p:cNvPr id="188" name="Picture 4" descr=""/>
          <p:cNvPicPr/>
          <p:nvPr/>
        </p:nvPicPr>
        <p:blipFill>
          <a:blip r:embed="rId2"/>
          <a:stretch/>
        </p:blipFill>
        <p:spPr>
          <a:xfrm>
            <a:off x="1029960" y="3993480"/>
            <a:ext cx="6349320" cy="1721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8486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Genomes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2" name="Table 2"/>
          <p:cNvGraphicFramePr/>
          <p:nvPr/>
        </p:nvGraphicFramePr>
        <p:xfrm>
          <a:off x="1163160" y="2362320"/>
          <a:ext cx="7002360" cy="2040840"/>
        </p:xfrm>
        <a:graphic>
          <a:graphicData uri="http://schemas.openxmlformats.org/drawingml/2006/table">
            <a:tbl>
              <a:tblPr/>
              <a:tblGrid>
                <a:gridCol w="2158200"/>
                <a:gridCol w="1956240"/>
                <a:gridCol w="1443960"/>
                <a:gridCol w="1444320"/>
              </a:tblGrid>
              <a:tr h="34020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Species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Family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Chromosome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Genome length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Escherichia coli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Enterobacteriaceae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5443340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Streptomyces coelicolor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Streptomycetaceae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9054847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Saccharomyces cerevisiae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Saccharomycetaceae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IV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1531933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4020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Rubrobacter xylanophilus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Rubrobacteraceae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3225748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  <a:tr h="339840"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Spiribacter curvatus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Ectothiorhodospiraceae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All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 lIns="12600" rIns="126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Verdana"/>
                        </a:rPr>
                        <a:t>1926631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2600" marR="1260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Improvement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219320"/>
            <a:ext cx="8228880" cy="49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The distribution of gene size distribution helps with the selection of overlapping ORFs and evaluating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600200" y="5664240"/>
            <a:ext cx="5498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4754880" y="2468880"/>
            <a:ext cx="3304440" cy="138024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005840" y="2560320"/>
            <a:ext cx="2413080" cy="362160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575280" y="6400800"/>
            <a:ext cx="87512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Basrai, Munira A., Philip Hieter, and Jef D. Boeke. "Small open reading frames: beautiful needles in the haystack." Genome research 7.8 (1997): 768-771.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6400800" y="4339440"/>
            <a:ext cx="88740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42856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Genetic composition analysis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 and dinucleotide frequency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5" name="Object 2"/>
          <p:cNvGraphicFramePr/>
          <p:nvPr/>
        </p:nvGraphicFramePr>
        <p:xfrm>
          <a:off x="1130760" y="1983960"/>
          <a:ext cx="3424320" cy="8233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96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30760" y="1983960"/>
                    <a:ext cx="3424320" cy="823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7" name="Object 3"/>
          <p:cNvGraphicFramePr/>
          <p:nvPr/>
        </p:nvGraphicFramePr>
        <p:xfrm>
          <a:off x="956880" y="3632040"/>
          <a:ext cx="5942880" cy="82620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98" name="Object 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956880" y="3632040"/>
                    <a:ext cx="5942880" cy="8262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 and dinucleotide frequency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9143280" cy="651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GC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1820160" y="2017800"/>
            <a:ext cx="5418000" cy="3244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Nucleotide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4" name="Chart 3"/>
          <p:cNvGraphicFramePr/>
          <p:nvPr/>
        </p:nvGraphicFramePr>
        <p:xfrm>
          <a:off x="1382760" y="1809720"/>
          <a:ext cx="6078960" cy="4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Dinucleotide frequencies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6" name="Chart 3"/>
          <p:cNvGraphicFramePr/>
          <p:nvPr/>
        </p:nvGraphicFramePr>
        <p:xfrm>
          <a:off x="710640" y="1602360"/>
          <a:ext cx="8248680" cy="495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2018-05-31T14:24:47Z</dcterms:created>
  <dc:creator>Milda Valiukonyte</dc:creator>
  <dc:description/>
  <dc:language>en-US</dc:language>
  <cp:lastModifiedBy/>
  <dcterms:modified xsi:type="dcterms:W3CDTF">2018-05-31T21:36:10Z</dcterms:modified>
  <cp:revision>5</cp:revision>
  <dc:subject/>
  <dc:title>Comparative genomics 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