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2" r:id="rId3"/>
    <p:sldId id="257" r:id="rId4"/>
    <p:sldId id="264" r:id="rId5"/>
    <p:sldId id="265" r:id="rId6"/>
    <p:sldId id="263" r:id="rId7"/>
    <p:sldId id="258" r:id="rId8"/>
    <p:sldId id="266" r:id="rId9"/>
    <p:sldId id="259" r:id="rId10"/>
    <p:sldId id="26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0" r:id="rId20"/>
    <p:sldId id="261" r:id="rId21"/>
    <p:sldId id="272" r:id="rId22"/>
  </p:sldIdLst>
  <p:sldSz cx="9144000" cy="6858000" type="screen4x3"/>
  <p:notesSz cx="6858000" cy="9144000"/>
  <p:defaultTextStyle>
    <a:defPPr>
      <a:defRPr lang="lt-L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8195" autoAdjust="0"/>
  </p:normalViewPr>
  <p:slideViewPr>
    <p:cSldViewPr snapToGrid="0" snapToObjects="1">
      <p:cViewPr varScale="1">
        <p:scale>
          <a:sx n="91" d="100"/>
          <a:sy n="91" d="100"/>
        </p:scale>
        <p:origin x="-2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0.246721130776324</c:v>
                </c:pt>
                <c:pt idx="1">
                  <c:v>0.253669989381519</c:v>
                </c:pt>
                <c:pt idx="2">
                  <c:v>0.252833554398586</c:v>
                </c:pt>
                <c:pt idx="3">
                  <c:v>0.246775325443569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17-0448-B49D-FE40556EE70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0.139639576461093</c:v>
                </c:pt>
                <c:pt idx="1">
                  <c:v>0.359814804159584</c:v>
                </c:pt>
                <c:pt idx="2">
                  <c:v>0.360168868673319</c:v>
                </c:pt>
                <c:pt idx="3">
                  <c:v>0.140376750706003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17-0448-B49D-FE40556EE70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0.311215307719071</c:v>
                </c:pt>
                <c:pt idx="1">
                  <c:v>0.188870531544134</c:v>
                </c:pt>
                <c:pt idx="2">
                  <c:v>0.190193696460615</c:v>
                </c:pt>
                <c:pt idx="3">
                  <c:v>0.309720464276179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17-0448-B49D-FE40556EE70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0.14777626770597</c:v>
                </c:pt>
                <c:pt idx="1">
                  <c:v>0.353411673819529</c:v>
                </c:pt>
                <c:pt idx="2">
                  <c:v>0.351354166537497</c:v>
                </c:pt>
                <c:pt idx="3">
                  <c:v>0.147457891937001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617-0448-B49D-FE40556EE70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0.18023534345705</c:v>
                </c:pt>
                <c:pt idx="1">
                  <c:v>0.319931009103455</c:v>
                </c:pt>
                <c:pt idx="2">
                  <c:v>0.318643269001692</c:v>
                </c:pt>
                <c:pt idx="3">
                  <c:v>0.181190378437801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617-0448-B49D-FE40556EE707}"/>
            </c:ext>
          </c:extLst>
        </c:ser>
        <c:axId val="404861240"/>
        <c:axId val="455717112"/>
      </c:barChart>
      <c:catAx>
        <c:axId val="404861240"/>
        <c:scaling>
          <c:orientation val="minMax"/>
        </c:scaling>
        <c:axPos val="b"/>
        <c:numFmt formatCode="General" sourceLinked="0"/>
        <c:tickLblPos val="nextTo"/>
        <c:crossAx val="455717112"/>
        <c:crosses val="autoZero"/>
        <c:auto val="1"/>
        <c:lblAlgn val="ctr"/>
        <c:lblOffset val="100"/>
      </c:catAx>
      <c:valAx>
        <c:axId val="455717112"/>
        <c:scaling>
          <c:orientation val="minMax"/>
        </c:scaling>
        <c:axPos val="l"/>
        <c:majorGridlines/>
        <c:numFmt formatCode="General" sourceLinked="1"/>
        <c:tickLblPos val="nextTo"/>
        <c:crossAx val="4048612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Sheet1!$G$2:$V$2</c:f>
              <c:numCache>
                <c:formatCode>General</c:formatCode>
                <c:ptCount val="16"/>
                <c:pt idx="0">
                  <c:v>0.0725086201686134</c:v>
                </c:pt>
                <c:pt idx="1">
                  <c:v>0.0553513202098932</c:v>
                </c:pt>
                <c:pt idx="2">
                  <c:v>0.0518226037364198</c:v>
                </c:pt>
                <c:pt idx="3">
                  <c:v>0.0670386319867272</c:v>
                </c:pt>
                <c:pt idx="4">
                  <c:v>0.070370777936116</c:v>
                </c:pt>
                <c:pt idx="5">
                  <c:v>0.0591060009306787</c:v>
                </c:pt>
                <c:pt idx="6">
                  <c:v>0.0726678974063529</c:v>
                </c:pt>
                <c:pt idx="7">
                  <c:v>0.0515253597102807</c:v>
                </c:pt>
                <c:pt idx="8">
                  <c:v>0.0580035525988735</c:v>
                </c:pt>
                <c:pt idx="9">
                  <c:v>0.0810759719356079</c:v>
                </c:pt>
                <c:pt idx="10">
                  <c:v>0.058601531155785</c:v>
                </c:pt>
                <c:pt idx="11">
                  <c:v>0.0551523614457964</c:v>
                </c:pt>
                <c:pt idx="12">
                  <c:v>0.0458382253980507</c:v>
                </c:pt>
                <c:pt idx="13">
                  <c:v>0.0581367429072486</c:v>
                </c:pt>
                <c:pt idx="14">
                  <c:v>0.069741384837505</c:v>
                </c:pt>
                <c:pt idx="15">
                  <c:v>0.0730590176360502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3E-2C43-9010-330B806BFA4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Sheet1!$G$3:$V$3</c:f>
              <c:numCache>
                <c:formatCode>General</c:formatCode>
                <c:ptCount val="16"/>
                <c:pt idx="0">
                  <c:v>0.0160789040476226</c:v>
                </c:pt>
                <c:pt idx="1">
                  <c:v>0.0574817064807065</c:v>
                </c:pt>
                <c:pt idx="2">
                  <c:v>0.0475484618954314</c:v>
                </c:pt>
                <c:pt idx="3">
                  <c:v>0.0185304090207608</c:v>
                </c:pt>
                <c:pt idx="4">
                  <c:v>0.0505561331468254</c:v>
                </c:pt>
                <c:pt idx="5">
                  <c:v>0.113789566382465</c:v>
                </c:pt>
                <c:pt idx="6">
                  <c:v>0.147069425587138</c:v>
                </c:pt>
                <c:pt idx="7">
                  <c:v>0.0483997187804187</c:v>
                </c:pt>
                <c:pt idx="8">
                  <c:v>0.0631958842811904</c:v>
                </c:pt>
                <c:pt idx="9">
                  <c:v>0.125397825650485</c:v>
                </c:pt>
                <c:pt idx="10">
                  <c:v>0.114180848575447</c:v>
                </c:pt>
                <c:pt idx="11">
                  <c:v>0.0573943499425611</c:v>
                </c:pt>
                <c:pt idx="12">
                  <c:v>0.00980867040698428</c:v>
                </c:pt>
                <c:pt idx="13">
                  <c:v>0.063145634945089</c:v>
                </c:pt>
                <c:pt idx="14">
                  <c:v>0.0513701723916674</c:v>
                </c:pt>
                <c:pt idx="15">
                  <c:v>0.0160522884652041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3E-2C43-9010-330B806BFA4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Sheet1!$G$4:$V$4</c:f>
              <c:numCache>
                <c:formatCode>General</c:formatCode>
                <c:ptCount val="16"/>
                <c:pt idx="0">
                  <c:v>0.10945524997193</c:v>
                </c:pt>
                <c:pt idx="1">
                  <c:v>0.0520466965896658</c:v>
                </c:pt>
                <c:pt idx="2">
                  <c:v>0.0589921745873837</c:v>
                </c:pt>
                <c:pt idx="3">
                  <c:v>0.0907213897222592</c:v>
                </c:pt>
                <c:pt idx="4">
                  <c:v>0.0645479042150696</c:v>
                </c:pt>
                <c:pt idx="5">
                  <c:v>0.0381002551027069</c:v>
                </c:pt>
                <c:pt idx="6">
                  <c:v>0.0285012650692067</c:v>
                </c:pt>
                <c:pt idx="7">
                  <c:v>0.05772123044626</c:v>
                </c:pt>
                <c:pt idx="8">
                  <c:v>0.0631424893533133</c:v>
                </c:pt>
                <c:pt idx="9">
                  <c:v>0.0367555478963818</c:v>
                </c:pt>
                <c:pt idx="10">
                  <c:v>0.0381067828075919</c:v>
                </c:pt>
                <c:pt idx="11">
                  <c:v>0.0521883477856719</c:v>
                </c:pt>
                <c:pt idx="12">
                  <c:v>0.0740692145604374</c:v>
                </c:pt>
                <c:pt idx="13">
                  <c:v>0.0619681552444886</c:v>
                </c:pt>
                <c:pt idx="14">
                  <c:v>0.0645935981492651</c:v>
                </c:pt>
                <c:pt idx="15">
                  <c:v>0.109089698498366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3E-2C43-9010-330B806BFA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Sheet1!$G$5:$V$5</c:f>
              <c:numCache>
                <c:formatCode>General</c:formatCode>
                <c:ptCount val="16"/>
                <c:pt idx="0">
                  <c:v>0.0198050250066108</c:v>
                </c:pt>
                <c:pt idx="1">
                  <c:v>0.044260755725728</c:v>
                </c:pt>
                <c:pt idx="2">
                  <c:v>0.0616799767619717</c:v>
                </c:pt>
                <c:pt idx="3">
                  <c:v>0.0220305560231475</c:v>
                </c:pt>
                <c:pt idx="4">
                  <c:v>0.0461796910917068</c:v>
                </c:pt>
                <c:pt idx="5">
                  <c:v>0.122317094304048</c:v>
                </c:pt>
                <c:pt idx="6">
                  <c:v>0.123622838368911</c:v>
                </c:pt>
                <c:pt idx="7">
                  <c:v>0.0612921596145017</c:v>
                </c:pt>
                <c:pt idx="8">
                  <c:v>0.0658362233615965</c:v>
                </c:pt>
                <c:pt idx="9">
                  <c:v>0.12053487145768</c:v>
                </c:pt>
                <c:pt idx="10">
                  <c:v>0.12051658112059</c:v>
                </c:pt>
                <c:pt idx="11">
                  <c:v>0.0444662895137157</c:v>
                </c:pt>
                <c:pt idx="12">
                  <c:v>0.0159553740575438</c:v>
                </c:pt>
                <c:pt idx="13">
                  <c:v>0.0662990618917106</c:v>
                </c:pt>
                <c:pt idx="14">
                  <c:v>0.0455348792078238</c:v>
                </c:pt>
                <c:pt idx="15">
                  <c:v>0.0196686224927125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A3E-2C43-9010-330B806BFA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Sheet1!$G$6:$V$6</c:f>
              <c:numCache>
                <c:formatCode>General</c:formatCode>
                <c:ptCount val="16"/>
                <c:pt idx="0">
                  <c:v>0.0284683618546373</c:v>
                </c:pt>
                <c:pt idx="1">
                  <c:v>0.0496789731292464</c:v>
                </c:pt>
                <c:pt idx="2">
                  <c:v>0.0507310692764049</c:v>
                </c:pt>
                <c:pt idx="3">
                  <c:v>0.0513570327462979</c:v>
                </c:pt>
                <c:pt idx="4">
                  <c:v>0.0641571033358766</c:v>
                </c:pt>
                <c:pt idx="5">
                  <c:v>0.0886221018047056</c:v>
                </c:pt>
                <c:pt idx="6">
                  <c:v>0.116438029097439</c:v>
                </c:pt>
                <c:pt idx="7">
                  <c:v>0.0507139409227511</c:v>
                </c:pt>
                <c:pt idx="8">
                  <c:v>0.0694969973477003</c:v>
                </c:pt>
                <c:pt idx="9">
                  <c:v>0.111821678267233</c:v>
                </c:pt>
                <c:pt idx="10">
                  <c:v>0.0873764033571573</c:v>
                </c:pt>
                <c:pt idx="11">
                  <c:v>0.0499478363775089</c:v>
                </c:pt>
                <c:pt idx="12">
                  <c:v>0.0181129744683722</c:v>
                </c:pt>
                <c:pt idx="13">
                  <c:v>0.0698084219595874</c:v>
                </c:pt>
                <c:pt idx="14">
                  <c:v>0.064097932659618</c:v>
                </c:pt>
                <c:pt idx="15">
                  <c:v>0.0291711433954625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A3E-2C43-9010-330B806BFA4C}"/>
            </c:ext>
          </c:extLst>
        </c:ser>
        <c:axId val="359220952"/>
        <c:axId val="466485096"/>
      </c:barChart>
      <c:catAx>
        <c:axId val="359220952"/>
        <c:scaling>
          <c:orientation val="minMax"/>
        </c:scaling>
        <c:axPos val="b"/>
        <c:numFmt formatCode="General" sourceLinked="0"/>
        <c:tickLblPos val="nextTo"/>
        <c:crossAx val="466485096"/>
        <c:crosses val="autoZero"/>
        <c:auto val="1"/>
        <c:lblAlgn val="ctr"/>
        <c:lblOffset val="100"/>
      </c:catAx>
      <c:valAx>
        <c:axId val="466485096"/>
        <c:scaling>
          <c:orientation val="minMax"/>
        </c:scaling>
        <c:axPos val="l"/>
        <c:majorGridlines/>
        <c:numFmt formatCode="General" sourceLinked="1"/>
        <c:tickLblPos val="nextTo"/>
        <c:crossAx val="35922095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66DA2-30FF-5B46-A764-D895EB715EE2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7EE6-BD08-E34E-A163-4392280EC671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t>3</a:t>
            </a:fld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High GC content is</a:t>
            </a:r>
            <a:r>
              <a:rPr lang="lt-LT" baseline="0" dirty="0" smtClean="0"/>
              <a:t> related to genome thermostability because of the higher number of hydrogen bonds in this base pair.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dirty="0" err="1" smtClean="0">
                <a:latin typeface="Verdana"/>
              </a:rPr>
              <a:t>Rubrobacter</a:t>
            </a:r>
            <a:r>
              <a:rPr lang="en-US" sz="1200" b="0" i="1" u="none" strike="noStrike" dirty="0" smtClean="0">
                <a:latin typeface="Verdana"/>
              </a:rPr>
              <a:t> </a:t>
            </a:r>
            <a:r>
              <a:rPr lang="en-US" sz="1200" b="0" i="1" u="none" strike="noStrike" dirty="0" err="1" smtClean="0">
                <a:latin typeface="Verdana"/>
              </a:rPr>
              <a:t>xylanophilus</a:t>
            </a:r>
            <a:r>
              <a:rPr lang="en-US" sz="1200" b="0" i="1" u="none" strike="noStrike" dirty="0" smtClean="0">
                <a:latin typeface="Verdana"/>
              </a:rPr>
              <a:t> </a:t>
            </a:r>
            <a:r>
              <a:rPr lang="en-US" sz="1200" b="0" i="0" u="none" strike="noStrike" dirty="0" smtClean="0">
                <a:latin typeface="Verdana"/>
              </a:rPr>
              <a:t>is </a:t>
            </a:r>
            <a:r>
              <a:rPr lang="en-US" sz="1200" b="0" i="0" u="none" strike="noStrike" dirty="0" err="1" smtClean="0">
                <a:latin typeface="Verdana"/>
              </a:rPr>
              <a:t>thermophilic</a:t>
            </a:r>
            <a:r>
              <a:rPr lang="en-US" sz="1200" b="0" i="0" u="none" strike="noStrike" dirty="0" smtClean="0">
                <a:latin typeface="Verdana"/>
              </a:rPr>
              <a:t> bacteria, first isolated from hot springs in Japan.</a:t>
            </a:r>
            <a:r>
              <a:rPr lang="en-US" sz="1200" b="0" i="0" u="none" strike="noStrike" baseline="0" dirty="0" smtClean="0">
                <a:latin typeface="Verdana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baseline="0" dirty="0" smtClean="0">
              <a:latin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 smtClean="0">
                <a:latin typeface="Verdana"/>
              </a:rPr>
              <a:t>Research has also shown that </a:t>
            </a:r>
            <a:endParaRPr lang="en-US" sz="1200" b="0" i="1" u="none" strike="noStrike" dirty="0" smtClean="0">
              <a:latin typeface="Verdana"/>
            </a:endParaRP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t>7</a:t>
            </a:fld>
            <a:endParaRPr 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greatly variable</a:t>
            </a:r>
            <a:r>
              <a:rPr lang="lt-LT" baseline="0" dirty="0" smtClean="0"/>
              <a:t> </a:t>
            </a:r>
            <a:r>
              <a:rPr lang="lt-LT" dirty="0" smtClean="0"/>
              <a:t>distribution among species</a:t>
            </a:r>
            <a:r>
              <a:rPr lang="lt-LT" baseline="0" dirty="0" smtClean="0"/>
              <a:t> which shows that nucleotide, dinucleotide frequency patterns might be species specific which we can use as signatures to calculate evolutionary dista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t>9</a:t>
            </a:fld>
            <a:endParaRPr lang="lt-L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We constructed phylogenetic</a:t>
            </a:r>
            <a:r>
              <a:rPr lang="lt-LT" baseline="0" dirty="0" smtClean="0"/>
              <a:t> tree based on dinucleotide frequencies as they showed the biggest variation across species and in some papers were even referred to as the genomic signature.</a:t>
            </a:r>
          </a:p>
          <a:p>
            <a:r>
              <a:rPr lang="lt-LT" baseline="0" dirty="0" smtClean="0"/>
              <a:t>We used neighbor joining method because it does not assume constant evolutionary rate.</a:t>
            </a:r>
          </a:p>
          <a:p>
            <a:r>
              <a:rPr lang="lt-LT" baseline="0" dirty="0" smtClean="0"/>
              <a:t>Constant evolutionary rate dictates that the same number of substitutions will have occurred in each sequence since the time of the last common ancestor.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t>20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47700" y="200524"/>
            <a:ext cx="7810500" cy="3308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Comparative genomics </a:t>
            </a:r>
            <a:br>
              <a:rPr lang="lt-LT" dirty="0" smtClean="0"/>
            </a:br>
            <a:r>
              <a:rPr lang="lt-LT" dirty="0" smtClean="0"/>
              <a:t>Final project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263657"/>
            <a:ext cx="6400800" cy="750284"/>
          </a:xfrm>
        </p:spPr>
        <p:txBody>
          <a:bodyPr>
            <a:normAutofit/>
          </a:bodyPr>
          <a:lstStyle/>
          <a:p>
            <a:pPr algn="r"/>
            <a:r>
              <a:rPr lang="lt-LT" dirty="0" smtClean="0"/>
              <a:t>Shuhan Xu, Fuqi Xu, Milda Valiukonytė</a:t>
            </a:r>
            <a:endParaRPr lang="lt-L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Amino acid frequencies</a:t>
            </a:r>
            <a:endParaRPr lang="lt-LT" dirty="0"/>
          </a:p>
        </p:txBody>
      </p:sp>
      <p:pic>
        <p:nvPicPr>
          <p:cNvPr id="4" name="Picture 3" descr="amino_acid_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8" y="1602062"/>
            <a:ext cx="6762640" cy="4747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5853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ORF prediction</a:t>
            </a:r>
            <a:endParaRPr lang="lt-L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312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</a:t>
            </a:r>
            <a:r>
              <a:rPr lang="en-US" dirty="0" smtClean="0"/>
              <a:t> or False </a:t>
            </a:r>
            <a:r>
              <a:rPr lang="en-US" dirty="0"/>
              <a:t>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4140200"/>
            <a:ext cx="58293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38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4852849"/>
            <a:ext cx="18288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774798"/>
            <a:ext cx="457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728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53627E7-AE42-8647-8647-EC7FB7907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2330554"/>
              </p:ext>
            </p:extLst>
          </p:nvPr>
        </p:nvGraphicFramePr>
        <p:xfrm>
          <a:off x="556787" y="2320119"/>
          <a:ext cx="8030428" cy="30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83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9268726"/>
                    </a:ext>
                  </a:extLst>
                </a:gridCol>
                <a:gridCol w="219520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642980056"/>
                    </a:ext>
                  </a:extLst>
                </a:gridCol>
                <a:gridCol w="862396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83223152"/>
                    </a:ext>
                  </a:extLst>
                </a:gridCol>
                <a:gridCol w="115662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61783085"/>
                    </a:ext>
                  </a:extLst>
                </a:gridCol>
                <a:gridCol w="133164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246034222"/>
                    </a:ext>
                  </a:extLst>
                </a:gridCol>
                <a:gridCol w="1362079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08945667"/>
                    </a:ext>
                  </a:extLst>
                </a:gridCol>
              </a:tblGrid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true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predicted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average true length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average predicted length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515607063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Escherichia coli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5323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6329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2969485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8548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8175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954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99331418"/>
                  </a:ext>
                </a:extLst>
              </a:tr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Saccharomyces cerevisiae ch4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921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1604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1235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782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007129999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3167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879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03845250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1862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1955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897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5245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32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9606" y="2291190"/>
          <a:ext cx="7824789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84297394"/>
                    </a:ext>
                  </a:extLst>
                </a:gridCol>
                <a:gridCol w="188541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7517811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90755752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57277468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Genome ID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7828584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17E3DB4-6708-2B4C-9911-7E2E662E415C}"/>
              </a:ext>
            </a:extLst>
          </p:cNvPr>
          <p:cNvSpPr/>
          <p:nvPr/>
        </p:nvSpPr>
        <p:spPr>
          <a:xfrm>
            <a:off x="7246960" y="3365998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0CB3A83-EF08-6C47-AF19-584803301B57}"/>
              </a:ext>
            </a:extLst>
          </p:cNvPr>
          <p:cNvSpPr/>
          <p:nvPr/>
        </p:nvSpPr>
        <p:spPr>
          <a:xfrm>
            <a:off x="7248664" y="4296321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017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6C240E0-64A3-044E-8C32-438F200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350790F-E2A5-324C-AB14-7EC160D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59" y="2455334"/>
            <a:ext cx="6542883" cy="2180961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804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106C83A-6B0E-9340-A992-8CA4C75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EDE56BF-65BD-0D40-ADEC-AF55EC566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4785194"/>
              </p:ext>
            </p:extLst>
          </p:nvPr>
        </p:nvGraphicFramePr>
        <p:xfrm>
          <a:off x="912019" y="2373076"/>
          <a:ext cx="7319963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09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44332750"/>
                    </a:ext>
                  </a:extLst>
                </a:gridCol>
                <a:gridCol w="2014454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383627116"/>
                    </a:ext>
                  </a:extLst>
                </a:gridCol>
                <a:gridCol w="2136386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15504330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7814050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Fraction of GTG and TTG start codons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Fraction of GTG start codons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867950529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0.198760098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0.13995867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5133781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0.45414132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0.407814693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19559295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0.194353963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0.10640608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82661717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Rubrobacter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xylanophilus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0.56237037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0.437925926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51643858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0.249194415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0.186358754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8586554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81E630F-BC22-DB46-9082-B004F9E1D456}"/>
              </a:ext>
            </a:extLst>
          </p:cNvPr>
          <p:cNvSpPr/>
          <p:nvPr/>
        </p:nvSpPr>
        <p:spPr>
          <a:xfrm>
            <a:off x="4572000" y="334615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2136C33-4301-3047-AB81-32A3287D8347}"/>
              </a:ext>
            </a:extLst>
          </p:cNvPr>
          <p:cNvSpPr/>
          <p:nvPr/>
        </p:nvSpPr>
        <p:spPr>
          <a:xfrm>
            <a:off x="4572000" y="428556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10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222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Evolutionary relationships</a:t>
            </a:r>
            <a:endParaRPr lang="lt-L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Contents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1556"/>
            <a:ext cx="8229600" cy="4435403"/>
          </a:xfrm>
        </p:spPr>
        <p:txBody>
          <a:bodyPr/>
          <a:lstStyle/>
          <a:p>
            <a:r>
              <a:rPr lang="lt-LT" dirty="0" smtClean="0"/>
              <a:t>Genomes</a:t>
            </a:r>
          </a:p>
          <a:p>
            <a:r>
              <a:rPr lang="lt-LT" dirty="0" smtClean="0"/>
              <a:t>Genetic composition analysis</a:t>
            </a:r>
          </a:p>
          <a:p>
            <a:r>
              <a:rPr lang="lt-LT" dirty="0" smtClean="0"/>
              <a:t>ORF prediction</a:t>
            </a:r>
          </a:p>
          <a:p>
            <a:r>
              <a:rPr lang="lt-LT" dirty="0" smtClean="0"/>
              <a:t>Evolutionary relationship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Evolutionary relationship</a:t>
            </a:r>
            <a:endParaRPr lang="lt-LT" dirty="0"/>
          </a:p>
        </p:txBody>
      </p:sp>
      <p:pic>
        <p:nvPicPr>
          <p:cNvPr id="4" name="Image3"/>
          <p:cNvPicPr/>
          <p:nvPr/>
        </p:nvPicPr>
        <p:blipFill>
          <a:blip r:embed="rId3"/>
          <a:srcRect l="38305" t="73489" r="37094" b="14837"/>
          <a:stretch>
            <a:fillRect/>
          </a:stretch>
        </p:blipFill>
        <p:spPr bwMode="auto">
          <a:xfrm>
            <a:off x="1839499" y="1143000"/>
            <a:ext cx="5573889" cy="1891594"/>
          </a:xfrm>
          <a:prstGeom prst="rect">
            <a:avLst/>
          </a:prstGeom>
        </p:spPr>
      </p:pic>
      <p:pic>
        <p:nvPicPr>
          <p:cNvPr id="6" name="Picture 5" descr="Screen Shot 2018-05-31 at 19.50.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99" y="3196176"/>
            <a:ext cx="5798878" cy="1049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5701" y="4245209"/>
            <a:ext cx="5110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 smtClean="0"/>
              <a:t>Tree based on 16S sequences</a:t>
            </a:r>
            <a:endParaRPr lang="lt-LT" sz="1500" dirty="0"/>
          </a:p>
        </p:txBody>
      </p:sp>
      <p:pic>
        <p:nvPicPr>
          <p:cNvPr id="9" name="Picture 8" descr="Screen Shot 2018-05-31 at 19.54.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99" y="4568374"/>
            <a:ext cx="6022545" cy="1309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5701" y="2873011"/>
            <a:ext cx="4827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dirty="0" smtClean="0"/>
              <a:t>Tree based on dinucleotide frequencies </a:t>
            </a:r>
            <a:endParaRPr lang="lt-LT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2585701" y="6030465"/>
            <a:ext cx="394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500" smtClean="0"/>
              <a:t>Consensus tree based on ten ortholog clusters</a:t>
            </a:r>
            <a:endParaRPr lang="lt-LT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845"/>
            <a:ext cx="8229600" cy="990600"/>
          </a:xfrm>
        </p:spPr>
        <p:txBody>
          <a:bodyPr/>
          <a:lstStyle/>
          <a:p>
            <a:pPr algn="ctr"/>
            <a:r>
              <a:rPr lang="lt-LT" i="1" dirty="0" smtClean="0"/>
              <a:t>Thank you!</a:t>
            </a:r>
            <a:endParaRPr lang="lt-LT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Genomes</a:t>
            </a:r>
            <a:endParaRPr lang="lt-L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63214" y="1353806"/>
          <a:ext cx="7003031" cy="1702723"/>
        </p:xfrm>
        <a:graphic>
          <a:graphicData uri="http://schemas.openxmlformats.org/drawingml/2006/table">
            <a:tbl>
              <a:tblPr/>
              <a:tblGrid>
                <a:gridCol w="2158362"/>
                <a:gridCol w="1956501"/>
                <a:gridCol w="1444084"/>
                <a:gridCol w="1444084"/>
              </a:tblGrid>
              <a:tr h="3329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Species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Family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Chromosome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Genome length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latin typeface="Verdana"/>
                        </a:rPr>
                        <a:t>Escherichia coli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Enterobacteriaceae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5443340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Streptomyces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coelicolor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Streptomycetaceae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9054847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Saccharomyces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cerevisiae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Saccharomycetaceae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1531933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Rubrobacter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xylanophilus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Rubrobacteraceae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3225748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Spiribacter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curvatus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Ectothiorhodospiraceae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1926631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1" y="3684814"/>
            <a:ext cx="2082606" cy="1416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11" y="5100987"/>
            <a:ext cx="2082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500" i="1" dirty="0" smtClean="0">
                <a:latin typeface="Times New Roman"/>
                <a:cs typeface="Times New Roman"/>
              </a:rPr>
              <a:t>Escherichia coli</a:t>
            </a:r>
            <a:endParaRPr lang="lt-LT" sz="1500" i="1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654" y="3545673"/>
            <a:ext cx="1171535" cy="1555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4517" y="5147153"/>
            <a:ext cx="134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Streptomyces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coelicolor</a:t>
            </a:r>
            <a:endParaRPr lang="en-US" sz="1500" b="0" i="1" u="none" strike="noStrike" dirty="0" smtClean="0">
              <a:latin typeface="Times New Roman"/>
              <a:cs typeface="Times New Roman"/>
            </a:endParaRPr>
          </a:p>
          <a:p>
            <a:endParaRPr lang="lt-L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103" y="4054146"/>
            <a:ext cx="1692398" cy="1093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7103" y="5147153"/>
            <a:ext cx="1848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Saccharomyces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cerevisiae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256" y="3769225"/>
            <a:ext cx="1377928" cy="1377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95313" y="5147153"/>
            <a:ext cx="1597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Rubrobacter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xylanophilus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4080" y="5173442"/>
            <a:ext cx="14327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Spiribacter</a:t>
            </a:r>
            <a:r>
              <a:rPr lang="en-US" sz="1500" b="0" i="1" u="none" strike="noStrike" dirty="0" smtClean="0">
                <a:latin typeface="Times New Roman"/>
                <a:cs typeface="Times New Roman"/>
              </a:rPr>
              <a:t> </a:t>
            </a:r>
            <a:r>
              <a:rPr lang="en-US" sz="1500" b="0" i="1" u="none" strike="noStrike" dirty="0" err="1" smtClean="0">
                <a:latin typeface="Times New Roman"/>
                <a:cs typeface="Times New Roman"/>
              </a:rPr>
              <a:t>curvatus</a:t>
            </a:r>
            <a:endParaRPr lang="en-US" sz="1500" b="0" i="1" u="none" strike="noStrike" dirty="0">
              <a:latin typeface="Times New Roman"/>
              <a:cs typeface="Times New Roman"/>
            </a:endParaRPr>
          </a:p>
        </p:txBody>
      </p:sp>
      <p:pic>
        <p:nvPicPr>
          <p:cNvPr id="18" name="Picture 17" descr="Screen Shot 2018-05-31 at 20.41.4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47" y="4054146"/>
            <a:ext cx="1470660" cy="111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475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Genetic composition analysis</a:t>
            </a:r>
            <a:endParaRPr lang="lt-L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GC content and dinucleotide frequency calculation</a:t>
            </a:r>
            <a:endParaRPr lang="lt-LT" sz="2400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30653" y="1984022"/>
          <a:ext cx="3425120" cy="824089"/>
        </p:xfrm>
        <a:graphic>
          <a:graphicData uri="http://schemas.openxmlformats.org/presentationml/2006/ole">
            <p:oleObj spid="_x0000_s46082" name="Equation" r:id="rId3" imgW="1689100" imgH="40640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56910" y="3632199"/>
          <a:ext cx="5943423" cy="826911"/>
        </p:xfrm>
        <a:graphic>
          <a:graphicData uri="http://schemas.openxmlformats.org/presentationml/2006/ole">
            <p:oleObj spid="_x0000_s46085" name="Equation" r:id="rId4" imgW="2921000" imgH="40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500" dirty="0" smtClean="0"/>
              <a:t>GC content and dinucleotide frequency calculation</a:t>
            </a:r>
            <a:endParaRPr lang="lt-LT" sz="2500" dirty="0"/>
          </a:p>
        </p:txBody>
      </p:sp>
      <p:pic>
        <p:nvPicPr>
          <p:cNvPr id="5" name="Picture 4" descr="Screen Shot 2018-05-31 at 16.34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9144000" cy="6515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GC content</a:t>
            </a:r>
            <a:endParaRPr lang="lt-LT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332" y="2017889"/>
            <a:ext cx="5418667" cy="324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Nucleotide frequencies</a:t>
            </a:r>
            <a:endParaRPr lang="lt-L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="http://schemas.openxmlformats.org/drawingml/2006/main" xmlns:a16="http://schemas.microsoft.com/office/drawing/2014/main" xmlns:lc="http://schemas.openxmlformats.org/drawingml/2006/lockedCanvas" id="{00000000-0008-0000-0000-000006000000}"/>
              </a:ext>
            </a:extLst>
          </p:cNvPr>
          <p:cNvGraphicFramePr/>
          <p:nvPr/>
        </p:nvGraphicFramePr>
        <p:xfrm>
          <a:off x="1382889" y="1809750"/>
          <a:ext cx="6079772" cy="421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Dinucleotide frequencies</a:t>
            </a:r>
            <a:endParaRPr lang="lt-L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="http://schemas.openxmlformats.org/drawingml/2006/main" xmlns:a16="http://schemas.microsoft.com/office/drawing/2014/main" xmlns:lc="http://schemas.openxmlformats.org/drawingml/2006/lockedCanvas" id="{00000000-0008-0000-0000-000005000000}"/>
              </a:ext>
            </a:extLst>
          </p:cNvPr>
          <p:cNvGraphicFramePr/>
          <p:nvPr/>
        </p:nvGraphicFramePr>
        <p:xfrm>
          <a:off x="710462" y="1602475"/>
          <a:ext cx="8249338" cy="495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275</TotalTime>
  <Words>595</Words>
  <Application>Microsoft Macintosh PowerPoint</Application>
  <PresentationFormat>On-screen Show (4:3)</PresentationFormat>
  <Paragraphs>179</Paragraphs>
  <Slides>21</Slides>
  <Notes>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Origin</vt:lpstr>
      <vt:lpstr>Microsoft Equation</vt:lpstr>
      <vt:lpstr>Comparative genomics  Final project</vt:lpstr>
      <vt:lpstr>Contents</vt:lpstr>
      <vt:lpstr>Genomes</vt:lpstr>
      <vt:lpstr>Genetic composition analysis</vt:lpstr>
      <vt:lpstr>GC content and dinucleotide frequency calculation</vt:lpstr>
      <vt:lpstr>GC content and dinucleotide frequency calculation</vt:lpstr>
      <vt:lpstr>GC content</vt:lpstr>
      <vt:lpstr>Nucleotide frequencies</vt:lpstr>
      <vt:lpstr>Dinucleotide frequencies</vt:lpstr>
      <vt:lpstr>Amino acid frequencies</vt:lpstr>
      <vt:lpstr>ORF prediction</vt:lpstr>
      <vt:lpstr>Assumptions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Analysis of comparison with Glimmer</vt:lpstr>
      <vt:lpstr>Analysis of comparison with Glimmer</vt:lpstr>
      <vt:lpstr>Evolutionary relationships</vt:lpstr>
      <vt:lpstr>Evolutionary relationship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  Final project</dc:title>
  <dc:creator>Milda Valiukonyte</dc:creator>
  <cp:lastModifiedBy>Milda Valiukonyte</cp:lastModifiedBy>
  <cp:revision>3</cp:revision>
  <dcterms:created xsi:type="dcterms:W3CDTF">2018-05-31T14:24:47Z</dcterms:created>
  <dcterms:modified xsi:type="dcterms:W3CDTF">2018-05-31T18:59:56Z</dcterms:modified>
</cp:coreProperties>
</file>