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Default Extension="pict" ContentType="image/pict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charts/chart2.xml" ContentType="application/vnd.openxmlformats-officedocument.drawingml.chart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embeddings/Microsoft_Equation1.bin" ContentType="application/vnd.openxmlformats-officedocument.oleObject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embeddings/Microsoft_Equation2.bin" ContentType="application/vnd.openxmlformats-officedocument.oleObject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72" r:id="rId1"/>
  </p:sldMasterIdLst>
  <p:notesMasterIdLst>
    <p:notesMasterId r:id="rId23"/>
  </p:notesMasterIdLst>
  <p:sldIdLst>
    <p:sldId id="256" r:id="rId2"/>
    <p:sldId id="262" r:id="rId3"/>
    <p:sldId id="257" r:id="rId4"/>
    <p:sldId id="264" r:id="rId5"/>
    <p:sldId id="265" r:id="rId6"/>
    <p:sldId id="263" r:id="rId7"/>
    <p:sldId id="258" r:id="rId8"/>
    <p:sldId id="266" r:id="rId9"/>
    <p:sldId id="259" r:id="rId10"/>
    <p:sldId id="267" r:id="rId11"/>
    <p:sldId id="268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60" r:id="rId20"/>
    <p:sldId id="261" r:id="rId21"/>
    <p:sldId id="272" r:id="rId22"/>
  </p:sldIdLst>
  <p:sldSz cx="9144000" cy="6858000" type="screen4x3"/>
  <p:notesSz cx="6858000" cy="9144000"/>
  <p:defaultTextStyle>
    <a:defPPr>
      <a:defRPr lang="lt-L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78195" autoAdjust="0"/>
  </p:normalViewPr>
  <p:slideViewPr>
    <p:cSldViewPr snapToGrid="0" snapToObjects="1">
      <p:cViewPr varScale="1">
        <p:scale>
          <a:sx n="91" d="100"/>
          <a:sy n="91" d="100"/>
        </p:scale>
        <p:origin x="-139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vita:Desktop:comparative_genomics:project:GC_conten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vita:Desktop:comparative_genomics:project:GC_conte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Escherichia coli</c:v>
                </c:pt>
              </c:strCache>
            </c:strRef>
          </c:tx>
          <c:cat>
            <c:strRef>
              <c:f>Sheet1!$B$1:$E$1</c:f>
              <c:strCache>
                <c:ptCount val="4"/>
                <c:pt idx="0">
                  <c:v>A</c:v>
                </c:pt>
                <c:pt idx="1">
                  <c:v>C</c:v>
                </c:pt>
                <c:pt idx="2">
                  <c:v>G</c:v>
                </c:pt>
                <c:pt idx="3">
                  <c:v>T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0.246721130776324</c:v>
                </c:pt>
                <c:pt idx="1">
                  <c:v>0.253669989381519</c:v>
                </c:pt>
                <c:pt idx="2">
                  <c:v>0.252833554398586</c:v>
                </c:pt>
                <c:pt idx="3">
                  <c:v>0.246775325443569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617-0448-B49D-FE40556EE70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Streptomyces coelicolor</c:v>
                </c:pt>
              </c:strCache>
            </c:strRef>
          </c:tx>
          <c:cat>
            <c:strRef>
              <c:f>Sheet1!$B$1:$E$1</c:f>
              <c:strCache>
                <c:ptCount val="4"/>
                <c:pt idx="0">
                  <c:v>A</c:v>
                </c:pt>
                <c:pt idx="1">
                  <c:v>C</c:v>
                </c:pt>
                <c:pt idx="2">
                  <c:v>G</c:v>
                </c:pt>
                <c:pt idx="3">
                  <c:v>T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0.139639576461093</c:v>
                </c:pt>
                <c:pt idx="1">
                  <c:v>0.359814804159584</c:v>
                </c:pt>
                <c:pt idx="2">
                  <c:v>0.360168868673319</c:v>
                </c:pt>
                <c:pt idx="3">
                  <c:v>0.140376750706003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617-0448-B49D-FE40556EE707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Saccharomyces cerevisiae</c:v>
                </c:pt>
              </c:strCache>
            </c:strRef>
          </c:tx>
          <c:cat>
            <c:strRef>
              <c:f>Sheet1!$B$1:$E$1</c:f>
              <c:strCache>
                <c:ptCount val="4"/>
                <c:pt idx="0">
                  <c:v>A</c:v>
                </c:pt>
                <c:pt idx="1">
                  <c:v>C</c:v>
                </c:pt>
                <c:pt idx="2">
                  <c:v>G</c:v>
                </c:pt>
                <c:pt idx="3">
                  <c:v>T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0.311215307719071</c:v>
                </c:pt>
                <c:pt idx="1">
                  <c:v>0.188870531544134</c:v>
                </c:pt>
                <c:pt idx="2">
                  <c:v>0.190193696460615</c:v>
                </c:pt>
                <c:pt idx="3">
                  <c:v>0.309720464276179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617-0448-B49D-FE40556EE707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Rubrobacter xylanophilus</c:v>
                </c:pt>
              </c:strCache>
            </c:strRef>
          </c:tx>
          <c:cat>
            <c:strRef>
              <c:f>Sheet1!$B$1:$E$1</c:f>
              <c:strCache>
                <c:ptCount val="4"/>
                <c:pt idx="0">
                  <c:v>A</c:v>
                </c:pt>
                <c:pt idx="1">
                  <c:v>C</c:v>
                </c:pt>
                <c:pt idx="2">
                  <c:v>G</c:v>
                </c:pt>
                <c:pt idx="3">
                  <c:v>T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0.14777626770597</c:v>
                </c:pt>
                <c:pt idx="1">
                  <c:v>0.353411673819529</c:v>
                </c:pt>
                <c:pt idx="2">
                  <c:v>0.351354166537497</c:v>
                </c:pt>
                <c:pt idx="3">
                  <c:v>0.147457891937001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8617-0448-B49D-FE40556EE707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Spiribacter curvatus</c:v>
                </c:pt>
              </c:strCache>
            </c:strRef>
          </c:tx>
          <c:cat>
            <c:strRef>
              <c:f>Sheet1!$B$1:$E$1</c:f>
              <c:strCache>
                <c:ptCount val="4"/>
                <c:pt idx="0">
                  <c:v>A</c:v>
                </c:pt>
                <c:pt idx="1">
                  <c:v>C</c:v>
                </c:pt>
                <c:pt idx="2">
                  <c:v>G</c:v>
                </c:pt>
                <c:pt idx="3">
                  <c:v>T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0.18023534345705</c:v>
                </c:pt>
                <c:pt idx="1">
                  <c:v>0.319931009103455</c:v>
                </c:pt>
                <c:pt idx="2">
                  <c:v>0.318643269001692</c:v>
                </c:pt>
                <c:pt idx="3">
                  <c:v>0.181190378437801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8617-0448-B49D-FE40556EE707}"/>
            </c:ext>
          </c:extLst>
        </c:ser>
        <c:axId val="404861240"/>
        <c:axId val="455717112"/>
      </c:barChart>
      <c:catAx>
        <c:axId val="404861240"/>
        <c:scaling>
          <c:orientation val="minMax"/>
        </c:scaling>
        <c:axPos val="b"/>
        <c:numFmt formatCode="General" sourceLinked="0"/>
        <c:tickLblPos val="nextTo"/>
        <c:crossAx val="455717112"/>
        <c:crosses val="autoZero"/>
        <c:auto val="1"/>
        <c:lblAlgn val="ctr"/>
        <c:lblOffset val="100"/>
      </c:catAx>
      <c:valAx>
        <c:axId val="455717112"/>
        <c:scaling>
          <c:orientation val="minMax"/>
        </c:scaling>
        <c:axPos val="l"/>
        <c:majorGridlines/>
        <c:numFmt formatCode="General" sourceLinked="1"/>
        <c:tickLblPos val="nextTo"/>
        <c:crossAx val="404861240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Escherichia coli</c:v>
                </c:pt>
              </c:strCache>
            </c:strRef>
          </c:tx>
          <c:cat>
            <c:strRef>
              <c:f>Sheet1!$G$1:$V$1</c:f>
              <c:strCache>
                <c:ptCount val="16"/>
                <c:pt idx="0">
                  <c:v>AA</c:v>
                </c:pt>
                <c:pt idx="1">
                  <c:v>AC</c:v>
                </c:pt>
                <c:pt idx="2">
                  <c:v>AG</c:v>
                </c:pt>
                <c:pt idx="3">
                  <c:v>AT</c:v>
                </c:pt>
                <c:pt idx="4">
                  <c:v>CA</c:v>
                </c:pt>
                <c:pt idx="5">
                  <c:v>CC</c:v>
                </c:pt>
                <c:pt idx="6">
                  <c:v>CG</c:v>
                </c:pt>
                <c:pt idx="7">
                  <c:v>CT</c:v>
                </c:pt>
                <c:pt idx="8">
                  <c:v>GA</c:v>
                </c:pt>
                <c:pt idx="9">
                  <c:v>GC</c:v>
                </c:pt>
                <c:pt idx="10">
                  <c:v>GG</c:v>
                </c:pt>
                <c:pt idx="11">
                  <c:v>GT</c:v>
                </c:pt>
                <c:pt idx="12">
                  <c:v>TA</c:v>
                </c:pt>
                <c:pt idx="13">
                  <c:v>TC</c:v>
                </c:pt>
                <c:pt idx="14">
                  <c:v>TG</c:v>
                </c:pt>
                <c:pt idx="15">
                  <c:v>TT</c:v>
                </c:pt>
              </c:strCache>
            </c:strRef>
          </c:cat>
          <c:val>
            <c:numRef>
              <c:f>Sheet1!$G$2:$V$2</c:f>
              <c:numCache>
                <c:formatCode>General</c:formatCode>
                <c:ptCount val="16"/>
                <c:pt idx="0">
                  <c:v>0.0725086201686134</c:v>
                </c:pt>
                <c:pt idx="1">
                  <c:v>0.0553513202098932</c:v>
                </c:pt>
                <c:pt idx="2">
                  <c:v>0.0518226037364198</c:v>
                </c:pt>
                <c:pt idx="3">
                  <c:v>0.0670386319867272</c:v>
                </c:pt>
                <c:pt idx="4">
                  <c:v>0.070370777936116</c:v>
                </c:pt>
                <c:pt idx="5">
                  <c:v>0.0591060009306787</c:v>
                </c:pt>
                <c:pt idx="6">
                  <c:v>0.0726678974063529</c:v>
                </c:pt>
                <c:pt idx="7">
                  <c:v>0.0515253597102807</c:v>
                </c:pt>
                <c:pt idx="8">
                  <c:v>0.0580035525988735</c:v>
                </c:pt>
                <c:pt idx="9">
                  <c:v>0.0810759719356079</c:v>
                </c:pt>
                <c:pt idx="10">
                  <c:v>0.058601531155785</c:v>
                </c:pt>
                <c:pt idx="11">
                  <c:v>0.0551523614457964</c:v>
                </c:pt>
                <c:pt idx="12">
                  <c:v>0.0458382253980507</c:v>
                </c:pt>
                <c:pt idx="13">
                  <c:v>0.0581367429072486</c:v>
                </c:pt>
                <c:pt idx="14">
                  <c:v>0.069741384837505</c:v>
                </c:pt>
                <c:pt idx="15">
                  <c:v>0.0730590176360502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A3E-2C43-9010-330B806BFA4C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Streptomyces coelicolor</c:v>
                </c:pt>
              </c:strCache>
            </c:strRef>
          </c:tx>
          <c:cat>
            <c:strRef>
              <c:f>Sheet1!$G$1:$V$1</c:f>
              <c:strCache>
                <c:ptCount val="16"/>
                <c:pt idx="0">
                  <c:v>AA</c:v>
                </c:pt>
                <c:pt idx="1">
                  <c:v>AC</c:v>
                </c:pt>
                <c:pt idx="2">
                  <c:v>AG</c:v>
                </c:pt>
                <c:pt idx="3">
                  <c:v>AT</c:v>
                </c:pt>
                <c:pt idx="4">
                  <c:v>CA</c:v>
                </c:pt>
                <c:pt idx="5">
                  <c:v>CC</c:v>
                </c:pt>
                <c:pt idx="6">
                  <c:v>CG</c:v>
                </c:pt>
                <c:pt idx="7">
                  <c:v>CT</c:v>
                </c:pt>
                <c:pt idx="8">
                  <c:v>GA</c:v>
                </c:pt>
                <c:pt idx="9">
                  <c:v>GC</c:v>
                </c:pt>
                <c:pt idx="10">
                  <c:v>GG</c:v>
                </c:pt>
                <c:pt idx="11">
                  <c:v>GT</c:v>
                </c:pt>
                <c:pt idx="12">
                  <c:v>TA</c:v>
                </c:pt>
                <c:pt idx="13">
                  <c:v>TC</c:v>
                </c:pt>
                <c:pt idx="14">
                  <c:v>TG</c:v>
                </c:pt>
                <c:pt idx="15">
                  <c:v>TT</c:v>
                </c:pt>
              </c:strCache>
            </c:strRef>
          </c:cat>
          <c:val>
            <c:numRef>
              <c:f>Sheet1!$G$3:$V$3</c:f>
              <c:numCache>
                <c:formatCode>General</c:formatCode>
                <c:ptCount val="16"/>
                <c:pt idx="0">
                  <c:v>0.0160789040476226</c:v>
                </c:pt>
                <c:pt idx="1">
                  <c:v>0.0574817064807065</c:v>
                </c:pt>
                <c:pt idx="2">
                  <c:v>0.0475484618954314</c:v>
                </c:pt>
                <c:pt idx="3">
                  <c:v>0.0185304090207608</c:v>
                </c:pt>
                <c:pt idx="4">
                  <c:v>0.0505561331468254</c:v>
                </c:pt>
                <c:pt idx="5">
                  <c:v>0.113789566382465</c:v>
                </c:pt>
                <c:pt idx="6">
                  <c:v>0.147069425587138</c:v>
                </c:pt>
                <c:pt idx="7">
                  <c:v>0.0483997187804187</c:v>
                </c:pt>
                <c:pt idx="8">
                  <c:v>0.0631958842811904</c:v>
                </c:pt>
                <c:pt idx="9">
                  <c:v>0.125397825650485</c:v>
                </c:pt>
                <c:pt idx="10">
                  <c:v>0.114180848575447</c:v>
                </c:pt>
                <c:pt idx="11">
                  <c:v>0.0573943499425611</c:v>
                </c:pt>
                <c:pt idx="12">
                  <c:v>0.00980867040698428</c:v>
                </c:pt>
                <c:pt idx="13">
                  <c:v>0.063145634945089</c:v>
                </c:pt>
                <c:pt idx="14">
                  <c:v>0.0513701723916674</c:v>
                </c:pt>
                <c:pt idx="15">
                  <c:v>0.0160522884652041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A3E-2C43-9010-330B806BFA4C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Saccharomyces cerevisiae</c:v>
                </c:pt>
              </c:strCache>
            </c:strRef>
          </c:tx>
          <c:cat>
            <c:strRef>
              <c:f>Sheet1!$G$1:$V$1</c:f>
              <c:strCache>
                <c:ptCount val="16"/>
                <c:pt idx="0">
                  <c:v>AA</c:v>
                </c:pt>
                <c:pt idx="1">
                  <c:v>AC</c:v>
                </c:pt>
                <c:pt idx="2">
                  <c:v>AG</c:v>
                </c:pt>
                <c:pt idx="3">
                  <c:v>AT</c:v>
                </c:pt>
                <c:pt idx="4">
                  <c:v>CA</c:v>
                </c:pt>
                <c:pt idx="5">
                  <c:v>CC</c:v>
                </c:pt>
                <c:pt idx="6">
                  <c:v>CG</c:v>
                </c:pt>
                <c:pt idx="7">
                  <c:v>CT</c:v>
                </c:pt>
                <c:pt idx="8">
                  <c:v>GA</c:v>
                </c:pt>
                <c:pt idx="9">
                  <c:v>GC</c:v>
                </c:pt>
                <c:pt idx="10">
                  <c:v>GG</c:v>
                </c:pt>
                <c:pt idx="11">
                  <c:v>GT</c:v>
                </c:pt>
                <c:pt idx="12">
                  <c:v>TA</c:v>
                </c:pt>
                <c:pt idx="13">
                  <c:v>TC</c:v>
                </c:pt>
                <c:pt idx="14">
                  <c:v>TG</c:v>
                </c:pt>
                <c:pt idx="15">
                  <c:v>TT</c:v>
                </c:pt>
              </c:strCache>
            </c:strRef>
          </c:cat>
          <c:val>
            <c:numRef>
              <c:f>Sheet1!$G$4:$V$4</c:f>
              <c:numCache>
                <c:formatCode>General</c:formatCode>
                <c:ptCount val="16"/>
                <c:pt idx="0">
                  <c:v>0.10945524997193</c:v>
                </c:pt>
                <c:pt idx="1">
                  <c:v>0.0520466965896658</c:v>
                </c:pt>
                <c:pt idx="2">
                  <c:v>0.0589921745873837</c:v>
                </c:pt>
                <c:pt idx="3">
                  <c:v>0.0907213897222592</c:v>
                </c:pt>
                <c:pt idx="4">
                  <c:v>0.0645479042150696</c:v>
                </c:pt>
                <c:pt idx="5">
                  <c:v>0.0381002551027069</c:v>
                </c:pt>
                <c:pt idx="6">
                  <c:v>0.0285012650692067</c:v>
                </c:pt>
                <c:pt idx="7">
                  <c:v>0.05772123044626</c:v>
                </c:pt>
                <c:pt idx="8">
                  <c:v>0.0631424893533133</c:v>
                </c:pt>
                <c:pt idx="9">
                  <c:v>0.0367555478963818</c:v>
                </c:pt>
                <c:pt idx="10">
                  <c:v>0.0381067828075919</c:v>
                </c:pt>
                <c:pt idx="11">
                  <c:v>0.0521883477856719</c:v>
                </c:pt>
                <c:pt idx="12">
                  <c:v>0.0740692145604374</c:v>
                </c:pt>
                <c:pt idx="13">
                  <c:v>0.0619681552444886</c:v>
                </c:pt>
                <c:pt idx="14">
                  <c:v>0.0645935981492651</c:v>
                </c:pt>
                <c:pt idx="15">
                  <c:v>0.109089698498366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A3E-2C43-9010-330B806BFA4C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Rubrobacter xylanophilus</c:v>
                </c:pt>
              </c:strCache>
            </c:strRef>
          </c:tx>
          <c:cat>
            <c:strRef>
              <c:f>Sheet1!$G$1:$V$1</c:f>
              <c:strCache>
                <c:ptCount val="16"/>
                <c:pt idx="0">
                  <c:v>AA</c:v>
                </c:pt>
                <c:pt idx="1">
                  <c:v>AC</c:v>
                </c:pt>
                <c:pt idx="2">
                  <c:v>AG</c:v>
                </c:pt>
                <c:pt idx="3">
                  <c:v>AT</c:v>
                </c:pt>
                <c:pt idx="4">
                  <c:v>CA</c:v>
                </c:pt>
                <c:pt idx="5">
                  <c:v>CC</c:v>
                </c:pt>
                <c:pt idx="6">
                  <c:v>CG</c:v>
                </c:pt>
                <c:pt idx="7">
                  <c:v>CT</c:v>
                </c:pt>
                <c:pt idx="8">
                  <c:v>GA</c:v>
                </c:pt>
                <c:pt idx="9">
                  <c:v>GC</c:v>
                </c:pt>
                <c:pt idx="10">
                  <c:v>GG</c:v>
                </c:pt>
                <c:pt idx="11">
                  <c:v>GT</c:v>
                </c:pt>
                <c:pt idx="12">
                  <c:v>TA</c:v>
                </c:pt>
                <c:pt idx="13">
                  <c:v>TC</c:v>
                </c:pt>
                <c:pt idx="14">
                  <c:v>TG</c:v>
                </c:pt>
                <c:pt idx="15">
                  <c:v>TT</c:v>
                </c:pt>
              </c:strCache>
            </c:strRef>
          </c:cat>
          <c:val>
            <c:numRef>
              <c:f>Sheet1!$G$5:$V$5</c:f>
              <c:numCache>
                <c:formatCode>General</c:formatCode>
                <c:ptCount val="16"/>
                <c:pt idx="0">
                  <c:v>0.0198050250066108</c:v>
                </c:pt>
                <c:pt idx="1">
                  <c:v>0.044260755725728</c:v>
                </c:pt>
                <c:pt idx="2">
                  <c:v>0.0616799767619717</c:v>
                </c:pt>
                <c:pt idx="3">
                  <c:v>0.0220305560231475</c:v>
                </c:pt>
                <c:pt idx="4">
                  <c:v>0.0461796910917068</c:v>
                </c:pt>
                <c:pt idx="5">
                  <c:v>0.122317094304048</c:v>
                </c:pt>
                <c:pt idx="6">
                  <c:v>0.123622838368911</c:v>
                </c:pt>
                <c:pt idx="7">
                  <c:v>0.0612921596145017</c:v>
                </c:pt>
                <c:pt idx="8">
                  <c:v>0.0658362233615965</c:v>
                </c:pt>
                <c:pt idx="9">
                  <c:v>0.12053487145768</c:v>
                </c:pt>
                <c:pt idx="10">
                  <c:v>0.12051658112059</c:v>
                </c:pt>
                <c:pt idx="11">
                  <c:v>0.0444662895137157</c:v>
                </c:pt>
                <c:pt idx="12">
                  <c:v>0.0159553740575438</c:v>
                </c:pt>
                <c:pt idx="13">
                  <c:v>0.0662990618917106</c:v>
                </c:pt>
                <c:pt idx="14">
                  <c:v>0.0455348792078238</c:v>
                </c:pt>
                <c:pt idx="15">
                  <c:v>0.0196686224927125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9A3E-2C43-9010-330B806BFA4C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Spiribacter curvatus</c:v>
                </c:pt>
              </c:strCache>
            </c:strRef>
          </c:tx>
          <c:cat>
            <c:strRef>
              <c:f>Sheet1!$G$1:$V$1</c:f>
              <c:strCache>
                <c:ptCount val="16"/>
                <c:pt idx="0">
                  <c:v>AA</c:v>
                </c:pt>
                <c:pt idx="1">
                  <c:v>AC</c:v>
                </c:pt>
                <c:pt idx="2">
                  <c:v>AG</c:v>
                </c:pt>
                <c:pt idx="3">
                  <c:v>AT</c:v>
                </c:pt>
                <c:pt idx="4">
                  <c:v>CA</c:v>
                </c:pt>
                <c:pt idx="5">
                  <c:v>CC</c:v>
                </c:pt>
                <c:pt idx="6">
                  <c:v>CG</c:v>
                </c:pt>
                <c:pt idx="7">
                  <c:v>CT</c:v>
                </c:pt>
                <c:pt idx="8">
                  <c:v>GA</c:v>
                </c:pt>
                <c:pt idx="9">
                  <c:v>GC</c:v>
                </c:pt>
                <c:pt idx="10">
                  <c:v>GG</c:v>
                </c:pt>
                <c:pt idx="11">
                  <c:v>GT</c:v>
                </c:pt>
                <c:pt idx="12">
                  <c:v>TA</c:v>
                </c:pt>
                <c:pt idx="13">
                  <c:v>TC</c:v>
                </c:pt>
                <c:pt idx="14">
                  <c:v>TG</c:v>
                </c:pt>
                <c:pt idx="15">
                  <c:v>TT</c:v>
                </c:pt>
              </c:strCache>
            </c:strRef>
          </c:cat>
          <c:val>
            <c:numRef>
              <c:f>Sheet1!$G$6:$V$6</c:f>
              <c:numCache>
                <c:formatCode>General</c:formatCode>
                <c:ptCount val="16"/>
                <c:pt idx="0">
                  <c:v>0.0284683618546373</c:v>
                </c:pt>
                <c:pt idx="1">
                  <c:v>0.0496789731292464</c:v>
                </c:pt>
                <c:pt idx="2">
                  <c:v>0.0507310692764049</c:v>
                </c:pt>
                <c:pt idx="3">
                  <c:v>0.0513570327462979</c:v>
                </c:pt>
                <c:pt idx="4">
                  <c:v>0.0641571033358766</c:v>
                </c:pt>
                <c:pt idx="5">
                  <c:v>0.0886221018047056</c:v>
                </c:pt>
                <c:pt idx="6">
                  <c:v>0.116438029097439</c:v>
                </c:pt>
                <c:pt idx="7">
                  <c:v>0.0507139409227511</c:v>
                </c:pt>
                <c:pt idx="8">
                  <c:v>0.0694969973477003</c:v>
                </c:pt>
                <c:pt idx="9">
                  <c:v>0.111821678267233</c:v>
                </c:pt>
                <c:pt idx="10">
                  <c:v>0.0873764033571573</c:v>
                </c:pt>
                <c:pt idx="11">
                  <c:v>0.0499478363775089</c:v>
                </c:pt>
                <c:pt idx="12">
                  <c:v>0.0181129744683722</c:v>
                </c:pt>
                <c:pt idx="13">
                  <c:v>0.0698084219595874</c:v>
                </c:pt>
                <c:pt idx="14">
                  <c:v>0.064097932659618</c:v>
                </c:pt>
                <c:pt idx="15">
                  <c:v>0.0291711433954625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9A3E-2C43-9010-330B806BFA4C}"/>
            </c:ext>
          </c:extLst>
        </c:ser>
        <c:axId val="359220952"/>
        <c:axId val="466485096"/>
      </c:barChart>
      <c:catAx>
        <c:axId val="359220952"/>
        <c:scaling>
          <c:orientation val="minMax"/>
        </c:scaling>
        <c:axPos val="b"/>
        <c:numFmt formatCode="General" sourceLinked="0"/>
        <c:tickLblPos val="nextTo"/>
        <c:crossAx val="466485096"/>
        <c:crosses val="autoZero"/>
        <c:auto val="1"/>
        <c:lblAlgn val="ctr"/>
        <c:lblOffset val="100"/>
      </c:catAx>
      <c:valAx>
        <c:axId val="466485096"/>
        <c:scaling>
          <c:orientation val="minMax"/>
        </c:scaling>
        <c:axPos val="l"/>
        <c:majorGridlines/>
        <c:numFmt formatCode="General" sourceLinked="1"/>
        <c:tickLblPos val="nextTo"/>
        <c:crossAx val="359220952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ict"/><Relationship Id="rId2" Type="http://schemas.openxmlformats.org/officeDocument/2006/relationships/image" Target="../media/image3.pict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66DA2-30FF-5B46-A764-D895EB715EE2}" type="datetimeFigureOut">
              <a:rPr lang="lt-LT" smtClean="0"/>
              <a:t>31.05.2018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57EE6-BD08-E34E-A163-4392280EC671}" type="slidenum">
              <a:rPr lang="lt-LT" smtClean="0"/>
              <a:t>‹#›</a:t>
            </a:fld>
            <a:endParaRPr lang="lt-L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57EE6-BD08-E34E-A163-4392280EC671}" type="slidenum">
              <a:rPr lang="lt-LT" smtClean="0"/>
              <a:t>3</a:t>
            </a:fld>
            <a:endParaRPr lang="lt-L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lt-LT" dirty="0" smtClean="0"/>
              <a:t>High GC content is</a:t>
            </a:r>
            <a:r>
              <a:rPr lang="lt-LT" baseline="0" dirty="0" smtClean="0"/>
              <a:t> related to genome thermostability because of the higher number of hydrogen bonds in this base pair.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u="none" strike="noStrike" dirty="0" err="1" smtClean="0">
                <a:latin typeface="Verdana"/>
              </a:rPr>
              <a:t>Rubrobacter</a:t>
            </a:r>
            <a:r>
              <a:rPr lang="en-US" sz="1200" b="0" i="1" u="none" strike="noStrike" dirty="0" smtClean="0">
                <a:latin typeface="Verdana"/>
              </a:rPr>
              <a:t> </a:t>
            </a:r>
            <a:r>
              <a:rPr lang="en-US" sz="1200" b="0" i="1" u="none" strike="noStrike" dirty="0" err="1" smtClean="0">
                <a:latin typeface="Verdana"/>
              </a:rPr>
              <a:t>xylanophilus</a:t>
            </a:r>
            <a:r>
              <a:rPr lang="en-US" sz="1200" b="0" i="1" u="none" strike="noStrike" dirty="0" smtClean="0">
                <a:latin typeface="Verdana"/>
              </a:rPr>
              <a:t> </a:t>
            </a:r>
            <a:r>
              <a:rPr lang="en-US" sz="1200" b="0" i="0" u="none" strike="noStrike" dirty="0" smtClean="0">
                <a:latin typeface="Verdana"/>
              </a:rPr>
              <a:t>is </a:t>
            </a:r>
            <a:r>
              <a:rPr lang="en-US" sz="1200" b="0" i="0" u="none" strike="noStrike" dirty="0" err="1" smtClean="0">
                <a:latin typeface="Verdana"/>
              </a:rPr>
              <a:t>thermophilic</a:t>
            </a:r>
            <a:r>
              <a:rPr lang="en-US" sz="1200" b="0" i="0" u="none" strike="noStrike" dirty="0" smtClean="0">
                <a:latin typeface="Verdana"/>
              </a:rPr>
              <a:t> bacteria, first isolated from hot springs in Japan.</a:t>
            </a:r>
            <a:r>
              <a:rPr lang="en-US" sz="1200" b="0" i="0" u="none" strike="noStrike" baseline="0" dirty="0" smtClean="0">
                <a:latin typeface="Verdana"/>
              </a:rPr>
              <a:t> </a:t>
            </a:r>
            <a:endParaRPr lang="en-US" sz="1200" b="0" i="1" u="none" strike="noStrike" dirty="0" smtClean="0">
              <a:latin typeface="Verdana"/>
            </a:endParaRPr>
          </a:p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57EE6-BD08-E34E-A163-4392280EC671}" type="slidenum">
              <a:rPr lang="lt-LT" smtClean="0"/>
              <a:t>7</a:t>
            </a:fld>
            <a:endParaRPr lang="lt-L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lt-LT" dirty="0" smtClean="0"/>
              <a:t>greatly variable</a:t>
            </a:r>
            <a:r>
              <a:rPr lang="lt-LT" baseline="0" dirty="0" smtClean="0"/>
              <a:t> </a:t>
            </a:r>
            <a:r>
              <a:rPr lang="lt-LT" dirty="0" smtClean="0"/>
              <a:t>distribution among species</a:t>
            </a:r>
            <a:r>
              <a:rPr lang="lt-LT" baseline="0" dirty="0" smtClean="0"/>
              <a:t> which shows that nucleotide, dinucleotide frequency patterns might be species specific which will be useful in exploring the evolutionary relationship between genes</a:t>
            </a:r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57EE6-BD08-E34E-A163-4392280EC671}" type="slidenum">
              <a:rPr lang="lt-LT" smtClean="0"/>
              <a:t>9</a:t>
            </a:fld>
            <a:endParaRPr lang="lt-L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lt-LT" dirty="0" smtClean="0"/>
              <a:t>We constructed phylogenetic</a:t>
            </a:r>
            <a:r>
              <a:rPr lang="lt-LT" baseline="0" dirty="0" smtClean="0"/>
              <a:t> tree based on dinucleotide frequencies as they showed the biggest variation across species and in some papers were even referred to as the genomic signature.</a:t>
            </a:r>
          </a:p>
          <a:p>
            <a:r>
              <a:rPr lang="lt-LT" baseline="0" dirty="0" smtClean="0"/>
              <a:t>We used neighbor joining method because it does not assume constant evolutionary rate.</a:t>
            </a:r>
          </a:p>
          <a:p>
            <a:r>
              <a:rPr lang="lt-LT" baseline="0" smtClean="0"/>
              <a:t>Constant evolutionary rate dictates that the same number of substitutions will have occurred in each sequence since the time of the last common ancestor.</a:t>
            </a:r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57EE6-BD08-E34E-A163-4392280EC671}" type="slidenum">
              <a:rPr lang="lt-LT" smtClean="0"/>
              <a:t>20</a:t>
            </a:fld>
            <a:endParaRPr lang="lt-L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0D3908A-F21A-6341-89F5-59DDD2C790C4}" type="datetimeFigureOut">
              <a:rPr lang="lt-LT" smtClean="0"/>
              <a:t>31.05.2018</a:t>
            </a:fld>
            <a:endParaRPr lang="lt-LT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lt-LT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E6C9095-9E49-D241-BC93-91F1A98CA95C}" type="slidenum">
              <a:rPr lang="lt-LT" smtClean="0"/>
              <a:t>‹#›</a:t>
            </a:fld>
            <a:endParaRPr lang="lt-LT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08A-F21A-6341-89F5-59DDD2C790C4}" type="datetimeFigureOut">
              <a:rPr lang="lt-LT" smtClean="0"/>
              <a:t>31.05.2018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9095-9E49-D241-BC93-91F1A98CA95C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08A-F21A-6341-89F5-59DDD2C790C4}" type="datetimeFigureOut">
              <a:rPr lang="lt-LT" smtClean="0"/>
              <a:t>31.05.2018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9095-9E49-D241-BC93-91F1A98CA95C}" type="slidenum">
              <a:rPr lang="lt-LT" smtClean="0"/>
              <a:t>‹#›</a:t>
            </a:fld>
            <a:endParaRPr lang="lt-LT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08A-F21A-6341-89F5-59DDD2C790C4}" type="datetimeFigureOut">
              <a:rPr lang="lt-LT" smtClean="0"/>
              <a:t>31.05.2018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9095-9E49-D241-BC93-91F1A98CA95C}" type="slidenum">
              <a:rPr lang="lt-LT" smtClean="0"/>
              <a:t>‹#›</a:t>
            </a:fld>
            <a:endParaRPr lang="lt-LT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0D3908A-F21A-6341-89F5-59DDD2C790C4}" type="datetimeFigureOut">
              <a:rPr lang="lt-LT" smtClean="0"/>
              <a:t>31.05.2018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E6C9095-9E49-D241-BC93-91F1A98CA95C}" type="slidenum">
              <a:rPr lang="lt-LT" smtClean="0"/>
              <a:t>‹#›</a:t>
            </a:fld>
            <a:endParaRPr lang="lt-LT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08A-F21A-6341-89F5-59DDD2C790C4}" type="datetimeFigureOut">
              <a:rPr lang="lt-LT" smtClean="0"/>
              <a:t>31.05.2018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9095-9E49-D241-BC93-91F1A98CA95C}" type="slidenum">
              <a:rPr lang="lt-LT" smtClean="0"/>
              <a:t>‹#›</a:t>
            </a:fld>
            <a:endParaRPr lang="lt-L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08A-F21A-6341-89F5-59DDD2C790C4}" type="datetimeFigureOut">
              <a:rPr lang="lt-LT" smtClean="0"/>
              <a:t>31.05.2018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9095-9E49-D241-BC93-91F1A98CA95C}" type="slidenum">
              <a:rPr lang="lt-LT" smtClean="0"/>
              <a:t>‹#›</a:t>
            </a:fld>
            <a:endParaRPr lang="lt-LT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08A-F21A-6341-89F5-59DDD2C790C4}" type="datetimeFigureOut">
              <a:rPr lang="lt-LT" smtClean="0"/>
              <a:t>31.05.2018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9095-9E49-D241-BC93-91F1A98CA95C}" type="slidenum">
              <a:rPr lang="lt-LT" smtClean="0"/>
              <a:t>‹#›</a:t>
            </a:fld>
            <a:endParaRPr lang="lt-LT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08A-F21A-6341-89F5-59DDD2C790C4}" type="datetimeFigureOut">
              <a:rPr lang="lt-LT" smtClean="0"/>
              <a:t>31.05.2018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9095-9E49-D241-BC93-91F1A98CA95C}" type="slidenum">
              <a:rPr lang="lt-LT" smtClean="0"/>
              <a:t>‹#›</a:t>
            </a:fld>
            <a:endParaRPr lang="lt-LT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08A-F21A-6341-89F5-59DDD2C790C4}" type="datetimeFigureOut">
              <a:rPr lang="lt-LT" smtClean="0"/>
              <a:t>31.05.2018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9095-9E49-D241-BC93-91F1A98CA95C}" type="slidenum">
              <a:rPr lang="lt-LT" smtClean="0"/>
              <a:t>‹#›</a:t>
            </a:fld>
            <a:endParaRPr lang="lt-LT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08A-F21A-6341-89F5-59DDD2C790C4}" type="datetimeFigureOut">
              <a:rPr lang="lt-LT" smtClean="0"/>
              <a:t>31.05.2018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9095-9E49-D241-BC93-91F1A98CA95C}" type="slidenum">
              <a:rPr lang="lt-LT" smtClean="0"/>
              <a:t>‹#›</a:t>
            </a:fld>
            <a:endParaRPr lang="lt-LT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0D3908A-F21A-6341-89F5-59DDD2C790C4}" type="datetimeFigureOut">
              <a:rPr lang="lt-LT" smtClean="0"/>
              <a:t>31.05.2018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lt-LT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E6C9095-9E49-D241-BC93-91F1A98CA95C}" type="slidenum">
              <a:rPr lang="lt-LT" smtClean="0"/>
              <a:t>‹#›</a:t>
            </a:fld>
            <a:endParaRPr lang="lt-LT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oleObject" Target="../embeddings/Microsoft_Equation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lt-LT" dirty="0" smtClean="0"/>
              <a:t>Comparative genomics </a:t>
            </a:r>
            <a:br>
              <a:rPr lang="lt-LT" dirty="0" smtClean="0"/>
            </a:br>
            <a:r>
              <a:rPr lang="lt-LT" dirty="0" smtClean="0"/>
              <a:t>Final project</a:t>
            </a:r>
            <a:endParaRPr lang="lt-L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263657"/>
            <a:ext cx="6400800" cy="750284"/>
          </a:xfrm>
        </p:spPr>
        <p:txBody>
          <a:bodyPr>
            <a:normAutofit/>
          </a:bodyPr>
          <a:lstStyle/>
          <a:p>
            <a:pPr algn="r"/>
            <a:r>
              <a:rPr lang="lt-LT" dirty="0" smtClean="0"/>
              <a:t>Shuhan Xu, Fuqi Xu, Milda Valiukonytė</a:t>
            </a:r>
            <a:endParaRPr lang="lt-L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Amino acid frequencies</a:t>
            </a:r>
            <a:endParaRPr lang="lt-LT" dirty="0"/>
          </a:p>
        </p:txBody>
      </p:sp>
      <p:pic>
        <p:nvPicPr>
          <p:cNvPr id="4" name="Picture 3" descr="amino_acid_frequenc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338" y="1602062"/>
            <a:ext cx="6762640" cy="47479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5853"/>
            <a:ext cx="8229600" cy="990600"/>
          </a:xfrm>
        </p:spPr>
        <p:txBody>
          <a:bodyPr/>
          <a:lstStyle/>
          <a:p>
            <a:pPr algn="ctr"/>
            <a:r>
              <a:rPr lang="lt-LT" dirty="0" smtClean="0"/>
              <a:t>ORF prediction</a:t>
            </a:r>
            <a:endParaRPr lang="lt-LT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8FBED104-4CC2-CA47-B6FE-94510383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6A97C1BA-E89D-4A43-8897-C14D598E4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ORF begins with a start codon and ends with a stop codon</a:t>
            </a:r>
          </a:p>
          <a:p>
            <a:endParaRPr lang="en-US" dirty="0"/>
          </a:p>
          <a:p>
            <a:r>
              <a:rPr lang="en-US" dirty="0"/>
              <a:t>If more than one ORF share the same stop codon, the longest one is kept</a:t>
            </a:r>
          </a:p>
          <a:p>
            <a:endParaRPr lang="en-US" dirty="0"/>
          </a:p>
          <a:p>
            <a:r>
              <a:rPr lang="en-US" dirty="0"/>
              <a:t>Minimum ORF length of 200 </a:t>
            </a:r>
            <a:r>
              <a:rPr lang="en-US" dirty="0" err="1"/>
              <a:t>bp</a:t>
            </a:r>
            <a:r>
              <a:rPr lang="en-US" dirty="0"/>
              <a:t> for prokaryote and 300 </a:t>
            </a:r>
            <a:r>
              <a:rPr lang="en-US" dirty="0" err="1"/>
              <a:t>bp</a:t>
            </a:r>
            <a:r>
              <a:rPr lang="en-US" dirty="0"/>
              <a:t> for eukaryote</a:t>
            </a:r>
          </a:p>
          <a:p>
            <a:endParaRPr lang="en-US" dirty="0"/>
          </a:p>
          <a:p>
            <a:r>
              <a:rPr lang="en-US" dirty="0"/>
              <a:t>Maximum overlap of 60 </a:t>
            </a:r>
            <a:r>
              <a:rPr lang="en-US" dirty="0" err="1"/>
              <a:t>bp</a:t>
            </a:r>
            <a:endParaRPr lang="en-US" dirty="0"/>
          </a:p>
          <a:p>
            <a:endParaRPr lang="en-US" dirty="0"/>
          </a:p>
          <a:p>
            <a:r>
              <a:rPr lang="en-US" dirty="0"/>
              <a:t>Longer ORF is kept if overlap occurs between two ORFs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23129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618859D5-C25D-544B-A272-6555E38A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with Glimmer (“ground truth”)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46697E59-AA2B-1944-93CC-3B2AA5C43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minimum gene length of 110 </a:t>
            </a:r>
            <a:r>
              <a:rPr lang="en-US" dirty="0" err="1"/>
              <a:t>bp</a:t>
            </a:r>
            <a:endParaRPr lang="en-US" dirty="0"/>
          </a:p>
          <a:p>
            <a:r>
              <a:rPr lang="en-US" dirty="0"/>
              <a:t>Use maximum overlap of 50 </a:t>
            </a:r>
            <a:r>
              <a:rPr lang="en-US" dirty="0" err="1"/>
              <a:t>bp</a:t>
            </a:r>
            <a:endParaRPr lang="en-US" dirty="0"/>
          </a:p>
          <a:p>
            <a:r>
              <a:rPr lang="en-US" dirty="0"/>
              <a:t>Analyzed nucleotide level prediction accuracy</a:t>
            </a:r>
          </a:p>
          <a:p>
            <a:r>
              <a:rPr lang="en-US" dirty="0"/>
              <a:t>For each reading frame, each nucleotide is classified as True Positive (TP), True Negative (TN), False Positive (FP)</a:t>
            </a:r>
            <a:r>
              <a:rPr lang="en-US" dirty="0" smtClean="0"/>
              <a:t> or False </a:t>
            </a:r>
            <a:r>
              <a:rPr lang="en-US" dirty="0"/>
              <a:t>Negative (FN)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B744DE17-718C-3D49-8EE6-F56C8F31C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4140200"/>
            <a:ext cx="5829300" cy="152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34BE6942-40F3-E144-9AF1-7839D288BB3C}"/>
              </a:ext>
            </a:extLst>
          </p:cNvPr>
          <p:cNvSpPr txBox="1"/>
          <p:nvPr/>
        </p:nvSpPr>
        <p:spPr>
          <a:xfrm>
            <a:off x="1600200" y="5664200"/>
            <a:ext cx="549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Zvelebil</a:t>
            </a:r>
            <a:r>
              <a:rPr lang="en-US" dirty="0"/>
              <a:t> and Baum, Understanding Bioinformatics, Figure 9.12 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45387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618859D5-C25D-544B-A272-6555E38A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with Glimmer (“ground truth”)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46697E59-AA2B-1944-93CC-3B2AA5C43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 up all TP, TN, FP and FN for all six reading frames</a:t>
            </a:r>
          </a:p>
          <a:p>
            <a:r>
              <a:rPr lang="en-US" dirty="0"/>
              <a:t>Sensitivity = TP / ( TP + FN )</a:t>
            </a:r>
          </a:p>
          <a:p>
            <a:r>
              <a:rPr lang="en-US" dirty="0"/>
              <a:t>Specificity = TP/ ( TP + FP )</a:t>
            </a:r>
          </a:p>
          <a:p>
            <a:r>
              <a:rPr lang="en-US" dirty="0"/>
              <a:t>Calculate approximate correlation coefficient (AC)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34BE6942-40F3-E144-9AF1-7839D288BB3C}"/>
              </a:ext>
            </a:extLst>
          </p:cNvPr>
          <p:cNvSpPr txBox="1"/>
          <p:nvPr/>
        </p:nvSpPr>
        <p:spPr>
          <a:xfrm>
            <a:off x="1600200" y="5664200"/>
            <a:ext cx="549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Zvelebil</a:t>
            </a:r>
            <a:r>
              <a:rPr lang="en-US" dirty="0"/>
              <a:t> and Baum, Understanding Bioinformatics, Box 10.1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0B777B35-61DF-D145-9A7A-586C94B85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350" y="4852849"/>
            <a:ext cx="1828800" cy="825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F1469EF6-8768-D640-BB8B-D318CE31B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50" y="3774798"/>
            <a:ext cx="45720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37288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E00DECB2-2A6D-3F4D-B0E9-EF7D6D94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Comparison with Glimmer (“ground truth”)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653627E7-AE42-8647-8647-EC7FB79073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32330554"/>
              </p:ext>
            </p:extLst>
          </p:nvPr>
        </p:nvGraphicFramePr>
        <p:xfrm>
          <a:off x="556787" y="2320119"/>
          <a:ext cx="8030428" cy="30161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2483">
                  <a:extLst>
                    <a:ext uri="{9D8B030D-6E8A-4147-A177-3AD203B41FA5}">
                      <a16:col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29268726"/>
                    </a:ext>
                  </a:extLst>
                </a:gridCol>
                <a:gridCol w="2195205">
                  <a:extLst>
                    <a:ext uri="{9D8B030D-6E8A-4147-A177-3AD203B41FA5}">
                      <a16:col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2642980056"/>
                    </a:ext>
                  </a:extLst>
                </a:gridCol>
                <a:gridCol w="862396">
                  <a:extLst>
                    <a:ext uri="{9D8B030D-6E8A-4147-A177-3AD203B41FA5}">
                      <a16:col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483223152"/>
                    </a:ext>
                  </a:extLst>
                </a:gridCol>
                <a:gridCol w="1156625">
                  <a:extLst>
                    <a:ext uri="{9D8B030D-6E8A-4147-A177-3AD203B41FA5}">
                      <a16:col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4261783085"/>
                    </a:ext>
                  </a:extLst>
                </a:gridCol>
                <a:gridCol w="1331640">
                  <a:extLst>
                    <a:ext uri="{9D8B030D-6E8A-4147-A177-3AD203B41FA5}">
                      <a16:col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3246034222"/>
                    </a:ext>
                  </a:extLst>
                </a:gridCol>
                <a:gridCol w="1362079">
                  <a:extLst>
                    <a:ext uri="{9D8B030D-6E8A-4147-A177-3AD203B41FA5}">
                      <a16:col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4208945667"/>
                    </a:ext>
                  </a:extLst>
                </a:gridCol>
              </a:tblGrid>
              <a:tr h="61082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Genome ID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Species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true ORF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predicted ORF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average true length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average predicted length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515607063"/>
                  </a:ext>
                </a:extLst>
              </a:tr>
              <a:tr h="44862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Escherichia coli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5323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6329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888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773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172969485"/>
                  </a:ext>
                </a:extLst>
              </a:tr>
              <a:tr h="44862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Streptomyces coelicolor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8548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8175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939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954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1299331418"/>
                  </a:ext>
                </a:extLst>
              </a:tr>
              <a:tr h="61082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24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Saccharomyces cerevisiae ch4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921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1604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1235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782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3007129999"/>
                  </a:ext>
                </a:extLst>
              </a:tr>
              <a:tr h="44862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49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Rubrobacter xylanophilus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3375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3167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879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869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1703845250"/>
                  </a:ext>
                </a:extLst>
              </a:tr>
              <a:tr h="44862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51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Spiribacter curvatus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1862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1955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973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897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3524539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7327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E00DECB2-2A6D-3F4D-B0E9-EF7D6D94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Comparison with Glimmer (“ground truth”)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996FD10D-A668-954F-BD1A-A83D832F089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9606" y="2291190"/>
          <a:ext cx="7824789" cy="2908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4505">
                  <a:extLst>
                    <a:ext uri="{9D8B030D-6E8A-4147-A177-3AD203B41FA5}">
                      <a16:col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284297394"/>
                    </a:ext>
                  </a:extLst>
                </a:gridCol>
                <a:gridCol w="1885410">
                  <a:extLst>
                    <a:ext uri="{9D8B030D-6E8A-4147-A177-3AD203B41FA5}">
                      <a16:col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177517811"/>
                    </a:ext>
                  </a:extLst>
                </a:gridCol>
                <a:gridCol w="1564958">
                  <a:extLst>
                    <a:ext uri="{9D8B030D-6E8A-4147-A177-3AD203B41FA5}">
                      <a16:col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3690755752"/>
                    </a:ext>
                  </a:extLst>
                </a:gridCol>
                <a:gridCol w="1564958">
                  <a:extLst>
                    <a:ext uri="{9D8B030D-6E8A-4147-A177-3AD203B41FA5}">
                      <a16:col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57277468"/>
                    </a:ext>
                  </a:extLst>
                </a:gridCol>
                <a:gridCol w="1564958">
                  <a:extLst>
                    <a:ext uri="{9D8B030D-6E8A-4147-A177-3AD203B41FA5}">
                      <a16:col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3892588513"/>
                    </a:ext>
                  </a:extLst>
                </a:gridCol>
              </a:tblGrid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Genome ID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Species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Sensitivity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Specificity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AC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1290706802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Escherichia coli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0.95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0.917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0.922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4054646142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Streptomyces </a:t>
                      </a:r>
                      <a:r>
                        <a:rPr lang="en-SG" sz="1600" u="none" strike="noStrike" dirty="0" err="1">
                          <a:effectLst/>
                        </a:rPr>
                        <a:t>coelicolor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0.59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0.61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0.529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366817353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24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Saccharomyces cerevisiae ch4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0.97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0.88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0.91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2222253786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49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Rubrobacter xylanophilus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0.623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0.671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0.586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950225464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51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Spiribacter curvatus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0.841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0.869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0.829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78285843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717E3DB4-6708-2B4C-9911-7E2E662E415C}"/>
              </a:ext>
            </a:extLst>
          </p:cNvPr>
          <p:cNvSpPr/>
          <p:nvPr/>
        </p:nvSpPr>
        <p:spPr>
          <a:xfrm>
            <a:off x="7246960" y="3365998"/>
            <a:ext cx="951932" cy="346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90CB3A83-EF08-6C47-AF19-584803301B57}"/>
              </a:ext>
            </a:extLst>
          </p:cNvPr>
          <p:cNvSpPr/>
          <p:nvPr/>
        </p:nvSpPr>
        <p:spPr>
          <a:xfrm>
            <a:off x="7248664" y="4296321"/>
            <a:ext cx="951932" cy="346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70173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F6C240E0-64A3-044E-8C32-438F2000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comparison with Glimmer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F350790F-E2A5-324C-AB14-7EC160D1F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559" y="2455334"/>
            <a:ext cx="6542883" cy="2180961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98045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5106C83A-6B0E-9340-A992-8CA4C755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comparison with Glimmer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AEDE56BF-65BD-0D40-ADEC-AF55EC566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04785194"/>
              </p:ext>
            </p:extLst>
          </p:nvPr>
        </p:nvGraphicFramePr>
        <p:xfrm>
          <a:off x="912019" y="2373076"/>
          <a:ext cx="7319963" cy="2908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0098">
                  <a:extLst>
                    <a:ext uri="{9D8B030D-6E8A-4147-A177-3AD203B41FA5}">
                      <a16:col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4244332750"/>
                    </a:ext>
                  </a:extLst>
                </a:gridCol>
                <a:gridCol w="2014454">
                  <a:extLst>
                    <a:ext uri="{9D8B030D-6E8A-4147-A177-3AD203B41FA5}">
                      <a16:col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1383627116"/>
                    </a:ext>
                  </a:extLst>
                </a:gridCol>
                <a:gridCol w="2136386">
                  <a:extLst>
                    <a:ext uri="{9D8B030D-6E8A-4147-A177-3AD203B41FA5}">
                      <a16:col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1215504330"/>
                    </a:ext>
                  </a:extLst>
                </a:gridCol>
                <a:gridCol w="1819025">
                  <a:extLst>
                    <a:ext uri="{9D8B030D-6E8A-4147-A177-3AD203B41FA5}">
                      <a16:col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3378140508"/>
                    </a:ext>
                  </a:extLst>
                </a:gridCol>
              </a:tblGrid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Genome ID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Species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Fraction of GTG and TTG start codons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Fraction of GTG start codons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3867950529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Escherichia coli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0.198760098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0.13995867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351337814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Streptomyces coelicolor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0.45414132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0.407814693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2195592954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24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Saccharomyces cerevisiae ch4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0.194353963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0.10640608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3382661717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49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 err="1">
                          <a:effectLst/>
                        </a:rPr>
                        <a:t>Rubrobacter</a:t>
                      </a:r>
                      <a:r>
                        <a:rPr lang="en-SG" sz="1600" u="none" strike="noStrike" dirty="0">
                          <a:effectLst/>
                        </a:rPr>
                        <a:t> </a:t>
                      </a:r>
                      <a:r>
                        <a:rPr lang="en-SG" sz="1600" u="none" strike="noStrike" dirty="0" err="1">
                          <a:effectLst/>
                        </a:rPr>
                        <a:t>xylanophilus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0.56237037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0.437925926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2516438583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51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Spiribacter curvatus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0.249194415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0.186358754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7144" marR="7144" marT="9525" marB="0" anchor="b"/>
                </a:tc>
                <a:extLst>
                  <a:ext uri="{0D108BD9-81ED-4DB2-BD59-A6C34878D82A}">
                    <a16:row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85865547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481E630F-BC22-DB46-9082-B004F9E1D456}"/>
              </a:ext>
            </a:extLst>
          </p:cNvPr>
          <p:cNvSpPr/>
          <p:nvPr/>
        </p:nvSpPr>
        <p:spPr>
          <a:xfrm>
            <a:off x="4572000" y="3346157"/>
            <a:ext cx="3512592" cy="444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22136C33-4301-3047-AB81-32A3287D8347}"/>
              </a:ext>
            </a:extLst>
          </p:cNvPr>
          <p:cNvSpPr/>
          <p:nvPr/>
        </p:nvSpPr>
        <p:spPr>
          <a:xfrm>
            <a:off x="4572000" y="4285567"/>
            <a:ext cx="3512592" cy="444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21090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5222"/>
            <a:ext cx="8229600" cy="990600"/>
          </a:xfrm>
        </p:spPr>
        <p:txBody>
          <a:bodyPr/>
          <a:lstStyle/>
          <a:p>
            <a:pPr algn="ctr"/>
            <a:r>
              <a:rPr lang="lt-LT" dirty="0" smtClean="0"/>
              <a:t>Evolutionary relationships</a:t>
            </a:r>
            <a:endParaRPr lang="lt-L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Contents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21556"/>
            <a:ext cx="8229600" cy="4435403"/>
          </a:xfrm>
        </p:spPr>
        <p:txBody>
          <a:bodyPr/>
          <a:lstStyle/>
          <a:p>
            <a:r>
              <a:rPr lang="lt-LT" dirty="0" smtClean="0"/>
              <a:t>Genomes</a:t>
            </a:r>
          </a:p>
          <a:p>
            <a:r>
              <a:rPr lang="lt-LT" dirty="0" smtClean="0"/>
              <a:t>Genetic composition analysis</a:t>
            </a:r>
          </a:p>
          <a:p>
            <a:r>
              <a:rPr lang="lt-LT" dirty="0" smtClean="0"/>
              <a:t>ORF prediction</a:t>
            </a:r>
          </a:p>
          <a:p>
            <a:r>
              <a:rPr lang="lt-LT" dirty="0" smtClean="0"/>
              <a:t>Evolutionary relationship</a:t>
            </a:r>
            <a:endParaRPr lang="lt-L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t-LT" dirty="0" smtClean="0"/>
              <a:t>Evolutionary relationship based on dinucleotide frequencies</a:t>
            </a:r>
            <a:endParaRPr lang="lt-LT" dirty="0"/>
          </a:p>
        </p:txBody>
      </p:sp>
      <p:pic>
        <p:nvPicPr>
          <p:cNvPr id="4" name="Image3"/>
          <p:cNvPicPr/>
          <p:nvPr/>
        </p:nvPicPr>
        <p:blipFill>
          <a:blip r:embed="rId3"/>
          <a:srcRect l="38305" t="73489" r="37094" b="14837"/>
          <a:stretch>
            <a:fillRect/>
          </a:stretch>
        </p:blipFill>
        <p:spPr bwMode="auto">
          <a:xfrm>
            <a:off x="1030110" y="1481315"/>
            <a:ext cx="5573889" cy="1891594"/>
          </a:xfrm>
          <a:prstGeom prst="rect">
            <a:avLst/>
          </a:prstGeom>
        </p:spPr>
      </p:pic>
      <p:pic>
        <p:nvPicPr>
          <p:cNvPr id="5" name="Picture 4" descr="Macintosh HD:Users:jovita:Desktop:Screen Shot 2018-05-31 at 16.15.38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30109" y="3993444"/>
            <a:ext cx="6350001" cy="172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8845"/>
            <a:ext cx="8229600" cy="990600"/>
          </a:xfrm>
        </p:spPr>
        <p:txBody>
          <a:bodyPr/>
          <a:lstStyle/>
          <a:p>
            <a:pPr algn="ctr"/>
            <a:r>
              <a:rPr lang="lt-LT" i="1" dirty="0" smtClean="0"/>
              <a:t>Thank you!</a:t>
            </a:r>
            <a:endParaRPr lang="lt-LT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Genomes</a:t>
            </a:r>
            <a:endParaRPr lang="lt-LT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63214" y="2362167"/>
          <a:ext cx="7003031" cy="2041674"/>
        </p:xfrm>
        <a:graphic>
          <a:graphicData uri="http://schemas.openxmlformats.org/drawingml/2006/table">
            <a:tbl>
              <a:tblPr/>
              <a:tblGrid>
                <a:gridCol w="2158362"/>
                <a:gridCol w="1956501"/>
                <a:gridCol w="1444084"/>
                <a:gridCol w="1444084"/>
              </a:tblGrid>
              <a:tr h="3402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Verdana"/>
                        </a:rPr>
                        <a:t>Species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Verdana"/>
                        </a:rPr>
                        <a:t>Family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Verdana"/>
                        </a:rPr>
                        <a:t>Chromosome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Verdana"/>
                        </a:rPr>
                        <a:t>Genome length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2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latin typeface="Verdana"/>
                        </a:rPr>
                        <a:t>Escherichia coli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latin typeface="Verdana"/>
                        </a:rPr>
                        <a:t>Enterobacteriaceae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All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5443340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2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err="1">
                          <a:latin typeface="Verdana"/>
                        </a:rPr>
                        <a:t>Streptomyces</a:t>
                      </a:r>
                      <a:r>
                        <a:rPr lang="en-US" sz="1000" b="0" i="1" u="none" strike="noStrike" dirty="0">
                          <a:latin typeface="Verdana"/>
                        </a:rPr>
                        <a:t> </a:t>
                      </a:r>
                      <a:r>
                        <a:rPr lang="en-US" sz="1000" b="0" i="1" u="none" strike="noStrike" dirty="0" err="1">
                          <a:latin typeface="Verdana"/>
                        </a:rPr>
                        <a:t>coelicolor</a:t>
                      </a:r>
                      <a:endParaRPr lang="en-US" sz="1000" b="0" i="1" u="none" strike="noStrike" dirty="0">
                        <a:latin typeface="Verdana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latin typeface="Verdana"/>
                        </a:rPr>
                        <a:t>Streptomycetaceae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All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9054847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2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latin typeface="Verdana"/>
                        </a:rPr>
                        <a:t>Saccharomyces cerevisiae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latin typeface="Verdana"/>
                        </a:rPr>
                        <a:t>Saccharomycetaceae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IV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1531933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2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err="1">
                          <a:latin typeface="Verdana"/>
                        </a:rPr>
                        <a:t>Rubrobacter</a:t>
                      </a:r>
                      <a:r>
                        <a:rPr lang="en-US" sz="1000" b="0" i="1" u="none" strike="noStrike" dirty="0">
                          <a:latin typeface="Verdana"/>
                        </a:rPr>
                        <a:t> </a:t>
                      </a:r>
                      <a:r>
                        <a:rPr lang="en-US" sz="1000" b="0" i="1" u="none" strike="noStrike" dirty="0" err="1">
                          <a:latin typeface="Verdana"/>
                        </a:rPr>
                        <a:t>xylanophilus</a:t>
                      </a:r>
                      <a:endParaRPr lang="en-US" sz="1000" b="0" i="1" u="none" strike="noStrike" dirty="0">
                        <a:latin typeface="Verdana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latin typeface="Verdana"/>
                        </a:rPr>
                        <a:t>Rubrobacteraceae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All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3225748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2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latin typeface="Verdana"/>
                        </a:rPr>
                        <a:t>Spiribacter curvatus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latin typeface="Verdana"/>
                        </a:rPr>
                        <a:t>Ectothiorhodospiraceae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All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1926631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8475"/>
            <a:ext cx="8229600" cy="990600"/>
          </a:xfrm>
        </p:spPr>
        <p:txBody>
          <a:bodyPr/>
          <a:lstStyle/>
          <a:p>
            <a:pPr algn="ctr"/>
            <a:r>
              <a:rPr lang="lt-LT" dirty="0" smtClean="0"/>
              <a:t>Genetic composition analysis</a:t>
            </a:r>
            <a:endParaRPr lang="lt-L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2400" dirty="0" smtClean="0"/>
              <a:t>GC content and dinucleotide frequency calculation</a:t>
            </a:r>
            <a:endParaRPr lang="lt-LT" sz="2400" dirty="0"/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1130653" y="1984022"/>
          <a:ext cx="3425120" cy="824089"/>
        </p:xfrm>
        <a:graphic>
          <a:graphicData uri="http://schemas.openxmlformats.org/presentationml/2006/ole">
            <p:oleObj spid="_x0000_s46082" name="Equation" r:id="rId3" imgW="1689100" imgH="406400" progId="Equation.3">
              <p:embed/>
            </p:oleObj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956910" y="3632199"/>
          <a:ext cx="5943423" cy="826911"/>
        </p:xfrm>
        <a:graphic>
          <a:graphicData uri="http://schemas.openxmlformats.org/presentationml/2006/ole">
            <p:oleObj spid="_x0000_s46085" name="Equation" r:id="rId4" imgW="2921000" imgH="406400" progId="Equation.3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2500" dirty="0" smtClean="0"/>
              <a:t>GC content and dinucleotide frequency calculation</a:t>
            </a:r>
            <a:endParaRPr lang="lt-LT" sz="2500" dirty="0"/>
          </a:p>
        </p:txBody>
      </p:sp>
      <p:pic>
        <p:nvPicPr>
          <p:cNvPr id="5" name="Picture 4" descr="Screen Shot 2018-05-31 at 16.34.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9144000" cy="65151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GC content</a:t>
            </a:r>
            <a:endParaRPr lang="lt-LT" dirty="0"/>
          </a:p>
        </p:txBody>
      </p:sp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0332" y="2017889"/>
            <a:ext cx="5418667" cy="3245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Nucleotide frequencies</a:t>
            </a:r>
            <a:endParaRPr lang="lt-LT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xdr="http://schemas.openxmlformats.org/drawingml/2006/spreadsheetDrawing" xmlns:a="http://schemas.openxmlformats.org/drawingml/2006/main" xmlns:a16="http://schemas.microsoft.com/office/drawing/2014/main" xmlns:lc="http://schemas.openxmlformats.org/drawingml/2006/lockedCanvas" id="{00000000-0008-0000-0000-000006000000}"/>
              </a:ext>
            </a:extLst>
          </p:cNvPr>
          <p:cNvGraphicFramePr/>
          <p:nvPr/>
        </p:nvGraphicFramePr>
        <p:xfrm>
          <a:off x="1382889" y="1809750"/>
          <a:ext cx="6079772" cy="4215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Dinucleotide frequencies</a:t>
            </a:r>
            <a:endParaRPr lang="lt-LT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xdr="http://schemas.openxmlformats.org/drawingml/2006/spreadsheetDrawing" xmlns:a="http://schemas.openxmlformats.org/drawingml/2006/main" xmlns:a16="http://schemas.microsoft.com/office/drawing/2014/main" xmlns:lc="http://schemas.openxmlformats.org/drawingml/2006/lockedCanvas" id="{00000000-0008-0000-0000-000005000000}"/>
              </a:ext>
            </a:extLst>
          </p:cNvPr>
          <p:cNvGraphicFramePr/>
          <p:nvPr/>
        </p:nvGraphicFramePr>
        <p:xfrm>
          <a:off x="710462" y="1602475"/>
          <a:ext cx="8249338" cy="4955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Origin.thmx</Template>
  <TotalTime>165</TotalTime>
  <Words>568</Words>
  <Application>Microsoft Macintosh PowerPoint</Application>
  <PresentationFormat>On-screen Show (4:3)</PresentationFormat>
  <Paragraphs>169</Paragraphs>
  <Slides>21</Slides>
  <Notes>4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Origin</vt:lpstr>
      <vt:lpstr>Microsoft Equation</vt:lpstr>
      <vt:lpstr>Comparative genomics  Final project</vt:lpstr>
      <vt:lpstr>Contents</vt:lpstr>
      <vt:lpstr>Genomes</vt:lpstr>
      <vt:lpstr>Genetic composition analysis</vt:lpstr>
      <vt:lpstr>GC content and dinucleotide frequency calculation</vt:lpstr>
      <vt:lpstr>GC content and dinucleotide frequency calculation</vt:lpstr>
      <vt:lpstr>GC content</vt:lpstr>
      <vt:lpstr>Nucleotide frequencies</vt:lpstr>
      <vt:lpstr>Dinucleotide frequencies</vt:lpstr>
      <vt:lpstr>Amino acid frequencies</vt:lpstr>
      <vt:lpstr>ORF prediction</vt:lpstr>
      <vt:lpstr>Assumptions</vt:lpstr>
      <vt:lpstr>Comparison with Glimmer (“ground truth”)</vt:lpstr>
      <vt:lpstr>Comparison with Glimmer (“ground truth”)</vt:lpstr>
      <vt:lpstr>Comparison with Glimmer (“ground truth”)</vt:lpstr>
      <vt:lpstr>Comparison with Glimmer (“ground truth”)</vt:lpstr>
      <vt:lpstr>Analysis of comparison with Glimmer</vt:lpstr>
      <vt:lpstr>Analysis of comparison with Glimmer</vt:lpstr>
      <vt:lpstr>Evolutionary relationships</vt:lpstr>
      <vt:lpstr>Evolutionary relationship based on dinucleotide frequencies</vt:lpstr>
      <vt:lpstr>Thank you!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genomics  Final project</dc:title>
  <dc:creator>Milda Valiukonyte</dc:creator>
  <cp:lastModifiedBy>Milda Valiukonyte</cp:lastModifiedBy>
  <cp:revision>1</cp:revision>
  <dcterms:created xsi:type="dcterms:W3CDTF">2018-05-31T14:24:47Z</dcterms:created>
  <dcterms:modified xsi:type="dcterms:W3CDTF">2018-05-31T17:10:31Z</dcterms:modified>
</cp:coreProperties>
</file>