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35"/>
  </p:notesMasterIdLst>
  <p:sldIdLst>
    <p:sldId id="256" r:id="rId3"/>
    <p:sldId id="262" r:id="rId4"/>
    <p:sldId id="257" r:id="rId5"/>
    <p:sldId id="264" r:id="rId6"/>
    <p:sldId id="265" r:id="rId7"/>
    <p:sldId id="263" r:id="rId8"/>
    <p:sldId id="258" r:id="rId9"/>
    <p:sldId id="266" r:id="rId10"/>
    <p:sldId id="259" r:id="rId11"/>
    <p:sldId id="267" r:id="rId12"/>
    <p:sldId id="268" r:id="rId13"/>
    <p:sldId id="273" r:id="rId14"/>
    <p:sldId id="280" r:id="rId15"/>
    <p:sldId id="293" r:id="rId16"/>
    <p:sldId id="274" r:id="rId17"/>
    <p:sldId id="275" r:id="rId18"/>
    <p:sldId id="276" r:id="rId19"/>
    <p:sldId id="281" r:id="rId20"/>
    <p:sldId id="277" r:id="rId21"/>
    <p:sldId id="278" r:id="rId22"/>
    <p:sldId id="279" r:id="rId23"/>
    <p:sldId id="282" r:id="rId24"/>
    <p:sldId id="284" r:id="rId25"/>
    <p:sldId id="291" r:id="rId26"/>
    <p:sldId id="285" r:id="rId27"/>
    <p:sldId id="289" r:id="rId28"/>
    <p:sldId id="286" r:id="rId29"/>
    <p:sldId id="287" r:id="rId30"/>
    <p:sldId id="290" r:id="rId31"/>
    <p:sldId id="260" r:id="rId32"/>
    <p:sldId id="261" r:id="rId33"/>
    <p:sldId id="272" r:id="rId34"/>
  </p:sldIdLst>
  <p:sldSz cx="9144000" cy="6858000" type="screen4x3"/>
  <p:notesSz cx="6858000" cy="9144000"/>
  <p:defaultTextStyle>
    <a:defPPr>
      <a:defRPr lang="lt-L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78195" autoAdjust="0"/>
  </p:normalViewPr>
  <p:slideViewPr>
    <p:cSldViewPr snapToGrid="0" snapToObjects="1">
      <p:cViewPr varScale="1">
        <p:scale>
          <a:sx n="35" d="100"/>
          <a:sy n="35" d="100"/>
        </p:scale>
        <p:origin x="1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0.24672113077632399</c:v>
                </c:pt>
                <c:pt idx="1">
                  <c:v>0.25366998938151902</c:v>
                </c:pt>
                <c:pt idx="2">
                  <c:v>0.25283355439858601</c:v>
                </c:pt>
                <c:pt idx="3">
                  <c:v>0.246775325443569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17-0448-B49D-FE40556EE70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0.13963957646109301</c:v>
                </c:pt>
                <c:pt idx="1">
                  <c:v>0.359814804159584</c:v>
                </c:pt>
                <c:pt idx="2">
                  <c:v>0.36016886867331899</c:v>
                </c:pt>
                <c:pt idx="3">
                  <c:v>0.140376750706003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17-0448-B49D-FE40556EE70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0.31121530771907102</c:v>
                </c:pt>
                <c:pt idx="1">
                  <c:v>0.188870531544134</c:v>
                </c:pt>
                <c:pt idx="2">
                  <c:v>0.19019369646061501</c:v>
                </c:pt>
                <c:pt idx="3">
                  <c:v>0.309720464276179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17-0448-B49D-FE40556EE70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0.14777626770596999</c:v>
                </c:pt>
                <c:pt idx="1">
                  <c:v>0.35341167381952898</c:v>
                </c:pt>
                <c:pt idx="2">
                  <c:v>0.35135416653749701</c:v>
                </c:pt>
                <c:pt idx="3">
                  <c:v>0.14745789193700101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17-0448-B49D-FE40556EE70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0.31993100910345501</c:v>
                </c:pt>
                <c:pt idx="2">
                  <c:v>0.31864326900169199</c:v>
                </c:pt>
                <c:pt idx="3">
                  <c:v>0.181190378437801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17-0448-B49D-FE40556EE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392376"/>
        <c:axId val="72089112"/>
      </c:barChart>
      <c:catAx>
        <c:axId val="71392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089112"/>
        <c:crosses val="autoZero"/>
        <c:auto val="1"/>
        <c:lblAlgn val="ctr"/>
        <c:lblOffset val="100"/>
        <c:noMultiLvlLbl val="0"/>
      </c:catAx>
      <c:valAx>
        <c:axId val="72089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3923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invertIfNegative val="0"/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Sheet1!$G$2:$V$2</c:f>
              <c:numCache>
                <c:formatCode>General</c:formatCode>
                <c:ptCount val="16"/>
                <c:pt idx="0">
                  <c:v>7.2508620168613397E-2</c:v>
                </c:pt>
                <c:pt idx="1">
                  <c:v>5.5351320209893203E-2</c:v>
                </c:pt>
                <c:pt idx="2">
                  <c:v>5.1822603736419802E-2</c:v>
                </c:pt>
                <c:pt idx="3">
                  <c:v>6.7038631986727201E-2</c:v>
                </c:pt>
                <c:pt idx="4">
                  <c:v>7.0370777936116E-2</c:v>
                </c:pt>
                <c:pt idx="5">
                  <c:v>5.91060009306787E-2</c:v>
                </c:pt>
                <c:pt idx="6">
                  <c:v>7.2667897406352905E-2</c:v>
                </c:pt>
                <c:pt idx="7">
                  <c:v>5.1525359710280702E-2</c:v>
                </c:pt>
                <c:pt idx="8">
                  <c:v>5.8003552598873499E-2</c:v>
                </c:pt>
                <c:pt idx="9">
                  <c:v>8.1075971935607893E-2</c:v>
                </c:pt>
                <c:pt idx="10">
                  <c:v>5.8601531155785001E-2</c:v>
                </c:pt>
                <c:pt idx="11">
                  <c:v>5.5152361445796397E-2</c:v>
                </c:pt>
                <c:pt idx="12">
                  <c:v>4.58382253980507E-2</c:v>
                </c:pt>
                <c:pt idx="13">
                  <c:v>5.8136742907248601E-2</c:v>
                </c:pt>
                <c:pt idx="14">
                  <c:v>6.9741384837504999E-2</c:v>
                </c:pt>
                <c:pt idx="15">
                  <c:v>7.3059017636050202E-2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E-2C43-9010-330B806BFA4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invertIfNegative val="0"/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Sheet1!$G$3:$V$3</c:f>
              <c:numCache>
                <c:formatCode>General</c:formatCode>
                <c:ptCount val="16"/>
                <c:pt idx="0">
                  <c:v>1.6078904047622598E-2</c:v>
                </c:pt>
                <c:pt idx="1">
                  <c:v>5.7481706480706503E-2</c:v>
                </c:pt>
                <c:pt idx="2">
                  <c:v>4.7548461895431403E-2</c:v>
                </c:pt>
                <c:pt idx="3">
                  <c:v>1.85304090207608E-2</c:v>
                </c:pt>
                <c:pt idx="4">
                  <c:v>5.0556133146825402E-2</c:v>
                </c:pt>
                <c:pt idx="5">
                  <c:v>0.113789566382465</c:v>
                </c:pt>
                <c:pt idx="6">
                  <c:v>0.14706942558713801</c:v>
                </c:pt>
                <c:pt idx="7">
                  <c:v>4.8399718780418703E-2</c:v>
                </c:pt>
                <c:pt idx="8">
                  <c:v>6.3195884281190398E-2</c:v>
                </c:pt>
                <c:pt idx="9">
                  <c:v>0.12539782565048499</c:v>
                </c:pt>
                <c:pt idx="10">
                  <c:v>0.114180848575447</c:v>
                </c:pt>
                <c:pt idx="11">
                  <c:v>5.7394349942561103E-2</c:v>
                </c:pt>
                <c:pt idx="12">
                  <c:v>9.8086704069842798E-3</c:v>
                </c:pt>
                <c:pt idx="13">
                  <c:v>6.3145634945088999E-2</c:v>
                </c:pt>
                <c:pt idx="14">
                  <c:v>5.1370172391667399E-2</c:v>
                </c:pt>
                <c:pt idx="15">
                  <c:v>1.6052288465204099E-2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3E-2C43-9010-330B806BFA4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invertIfNegative val="0"/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Sheet1!$G$4:$V$4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5.2046696589665799E-2</c:v>
                </c:pt>
                <c:pt idx="2">
                  <c:v>5.8992174587383699E-2</c:v>
                </c:pt>
                <c:pt idx="3">
                  <c:v>9.0721389722259196E-2</c:v>
                </c:pt>
                <c:pt idx="4">
                  <c:v>6.4547904215069604E-2</c:v>
                </c:pt>
                <c:pt idx="5">
                  <c:v>3.8100255102706898E-2</c:v>
                </c:pt>
                <c:pt idx="6">
                  <c:v>2.8501265069206701E-2</c:v>
                </c:pt>
                <c:pt idx="7">
                  <c:v>5.772123044626E-2</c:v>
                </c:pt>
                <c:pt idx="8">
                  <c:v>6.3142489353313305E-2</c:v>
                </c:pt>
                <c:pt idx="9">
                  <c:v>3.6755547896381802E-2</c:v>
                </c:pt>
                <c:pt idx="10">
                  <c:v>3.8106782807591902E-2</c:v>
                </c:pt>
                <c:pt idx="11">
                  <c:v>5.2188347785671899E-2</c:v>
                </c:pt>
                <c:pt idx="12">
                  <c:v>7.4069214560437399E-2</c:v>
                </c:pt>
                <c:pt idx="13">
                  <c:v>6.19681552444886E-2</c:v>
                </c:pt>
                <c:pt idx="14">
                  <c:v>6.4593598149265102E-2</c:v>
                </c:pt>
                <c:pt idx="15">
                  <c:v>0.109089698498366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3E-2C43-9010-330B806BFA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invertIfNegative val="0"/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Sheet1!$G$5:$V$5</c:f>
              <c:numCache>
                <c:formatCode>General</c:formatCode>
                <c:ptCount val="16"/>
                <c:pt idx="0">
                  <c:v>1.9805025006610799E-2</c:v>
                </c:pt>
                <c:pt idx="1">
                  <c:v>4.4260755725727997E-2</c:v>
                </c:pt>
                <c:pt idx="2">
                  <c:v>6.1679976761971698E-2</c:v>
                </c:pt>
                <c:pt idx="3">
                  <c:v>2.2030556023147501E-2</c:v>
                </c:pt>
                <c:pt idx="4">
                  <c:v>4.6179691091706797E-2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6.1292159614501698E-2</c:v>
                </c:pt>
                <c:pt idx="8">
                  <c:v>6.5836223361596502E-2</c:v>
                </c:pt>
                <c:pt idx="9">
                  <c:v>0.12053487145768001</c:v>
                </c:pt>
                <c:pt idx="10">
                  <c:v>0.12051658112058999</c:v>
                </c:pt>
                <c:pt idx="11">
                  <c:v>4.4466289513715701E-2</c:v>
                </c:pt>
                <c:pt idx="12">
                  <c:v>1.5955374057543801E-2</c:v>
                </c:pt>
                <c:pt idx="13">
                  <c:v>6.6299061891710601E-2</c:v>
                </c:pt>
                <c:pt idx="14">
                  <c:v>4.55348792078238E-2</c:v>
                </c:pt>
                <c:pt idx="15">
                  <c:v>1.9668622492712499E-2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3E-2C43-9010-330B806BFA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invertIfNegative val="0"/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Sheet1!$G$6:$V$6</c:f>
              <c:numCache>
                <c:formatCode>General</c:formatCode>
                <c:ptCount val="16"/>
                <c:pt idx="0">
                  <c:v>2.8468361854637299E-2</c:v>
                </c:pt>
                <c:pt idx="1">
                  <c:v>4.96789731292464E-2</c:v>
                </c:pt>
                <c:pt idx="2">
                  <c:v>5.0731069276404903E-2</c:v>
                </c:pt>
                <c:pt idx="3">
                  <c:v>5.1357032746297902E-2</c:v>
                </c:pt>
                <c:pt idx="4">
                  <c:v>6.4157103335876597E-2</c:v>
                </c:pt>
                <c:pt idx="5">
                  <c:v>8.8622101804705603E-2</c:v>
                </c:pt>
                <c:pt idx="6">
                  <c:v>0.116438029097439</c:v>
                </c:pt>
                <c:pt idx="7">
                  <c:v>5.0713940922751097E-2</c:v>
                </c:pt>
                <c:pt idx="8">
                  <c:v>6.9496997347700304E-2</c:v>
                </c:pt>
                <c:pt idx="9">
                  <c:v>0.11182167826723299</c:v>
                </c:pt>
                <c:pt idx="10">
                  <c:v>8.7376403357157295E-2</c:v>
                </c:pt>
                <c:pt idx="11">
                  <c:v>4.9947836377508902E-2</c:v>
                </c:pt>
                <c:pt idx="12">
                  <c:v>1.8112974468372199E-2</c:v>
                </c:pt>
                <c:pt idx="13">
                  <c:v>6.9808421959587405E-2</c:v>
                </c:pt>
                <c:pt idx="14">
                  <c:v>6.4097932659617995E-2</c:v>
                </c:pt>
                <c:pt idx="15">
                  <c:v>2.91711433954625E-2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3E-2C43-9010-330B806BF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993704"/>
        <c:axId val="71692536"/>
      </c:barChart>
      <c:catAx>
        <c:axId val="464993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1692536"/>
        <c:crosses val="autoZero"/>
        <c:auto val="1"/>
        <c:lblAlgn val="ctr"/>
        <c:lblOffset val="100"/>
        <c:noMultiLvlLbl val="0"/>
      </c:catAx>
      <c:valAx>
        <c:axId val="71692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4993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DA2-30FF-5B46-A764-D895EB715EE2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7EE6-BD08-E34E-A163-4392280EC671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3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High GC content is</a:t>
            </a:r>
            <a:r>
              <a:rPr lang="lt-LT" baseline="0" dirty="0"/>
              <a:t> related to genome thermostability because of the higher number of hydrogen bonds in this base pair.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dirty="0" err="1">
                <a:latin typeface="Verdana"/>
              </a:rPr>
              <a:t>Rubrobacter</a:t>
            </a:r>
            <a:r>
              <a:rPr lang="en-US" sz="1200" b="0" i="1" u="none" strike="noStrike" dirty="0">
                <a:latin typeface="Verdana"/>
              </a:rPr>
              <a:t> </a:t>
            </a:r>
            <a:r>
              <a:rPr lang="en-US" sz="1200" b="0" i="1" u="none" strike="noStrike" dirty="0" err="1">
                <a:latin typeface="Verdana"/>
              </a:rPr>
              <a:t>xylanophilus</a:t>
            </a:r>
            <a:r>
              <a:rPr lang="en-US" sz="1200" b="0" i="1" u="none" strike="noStrike" dirty="0">
                <a:latin typeface="Verdana"/>
              </a:rPr>
              <a:t> </a:t>
            </a:r>
            <a:r>
              <a:rPr lang="en-US" sz="1200" b="0" i="0" u="none" strike="noStrike" dirty="0">
                <a:latin typeface="Verdana"/>
              </a:rPr>
              <a:t>is </a:t>
            </a:r>
            <a:r>
              <a:rPr lang="en-US" sz="1200" b="0" i="0" u="none" strike="noStrike" dirty="0" err="1">
                <a:latin typeface="Verdana"/>
              </a:rPr>
              <a:t>thermophilic</a:t>
            </a:r>
            <a:r>
              <a:rPr lang="en-US" sz="1200" b="0" i="0" u="none" strike="noStrike" dirty="0">
                <a:latin typeface="Verdana"/>
              </a:rPr>
              <a:t> bacteria, first isolated from hot springs in Japan.</a:t>
            </a:r>
            <a:r>
              <a:rPr lang="en-US" sz="1200" b="0" i="0" u="none" strike="noStrike" baseline="0" dirty="0">
                <a:latin typeface="Verdana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baseline="0" dirty="0">
              <a:latin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Verdana"/>
              </a:rPr>
              <a:t>Research has also shown that </a:t>
            </a:r>
            <a:endParaRPr lang="en-US" sz="1200" b="0" i="1" u="none" strike="noStrike" dirty="0">
              <a:latin typeface="Verdana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7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greatly variable</a:t>
            </a:r>
            <a:r>
              <a:rPr lang="lt-LT" baseline="0" dirty="0"/>
              <a:t> </a:t>
            </a:r>
            <a:r>
              <a:rPr lang="lt-LT" dirty="0"/>
              <a:t>distribution among species</a:t>
            </a:r>
            <a:r>
              <a:rPr lang="lt-LT" baseline="0" dirty="0"/>
              <a:t> which shows that nucleotide, dinucleotide frequency patterns might be species specific which we can use as signatures to calculate evolutionary dista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9</a:t>
            </a:fld>
            <a:endParaRPr 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467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We constructed phylogenetic</a:t>
            </a:r>
            <a:r>
              <a:rPr lang="lt-LT" baseline="0" dirty="0"/>
              <a:t> tree based on dinucleotide frequencies as they showed the biggest variation across species and in some papers were even referred to as the genomic signature.</a:t>
            </a:r>
          </a:p>
          <a:p>
            <a:r>
              <a:rPr lang="lt-LT" baseline="0" dirty="0"/>
              <a:t>We used neighbor joining method because it does not assume constant evolutionary rate.</a:t>
            </a:r>
          </a:p>
          <a:p>
            <a:r>
              <a:rPr lang="lt-LT" baseline="0" dirty="0"/>
              <a:t>Constant evolutionary rate dictates that the same number of substitutions will have occurred in each sequence since the time of the last common ancestor.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31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3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39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34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07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64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801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37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9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1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46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87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0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3908A-F21A-6341-89F5-59DDD2C790C4}" type="datetimeFigureOut">
              <a:rPr lang="lt-LT" smtClean="0"/>
              <a:pPr/>
              <a:t>2018-06-01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 cap="rnd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 cap="rnd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9700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7700" y="200524"/>
            <a:ext cx="7810500" cy="3308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Comparative genomics </a:t>
            </a:r>
            <a:br>
              <a:rPr lang="lt-LT" dirty="0"/>
            </a:br>
            <a:r>
              <a:rPr lang="en-US" altLang="zh-CN" dirty="0" err="1">
                <a:latin typeface="Bookman Old Style" panose="02050604050505020204" pitchFamily="18" charset="0"/>
              </a:rPr>
              <a:t>FuMiSh</a:t>
            </a:r>
            <a:r>
              <a:rPr lang="en-US" altLang="zh-CN" dirty="0">
                <a:latin typeface="Bookman Old Style" panose="02050604050505020204" pitchFamily="18" charset="0"/>
              </a:rPr>
              <a:t> ORF Predictor</a:t>
            </a:r>
            <a:br>
              <a:rPr lang="en-US" altLang="zh-CN" dirty="0">
                <a:latin typeface="Bookman Old Style" panose="02050604050505020204" pitchFamily="18" charset="0"/>
              </a:rPr>
            </a:b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63657"/>
            <a:ext cx="6400800" cy="750284"/>
          </a:xfrm>
        </p:spPr>
        <p:txBody>
          <a:bodyPr>
            <a:normAutofit/>
          </a:bodyPr>
          <a:lstStyle/>
          <a:p>
            <a:pPr algn="r"/>
            <a:r>
              <a:rPr lang="lt-LT" dirty="0"/>
              <a:t>Shuhan Xu, Fuqi Xu, Milda Valiukonytė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Amino acid frequencies</a:t>
            </a:r>
          </a:p>
        </p:txBody>
      </p:sp>
      <p:pic>
        <p:nvPicPr>
          <p:cNvPr id="4" name="Picture 3" descr="amino_acid_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1602062"/>
            <a:ext cx="6762640" cy="474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853"/>
            <a:ext cx="8229600" cy="990600"/>
          </a:xfrm>
        </p:spPr>
        <p:txBody>
          <a:bodyPr/>
          <a:lstStyle/>
          <a:p>
            <a:pPr algn="ctr"/>
            <a:r>
              <a:rPr lang="lt-LT" dirty="0"/>
              <a:t>ORF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Comparison with </a:t>
            </a:r>
            <a:r>
              <a:rPr lang="en-US" sz="3200" b="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83240" y="128016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1029960" y="2011680"/>
            <a:ext cx="2085480" cy="6400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/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Predicted proteins</a:t>
            </a:r>
          </a:p>
        </p:txBody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0D9488D2-D370-4372-83C2-135F7C3D9D7C}"/>
              </a:ext>
            </a:extLst>
          </p:cNvPr>
          <p:cNvSpPr/>
          <p:nvPr/>
        </p:nvSpPr>
        <p:spPr>
          <a:xfrm>
            <a:off x="5767337" y="3666929"/>
            <a:ext cx="2058551" cy="58182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800" b="0" strike="noStrike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proteome</a:t>
            </a:r>
          </a:p>
        </p:txBody>
      </p:sp>
      <p:sp>
        <p:nvSpPr>
          <p:cNvPr id="19" name="CustomShape 7">
            <a:extLst>
              <a:ext uri="{FF2B5EF4-FFF2-40B4-BE49-F238E27FC236}">
                <a16:creationId xmlns:a16="http://schemas.microsoft.com/office/drawing/2014/main" id="{5353AC10-FE24-4404-A3D2-B60C1690F533}"/>
              </a:ext>
            </a:extLst>
          </p:cNvPr>
          <p:cNvSpPr/>
          <p:nvPr/>
        </p:nvSpPr>
        <p:spPr>
          <a:xfrm>
            <a:off x="5740408" y="2022892"/>
            <a:ext cx="2085480" cy="6400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proteins</a:t>
            </a:r>
          </a:p>
        </p:txBody>
      </p:sp>
      <p:sp>
        <p:nvSpPr>
          <p:cNvPr id="20" name="CustomShape 7">
            <a:extLst>
              <a:ext uri="{FF2B5EF4-FFF2-40B4-BE49-F238E27FC236}">
                <a16:creationId xmlns:a16="http://schemas.microsoft.com/office/drawing/2014/main" id="{7D2DE957-3678-47E1-9860-5D6B467ADFFC}"/>
              </a:ext>
            </a:extLst>
          </p:cNvPr>
          <p:cNvSpPr/>
          <p:nvPr/>
        </p:nvSpPr>
        <p:spPr>
          <a:xfrm>
            <a:off x="1029960" y="3637800"/>
            <a:ext cx="2251550" cy="6400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Predicted proteome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662EDF91-293A-4E4C-94F0-93A7C7A1A1D7}"/>
              </a:ext>
            </a:extLst>
          </p:cNvPr>
          <p:cNvSpPr/>
          <p:nvPr/>
        </p:nvSpPr>
        <p:spPr>
          <a:xfrm rot="5400000">
            <a:off x="1817225" y="2940871"/>
            <a:ext cx="625033" cy="347099"/>
          </a:xfrm>
          <a:prstGeom prst="mathEqua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99E1CCFB-B60C-4CA1-89CC-A808614B2F9F}"/>
              </a:ext>
            </a:extLst>
          </p:cNvPr>
          <p:cNvSpPr/>
          <p:nvPr/>
        </p:nvSpPr>
        <p:spPr>
          <a:xfrm rot="5400000">
            <a:off x="6459403" y="2940871"/>
            <a:ext cx="625033" cy="347099"/>
          </a:xfrm>
          <a:prstGeom prst="mathEqua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DB793A-07FF-4943-8E8F-5CF05F5762D1}"/>
              </a:ext>
            </a:extLst>
          </p:cNvPr>
          <p:cNvCxnSpPr>
            <a:cxnSpLocks/>
          </p:cNvCxnSpPr>
          <p:nvPr/>
        </p:nvCxnSpPr>
        <p:spPr>
          <a:xfrm flipH="1">
            <a:off x="3350817" y="2662972"/>
            <a:ext cx="2382548" cy="98700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98960-6155-45ED-AA3F-178FD995DDE0}"/>
              </a:ext>
            </a:extLst>
          </p:cNvPr>
          <p:cNvCxnSpPr>
            <a:cxnSpLocks/>
          </p:cNvCxnSpPr>
          <p:nvPr/>
        </p:nvCxnSpPr>
        <p:spPr>
          <a:xfrm>
            <a:off x="3350817" y="2662972"/>
            <a:ext cx="2350910" cy="10283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A1BC4B-4546-4EFB-9069-0CDA2D3E0C72}"/>
              </a:ext>
            </a:extLst>
          </p:cNvPr>
          <p:cNvSpPr txBox="1"/>
          <p:nvPr/>
        </p:nvSpPr>
        <p:spPr>
          <a:xfrm>
            <a:off x="4051139" y="24306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BLAST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50C77-FE74-4FC4-9F8E-62064ACE789C}"/>
              </a:ext>
            </a:extLst>
          </p:cNvPr>
          <p:cNvSpPr txBox="1"/>
          <p:nvPr/>
        </p:nvSpPr>
        <p:spPr>
          <a:xfrm>
            <a:off x="1068912" y="4866338"/>
            <a:ext cx="6939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Cross BLAST identifies true positive predictions.</a:t>
            </a:r>
          </a:p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TP: Proteins with E-value &lt;0.001 in both BLAST tests. 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36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Comparison with </a:t>
            </a:r>
            <a:r>
              <a:rPr lang="en-US" sz="3200" b="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C13B3-B7B3-4765-9435-0CAEC878E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4"/>
          <a:stretch/>
        </p:blipFill>
        <p:spPr>
          <a:xfrm>
            <a:off x="410181" y="1724628"/>
            <a:ext cx="8275899" cy="34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1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 or False 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140200"/>
            <a:ext cx="58293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val="424538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4852849"/>
            <a:ext cx="18288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774798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30554"/>
              </p:ext>
            </p:extLst>
          </p:nvPr>
        </p:nvGraphicFramePr>
        <p:xfrm>
          <a:off x="556787" y="2320119"/>
          <a:ext cx="8030428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3">
                  <a:extLst>
                    <a:ext uri="{9D8B030D-6E8A-4147-A177-3AD203B41FA5}">
                      <a16:colId xmlns:a16="http://schemas.microsoft.com/office/drawing/2014/main" val="29268726"/>
                    </a:ext>
                  </a:extLst>
                </a:gridCol>
                <a:gridCol w="2195205">
                  <a:extLst>
                    <a:ext uri="{9D8B030D-6E8A-4147-A177-3AD203B41FA5}">
                      <a16:colId xmlns:a16="http://schemas.microsoft.com/office/drawing/2014/main" val="2642980056"/>
                    </a:ext>
                  </a:extLst>
                </a:gridCol>
                <a:gridCol w="862396">
                  <a:extLst>
                    <a:ext uri="{9D8B030D-6E8A-4147-A177-3AD203B41FA5}">
                      <a16:colId xmlns:a16="http://schemas.microsoft.com/office/drawing/2014/main" val="483223152"/>
                    </a:ext>
                  </a:extLst>
                </a:gridCol>
                <a:gridCol w="1156625">
                  <a:extLst>
                    <a:ext uri="{9D8B030D-6E8A-4147-A177-3AD203B41FA5}">
                      <a16:colId xmlns:a16="http://schemas.microsoft.com/office/drawing/2014/main" val="4261783085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val="3246034222"/>
                    </a:ext>
                  </a:extLst>
                </a:gridCol>
                <a:gridCol w="1362079">
                  <a:extLst>
                    <a:ext uri="{9D8B030D-6E8A-4147-A177-3AD203B41FA5}">
                      <a16:colId xmlns:a16="http://schemas.microsoft.com/office/drawing/2014/main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Spiribacter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curvatus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973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02D8F8-05F5-416B-B4E1-E5942FA9ABB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64802" y="1396801"/>
            <a:ext cx="5440102" cy="4080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5A042-1EE3-4461-9BC4-60FB60D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with Glimmer (“ground truth”)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F831F-D2E9-448D-A462-D81B4CBF01C9}"/>
              </a:ext>
            </a:extLst>
          </p:cNvPr>
          <p:cNvSpPr txBox="1"/>
          <p:nvPr/>
        </p:nvSpPr>
        <p:spPr>
          <a:xfrm>
            <a:off x="1964802" y="5476878"/>
            <a:ext cx="62271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Average gene length of </a:t>
            </a:r>
            <a:r>
              <a:rPr lang="en-SG" altLang="zh-CN" i="1" dirty="0" err="1"/>
              <a:t>Spiribacter</a:t>
            </a:r>
            <a:r>
              <a:rPr lang="en-SG" altLang="zh-CN" i="1" dirty="0"/>
              <a:t> </a:t>
            </a:r>
            <a:r>
              <a:rPr lang="en-SG" altLang="zh-CN" i="1" dirty="0" err="1"/>
              <a:t>curvatus</a:t>
            </a:r>
            <a:endParaRPr lang="en-SG" altLang="zh-CN" i="1" dirty="0">
              <a:solidFill>
                <a:srgbClr val="000000"/>
              </a:solidFill>
            </a:endParaRPr>
          </a:p>
          <a:p>
            <a:r>
              <a:rPr lang="en-SG" altLang="zh-CN" sz="2400" dirty="0"/>
              <a:t>973</a:t>
            </a:r>
            <a:r>
              <a:rPr lang="en-SG" altLang="zh-CN" sz="2400" dirty="0">
                <a:solidFill>
                  <a:srgbClr val="000000"/>
                </a:solidFill>
              </a:rPr>
              <a:t>bp in </a:t>
            </a:r>
            <a:r>
              <a:rPr lang="en-US" altLang="zh-CN" sz="2400" dirty="0"/>
              <a:t>Glimmer           </a:t>
            </a:r>
            <a:r>
              <a:rPr lang="en-SG" altLang="zh-CN" sz="2400" dirty="0"/>
              <a:t>897</a:t>
            </a:r>
            <a:r>
              <a:rPr lang="en-SG" altLang="zh-CN" sz="2400" dirty="0">
                <a:solidFill>
                  <a:srgbClr val="000000"/>
                </a:solidFill>
              </a:rPr>
              <a:t>bp in </a:t>
            </a:r>
            <a:r>
              <a:rPr lang="en-US" altLang="zh-CN" sz="2400" dirty="0" err="1"/>
              <a:t>FuMiSh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93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9606" y="2291190"/>
          <a:ext cx="7824789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5">
                  <a:extLst>
                    <a:ext uri="{9D8B030D-6E8A-4147-A177-3AD203B41FA5}">
                      <a16:colId xmlns:a16="http://schemas.microsoft.com/office/drawing/2014/main" val="284297394"/>
                    </a:ext>
                  </a:extLst>
                </a:gridCol>
                <a:gridCol w="1885410">
                  <a:extLst>
                    <a:ext uri="{9D8B030D-6E8A-4147-A177-3AD203B41FA5}">
                      <a16:colId xmlns:a16="http://schemas.microsoft.com/office/drawing/2014/main" val="177517811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val="3690755752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val="57277468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17E3DB4-6708-2B4C-9911-7E2E662E415C}"/>
              </a:ext>
            </a:extLst>
          </p:cNvPr>
          <p:cNvSpPr/>
          <p:nvPr/>
        </p:nvSpPr>
        <p:spPr>
          <a:xfrm>
            <a:off x="7246960" y="3365998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B3A83-EF08-6C47-AF19-584803301B57}"/>
              </a:ext>
            </a:extLst>
          </p:cNvPr>
          <p:cNvSpPr/>
          <p:nvPr/>
        </p:nvSpPr>
        <p:spPr>
          <a:xfrm>
            <a:off x="7248664" y="4296321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1556"/>
            <a:ext cx="8229600" cy="4435403"/>
          </a:xfrm>
        </p:spPr>
        <p:txBody>
          <a:bodyPr/>
          <a:lstStyle/>
          <a:p>
            <a:r>
              <a:rPr lang="lt-LT" dirty="0"/>
              <a:t>Genomes</a:t>
            </a:r>
          </a:p>
          <a:p>
            <a:r>
              <a:rPr lang="lt-LT" dirty="0"/>
              <a:t>Genetic composition analysis</a:t>
            </a:r>
          </a:p>
          <a:p>
            <a:r>
              <a:rPr lang="lt-LT" dirty="0"/>
              <a:t>ORF prediction</a:t>
            </a:r>
          </a:p>
          <a:p>
            <a:r>
              <a:rPr lang="lt-LT" dirty="0"/>
              <a:t>Evolutionary relationship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59" y="2455334"/>
            <a:ext cx="6542883" cy="2180961"/>
          </a:xfrm>
        </p:spPr>
      </p:pic>
    </p:spTree>
    <p:extLst>
      <p:ext uri="{BB962C8B-B14F-4D97-AF65-F5344CB8AC3E}">
        <p14:creationId xmlns:p14="http://schemas.microsoft.com/office/powerpoint/2010/main" val="1498045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85194"/>
              </p:ext>
            </p:extLst>
          </p:nvPr>
        </p:nvGraphicFramePr>
        <p:xfrm>
          <a:off x="912019" y="2373076"/>
          <a:ext cx="7319963" cy="2933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98">
                  <a:extLst>
                    <a:ext uri="{9D8B030D-6E8A-4147-A177-3AD203B41FA5}">
                      <a16:colId xmlns:a16="http://schemas.microsoft.com/office/drawing/2014/main" val="4244332750"/>
                    </a:ext>
                  </a:extLst>
                </a:gridCol>
                <a:gridCol w="2014454">
                  <a:extLst>
                    <a:ext uri="{9D8B030D-6E8A-4147-A177-3AD203B41FA5}">
                      <a16:colId xmlns:a16="http://schemas.microsoft.com/office/drawing/2014/main" val="1383627116"/>
                    </a:ext>
                  </a:extLst>
                </a:gridCol>
                <a:gridCol w="2136386">
                  <a:extLst>
                    <a:ext uri="{9D8B030D-6E8A-4147-A177-3AD203B41FA5}">
                      <a16:colId xmlns:a16="http://schemas.microsoft.com/office/drawing/2014/main" val="121550433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81E630F-BC22-DB46-9082-B004F9E1D456}"/>
              </a:ext>
            </a:extLst>
          </p:cNvPr>
          <p:cNvSpPr/>
          <p:nvPr/>
        </p:nvSpPr>
        <p:spPr>
          <a:xfrm>
            <a:off x="4572000" y="334615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36C33-4301-3047-AB81-32A3287D8347}"/>
              </a:ext>
            </a:extLst>
          </p:cNvPr>
          <p:cNvSpPr/>
          <p:nvPr/>
        </p:nvSpPr>
        <p:spPr>
          <a:xfrm>
            <a:off x="4572000" y="428556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F550-E061-40D2-A5E6-CDFC20E1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2F25-2065-4978-A485-73A696B9F1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Our improvements mainly focus on handling overlapping genes.</a:t>
            </a:r>
          </a:p>
          <a:p>
            <a:endParaRPr lang="zh-CN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69CAFA-0ACB-4AF4-84DD-3FEC28E2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78" y="2738437"/>
            <a:ext cx="6263551" cy="2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97607-7971-4C71-BF5F-5EE66954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71" y="4170010"/>
            <a:ext cx="5371429" cy="1847619"/>
          </a:xfrm>
          <a:prstGeom prst="rect">
            <a:avLst/>
          </a:prstGeom>
        </p:spPr>
      </p:pic>
      <p:sp>
        <p:nvSpPr>
          <p:cNvPr id="15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Improvements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Adding promoter information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274320" y="4152960"/>
            <a:ext cx="4214553" cy="1864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Distance(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TSS,start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codon) = 20-40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bp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Distance(TATA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box,TSS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) = 25-30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bp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So we assume: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Distance(TATA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box,start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codon) = 45-70bp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86954" y="6354231"/>
            <a:ext cx="182228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1. Mendoza-Vargas, Alfredo, et al. "Genome-wide identification of transcription start sites, promoters and transcription factor binding sites in E. coli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2. </a:t>
            </a:r>
            <a:r>
              <a:rPr kumimoji="0" lang="en-US" sz="105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Zvelebil</a:t>
            </a:r>
            <a:r>
              <a:rPr kumimoji="0" lang="en-US" sz="105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, Marketa J., and Jeremy O. Baum. Understanding bioinformatics. Garland Science, 2007.</a:t>
            </a:r>
          </a:p>
        </p:txBody>
      </p:sp>
      <p:sp>
        <p:nvSpPr>
          <p:cNvPr id="163" name="CustomShape 6"/>
          <p:cNvSpPr/>
          <p:nvPr/>
        </p:nvSpPr>
        <p:spPr>
          <a:xfrm>
            <a:off x="1279440" y="3567600"/>
            <a:ext cx="3445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Pribnow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box in p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rokaryotes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99B63-182D-46C5-A632-D312B331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83" y="1967738"/>
            <a:ext cx="3316224" cy="1481328"/>
          </a:xfrm>
          <a:prstGeom prst="rect">
            <a:avLst/>
          </a:prstGeom>
        </p:spPr>
      </p:pic>
      <p:sp>
        <p:nvSpPr>
          <p:cNvPr id="13" name="CustomShape 6">
            <a:extLst>
              <a:ext uri="{FF2B5EF4-FFF2-40B4-BE49-F238E27FC236}">
                <a16:creationId xmlns:a16="http://schemas.microsoft.com/office/drawing/2014/main" id="{479734AC-7D60-4998-96C4-E8B5D2FA117B}"/>
              </a:ext>
            </a:extLst>
          </p:cNvPr>
          <p:cNvSpPr/>
          <p:nvPr/>
        </p:nvSpPr>
        <p:spPr>
          <a:xfrm>
            <a:off x="5423040" y="3514860"/>
            <a:ext cx="3445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GC box and TATA box in eukaryotes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2E2F0-745E-466D-A50E-6AF9A2F35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46" y="1802679"/>
            <a:ext cx="3907913" cy="18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2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Improvement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lvl="0" indent="-273600" defTabSz="914400"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It is difficult to </a:t>
            </a:r>
            <a:r>
              <a:rPr lang="en-US" altLang="zh-CN" sz="2400" dirty="0">
                <a:latin typeface="Gill Sans MT" panose="020B0502020104020203" pitchFamily="34" charset="0"/>
              </a:rPr>
              <a:t>assign small ORFs and set t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he minimum gene length.</a:t>
            </a: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57E6C-E4D6-4593-8E8B-DD1F07A7355C}"/>
              </a:ext>
            </a:extLst>
          </p:cNvPr>
          <p:cNvSpPr/>
          <p:nvPr/>
        </p:nvSpPr>
        <p:spPr>
          <a:xfrm>
            <a:off x="947411" y="2115172"/>
            <a:ext cx="3593941" cy="2400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20" lvl="0" defTabSz="914400">
              <a:buClr>
                <a:srgbClr val="727CA3"/>
              </a:buClr>
              <a:buSzPct val="76000"/>
            </a:pPr>
            <a:r>
              <a:rPr lang="en-US" altLang="zh-CN" dirty="0">
                <a:latin typeface="Gill Sans MT" panose="020B0502020104020203" pitchFamily="34" charset="0"/>
              </a:rPr>
              <a:t>In </a:t>
            </a:r>
            <a:r>
              <a:rPr lang="en-US" altLang="zh-CN" dirty="0" err="1">
                <a:latin typeface="Gill Sans MT" panose="020B0502020104020203" pitchFamily="34" charset="0"/>
              </a:rPr>
              <a:t>Ecoli</a:t>
            </a:r>
            <a:r>
              <a:rPr lang="en-US" altLang="zh-CN" dirty="0">
                <a:latin typeface="Gill Sans MT" panose="020B0502020104020203" pitchFamily="34" charset="0"/>
              </a:rPr>
              <a:t>:</a:t>
            </a:r>
          </a:p>
          <a:p>
            <a:pPr marL="720" lvl="0" defTabSz="914400">
              <a:buClr>
                <a:srgbClr val="727CA3"/>
              </a:buClr>
              <a:buSzPct val="76000"/>
            </a:pPr>
            <a:endParaRPr lang="en-US" altLang="zh-CN" dirty="0">
              <a:latin typeface="Gill Sans MT" panose="020B0502020104020203" pitchFamily="34" charset="0"/>
            </a:endParaRPr>
          </a:p>
          <a:p>
            <a:pPr marL="720" lvl="0" defTabSz="914400">
              <a:buClr>
                <a:srgbClr val="727CA3"/>
              </a:buClr>
              <a:buSzPct val="76000"/>
            </a:pPr>
            <a:r>
              <a:rPr lang="en-US" altLang="zh-CN" dirty="0">
                <a:latin typeface="Gill Sans MT" panose="020B0502020104020203" pitchFamily="34" charset="0"/>
              </a:rPr>
              <a:t>The average ORF size  = 317 amino acids</a:t>
            </a:r>
          </a:p>
          <a:p>
            <a:pPr marL="720" lvl="0" defTabSz="914400">
              <a:buClr>
                <a:srgbClr val="727CA3"/>
              </a:buClr>
              <a:buSzPct val="76000"/>
            </a:pPr>
            <a:endParaRPr lang="en-US" altLang="zh-CN" dirty="0">
              <a:latin typeface="Gill Sans MT" panose="020B0502020104020203" pitchFamily="34" charset="0"/>
            </a:endParaRPr>
          </a:p>
          <a:p>
            <a:pPr marL="720" lvl="0" defTabSz="914400">
              <a:buClr>
                <a:srgbClr val="727CA3"/>
              </a:buClr>
              <a:buSzPct val="76000"/>
            </a:pPr>
            <a:r>
              <a:rPr lang="en-US" altLang="zh-CN" dirty="0">
                <a:latin typeface="Gill Sans MT" panose="020B0502020104020203" pitchFamily="34" charset="0"/>
              </a:rPr>
              <a:t>There are 381 ORFs that are smaller than 100 amino acids.</a:t>
            </a:r>
            <a:endParaRPr lang="en-US" altLang="zh-CN" sz="2400" spc="-1" dirty="0"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720" lvl="0" defTabSz="914400">
              <a:buClr>
                <a:srgbClr val="727CA3"/>
              </a:buClr>
              <a:buSzPct val="76000"/>
              <a:defRPr/>
            </a:pPr>
            <a:endParaRPr lang="en-US" altLang="zh-CN" sz="2400" spc="-1" dirty="0"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B63656-E508-4C3A-8AB1-8DAD8C75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05" y="2341387"/>
            <a:ext cx="2669678" cy="3892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A73CC-88CC-4367-A330-E510B801EC85}"/>
              </a:ext>
            </a:extLst>
          </p:cNvPr>
          <p:cNvSpPr txBox="1"/>
          <p:nvPr/>
        </p:nvSpPr>
        <p:spPr>
          <a:xfrm>
            <a:off x="5555847" y="1967696"/>
            <a:ext cx="141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In yeast:</a:t>
            </a:r>
          </a:p>
          <a:p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B066E-A309-4C80-B6BD-78C777A71579}"/>
              </a:ext>
            </a:extLst>
          </p:cNvPr>
          <p:cNvSpPr txBox="1"/>
          <p:nvPr/>
        </p:nvSpPr>
        <p:spPr>
          <a:xfrm>
            <a:off x="561568" y="6443615"/>
            <a:ext cx="7258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Blattner, Frederick R., et al. "The complete genome sequence of Escherichia coli K-12." </a:t>
            </a:r>
            <a:r>
              <a:rPr lang="en-US" altLang="zh-CN" sz="1100" i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science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 277.5331 (1997): 1453-1462.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25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/>
              </a:rPr>
              <a:t>The distribution of gene size helps with the selection of overlapping ORFs.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575280" y="6400800"/>
            <a:ext cx="875124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Basrai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Munira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A., Philip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Hieter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and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Jef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D.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Boeke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. "Small open reading frames: beautiful needles in the haystack." Genome research 7.8 (1997)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749040" y="4339440"/>
            <a:ext cx="4754520" cy="16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683BA5-6AB1-4474-852D-3232626513B6}"/>
              </a:ext>
            </a:extLst>
          </p:cNvPr>
          <p:cNvCxnSpPr>
            <a:cxnSpLocks/>
          </p:cNvCxnSpPr>
          <p:nvPr/>
        </p:nvCxnSpPr>
        <p:spPr>
          <a:xfrm>
            <a:off x="3935392" y="2560320"/>
            <a:ext cx="3889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D44AB23-B24B-48F6-84B7-9731F5461C3A}"/>
              </a:ext>
            </a:extLst>
          </p:cNvPr>
          <p:cNvSpPr/>
          <p:nvPr/>
        </p:nvSpPr>
        <p:spPr>
          <a:xfrm>
            <a:off x="3935392" y="2560320"/>
            <a:ext cx="196770" cy="2060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10D6F7A-8CAD-4FEB-8555-2623CE710780}"/>
              </a:ext>
            </a:extLst>
          </p:cNvPr>
          <p:cNvSpPr/>
          <p:nvPr/>
        </p:nvSpPr>
        <p:spPr>
          <a:xfrm>
            <a:off x="5687897" y="2581451"/>
            <a:ext cx="196770" cy="2060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C48AA-DF06-4DD9-BD66-3B0C34841015}"/>
              </a:ext>
            </a:extLst>
          </p:cNvPr>
          <p:cNvSpPr/>
          <p:nvPr/>
        </p:nvSpPr>
        <p:spPr>
          <a:xfrm>
            <a:off x="7592992" y="2581451"/>
            <a:ext cx="231494" cy="184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3024E-E6E9-4FA7-BD96-B7FB7C10FA62}"/>
              </a:ext>
            </a:extLst>
          </p:cNvPr>
          <p:cNvSpPr txBox="1"/>
          <p:nvPr/>
        </p:nvSpPr>
        <p:spPr>
          <a:xfrm>
            <a:off x="3815831" y="2828470"/>
            <a:ext cx="4184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Start1                  Start 2                        Stop</a:t>
            </a:r>
            <a:endParaRPr lang="zh-CN" alt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D6339-7F3C-4A03-8A63-38F4CB0EDF96}"/>
              </a:ext>
            </a:extLst>
          </p:cNvPr>
          <p:cNvCxnSpPr/>
          <p:nvPr/>
        </p:nvCxnSpPr>
        <p:spPr>
          <a:xfrm>
            <a:off x="5907910" y="3386944"/>
            <a:ext cx="180671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03BF37-8E6E-48FF-B687-26C0E9E5237F}"/>
              </a:ext>
            </a:extLst>
          </p:cNvPr>
          <p:cNvCxnSpPr>
            <a:cxnSpLocks/>
          </p:cNvCxnSpPr>
          <p:nvPr/>
        </p:nvCxnSpPr>
        <p:spPr>
          <a:xfrm>
            <a:off x="4132162" y="3893774"/>
            <a:ext cx="3582458" cy="2064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C2C3E-ECE1-4CCB-8475-8F7780363A30}"/>
              </a:ext>
            </a:extLst>
          </p:cNvPr>
          <p:cNvSpPr txBox="1"/>
          <p:nvPr/>
        </p:nvSpPr>
        <p:spPr>
          <a:xfrm flipH="1">
            <a:off x="6035235" y="3426522"/>
            <a:ext cx="212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ORF1 = 200bp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4F2EB-9435-441F-8E4E-35C281833E07}"/>
              </a:ext>
            </a:extLst>
          </p:cNvPr>
          <p:cNvSpPr txBox="1"/>
          <p:nvPr/>
        </p:nvSpPr>
        <p:spPr>
          <a:xfrm flipH="1">
            <a:off x="5124390" y="3973038"/>
            <a:ext cx="212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ORF2 = 800bp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638CE-2012-4F6F-9119-BB7E8ADF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21" y="2270154"/>
            <a:ext cx="2771150" cy="40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71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62A60-F5B5-45D3-8078-E8A1F75D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88" y="2083903"/>
            <a:ext cx="5625303" cy="4218977"/>
          </a:xfrm>
          <a:prstGeom prst="rect">
            <a:avLst/>
          </a:prstGeom>
        </p:spPr>
      </p:pic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457200" y="1219320"/>
            <a:ext cx="8046360" cy="47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We can also use the gene size distribution to test the performance of different  predictors statistically, using Chi square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72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Both orientations and lengths should be considered in selecting overlapping ORFs in different reading frames.</a:t>
            </a:r>
          </a:p>
          <a:p>
            <a:pPr marL="274320" indent="-273600" defTabSz="914400"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A maximal overlap of 60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bp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is allowed between two genes on the same strand in </a:t>
            </a:r>
            <a:r>
              <a:rPr lang="en-US" altLang="zh-CN" sz="2400" dirty="0" err="1">
                <a:latin typeface="Gill Sans MT" panose="020B0502020104020203" pitchFamily="34" charset="0"/>
              </a:rPr>
              <a:t>FuMiSh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630156" y="6302880"/>
            <a:ext cx="8222400" cy="79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Clément‐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Ziza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Mathieu, et al. "Natural genetic variation impacts expression levels of coding, non‐coding, and antisense transcripts in fission yeast." Molecular systems biology 10.11 (2014): 764.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Hyatt, Doug, et al. "Prodigal: prokaryotic gene recognition and translation initiation site identification." BMC bioinformatics 11.1 (2010): 119.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817067" y="2118167"/>
            <a:ext cx="7088441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B5F6A-1A86-4622-925C-F6442D7C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7" y="3238039"/>
            <a:ext cx="6840638" cy="27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9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E28FB-690A-4AE0-93AF-23496FC4C6AE}"/>
              </a:ext>
            </a:extLst>
          </p:cNvPr>
          <p:cNvSpPr txBox="1"/>
          <p:nvPr/>
        </p:nvSpPr>
        <p:spPr>
          <a:xfrm>
            <a:off x="457200" y="1412111"/>
            <a:ext cx="302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Different start codons.</a:t>
            </a:r>
            <a:endParaRPr lang="zh-CN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EC08A-6584-4443-BAA0-2E0DE783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87" y="2143607"/>
            <a:ext cx="5743306" cy="2607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F8EE2-5660-4CD8-8638-F7E539DB2957}"/>
              </a:ext>
            </a:extLst>
          </p:cNvPr>
          <p:cNvSpPr txBox="1"/>
          <p:nvPr/>
        </p:nvSpPr>
        <p:spPr>
          <a:xfrm>
            <a:off x="457200" y="4985106"/>
            <a:ext cx="5764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With the increase in GC content, </a:t>
            </a:r>
          </a:p>
          <a:p>
            <a:r>
              <a:rPr lang="en-US" altLang="zh-CN" sz="2400" dirty="0">
                <a:latin typeface="Gill Sans MT" panose="020B0502020104020203" pitchFamily="34" charset="0"/>
              </a:rPr>
              <a:t>the ORFs are more likely to start with GTG.</a:t>
            </a:r>
            <a:endParaRPr lang="zh-CN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81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11E1BC2-2AFC-4CF9-AE24-43244A7F4D93}"/>
              </a:ext>
            </a:extLst>
          </p:cNvPr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/>
              </a:rPr>
              <a:t>Algorithms</a:t>
            </a: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Classification, Decision tree, HMM and Neuro Network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06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Genomes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3214" y="1353806"/>
          <a:ext cx="7003031" cy="1702723"/>
        </p:xfrm>
        <a:graphic>
          <a:graphicData uri="http://schemas.openxmlformats.org/drawingml/2006/table">
            <a:tbl>
              <a:tblPr/>
              <a:tblGrid>
                <a:gridCol w="215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Family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Chromosome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Genome length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latin typeface="Verdana"/>
                        </a:rPr>
                        <a:t>Escherichia coli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Enterobacteriaceae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5443340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Streptomyces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coelicolor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Streptomycetaceae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9054847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Saccharomyces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cerevisiae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1531933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Rubrobacter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xylanophilus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Rubrobacteraceae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3225748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Spiribacter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curvatus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Ectothiorhodospiraceae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1926631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1" y="3684814"/>
            <a:ext cx="2082606" cy="1416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1" y="5100987"/>
            <a:ext cx="2082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500" i="1" dirty="0">
                <a:latin typeface="Times New Roman"/>
                <a:cs typeface="Times New Roman"/>
              </a:rPr>
              <a:t>Escherichia coli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54" y="3545673"/>
            <a:ext cx="1171535" cy="1555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517" y="5147153"/>
            <a:ext cx="134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 err="1">
                <a:latin typeface="Times New Roman"/>
                <a:cs typeface="Times New Roman"/>
              </a:rPr>
              <a:t>Streptomyces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coelicolor</a:t>
            </a:r>
            <a:endParaRPr lang="en-US" sz="1500" b="0" i="1" u="none" strike="noStrike" dirty="0">
              <a:latin typeface="Times New Roman"/>
              <a:cs typeface="Times New Roman"/>
            </a:endParaRPr>
          </a:p>
          <a:p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03" y="4054146"/>
            <a:ext cx="1692398" cy="1093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7103" y="5147153"/>
            <a:ext cx="1848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500" b="0" i="1" u="none" strike="noStrike" dirty="0" err="1">
                <a:latin typeface="Times New Roman"/>
                <a:cs typeface="Times New Roman"/>
              </a:rPr>
              <a:t>Saccharomyces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cerevisiae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256" y="3769225"/>
            <a:ext cx="1377928" cy="1377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95313" y="5147153"/>
            <a:ext cx="1597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>
                <a:latin typeface="Times New Roman"/>
                <a:cs typeface="Times New Roman"/>
              </a:rPr>
              <a:t>Rubrobacter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xylanophilus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4080" y="5173442"/>
            <a:ext cx="143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>
                <a:latin typeface="Times New Roman"/>
                <a:cs typeface="Times New Roman"/>
              </a:rPr>
              <a:t>Spiribacter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curvatus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8" name="Picture 17" descr="Screen Shot 2018-05-31 at 20.41.4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47" y="4054146"/>
            <a:ext cx="1470660" cy="11192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222"/>
            <a:ext cx="8229600" cy="990600"/>
          </a:xfrm>
        </p:spPr>
        <p:txBody>
          <a:bodyPr/>
          <a:lstStyle/>
          <a:p>
            <a:pPr algn="ctr"/>
            <a:r>
              <a:rPr lang="lt-LT" dirty="0"/>
              <a:t>Evolutionary relationships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Evolutionary relationship</a:t>
            </a:r>
          </a:p>
        </p:txBody>
      </p:sp>
      <p:pic>
        <p:nvPicPr>
          <p:cNvPr id="4" name="Image3"/>
          <p:cNvPicPr/>
          <p:nvPr/>
        </p:nvPicPr>
        <p:blipFill>
          <a:blip r:embed="rId3"/>
          <a:srcRect l="38305" t="73489" r="37094" b="14837"/>
          <a:stretch>
            <a:fillRect/>
          </a:stretch>
        </p:blipFill>
        <p:spPr bwMode="auto">
          <a:xfrm>
            <a:off x="1839499" y="1143000"/>
            <a:ext cx="5573889" cy="1891594"/>
          </a:xfrm>
          <a:prstGeom prst="rect">
            <a:avLst/>
          </a:prstGeom>
        </p:spPr>
      </p:pic>
      <p:pic>
        <p:nvPicPr>
          <p:cNvPr id="6" name="Picture 5" descr="Screen Shot 2018-05-31 at 19.50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9" y="3196176"/>
            <a:ext cx="5798878" cy="1049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5701" y="4245209"/>
            <a:ext cx="5110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/>
              <a:t>Tree based on 16S sequences</a:t>
            </a:r>
          </a:p>
        </p:txBody>
      </p:sp>
      <p:pic>
        <p:nvPicPr>
          <p:cNvPr id="9" name="Picture 8" descr="Screen Shot 2018-05-31 at 19.54.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99" y="4568374"/>
            <a:ext cx="6022545" cy="130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5701" y="2873011"/>
            <a:ext cx="4827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/>
              <a:t>Tree based on dinucleotide frequencies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5701" y="6030465"/>
            <a:ext cx="394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/>
              <a:t>Consensus tree based on ten ortholog clusters</a:t>
            </a:r>
            <a:endParaRPr lang="lt-LT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845"/>
            <a:ext cx="8229600" cy="990600"/>
          </a:xfrm>
        </p:spPr>
        <p:txBody>
          <a:bodyPr/>
          <a:lstStyle/>
          <a:p>
            <a:pPr algn="ctr"/>
            <a:r>
              <a:rPr lang="lt-LT" i="1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475"/>
            <a:ext cx="8229600" cy="990600"/>
          </a:xfrm>
        </p:spPr>
        <p:txBody>
          <a:bodyPr/>
          <a:lstStyle/>
          <a:p>
            <a:pPr algn="ctr"/>
            <a:r>
              <a:rPr lang="lt-LT" dirty="0"/>
              <a:t>Genetic composition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GC content and dinucleotide frequency calculation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0653" y="1984022"/>
          <a:ext cx="3425120" cy="82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3" imgW="1689100" imgH="406400" progId="Equation.3">
                  <p:embed/>
                </p:oleObj>
              </mc:Choice>
              <mc:Fallback>
                <p:oleObj name="Equation" r:id="rId3" imgW="1689100" imgH="406400" progId="Equation.3">
                  <p:embed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653" y="1984022"/>
                        <a:ext cx="3425120" cy="824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56910" y="3632199"/>
          <a:ext cx="5943423" cy="82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4" imgW="2921000" imgH="406400" progId="Equation.3">
                  <p:embed/>
                </p:oleObj>
              </mc:Choice>
              <mc:Fallback>
                <p:oleObj name="Equation" r:id="rId4" imgW="2921000" imgH="406400" progId="Equation.3">
                  <p:embed/>
                  <p:pic>
                    <p:nvPicPr>
                      <p:cNvPr id="0" name="AutoShap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10" y="3632199"/>
                        <a:ext cx="5943423" cy="826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500" dirty="0"/>
              <a:t>GC content and dinucleotide frequency calculation</a:t>
            </a:r>
          </a:p>
        </p:txBody>
      </p:sp>
      <p:pic>
        <p:nvPicPr>
          <p:cNvPr id="5" name="Picture 4" descr="Screen Shot 2018-05-31 at 16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144000" cy="6515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GC content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332" y="2017889"/>
            <a:ext cx="5418667" cy="32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Nucleotide frequencies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/>
          <p:nvPr/>
        </p:nvGraphicFramePr>
        <p:xfrm>
          <a:off x="1382889" y="1809750"/>
          <a:ext cx="6079772" cy="421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Dinucleotide frequencies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/>
          <p:nvPr/>
        </p:nvGraphicFramePr>
        <p:xfrm>
          <a:off x="710462" y="1602475"/>
          <a:ext cx="8249338" cy="495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377</TotalTime>
  <Words>975</Words>
  <Application>Microsoft Office PowerPoint</Application>
  <PresentationFormat>On-screen Show (4:3)</PresentationFormat>
  <Paragraphs>236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DejaVu Sans</vt:lpstr>
      <vt:lpstr>Liberation Sans</vt:lpstr>
      <vt:lpstr>华文新魏</vt:lpstr>
      <vt:lpstr>宋体</vt:lpstr>
      <vt:lpstr>Arial</vt:lpstr>
      <vt:lpstr>Bookman Old Style</vt:lpstr>
      <vt:lpstr>Calibri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Office Theme</vt:lpstr>
      <vt:lpstr>Equation</vt:lpstr>
      <vt:lpstr>Comparative genomics  FuMiSh ORF Predictor </vt:lpstr>
      <vt:lpstr>Contents</vt:lpstr>
      <vt:lpstr>Genomes</vt:lpstr>
      <vt:lpstr>Genetic composition analysis</vt:lpstr>
      <vt:lpstr>GC content and dinucleotide frequency calculation</vt:lpstr>
      <vt:lpstr>GC content and dinucleotide frequency calculation</vt:lpstr>
      <vt:lpstr>GC content</vt:lpstr>
      <vt:lpstr>Nucleotide frequencies</vt:lpstr>
      <vt:lpstr>Dinucleotide frequencies</vt:lpstr>
      <vt:lpstr>Amino acid frequencies</vt:lpstr>
      <vt:lpstr>ORF prediction</vt:lpstr>
      <vt:lpstr>Assumptions</vt:lpstr>
      <vt:lpstr>PowerPoint Presentation</vt:lpstr>
      <vt:lpstr>PowerPoint Presentation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  <vt:lpstr>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Evolutionary relationships</vt:lpstr>
      <vt:lpstr>Evolutionary relationship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  Final project</dc:title>
  <dc:creator>Milda Valiukonyte</dc:creator>
  <cp:lastModifiedBy>Fuqi Xu</cp:lastModifiedBy>
  <cp:revision>14</cp:revision>
  <dcterms:created xsi:type="dcterms:W3CDTF">2018-05-31T19:02:28Z</dcterms:created>
  <dcterms:modified xsi:type="dcterms:W3CDTF">2018-06-01T05:41:26Z</dcterms:modified>
</cp:coreProperties>
</file>