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1B67-82F1-8C41-B4F0-0AF8A4DD5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0F0B1-800C-3A44-BB5F-426FA7E77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ADF5-3134-2446-8506-7A710FE7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EC209-69BC-6849-A8CF-B9A12035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6C2D-35DD-7B4F-8AC6-BB74E8CB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5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4876-4933-7842-9E70-D451695C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6198D-2B10-C14C-AAFF-45116EC4E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3AC9-87A5-0D41-BDDA-C0497314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E308B-1FD3-6546-A63B-5566D671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BF0ED-BFBE-2E4B-B867-49665D77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1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153EB-A045-C241-A9CE-330D8C0D6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A04F4-ADE6-3448-9B07-3C3A0DBCB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35839-D702-E449-B606-C31F8FED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7AE3E-9789-5E45-A2A5-3E12056B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DBA15-D4A5-BC42-8C65-DD22DC4E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7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0919-96E4-534E-BCC4-5808D68D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45157-4673-AA42-9604-02C6C472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316F2-D0E8-FA4C-A5DA-039B6A16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4A12A-8CAF-E74C-8D91-7493222C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D7FD2-E352-DB48-AE18-C370D273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4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A0FD-67CC-2045-B308-FDA7560B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F7A86-AAAD-2D4B-844D-0BB832AC2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A7C7F-38ED-A447-B927-A5EED92A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1AF6-006B-8342-8C45-AEDF7AE9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17581-6ED9-1A46-A006-DA3765B1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9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A811-9EB2-9B4F-859F-623B89BE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E2449-0794-5541-9DC8-028541133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EC3CD-5863-A548-B66A-DCD2BC790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3CEEA-6A83-2D42-971D-3342C928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4A74A-C6B0-0040-A25A-F5BF2BF2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73287-2F5A-D745-B457-B0E4791F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2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5AE2-97F9-3547-95F0-3024E830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4F96E-00DC-654B-B0ED-A6A29066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4B504-38E8-5747-8DA0-E862F51B9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7CE9E-FDF9-A14C-8CF0-62960887B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C3FDF-92F8-FA44-81B8-88E9E346D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04763-1275-2741-AC85-EAA31866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74D04-B2AE-1846-B151-3EC92A15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A6A55-2843-2348-B311-58171A0E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2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553E-289C-E94A-A539-93861228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1D536-01A8-0B4B-8793-21FC4D1B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FE78B-1B11-754D-8496-BA07AD83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FE6CA-7274-E34E-9616-B1310191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0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A9576-A491-654C-9BD0-2B7D2454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249EF-01CE-1A4A-8EE4-52A36382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A2297-CD31-F441-A4D8-DD7DFDD1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8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06EA-90CC-8248-AE97-F3FD9B31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EC78-5476-6741-9D6F-FB0072FC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44343-8A2F-D94C-9427-05D5EDE91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5E8DD-1E70-0C44-B884-ACEB1D35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297BF-C42E-414D-89B9-406FA9AC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6677B-3D19-F745-B9F2-1356A279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9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DEEE-E3DF-AC49-BF6E-1917BE01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82D06-E6B1-0C41-8646-E214F6CCC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B53E2-8639-5540-97E8-BF0DD2257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B0062-A610-E140-A3CF-6B6DCF08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FFAA5-8071-8840-9427-7B4D6E02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A2341-24C0-CB4C-BED3-429E8D0D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5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CE9B1-4A83-304A-BA4D-1C6CAAE8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F5B63-EE65-A549-8134-209B3D49B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B17E4-C31C-7A46-BDA5-28F7D1604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49CD3-CB46-124A-B3A0-451705D2E21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604E3-C765-064D-99C0-74AC8AC8B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6773E-5755-7B49-BD40-78B7F32E1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BFD8B-967D-A241-B58E-F9E31A3C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5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2858-C6C3-1249-B82C-03F271BAA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40871-8F70-6040-AB43-4CF34275E5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9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D104-4CC2-CA47-B6FE-94510383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C1BA-E89D-4A43-8897-C14D598E4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ORF begins with a start codon and ends with a stop codon</a:t>
            </a:r>
          </a:p>
          <a:p>
            <a:endParaRPr lang="en-US" dirty="0"/>
          </a:p>
          <a:p>
            <a:r>
              <a:rPr lang="en-US" dirty="0"/>
              <a:t>If more than one ORF share the same stop codon, the longest one is kept</a:t>
            </a:r>
          </a:p>
          <a:p>
            <a:endParaRPr lang="en-US" dirty="0"/>
          </a:p>
          <a:p>
            <a:r>
              <a:rPr lang="en-US" dirty="0"/>
              <a:t>Minimum ORF length of 200 </a:t>
            </a:r>
            <a:r>
              <a:rPr lang="en-US" dirty="0" err="1"/>
              <a:t>bp</a:t>
            </a:r>
            <a:r>
              <a:rPr lang="en-US" dirty="0"/>
              <a:t> for prokaryote and 300 </a:t>
            </a:r>
            <a:r>
              <a:rPr lang="en-US" dirty="0" err="1"/>
              <a:t>bp</a:t>
            </a:r>
            <a:r>
              <a:rPr lang="en-US" dirty="0"/>
              <a:t> for eukaryote</a:t>
            </a:r>
          </a:p>
          <a:p>
            <a:endParaRPr lang="en-US" dirty="0"/>
          </a:p>
          <a:p>
            <a:r>
              <a:rPr lang="en-US" dirty="0"/>
              <a:t>Maximum overlap of 60 </a:t>
            </a:r>
            <a:r>
              <a:rPr lang="en-US" dirty="0" err="1"/>
              <a:t>bp</a:t>
            </a:r>
            <a:endParaRPr lang="en-US" dirty="0"/>
          </a:p>
          <a:p>
            <a:endParaRPr lang="en-US" dirty="0"/>
          </a:p>
          <a:p>
            <a:r>
              <a:rPr lang="en-US" dirty="0"/>
              <a:t>Longer ORF is kept if overlap occurs between two ORFs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2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59D5-C25D-544B-A272-6555E38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Glimmer (“ground truth”)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7E59-AA2B-1944-93CC-3B2AA5C4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minimum gene length of 110 </a:t>
            </a:r>
            <a:r>
              <a:rPr lang="en-US" dirty="0" err="1"/>
              <a:t>bp</a:t>
            </a:r>
            <a:endParaRPr lang="en-US" dirty="0"/>
          </a:p>
          <a:p>
            <a:r>
              <a:rPr lang="en-US" dirty="0"/>
              <a:t>Use maximum overlap of 50 </a:t>
            </a:r>
            <a:r>
              <a:rPr lang="en-US" dirty="0" err="1"/>
              <a:t>bp</a:t>
            </a:r>
            <a:endParaRPr lang="en-US" dirty="0"/>
          </a:p>
          <a:p>
            <a:r>
              <a:rPr lang="en-US" dirty="0"/>
              <a:t>Analyzed nucleotide level prediction accuracy</a:t>
            </a:r>
          </a:p>
          <a:p>
            <a:r>
              <a:rPr lang="en-US" dirty="0"/>
              <a:t>For each reading frame, each nucleotide is classified as True Positive (TP), True Negative (TN), False Positive (FP) and False Negative (FN)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4DE17-718C-3D49-8EE6-F56C8F31C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333" y="4140200"/>
            <a:ext cx="7772400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BE6942-40F3-E144-9AF1-7839D288BB3C}"/>
              </a:ext>
            </a:extLst>
          </p:cNvPr>
          <p:cNvSpPr txBox="1"/>
          <p:nvPr/>
        </p:nvSpPr>
        <p:spPr>
          <a:xfrm>
            <a:off x="2133600" y="5664200"/>
            <a:ext cx="733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Zvelebil</a:t>
            </a:r>
            <a:r>
              <a:rPr lang="en-US" dirty="0"/>
              <a:t> and Baum, Understanding Bioinformatics, Figure 9.12 </a:t>
            </a:r>
          </a:p>
        </p:txBody>
      </p:sp>
    </p:spTree>
    <p:extLst>
      <p:ext uri="{BB962C8B-B14F-4D97-AF65-F5344CB8AC3E}">
        <p14:creationId xmlns:p14="http://schemas.microsoft.com/office/powerpoint/2010/main" val="424538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59D5-C25D-544B-A272-6555E38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Glimmer (“ground truth”)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7E59-AA2B-1944-93CC-3B2AA5C4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up all TP, TN, FP and FN for all six reading frames</a:t>
            </a:r>
          </a:p>
          <a:p>
            <a:r>
              <a:rPr lang="en-US" dirty="0"/>
              <a:t>Sensitivity = TP / ( TP + FN )</a:t>
            </a:r>
          </a:p>
          <a:p>
            <a:r>
              <a:rPr lang="en-US" dirty="0"/>
              <a:t>Specificity = TP/ ( TP + FP )</a:t>
            </a:r>
          </a:p>
          <a:p>
            <a:r>
              <a:rPr lang="en-US" dirty="0"/>
              <a:t>Calculate approximate correlation coefficient (AC)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E6942-40F3-E144-9AF1-7839D288BB3C}"/>
              </a:ext>
            </a:extLst>
          </p:cNvPr>
          <p:cNvSpPr txBox="1"/>
          <p:nvPr/>
        </p:nvSpPr>
        <p:spPr>
          <a:xfrm>
            <a:off x="2133600" y="5664200"/>
            <a:ext cx="733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Zvelebil</a:t>
            </a:r>
            <a:r>
              <a:rPr lang="en-US" dirty="0"/>
              <a:t> and Baum, Understanding Bioinformatics, Box 10.1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777B35-61DF-D145-9A7A-586C94B8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466" y="4852849"/>
            <a:ext cx="2438400" cy="825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469EF6-8768-D640-BB8B-D318CE31B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666" y="3774798"/>
            <a:ext cx="6096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ECB2-2A6D-3F4D-B0E9-EF7D6D94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Comparison with Glimmer (“ground truth”)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3627E7-AE42-8647-8647-EC7FB7907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330554"/>
              </p:ext>
            </p:extLst>
          </p:nvPr>
        </p:nvGraphicFramePr>
        <p:xfrm>
          <a:off x="742382" y="2320119"/>
          <a:ext cx="10707236" cy="3016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6644">
                  <a:extLst>
                    <a:ext uri="{9D8B030D-6E8A-4147-A177-3AD203B41FA5}">
                      <a16:colId xmlns:a16="http://schemas.microsoft.com/office/drawing/2014/main" val="29268726"/>
                    </a:ext>
                  </a:extLst>
                </a:gridCol>
                <a:gridCol w="2926940">
                  <a:extLst>
                    <a:ext uri="{9D8B030D-6E8A-4147-A177-3AD203B41FA5}">
                      <a16:colId xmlns:a16="http://schemas.microsoft.com/office/drawing/2014/main" val="2642980056"/>
                    </a:ext>
                  </a:extLst>
                </a:gridCol>
                <a:gridCol w="1149861">
                  <a:extLst>
                    <a:ext uri="{9D8B030D-6E8A-4147-A177-3AD203B41FA5}">
                      <a16:colId xmlns:a16="http://schemas.microsoft.com/office/drawing/2014/main" val="483223152"/>
                    </a:ext>
                  </a:extLst>
                </a:gridCol>
                <a:gridCol w="1542166">
                  <a:extLst>
                    <a:ext uri="{9D8B030D-6E8A-4147-A177-3AD203B41FA5}">
                      <a16:colId xmlns:a16="http://schemas.microsoft.com/office/drawing/2014/main" val="4261783085"/>
                    </a:ext>
                  </a:extLst>
                </a:gridCol>
                <a:gridCol w="1775520">
                  <a:extLst>
                    <a:ext uri="{9D8B030D-6E8A-4147-A177-3AD203B41FA5}">
                      <a16:colId xmlns:a16="http://schemas.microsoft.com/office/drawing/2014/main" val="3246034222"/>
                    </a:ext>
                  </a:extLst>
                </a:gridCol>
                <a:gridCol w="1816105">
                  <a:extLst>
                    <a:ext uri="{9D8B030D-6E8A-4147-A177-3AD203B41FA5}">
                      <a16:colId xmlns:a16="http://schemas.microsoft.com/office/drawing/2014/main" val="4208945667"/>
                    </a:ext>
                  </a:extLst>
                </a:gridCol>
              </a:tblGrid>
              <a:tr h="61082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Genome ID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true ORF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predicted ORF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average true length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average predicted length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5607063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Escherichia coli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5323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6329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888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773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969485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Streptomyces coelicolor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8548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8175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939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954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9331418"/>
                  </a:ext>
                </a:extLst>
              </a:tr>
              <a:tr h="61082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Saccharomyces cerevisiae ch4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921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1604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1235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782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7129999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Rubrobacter xylanophilus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3375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3167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879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869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3845250"/>
                  </a:ext>
                </a:extLst>
              </a:tr>
              <a:tr h="4486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Spiribacter curvatus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1862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1955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973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897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453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2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ECB2-2A6D-3F4D-B0E9-EF7D6D94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Comparison with Glimmer (“ground truth”)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6FD10D-A668-954F-BD1A-A83D832F0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818059"/>
              </p:ext>
            </p:extLst>
          </p:nvPr>
        </p:nvGraphicFramePr>
        <p:xfrm>
          <a:off x="879475" y="2291190"/>
          <a:ext cx="10433050" cy="2834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9340">
                  <a:extLst>
                    <a:ext uri="{9D8B030D-6E8A-4147-A177-3AD203B41FA5}">
                      <a16:colId xmlns:a16="http://schemas.microsoft.com/office/drawing/2014/main" val="284297394"/>
                    </a:ext>
                  </a:extLst>
                </a:gridCol>
                <a:gridCol w="2513880">
                  <a:extLst>
                    <a:ext uri="{9D8B030D-6E8A-4147-A177-3AD203B41FA5}">
                      <a16:colId xmlns:a16="http://schemas.microsoft.com/office/drawing/2014/main" val="177517811"/>
                    </a:ext>
                  </a:extLst>
                </a:gridCol>
                <a:gridCol w="2086610">
                  <a:extLst>
                    <a:ext uri="{9D8B030D-6E8A-4147-A177-3AD203B41FA5}">
                      <a16:colId xmlns:a16="http://schemas.microsoft.com/office/drawing/2014/main" val="3690755752"/>
                    </a:ext>
                  </a:extLst>
                </a:gridCol>
                <a:gridCol w="2086610">
                  <a:extLst>
                    <a:ext uri="{9D8B030D-6E8A-4147-A177-3AD203B41FA5}">
                      <a16:colId xmlns:a16="http://schemas.microsoft.com/office/drawing/2014/main" val="57277468"/>
                    </a:ext>
                  </a:extLst>
                </a:gridCol>
                <a:gridCol w="2086610">
                  <a:extLst>
                    <a:ext uri="{9D8B030D-6E8A-4147-A177-3AD203B41FA5}">
                      <a16:colId xmlns:a16="http://schemas.microsoft.com/office/drawing/2014/main" val="3892588513"/>
                    </a:ext>
                  </a:extLst>
                </a:gridCol>
              </a:tblGrid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Genome ID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Sensitivity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Specificity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AC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706802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Escherichia coli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0.922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4646142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Streptomyces </a:t>
                      </a:r>
                      <a:r>
                        <a:rPr lang="en-SG" sz="1600" u="none" strike="noStrike" dirty="0" err="1">
                          <a:effectLst/>
                        </a:rPr>
                        <a:t>coelicolor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0.529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817353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Saccharomyces cerevisiae ch4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2253786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Rubrobacter xylanophilus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0.623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0.671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0.586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022546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Spiribacter curvatus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0.841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0.869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0.829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2858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96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ECB2-2A6D-3F4D-B0E9-EF7D6D94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Comparison with Glimmer (“ground truth”)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6FD10D-A668-954F-BD1A-A83D832F08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79475" y="2291190"/>
          <a:ext cx="10433050" cy="2834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9340">
                  <a:extLst>
                    <a:ext uri="{9D8B030D-6E8A-4147-A177-3AD203B41FA5}">
                      <a16:colId xmlns:a16="http://schemas.microsoft.com/office/drawing/2014/main" val="284297394"/>
                    </a:ext>
                  </a:extLst>
                </a:gridCol>
                <a:gridCol w="2513880">
                  <a:extLst>
                    <a:ext uri="{9D8B030D-6E8A-4147-A177-3AD203B41FA5}">
                      <a16:colId xmlns:a16="http://schemas.microsoft.com/office/drawing/2014/main" val="177517811"/>
                    </a:ext>
                  </a:extLst>
                </a:gridCol>
                <a:gridCol w="2086610">
                  <a:extLst>
                    <a:ext uri="{9D8B030D-6E8A-4147-A177-3AD203B41FA5}">
                      <a16:colId xmlns:a16="http://schemas.microsoft.com/office/drawing/2014/main" val="3690755752"/>
                    </a:ext>
                  </a:extLst>
                </a:gridCol>
                <a:gridCol w="2086610">
                  <a:extLst>
                    <a:ext uri="{9D8B030D-6E8A-4147-A177-3AD203B41FA5}">
                      <a16:colId xmlns:a16="http://schemas.microsoft.com/office/drawing/2014/main" val="57277468"/>
                    </a:ext>
                  </a:extLst>
                </a:gridCol>
                <a:gridCol w="2086610">
                  <a:extLst>
                    <a:ext uri="{9D8B030D-6E8A-4147-A177-3AD203B41FA5}">
                      <a16:colId xmlns:a16="http://schemas.microsoft.com/office/drawing/2014/main" val="3892588513"/>
                    </a:ext>
                  </a:extLst>
                </a:gridCol>
              </a:tblGrid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Genome ID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Sensitivity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Specificity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AC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706802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Escherichia coli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0.922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4646142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Streptomyces </a:t>
                      </a:r>
                      <a:r>
                        <a:rPr lang="en-SG" sz="1600" u="none" strike="noStrike" dirty="0" err="1">
                          <a:effectLst/>
                        </a:rPr>
                        <a:t>coelicolor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0.529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817353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Saccharomyces cerevisiae ch4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0.91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2253786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Rubrobacter xylanophilus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0.623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0.671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0.586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022546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Spiribacter curvatus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0.841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0.869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0.829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285843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17E3DB4-6708-2B4C-9911-7E2E662E415C}"/>
              </a:ext>
            </a:extLst>
          </p:cNvPr>
          <p:cNvSpPr/>
          <p:nvPr/>
        </p:nvSpPr>
        <p:spPr>
          <a:xfrm>
            <a:off x="9662614" y="3365997"/>
            <a:ext cx="1269242" cy="346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CB3A83-EF08-6C47-AF19-584803301B57}"/>
              </a:ext>
            </a:extLst>
          </p:cNvPr>
          <p:cNvSpPr/>
          <p:nvPr/>
        </p:nvSpPr>
        <p:spPr>
          <a:xfrm>
            <a:off x="9664886" y="4296320"/>
            <a:ext cx="1269242" cy="346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7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40E0-64A3-044E-8C32-438F2000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comparison with Glimmer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0790F-E2A5-324C-AB14-7EC160D1F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078" y="2455333"/>
            <a:ext cx="8723844" cy="2180961"/>
          </a:xfrm>
        </p:spPr>
      </p:pic>
    </p:spTree>
    <p:extLst>
      <p:ext uri="{BB962C8B-B14F-4D97-AF65-F5344CB8AC3E}">
        <p14:creationId xmlns:p14="http://schemas.microsoft.com/office/powerpoint/2010/main" val="149804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C83A-6B0E-9340-A992-8CA4C755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comparison with Glimmer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EDE56BF-65BD-0D40-ADEC-AF55EC566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785194"/>
              </p:ext>
            </p:extLst>
          </p:nvPr>
        </p:nvGraphicFramePr>
        <p:xfrm>
          <a:off x="1216025" y="2373076"/>
          <a:ext cx="9759950" cy="2859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130">
                  <a:extLst>
                    <a:ext uri="{9D8B030D-6E8A-4147-A177-3AD203B41FA5}">
                      <a16:colId xmlns:a16="http://schemas.microsoft.com/office/drawing/2014/main" val="4244332750"/>
                    </a:ext>
                  </a:extLst>
                </a:gridCol>
                <a:gridCol w="2685938">
                  <a:extLst>
                    <a:ext uri="{9D8B030D-6E8A-4147-A177-3AD203B41FA5}">
                      <a16:colId xmlns:a16="http://schemas.microsoft.com/office/drawing/2014/main" val="1383627116"/>
                    </a:ext>
                  </a:extLst>
                </a:gridCol>
                <a:gridCol w="2848515">
                  <a:extLst>
                    <a:ext uri="{9D8B030D-6E8A-4147-A177-3AD203B41FA5}">
                      <a16:colId xmlns:a16="http://schemas.microsoft.com/office/drawing/2014/main" val="1215504330"/>
                    </a:ext>
                  </a:extLst>
                </a:gridCol>
                <a:gridCol w="2425367">
                  <a:extLst>
                    <a:ext uri="{9D8B030D-6E8A-4147-A177-3AD203B41FA5}">
                      <a16:colId xmlns:a16="http://schemas.microsoft.com/office/drawing/2014/main" val="3378140508"/>
                    </a:ext>
                  </a:extLst>
                </a:gridCol>
              </a:tblGrid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Genome ID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Species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Fraction of GTG and TTG start codons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Fraction of GTG start codons</a:t>
                      </a:r>
                      <a:endParaRPr lang="en-SG" sz="16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7950529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Escherichia coli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0.198760098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0.13995867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3781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17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Streptomyces coelicolor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0.45414132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0.407814693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5592954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24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Saccharomyces cerevisiae ch4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0.194353963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0.10640608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2661717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49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 err="1">
                          <a:effectLst/>
                        </a:rPr>
                        <a:t>Rubrobacter</a:t>
                      </a:r>
                      <a:r>
                        <a:rPr lang="en-SG" sz="1600" u="none" strike="noStrike" dirty="0">
                          <a:effectLst/>
                        </a:rPr>
                        <a:t> </a:t>
                      </a:r>
                      <a:r>
                        <a:rPr lang="en-SG" sz="1600" u="none" strike="noStrike" dirty="0" err="1">
                          <a:effectLst/>
                        </a:rPr>
                        <a:t>xylanophilus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0.56237037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0.437925926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6438583"/>
                  </a:ext>
                </a:extLst>
              </a:tr>
              <a:tr h="47236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51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Spiribacter curvatus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>
                          <a:effectLst/>
                        </a:rPr>
                        <a:t>0.249194415</a:t>
                      </a:r>
                      <a:endParaRPr lang="en-SG" sz="16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u="none" strike="noStrike" dirty="0">
                          <a:effectLst/>
                        </a:rPr>
                        <a:t>0.186358754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865547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81E630F-BC22-DB46-9082-B004F9E1D456}"/>
              </a:ext>
            </a:extLst>
          </p:cNvPr>
          <p:cNvSpPr/>
          <p:nvPr/>
        </p:nvSpPr>
        <p:spPr>
          <a:xfrm>
            <a:off x="6096000" y="3346156"/>
            <a:ext cx="4683456" cy="444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36C33-4301-3047-AB81-32A3287D8347}"/>
              </a:ext>
            </a:extLst>
          </p:cNvPr>
          <p:cNvSpPr/>
          <p:nvPr/>
        </p:nvSpPr>
        <p:spPr>
          <a:xfrm>
            <a:off x="6096000" y="4285566"/>
            <a:ext cx="4683456" cy="4440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9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377</Words>
  <Application>Microsoft Macintosh PowerPoint</Application>
  <PresentationFormat>Widescreen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Liberation Sans</vt:lpstr>
      <vt:lpstr>Arial</vt:lpstr>
      <vt:lpstr>Calibri</vt:lpstr>
      <vt:lpstr>Calibri Light</vt:lpstr>
      <vt:lpstr>Office Theme</vt:lpstr>
      <vt:lpstr>PowerPoint Presentation</vt:lpstr>
      <vt:lpstr>Assumptions</vt:lpstr>
      <vt:lpstr>Comparison with Glimmer (“ground truth”)</vt:lpstr>
      <vt:lpstr>Comparison with Glimmer (“ground truth”)</vt:lpstr>
      <vt:lpstr>Comparison with Glimmer (“ground truth”)</vt:lpstr>
      <vt:lpstr>Comparison with Glimmer (“ground truth”)</vt:lpstr>
      <vt:lpstr>Comparison with Glimmer (“ground truth”)</vt:lpstr>
      <vt:lpstr>Analysis of comparison with Glimmer</vt:lpstr>
      <vt:lpstr>Analysis of comparison with Glimmer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#XU SHUHAN#</dc:creator>
  <cp:lastModifiedBy>#XU SHUHAN#</cp:lastModifiedBy>
  <cp:revision>9</cp:revision>
  <dcterms:created xsi:type="dcterms:W3CDTF">2018-05-31T14:54:04Z</dcterms:created>
  <dcterms:modified xsi:type="dcterms:W3CDTF">2018-05-31T16:38:03Z</dcterms:modified>
</cp:coreProperties>
</file>