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19"/>
  </p:notesMasterIdLst>
  <p:handoutMasterIdLst>
    <p:handoutMasterId r:id="rId20"/>
  </p:handoutMasterIdLst>
  <p:sldIdLst>
    <p:sldId id="256" r:id="rId2"/>
    <p:sldId id="305" r:id="rId3"/>
    <p:sldId id="257" r:id="rId4"/>
    <p:sldId id="263" r:id="rId5"/>
    <p:sldId id="258" r:id="rId6"/>
    <p:sldId id="261" r:id="rId7"/>
    <p:sldId id="302" r:id="rId8"/>
    <p:sldId id="296" r:id="rId9"/>
    <p:sldId id="266" r:id="rId10"/>
    <p:sldId id="297" r:id="rId11"/>
    <p:sldId id="298" r:id="rId12"/>
    <p:sldId id="300" r:id="rId13"/>
    <p:sldId id="311" r:id="rId14"/>
    <p:sldId id="309" r:id="rId15"/>
    <p:sldId id="287" r:id="rId16"/>
    <p:sldId id="262" r:id="rId17"/>
    <p:sldId id="301" r:id="rId18"/>
  </p:sldIdLst>
  <p:sldSz cx="12192000" cy="6858000"/>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0756" autoAdjust="0"/>
  </p:normalViewPr>
  <p:slideViewPr>
    <p:cSldViewPr snapToGrid="0">
      <p:cViewPr varScale="1">
        <p:scale>
          <a:sx n="36" d="100"/>
          <a:sy n="36" d="100"/>
        </p:scale>
        <p:origin x="3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901698" y="0"/>
            <a:ext cx="2984871" cy="502755"/>
          </a:xfrm>
          <a:prstGeom prst="rect">
            <a:avLst/>
          </a:prstGeom>
        </p:spPr>
        <p:txBody>
          <a:bodyPr vert="horz" lIns="96616" tIns="48308" rIns="96616" bIns="48308" rtlCol="0"/>
          <a:lstStyle>
            <a:lvl1pPr algn="r">
              <a:defRPr sz="1300"/>
            </a:lvl1pPr>
          </a:lstStyle>
          <a:p>
            <a:fld id="{7D91222B-8988-4265-88E5-E3DA35828534}" type="datetimeFigureOut">
              <a:rPr kumimoji="1" lang="ja-JP" altLang="en-US" smtClean="0"/>
              <a:t>2020/9/29</a:t>
            </a:fld>
            <a:endParaRPr kumimoji="1" lang="ja-JP" altLang="en-US"/>
          </a:p>
        </p:txBody>
      </p:sp>
      <p:sp>
        <p:nvSpPr>
          <p:cNvPr id="4" name="フッター プレースホルダー 3"/>
          <p:cNvSpPr>
            <a:spLocks noGrp="1"/>
          </p:cNvSpPr>
          <p:nvPr>
            <p:ph type="ftr" sz="quarter" idx="2"/>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901698" y="9517547"/>
            <a:ext cx="2984871" cy="502754"/>
          </a:xfrm>
          <a:prstGeom prst="rect">
            <a:avLst/>
          </a:prstGeom>
        </p:spPr>
        <p:txBody>
          <a:bodyPr vert="horz" lIns="96616" tIns="48308" rIns="96616" bIns="48308" rtlCol="0" anchor="b"/>
          <a:lstStyle>
            <a:lvl1pPr algn="r">
              <a:defRPr sz="1300"/>
            </a:lvl1pPr>
          </a:lstStyle>
          <a:p>
            <a:fld id="{19C44793-C414-4CA4-9DB5-AF49FEEBC1A0}" type="slidenum">
              <a:rPr kumimoji="1" lang="ja-JP" altLang="en-US" smtClean="0"/>
              <a:t>‹#›</a:t>
            </a:fld>
            <a:endParaRPr kumimoji="1" lang="ja-JP" altLang="en-US"/>
          </a:p>
        </p:txBody>
      </p:sp>
    </p:spTree>
    <p:extLst>
      <p:ext uri="{BB962C8B-B14F-4D97-AF65-F5344CB8AC3E}">
        <p14:creationId xmlns:p14="http://schemas.microsoft.com/office/powerpoint/2010/main" val="738202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6B201326-9ED2-41FD-B676-E53853AFA628}" type="datetimeFigureOut">
              <a:rPr kumimoji="1" lang="ja-JP" altLang="en-US" smtClean="0"/>
              <a:t>2020/9/29</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127BA936-5BED-480B-AF0A-1FCA4B2F582E}" type="slidenum">
              <a:rPr kumimoji="1" lang="ja-JP" altLang="en-US" smtClean="0"/>
              <a:t>‹#›</a:t>
            </a:fld>
            <a:endParaRPr kumimoji="1" lang="ja-JP" altLang="en-US"/>
          </a:p>
        </p:txBody>
      </p:sp>
    </p:spTree>
    <p:extLst>
      <p:ext uri="{BB962C8B-B14F-4D97-AF65-F5344CB8AC3E}">
        <p14:creationId xmlns:p14="http://schemas.microsoft.com/office/powerpoint/2010/main" val="7105296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Twitter</a:t>
            </a:r>
            <a:r>
              <a:rPr kumimoji="1" lang="ja-JP" altLang="en-US" dirty="0"/>
              <a:t>利用者の</a:t>
            </a:r>
            <a:r>
              <a:rPr lang="ja-JP" altLang="en-US" sz="1200" dirty="0"/>
              <a:t>感情・行動表現の時系列的変動」について</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久野研究室の吉田が発表させていただきます。よろしくお願いいたします。</a:t>
            </a:r>
            <a:endParaRPr kumimoji="1"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a:t>
            </a:fld>
            <a:endParaRPr kumimoji="1" lang="ja-JP" altLang="en-US"/>
          </a:p>
        </p:txBody>
      </p:sp>
    </p:spTree>
    <p:extLst>
      <p:ext uri="{BB962C8B-B14F-4D97-AF65-F5344CB8AC3E}">
        <p14:creationId xmlns:p14="http://schemas.microsoft.com/office/powerpoint/2010/main" val="426806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「する」や「ない」が</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出現数が</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圧倒的に多</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くなりました。</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。これらからは感情や行動を具体的に読み取ることは困難で</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す</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。ゆえに、このような単語はストップワードとして除去することを検討</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しています</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。しかし、ほかの行動語や感情語の評価をする際に、相対的な指標として役立つ可能性はある</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と考えられます</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10</a:t>
            </a:fld>
            <a:endParaRPr kumimoji="1" lang="ja-JP" altLang="en-US"/>
          </a:p>
        </p:txBody>
      </p:sp>
    </p:spTree>
    <p:extLst>
      <p:ext uri="{BB962C8B-B14F-4D97-AF65-F5344CB8AC3E}">
        <p14:creationId xmlns:p14="http://schemas.microsoft.com/office/powerpoint/2010/main" val="408932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次に、先程と同様の処理を行った上で、</a:t>
            </a:r>
            <a:endParaRPr lang="en-US" altLang="ja-JP" sz="1300" dirty="0"/>
          </a:p>
          <a:p>
            <a:r>
              <a:rPr lang="ja-JP" altLang="en-US" sz="1300" dirty="0"/>
              <a:t>「する」「寝る」「楽しい」「眠い」の４単語の時系列変動を観察しました。</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11</a:t>
            </a:fld>
            <a:endParaRPr kumimoji="1" lang="ja-JP" altLang="en-US"/>
          </a:p>
        </p:txBody>
      </p:sp>
    </p:spTree>
    <p:extLst>
      <p:ext uri="{BB962C8B-B14F-4D97-AF65-F5344CB8AC3E}">
        <p14:creationId xmlns:p14="http://schemas.microsoft.com/office/powerpoint/2010/main" val="215787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まず、「する」と「楽しい」のグラフです。</a:t>
            </a:r>
            <a:endParaRPr lang="en-US" altLang="ja-JP" sz="1300" dirty="0"/>
          </a:p>
          <a:p>
            <a:r>
              <a:rPr lang="ja-JP" altLang="en-US" sz="1300" dirty="0"/>
              <a:t>どちらも、２２時から２５時あたりにピークがあります。</a:t>
            </a:r>
            <a:endParaRPr lang="en-US" altLang="ja-JP" sz="1300" dirty="0"/>
          </a:p>
          <a:p>
            <a:r>
              <a:rPr lang="ja-JP" altLang="en-US" sz="1300" dirty="0"/>
              <a:t>「する」は通常</a:t>
            </a:r>
            <a:r>
              <a:rPr lang="en-US" altLang="ja-JP" sz="1300" dirty="0"/>
              <a:t>Tweet</a:t>
            </a:r>
            <a:r>
              <a:rPr lang="ja-JP" altLang="en-US" sz="1300" dirty="0"/>
              <a:t>よりも</a:t>
            </a:r>
            <a:r>
              <a:rPr lang="en-US" altLang="ja-JP" sz="1300" dirty="0"/>
              <a:t>RT</a:t>
            </a:r>
            <a:r>
              <a:rPr lang="ja-JP" altLang="en-US" sz="1300" dirty="0"/>
              <a:t>に多いです。</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12</a:t>
            </a:fld>
            <a:endParaRPr kumimoji="1" lang="ja-JP" altLang="en-US"/>
          </a:p>
        </p:txBody>
      </p:sp>
    </p:spTree>
    <p:extLst>
      <p:ext uri="{BB962C8B-B14F-4D97-AF65-F5344CB8AC3E}">
        <p14:creationId xmlns:p14="http://schemas.microsoft.com/office/powerpoint/2010/main" val="764180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次に、「寝る」と「眠い」のグラフです。</a:t>
            </a:r>
            <a:endParaRPr lang="en-US" altLang="ja-JP" sz="1300" dirty="0"/>
          </a:p>
          <a:p>
            <a:r>
              <a:rPr lang="ja-JP" altLang="en-US" sz="1300" dirty="0"/>
              <a:t>どちらも、２５時のピークに向かって段々と増えるような変化をしています。</a:t>
            </a:r>
            <a:endParaRPr lang="en-US" altLang="ja-JP" sz="1300" dirty="0"/>
          </a:p>
          <a:p>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13</a:t>
            </a:fld>
            <a:endParaRPr kumimoji="1" lang="ja-JP" altLang="en-US"/>
          </a:p>
        </p:txBody>
      </p:sp>
    </p:spTree>
    <p:extLst>
      <p:ext uri="{BB962C8B-B14F-4D97-AF65-F5344CB8AC3E}">
        <p14:creationId xmlns:p14="http://schemas.microsoft.com/office/powerpoint/2010/main" val="34368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考察です。</a:t>
            </a:r>
            <a:endParaRPr lang="en-US" altLang="ja-JP" sz="13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dirty="0"/>
              <a:t>単語によって時系列による変動の仕方が違うことがわかりました。</a:t>
            </a:r>
            <a:endParaRPr lang="en-US" altLang="ja-JP"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dirty="0"/>
              <a:t>また、同じ単語でも</a:t>
            </a:r>
            <a:r>
              <a:rPr lang="en-US" altLang="ja-JP" sz="3200" dirty="0"/>
              <a:t>Tweet</a:t>
            </a:r>
            <a:r>
              <a:rPr lang="ja-JP" altLang="en-US" sz="3200" dirty="0"/>
              <a:t>のタイプによって変動の仕方が違うことがわかりました。</a:t>
            </a:r>
            <a:endParaRPr lang="en-US" altLang="ja-JP" sz="32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14</a:t>
            </a:fld>
            <a:endParaRPr kumimoji="1" lang="ja-JP" altLang="en-US"/>
          </a:p>
        </p:txBody>
      </p:sp>
    </p:spTree>
    <p:extLst>
      <p:ext uri="{BB962C8B-B14F-4D97-AF65-F5344CB8AC3E}">
        <p14:creationId xmlns:p14="http://schemas.microsoft.com/office/powerpoint/2010/main" val="2109052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（もっと具体的に→　何が得られるか）</a:t>
            </a:r>
            <a:endParaRPr kumimoji="1" lang="en-US" altLang="ja-JP" dirty="0"/>
          </a:p>
          <a:p>
            <a:endParaRPr kumimoji="1" lang="en-US" altLang="ja-JP" dirty="0"/>
          </a:p>
          <a:p>
            <a:r>
              <a:rPr kumimoji="1" lang="ja-JP" altLang="en-US" dirty="0"/>
              <a:t>最後に、今後の課題です。</a:t>
            </a:r>
            <a:endParaRPr kumimoji="1" lang="en-US" altLang="ja-JP" dirty="0"/>
          </a:p>
          <a:p>
            <a:r>
              <a:rPr lang="ja-JP" altLang="en-US" dirty="0"/>
              <a:t>ユーザがつぶやく使用環境による単語使用状況の違いや、</a:t>
            </a:r>
            <a:endParaRPr lang="en-US" altLang="ja-JP" dirty="0"/>
          </a:p>
          <a:p>
            <a:r>
              <a:rPr kumimoji="1" lang="en-US" altLang="ja-JP" dirty="0"/>
              <a:t>Tweet</a:t>
            </a:r>
            <a:r>
              <a:rPr kumimoji="1" lang="ja-JP" altLang="en-US" dirty="0"/>
              <a:t>への</a:t>
            </a:r>
            <a:r>
              <a:rPr lang="ja-JP" altLang="en-US" dirty="0"/>
              <a:t>感情語やネガポジの付与、</a:t>
            </a:r>
            <a:endParaRPr lang="en-US" altLang="ja-JP" dirty="0"/>
          </a:p>
          <a:p>
            <a:r>
              <a:rPr kumimoji="1" lang="ja-JP" altLang="en-US" dirty="0"/>
              <a:t>時系列変化への</a:t>
            </a:r>
            <a:r>
              <a:rPr lang="ja-JP" altLang="en-US" dirty="0"/>
              <a:t>ユーザの属性、フォロワー数、</a:t>
            </a:r>
            <a:r>
              <a:rPr lang="en-US" altLang="ja-JP" dirty="0"/>
              <a:t>RT</a:t>
            </a:r>
            <a:r>
              <a:rPr lang="ja-JP" altLang="en-US" dirty="0"/>
              <a:t>数などの要因の影響</a:t>
            </a:r>
            <a:endParaRPr lang="en-US" altLang="ja-JP" dirty="0"/>
          </a:p>
          <a:p>
            <a:r>
              <a:rPr kumimoji="1" lang="ja-JP" altLang="en-US" dirty="0"/>
              <a:t>を調べたいと考えています。</a:t>
            </a:r>
            <a:endParaRPr kumimoji="1" lang="en-US" altLang="ja-JP" dirty="0"/>
          </a:p>
          <a:p>
            <a:endParaRPr kumimoji="1" lang="en-US" altLang="ja-JP" dirty="0"/>
          </a:p>
          <a:p>
            <a:endParaRPr kumimoji="1" lang="en-US" altLang="ja-JP" dirty="0"/>
          </a:p>
          <a:p>
            <a:pPr marL="0" indent="0">
              <a:lnSpc>
                <a:spcPct val="100000"/>
              </a:lnSpc>
              <a:buNone/>
            </a:pPr>
            <a:r>
              <a:rPr lang="ja-JP" altLang="en-US" dirty="0"/>
              <a:t>１つ目は、ユーザがつぶやくのに使うアプリによる単語出現数の違いについてです。</a:t>
            </a:r>
            <a:endParaRPr lang="en-US" altLang="ja-JP" dirty="0"/>
          </a:p>
          <a:p>
            <a:pPr marL="0" indent="0">
              <a:lnSpc>
                <a:spcPct val="100000"/>
              </a:lnSpc>
              <a:buNone/>
            </a:pPr>
            <a:r>
              <a:rPr lang="ja-JP" altLang="en-US" dirty="0"/>
              <a:t>（</a:t>
            </a:r>
            <a:r>
              <a:rPr lang="en-US" altLang="ja-JP" dirty="0"/>
              <a:t>bot</a:t>
            </a:r>
            <a:r>
              <a:rPr lang="ja-JP" altLang="en-US" dirty="0"/>
              <a:t>のみに現れやすい単語があるか。</a:t>
            </a:r>
            <a:r>
              <a:rPr lang="en-US" altLang="ja-JP" dirty="0"/>
              <a:t>PC</a:t>
            </a:r>
            <a:r>
              <a:rPr lang="ja-JP" altLang="en-US" dirty="0"/>
              <a:t>とスマホからのつぶやきでどのような違いが現れるか調べたいと考えています。）</a:t>
            </a:r>
            <a:endParaRPr lang="en-US" altLang="ja-JP" dirty="0"/>
          </a:p>
          <a:p>
            <a:pPr marL="0" indent="0">
              <a:lnSpc>
                <a:spcPct val="100000"/>
              </a:lnSpc>
              <a:buNone/>
            </a:pPr>
            <a:endParaRPr lang="en-US" altLang="ja-JP" dirty="0"/>
          </a:p>
          <a:p>
            <a:pPr marL="0" indent="0">
              <a:lnSpc>
                <a:spcPct val="100000"/>
              </a:lnSpc>
              <a:buNone/>
            </a:pPr>
            <a:r>
              <a:rPr lang="ja-JP" altLang="en-US" dirty="0"/>
              <a:t>２つ目は、感情語やネガポジの付与についてです。</a:t>
            </a:r>
            <a:endParaRPr lang="en-US" altLang="ja-JP" dirty="0"/>
          </a:p>
          <a:p>
            <a:pPr marL="0" indent="0">
              <a:lnSpc>
                <a:spcPct val="100000"/>
              </a:lnSpc>
              <a:buNone/>
            </a:pPr>
            <a:r>
              <a:rPr lang="ja-JP" altLang="en-US" dirty="0"/>
              <a:t>（時間帯や曜日によって感情やネガポジに周期性はあるかどうか調べたいと考えています。）</a:t>
            </a:r>
            <a:endParaRPr lang="en-US" altLang="ja-JP" dirty="0"/>
          </a:p>
          <a:p>
            <a:pPr marL="0" indent="0">
              <a:lnSpc>
                <a:spcPct val="100000"/>
              </a:lnSpc>
              <a:buNone/>
            </a:pPr>
            <a:endParaRPr lang="en-US" altLang="ja-JP" dirty="0"/>
          </a:p>
          <a:p>
            <a:pPr marL="0" indent="0">
              <a:lnSpc>
                <a:spcPct val="100000"/>
              </a:lnSpc>
              <a:buNone/>
            </a:pPr>
            <a:r>
              <a:rPr lang="ja-JP" altLang="en-US" dirty="0"/>
              <a:t>３つ目は、ユーザの属性、フォロワー数、</a:t>
            </a:r>
            <a:r>
              <a:rPr lang="en-US" altLang="ja-JP" dirty="0"/>
              <a:t>RT</a:t>
            </a:r>
            <a:r>
              <a:rPr lang="ja-JP" altLang="en-US" dirty="0"/>
              <a:t>数などの要因の影響についてです。</a:t>
            </a:r>
            <a:endParaRPr lang="en-US" altLang="ja-JP" dirty="0"/>
          </a:p>
          <a:p>
            <a:pPr marL="0" indent="0">
              <a:lnSpc>
                <a:spcPct val="100000"/>
              </a:lnSpc>
              <a:buNone/>
            </a:pPr>
            <a:r>
              <a:rPr lang="ja-JP" altLang="en-US" dirty="0"/>
              <a:t>（これらの要因によってどのように周期性が変化するかについて調べたいと考えています。）</a:t>
            </a:r>
            <a:endParaRPr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15</a:t>
            </a:fld>
            <a:endParaRPr kumimoji="1" lang="ja-JP" altLang="en-US"/>
          </a:p>
        </p:txBody>
      </p:sp>
    </p:spTree>
    <p:extLst>
      <p:ext uri="{BB962C8B-B14F-4D97-AF65-F5344CB8AC3E}">
        <p14:creationId xmlns:p14="http://schemas.microsoft.com/office/powerpoint/2010/main" val="1538184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参考文献です。</a:t>
            </a:r>
            <a:endParaRPr kumimoji="1" lang="en-US" altLang="ja-JP" dirty="0"/>
          </a:p>
          <a:p>
            <a:r>
              <a:rPr kumimoji="1" lang="ja-JP" altLang="en-US" dirty="0"/>
              <a:t>以上で私の発表を終わります。</a:t>
            </a:r>
            <a:endParaRPr kumimoji="1" lang="en-US" altLang="ja-JP" dirty="0"/>
          </a:p>
          <a:p>
            <a:r>
              <a:rPr kumimoji="1" lang="ja-JP" altLang="en-US" dirty="0"/>
              <a:t>ご清聴ありがとうございました。</a:t>
            </a:r>
          </a:p>
          <a:p>
            <a:endParaRPr kumimoji="1"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16</a:t>
            </a:fld>
            <a:endParaRPr kumimoji="1" lang="ja-JP" altLang="en-US"/>
          </a:p>
        </p:txBody>
      </p:sp>
    </p:spTree>
    <p:extLst>
      <p:ext uri="{BB962C8B-B14F-4D97-AF65-F5344CB8AC3E}">
        <p14:creationId xmlns:p14="http://schemas.microsoft.com/office/powerpoint/2010/main" val="3930298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ユーザの感情とは関係なく感情を表す単語が使われている可能性が高い、これらの</a:t>
            </a:r>
            <a:r>
              <a:rPr kumimoji="1" lang="en-US" altLang="ja-JP" dirty="0"/>
              <a:t>Tweet</a:t>
            </a:r>
            <a:r>
              <a:rPr kumimoji="1" lang="ja-JP" altLang="en-US" dirty="0"/>
              <a:t>は除外して分析が行われました。</a:t>
            </a:r>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17</a:t>
            </a:fld>
            <a:endParaRPr kumimoji="1" lang="ja-JP" altLang="en-US"/>
          </a:p>
        </p:txBody>
      </p:sp>
    </p:spTree>
    <p:extLst>
      <p:ext uri="{BB962C8B-B14F-4D97-AF65-F5344CB8AC3E}">
        <p14:creationId xmlns:p14="http://schemas.microsoft.com/office/powerpoint/2010/main" val="117652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本日の目次です。</a:t>
            </a:r>
            <a:endParaRPr kumimoji="1" lang="en-US" altLang="ja-JP" dirty="0"/>
          </a:p>
          <a:p>
            <a:pPr defTabSz="966155">
              <a:defRPr/>
            </a:pPr>
            <a:r>
              <a:rPr kumimoji="1" lang="ja-JP" altLang="en-US" dirty="0"/>
              <a:t>このような流れで発表させていただきます。</a:t>
            </a:r>
            <a:endParaRPr kumimoji="1"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2</a:t>
            </a:fld>
            <a:endParaRPr kumimoji="1" lang="ja-JP" altLang="en-US"/>
          </a:p>
        </p:txBody>
      </p:sp>
    </p:spTree>
    <p:extLst>
      <p:ext uri="{BB962C8B-B14F-4D97-AF65-F5344CB8AC3E}">
        <p14:creationId xmlns:p14="http://schemas.microsoft.com/office/powerpoint/2010/main" val="344658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まず、研究背景と目的です。</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defTabSz="966155">
              <a:defRPr/>
            </a:pP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SNS</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の一つである</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Twitter</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には、リアルタイムに多くの人々がそれぞれの感情や行動を反映させてい</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ます</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。これらのデータは膨大であり、</a:t>
            </a:r>
            <a:r>
              <a:rPr lang="en-US" altLang="ja-JP" sz="1800" dirty="0" err="1">
                <a:effectLst/>
                <a:latin typeface="游明朝" panose="02020400000000000000" pitchFamily="18" charset="-128"/>
                <a:ea typeface="ＭＳ Ｐ明朝" panose="02020600040205080304" pitchFamily="18" charset="-128"/>
                <a:cs typeface="Times New Roman" panose="02020603050405020304" pitchFamily="18" charset="0"/>
              </a:rPr>
              <a:t>TwitterAPI</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を用いることによって、これらの情報を時刻やその他のデータとともに入手することができ</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ます</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a:t>
            </a:r>
            <a:endParaRPr kumimoji="1"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3</a:t>
            </a:fld>
            <a:endParaRPr kumimoji="1" lang="ja-JP" altLang="en-US"/>
          </a:p>
        </p:txBody>
      </p:sp>
    </p:spTree>
    <p:extLst>
      <p:ext uri="{BB962C8B-B14F-4D97-AF65-F5344CB8AC3E}">
        <p14:creationId xmlns:p14="http://schemas.microsoft.com/office/powerpoint/2010/main" val="405317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そこで、時系列変化について変動する</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Twitter</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利用者の感情・行動表現を観察することで、それぞれの時間帯や曜日における大衆の心理状態やそれに伴う行動の</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傾向、周期性を発見することを目的とします。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4</a:t>
            </a:fld>
            <a:endParaRPr kumimoji="1" lang="ja-JP" altLang="en-US"/>
          </a:p>
        </p:txBody>
      </p:sp>
    </p:spTree>
    <p:extLst>
      <p:ext uri="{BB962C8B-B14F-4D97-AF65-F5344CB8AC3E}">
        <p14:creationId xmlns:p14="http://schemas.microsoft.com/office/powerpoint/2010/main" val="97022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14300">
              <a:lnSpc>
                <a:spcPts val="1800"/>
              </a:lnSpc>
            </a:pP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先行研究を２つ紹介させていただきます。</a:t>
            </a: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indent="114300">
              <a:lnSpc>
                <a:spcPts val="1800"/>
              </a:lnSpc>
            </a:pP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まず、鳥海氏らから</a:t>
            </a:r>
            <a:r>
              <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2020</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年に発表した、「ソーシャルメディアを用いた新型コロナ禍における感情変化の分析」という論文を紹介します。</a:t>
            </a: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indent="114300">
              <a:lnSpc>
                <a:spcPts val="1800"/>
              </a:lnSpc>
            </a:pP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この先行研究では、新型コロナウイルス感染症が社会的にどのように話題とされ、どのような影響を人々に与えていたかを明らかにするため、</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2020/1/17-4/30</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の日本の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Twitter</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上でそれに関連した単語を含むツイートを収集し、人々の関心と感情の変化を分析してい</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14300">
              <a:lnSpc>
                <a:spcPts val="1800"/>
              </a:lnSpc>
            </a:pP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大きく分けて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つの手法を用いて分析を行ってい</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ます</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。一つはユーザの偏りの評価、もう一つは感情成分の時間的変化で</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す。</a:t>
            </a: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indent="114300">
              <a:lnSpc>
                <a:spcPts val="1800"/>
              </a:lnSpc>
            </a:pP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どちらの分析からも</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月の三連休中に存在したと言われる「気の緩み」の存在を示唆する集合現象が観測され</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ました</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5</a:t>
            </a:fld>
            <a:endParaRPr kumimoji="1" lang="ja-JP" altLang="en-US"/>
          </a:p>
        </p:txBody>
      </p:sp>
    </p:spTree>
    <p:extLst>
      <p:ext uri="{BB962C8B-B14F-4D97-AF65-F5344CB8AC3E}">
        <p14:creationId xmlns:p14="http://schemas.microsoft.com/office/powerpoint/2010/main" val="816384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次に、</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2018</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年に発表された、「</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Diurnal variations of psychometric indicators in Twitter content</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」という論文を紹介させていただきます。</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この先行研究では、</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2010</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年から</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14</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年までに英国の</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54</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都市から</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Twitter</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に投稿された約</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70</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億の単語を分析し、英国の人々の心理状態が</a:t>
            </a:r>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1</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日を通してどのように変化するのかを明らかにし</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ています</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a:t>
            </a:r>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endPar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endParaRPr>
          </a:p>
          <a:p>
            <a:r>
              <a:rPr lang="en-US"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LIWC</a:t>
            </a:r>
            <a:r>
              <a:rPr lang="ja-JP" altLang="ja-JP" sz="1800" dirty="0">
                <a:effectLst/>
                <a:latin typeface="游明朝" panose="02020400000000000000" pitchFamily="18" charset="-128"/>
                <a:ea typeface="ＭＳ Ｐ明朝" panose="02020600040205080304" pitchFamily="18" charset="-128"/>
                <a:cs typeface="Times New Roman" panose="02020603050405020304" pitchFamily="18" charset="0"/>
              </a:rPr>
              <a:t>と呼ばれる語彙を抽象化してカテゴリ化するためのツール</a:t>
            </a:r>
            <a:r>
              <a:rPr lang="ja-JP" altLang="en-US" sz="1800" dirty="0">
                <a:effectLst/>
                <a:latin typeface="游明朝" panose="02020400000000000000" pitchFamily="18" charset="-128"/>
                <a:ea typeface="ＭＳ Ｐ明朝" panose="02020600040205080304" pitchFamily="18" charset="-128"/>
                <a:cs typeface="Times New Roman" panose="02020603050405020304" pitchFamily="18" charset="0"/>
              </a:rPr>
              <a:t>と、</a:t>
            </a:r>
            <a:r>
              <a:rPr kumimoji="1" lang="ja-JP" altLang="en-US" dirty="0"/>
              <a:t>それぞれが単語リストに関連付けられている７３の心理測定変数を使用しています。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6</a:t>
            </a:fld>
            <a:endParaRPr kumimoji="1" lang="ja-JP" altLang="en-US"/>
          </a:p>
        </p:txBody>
      </p:sp>
    </p:spTree>
    <p:extLst>
      <p:ext uri="{BB962C8B-B14F-4D97-AF65-F5344CB8AC3E}">
        <p14:creationId xmlns:p14="http://schemas.microsoft.com/office/powerpoint/2010/main" val="362425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このグラフからも見て取れるように、</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心理的特徴の日周リズムを、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24</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時間周期の主成分分析により見出し</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ています</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。主成分の２つで全体の分散の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85%</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が説明できること</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を明らかにしました</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第</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１</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の要因は、午前</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時から午前</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6</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時までをピークとする</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あの出来事が起きたのはこういう原因があったはずだなどと分析する</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分析的</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思考、第</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２</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の要因は午前</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時から午前</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時をピークとす</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る、</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自分自身の存在意義はなんだ、なぜあれは存在するのだといった</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実存的</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思考で</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した</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en-US" altLang="ja-JP" dirty="0"/>
          </a:p>
          <a:p>
            <a:r>
              <a:rPr kumimoji="1" lang="en-US" altLang="ja-JP" dirty="0"/>
              <a:t>73</a:t>
            </a:r>
            <a:r>
              <a:rPr kumimoji="1" lang="ja-JP" altLang="en-US" dirty="0"/>
              <a:t>の心理測定カテゴリーの日内変動プロファイルの背後にある主要な要因</a:t>
            </a:r>
            <a:endParaRPr kumimoji="1" lang="en-US" altLang="ja-JP" dirty="0"/>
          </a:p>
          <a:p>
            <a:r>
              <a:rPr kumimoji="1" lang="en-US" altLang="ja-JP" dirty="0"/>
              <a:t>F1: </a:t>
            </a:r>
            <a:r>
              <a:rPr kumimoji="1" lang="ja-JP" altLang="en-US" dirty="0"/>
              <a:t>個人的懸念（仕事、家、お金）　相対性理論（動き、空間、時間）</a:t>
            </a:r>
            <a:endParaRPr kumimoji="1" lang="en-US" altLang="ja-JP" dirty="0"/>
          </a:p>
          <a:p>
            <a:r>
              <a:rPr kumimoji="1" lang="en-US" altLang="ja-JP" dirty="0"/>
              <a:t>F2: </a:t>
            </a:r>
            <a:r>
              <a:rPr kumimoji="1" lang="ja-JP" altLang="en-US" dirty="0"/>
              <a:t>宗教　健康　死　数字</a:t>
            </a:r>
          </a:p>
        </p:txBody>
      </p:sp>
      <p:sp>
        <p:nvSpPr>
          <p:cNvPr id="4" name="スライド番号プレースホルダー 3"/>
          <p:cNvSpPr>
            <a:spLocks noGrp="1"/>
          </p:cNvSpPr>
          <p:nvPr>
            <p:ph type="sldNum" sz="quarter" idx="5"/>
          </p:nvPr>
        </p:nvSpPr>
        <p:spPr/>
        <p:txBody>
          <a:bodyPr/>
          <a:lstStyle/>
          <a:p>
            <a:fld id="{127BA936-5BED-480B-AF0A-1FCA4B2F582E}" type="slidenum">
              <a:rPr kumimoji="1" lang="ja-JP" altLang="en-US" smtClean="0"/>
              <a:t>7</a:t>
            </a:fld>
            <a:endParaRPr kumimoji="1" lang="ja-JP" altLang="en-US"/>
          </a:p>
        </p:txBody>
      </p:sp>
    </p:spTree>
    <p:extLst>
      <p:ext uri="{BB962C8B-B14F-4D97-AF65-F5344CB8AC3E}">
        <p14:creationId xmlns:p14="http://schemas.microsoft.com/office/powerpoint/2010/main" val="287694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次に、予備実験について説明させていただきます。</a:t>
            </a:r>
            <a:endParaRPr lang="en-US"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まず、準備として</a:t>
            </a:r>
            <a:r>
              <a:rPr lang="ja-JP" altLang="ja-JP" sz="1800" kern="100" dirty="0">
                <a:effectLst/>
                <a:latin typeface="游明朝" panose="02020400000000000000" pitchFamily="18" charset="-128"/>
                <a:ea typeface="ＭＳ Ｐ明朝" panose="02020600040205080304" pitchFamily="18" charset="-128"/>
                <a:cs typeface="Times New Roman" panose="02020603050405020304" pitchFamily="18" charset="0"/>
              </a:rPr>
              <a:t>ランダムに取得した５０００ツイートに対して、</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形態素解析器</a:t>
            </a:r>
            <a:r>
              <a:rPr lang="en-US" altLang="ja-JP" sz="1800" kern="100" dirty="0" err="1">
                <a:effectLst/>
                <a:latin typeface="游明朝" panose="02020400000000000000" pitchFamily="18" charset="-128"/>
                <a:ea typeface="ＭＳ Ｐ明朝" panose="02020600040205080304" pitchFamily="18" charset="-128"/>
                <a:cs typeface="Times New Roman" panose="02020603050405020304" pitchFamily="18" charset="0"/>
              </a:rPr>
              <a:t>MeCab</a:t>
            </a:r>
            <a:r>
              <a:rPr lang="ja-JP" altLang="en-US" sz="1800" kern="100" dirty="0">
                <a:effectLst/>
                <a:latin typeface="游明朝" panose="02020400000000000000" pitchFamily="18" charset="-128"/>
                <a:ea typeface="ＭＳ Ｐ明朝" panose="02020600040205080304" pitchFamily="18" charset="-128"/>
                <a:cs typeface="Times New Roman" panose="02020603050405020304" pitchFamily="18" charset="0"/>
              </a:rPr>
              <a:t>でテキストの単語分割、及び形容詞と動詞の抽出を行い、出現数の多い順に単語を出力しました。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8</a:t>
            </a:fld>
            <a:endParaRPr kumimoji="1" lang="ja-JP" altLang="en-US"/>
          </a:p>
        </p:txBody>
      </p:sp>
    </p:spTree>
    <p:extLst>
      <p:ext uri="{BB962C8B-B14F-4D97-AF65-F5344CB8AC3E}">
        <p14:creationId xmlns:p14="http://schemas.microsoft.com/office/powerpoint/2010/main" val="2420319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300" dirty="0" err="1"/>
              <a:t>TwitterAPI</a:t>
            </a:r>
            <a:r>
              <a:rPr lang="ja-JP" altLang="en-US" sz="1300" dirty="0"/>
              <a:t>からは、後に様々な分析を行えるよう、これらの７つの属性情報を取得しました。</a:t>
            </a:r>
            <a:endParaRPr lang="en-US" altLang="ja-JP" sz="1300" dirty="0"/>
          </a:p>
        </p:txBody>
      </p:sp>
      <p:sp>
        <p:nvSpPr>
          <p:cNvPr id="4" name="スライド番号プレースホルダー 3"/>
          <p:cNvSpPr>
            <a:spLocks noGrp="1"/>
          </p:cNvSpPr>
          <p:nvPr>
            <p:ph type="sldNum" sz="quarter" idx="10"/>
          </p:nvPr>
        </p:nvSpPr>
        <p:spPr/>
        <p:txBody>
          <a:bodyPr/>
          <a:lstStyle/>
          <a:p>
            <a:fld id="{127BA936-5BED-480B-AF0A-1FCA4B2F582E}" type="slidenum">
              <a:rPr kumimoji="1" lang="ja-JP" altLang="en-US" smtClean="0"/>
              <a:t>9</a:t>
            </a:fld>
            <a:endParaRPr kumimoji="1" lang="ja-JP" altLang="en-US"/>
          </a:p>
        </p:txBody>
      </p:sp>
    </p:spTree>
    <p:extLst>
      <p:ext uri="{BB962C8B-B14F-4D97-AF65-F5344CB8AC3E}">
        <p14:creationId xmlns:p14="http://schemas.microsoft.com/office/powerpoint/2010/main" val="123642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DF5C830-F9D2-43F7-91A5-8606AF886628}" type="datetime1">
              <a:rPr lang="en-US" altLang="ja-JP" smtClean="0"/>
              <a:t>9/29/2020</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132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61C7E57-75AB-466E-922C-01BCA930E898}" type="datetime1">
              <a:rPr lang="en-US" altLang="ja-JP" smtClean="0"/>
              <a:t>9/29/2020</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205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1727B23-4B26-49B1-A89F-CA80D85806EF}" type="datetime1">
              <a:rPr lang="en-US" altLang="ja-JP" smtClean="0"/>
              <a:t>9/29/2020</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53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0579195-081A-4B42-8FB9-5EBCE9F826B4}" type="datetime1">
              <a:rPr lang="en-US" altLang="ja-JP" smtClean="0"/>
              <a:t>9/29/2020</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2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059840D-25F3-450C-9AF7-D49491131E1F}" type="datetime1">
              <a:rPr lang="en-US" altLang="ja-JP" smtClean="0"/>
              <a:t>9/29/2020</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07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C112E6C-D3E0-4A89-BD43-98F2A4DB7BC0}" type="datetime1">
              <a:rPr lang="en-US" altLang="ja-JP" smtClean="0"/>
              <a:t>9/29/2020</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64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3B1672-519A-450F-A4CC-F879CD9BA30C}" type="datetime1">
              <a:rPr lang="en-US" altLang="ja-JP" smtClean="0"/>
              <a:t>9/29/2020</a:t>
            </a:fld>
            <a:endParaRPr lang="en-US" dirty="0"/>
          </a:p>
        </p:txBody>
      </p:sp>
      <p:sp>
        <p:nvSpPr>
          <p:cNvPr id="8" name="フッター プレースホルダー 7"/>
          <p:cNvSpPr>
            <a:spLocks noGrp="1"/>
          </p:cNvSpPr>
          <p:nvPr>
            <p:ph type="ftr" sz="quarter" idx="11"/>
          </p:nvPr>
        </p:nvSpPr>
        <p:spPr/>
        <p:txBody>
          <a:bodyPr/>
          <a:lstStyle/>
          <a:p>
            <a:endParaRPr lang="en-US" dirty="0"/>
          </a:p>
        </p:txBody>
      </p:sp>
      <p:sp>
        <p:nvSpPr>
          <p:cNvPr id="9" name="スライド番号プレースホルダー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82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CC2DCFF-9A91-45CD-84E8-74921713CEC3}" type="datetime1">
              <a:rPr lang="en-US" altLang="ja-JP" smtClean="0"/>
              <a:t>9/29/2020</a:t>
            </a:fld>
            <a:endParaRPr lang="en-US" dirty="0"/>
          </a:p>
        </p:txBody>
      </p:sp>
      <p:sp>
        <p:nvSpPr>
          <p:cNvPr id="4" name="フッター プレースホルダー 3"/>
          <p:cNvSpPr>
            <a:spLocks noGrp="1"/>
          </p:cNvSpPr>
          <p:nvPr>
            <p:ph type="ftr" sz="quarter" idx="11"/>
          </p:nvPr>
        </p:nvSpPr>
        <p:spPr/>
        <p:txBody>
          <a:bodyPr/>
          <a:lstStyle/>
          <a:p>
            <a:endParaRPr lang="en-US" dirty="0"/>
          </a:p>
        </p:txBody>
      </p:sp>
      <p:sp>
        <p:nvSpPr>
          <p:cNvPr id="5" name="スライド番号プレースホルダー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74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978F0A-5172-445F-9C48-FD50B5DB4AA2}" type="datetime1">
              <a:rPr lang="en-US" altLang="ja-JP" smtClean="0"/>
              <a:t>9/29/2020</a:t>
            </a:fld>
            <a:endParaRPr lang="en-US" dirty="0"/>
          </a:p>
        </p:txBody>
      </p:sp>
      <p:sp>
        <p:nvSpPr>
          <p:cNvPr id="3" name="フッター プレースホルダー 2"/>
          <p:cNvSpPr>
            <a:spLocks noGrp="1"/>
          </p:cNvSpPr>
          <p:nvPr>
            <p:ph type="ftr" sz="quarter" idx="11"/>
          </p:nvPr>
        </p:nvSpPr>
        <p:spPr/>
        <p:txBody>
          <a:bodyPr/>
          <a:lstStyle/>
          <a:p>
            <a:endParaRPr 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76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422129-D348-4ECC-BFFC-D3F7F7AAFAE5}" type="datetime1">
              <a:rPr lang="en-US" altLang="ja-JP" smtClean="0"/>
              <a:t>9/29/2020</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972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A92EB16-2D84-4353-9D23-CA46F5478463}" type="datetime1">
              <a:rPr lang="en-US" altLang="ja-JP" smtClean="0"/>
              <a:t>9/29/2020</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95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00035-54B0-4A78-909F-177B86859401}" type="datetime1">
              <a:rPr lang="en-US" altLang="ja-JP" smtClean="0"/>
              <a:t>9/29/2020</a:t>
            </a:fld>
            <a:endParaRPr 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64142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liwc.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developer.twitter.com/en/docs/tutorials/stream-tweets-in-real-tim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journals.plos.org/plosone/article?id=10.1371/journal.pone.019700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4800" dirty="0"/>
              <a:t>Twitter</a:t>
            </a:r>
            <a:r>
              <a:rPr kumimoji="1" lang="ja-JP" altLang="en-US" sz="4800" dirty="0"/>
              <a:t>利用者の</a:t>
            </a:r>
            <a:br>
              <a:rPr kumimoji="1" lang="en-US" altLang="ja-JP" sz="4800" dirty="0"/>
            </a:br>
            <a:r>
              <a:rPr lang="ja-JP" altLang="en-US" sz="4800" dirty="0"/>
              <a:t>感情・行動表現の時系列的変動</a:t>
            </a:r>
            <a:endParaRPr kumimoji="1" lang="ja-JP" altLang="en-US" sz="4800" dirty="0"/>
          </a:p>
        </p:txBody>
      </p:sp>
      <p:sp>
        <p:nvSpPr>
          <p:cNvPr id="3" name="サブタイトル 2"/>
          <p:cNvSpPr>
            <a:spLocks noGrp="1"/>
          </p:cNvSpPr>
          <p:nvPr>
            <p:ph type="subTitle" idx="1"/>
          </p:nvPr>
        </p:nvSpPr>
        <p:spPr/>
        <p:txBody>
          <a:bodyPr>
            <a:normAutofit/>
          </a:bodyPr>
          <a:lstStyle/>
          <a:p>
            <a:pPr algn="r"/>
            <a:r>
              <a:rPr lang="ja-JP" altLang="en-US" dirty="0"/>
              <a:t>令和</a:t>
            </a:r>
            <a:r>
              <a:rPr lang="en-US" altLang="ja-JP" dirty="0"/>
              <a:t>2</a:t>
            </a:r>
            <a:r>
              <a:rPr lang="ja-JP" altLang="en-US" dirty="0"/>
              <a:t>年　</a:t>
            </a:r>
            <a:r>
              <a:rPr lang="en-US" altLang="ja-JP" dirty="0"/>
              <a:t>9</a:t>
            </a:r>
            <a:r>
              <a:rPr lang="ja-JP" altLang="en-US" dirty="0"/>
              <a:t>月</a:t>
            </a:r>
            <a:r>
              <a:rPr lang="en-US" altLang="ja-JP" dirty="0"/>
              <a:t>30</a:t>
            </a:r>
            <a:r>
              <a:rPr lang="ja-JP" altLang="en-US" dirty="0"/>
              <a:t>日</a:t>
            </a:r>
            <a:endParaRPr lang="en-US" altLang="ja-JP" dirty="0"/>
          </a:p>
          <a:p>
            <a:pPr algn="r"/>
            <a:r>
              <a:rPr lang="ja-JP" altLang="en-US" dirty="0"/>
              <a:t>情報理工学域</a:t>
            </a:r>
            <a:r>
              <a:rPr kumimoji="1" lang="ja-JP" altLang="en-US" dirty="0"/>
              <a:t>  メディア情報学プログラム </a:t>
            </a:r>
            <a:r>
              <a:rPr lang="ja-JP" altLang="en-US" dirty="0"/>
              <a:t>久野研究室</a:t>
            </a:r>
            <a:endParaRPr kumimoji="1" lang="en-US" altLang="ja-JP" dirty="0"/>
          </a:p>
          <a:p>
            <a:pPr algn="r"/>
            <a:r>
              <a:rPr kumimoji="1" lang="en-US" altLang="ja-JP" dirty="0"/>
              <a:t>4</a:t>
            </a:r>
            <a:r>
              <a:rPr kumimoji="1" lang="ja-JP" altLang="en-US" dirty="0"/>
              <a:t>年 </a:t>
            </a:r>
            <a:r>
              <a:rPr kumimoji="1" lang="en-US" altLang="ja-JP" dirty="0"/>
              <a:t>1710673 </a:t>
            </a:r>
            <a:r>
              <a:rPr kumimoji="1" lang="ja-JP" altLang="en-US" dirty="0"/>
              <a:t>吉田 周平</a:t>
            </a:r>
            <a:endParaRPr kumimoji="1"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a:t>
            </a:fld>
            <a:endParaRPr lang="en-US" sz="2400" dirty="0"/>
          </a:p>
        </p:txBody>
      </p:sp>
    </p:spTree>
    <p:extLst>
      <p:ext uri="{BB962C8B-B14F-4D97-AF65-F5344CB8AC3E}">
        <p14:creationId xmlns:p14="http://schemas.microsoft.com/office/powerpoint/2010/main" val="53802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予備実験：準備</a:t>
            </a:r>
            <a:endParaRPr kumimoji="1" lang="ja-JP" altLang="en-US" dirty="0"/>
          </a:p>
        </p:txBody>
      </p:sp>
      <p:pic>
        <p:nvPicPr>
          <p:cNvPr id="10" name="コンテンツ プレースホルダー 9">
            <a:extLst>
              <a:ext uri="{FF2B5EF4-FFF2-40B4-BE49-F238E27FC236}">
                <a16:creationId xmlns:a16="http://schemas.microsoft.com/office/drawing/2014/main" id="{F39DC8E1-0C03-4BFE-A7EF-9BD282CF675E}"/>
              </a:ext>
            </a:extLst>
          </p:cNvPr>
          <p:cNvPicPr>
            <a:picLocks noGrp="1" noChangeAspect="1"/>
          </p:cNvPicPr>
          <p:nvPr>
            <p:ph idx="1"/>
          </p:nvPr>
        </p:nvPicPr>
        <p:blipFill>
          <a:blip r:embed="rId3"/>
          <a:stretch>
            <a:fillRect/>
          </a:stretch>
        </p:blipFill>
        <p:spPr>
          <a:xfrm>
            <a:off x="8763719" y="0"/>
            <a:ext cx="2099094" cy="6717104"/>
          </a:xfrm>
        </p:spPr>
      </p:pic>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10</a:t>
            </a:fld>
            <a:endParaRPr lang="en-US" sz="2400" dirty="0"/>
          </a:p>
        </p:txBody>
      </p:sp>
      <p:pic>
        <p:nvPicPr>
          <p:cNvPr id="12" name="図 11">
            <a:extLst>
              <a:ext uri="{FF2B5EF4-FFF2-40B4-BE49-F238E27FC236}">
                <a16:creationId xmlns:a16="http://schemas.microsoft.com/office/drawing/2014/main" id="{98E81A03-35B6-4016-ACE8-4F1DA0652610}"/>
              </a:ext>
            </a:extLst>
          </p:cNvPr>
          <p:cNvPicPr>
            <a:picLocks noChangeAspect="1"/>
          </p:cNvPicPr>
          <p:nvPr/>
        </p:nvPicPr>
        <p:blipFill>
          <a:blip r:embed="rId4"/>
          <a:stretch>
            <a:fillRect/>
          </a:stretch>
        </p:blipFill>
        <p:spPr>
          <a:xfrm>
            <a:off x="6824573" y="-4371"/>
            <a:ext cx="2099094" cy="6717099"/>
          </a:xfrm>
          <a:prstGeom prst="rect">
            <a:avLst/>
          </a:prstGeom>
        </p:spPr>
      </p:pic>
      <p:sp>
        <p:nvSpPr>
          <p:cNvPr id="13" name="テキスト ボックス 12">
            <a:extLst>
              <a:ext uri="{FF2B5EF4-FFF2-40B4-BE49-F238E27FC236}">
                <a16:creationId xmlns:a16="http://schemas.microsoft.com/office/drawing/2014/main" id="{9B958673-EDF0-42D7-AF64-273AFB4D398E}"/>
              </a:ext>
            </a:extLst>
          </p:cNvPr>
          <p:cNvSpPr txBox="1"/>
          <p:nvPr/>
        </p:nvSpPr>
        <p:spPr>
          <a:xfrm>
            <a:off x="848264" y="2208363"/>
            <a:ext cx="6780362" cy="224676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「する」や「ない」が圧倒的に多い。</a:t>
            </a:r>
            <a:endParaRPr kumimoji="1" lang="en-US" altLang="ja-JP" sz="2800" dirty="0"/>
          </a:p>
          <a:p>
            <a:r>
              <a:rPr kumimoji="1" lang="ja-JP" altLang="en-US" sz="2800" dirty="0"/>
              <a:t>　　</a:t>
            </a:r>
            <a:endParaRPr kumimoji="1" lang="en-US" altLang="ja-JP" sz="2800" dirty="0"/>
          </a:p>
          <a:p>
            <a:r>
              <a:rPr kumimoji="1" lang="ja-JP" altLang="en-US" sz="2800" dirty="0"/>
              <a:t>　　→  感情や行動を具体的に</a:t>
            </a:r>
            <a:endParaRPr kumimoji="1" lang="en-US" altLang="ja-JP" sz="2800" dirty="0"/>
          </a:p>
          <a:p>
            <a:r>
              <a:rPr kumimoji="1" lang="ja-JP" altLang="en-US" sz="2800" dirty="0"/>
              <a:t>　　　　読み取ることは困難</a:t>
            </a:r>
            <a:endParaRPr kumimoji="1" lang="en-US" altLang="ja-JP" sz="2800" dirty="0"/>
          </a:p>
          <a:p>
            <a:endParaRPr kumimoji="1" lang="en-US" altLang="ja-JP" sz="2800" dirty="0"/>
          </a:p>
        </p:txBody>
      </p:sp>
    </p:spTree>
    <p:extLst>
      <p:ext uri="{BB962C8B-B14F-4D97-AF65-F5344CB8AC3E}">
        <p14:creationId xmlns:p14="http://schemas.microsoft.com/office/powerpoint/2010/main" val="182900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予備実験：概要＋手続き</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lnSpc>
                <a:spcPct val="100000"/>
              </a:lnSpc>
              <a:buNone/>
            </a:pPr>
            <a:r>
              <a:rPr lang="ja-JP" altLang="en-US" dirty="0"/>
              <a:t>対象：言語設定が日本語である</a:t>
            </a:r>
            <a:r>
              <a:rPr lang="en-US" altLang="ja-JP" dirty="0"/>
              <a:t>Tweet 127546</a:t>
            </a:r>
            <a:r>
              <a:rPr lang="ja-JP" altLang="en-US" dirty="0"/>
              <a:t>個</a:t>
            </a:r>
            <a:endParaRPr lang="en-US" altLang="ja-JP" dirty="0"/>
          </a:p>
          <a:p>
            <a:pPr marL="0" indent="0">
              <a:lnSpc>
                <a:spcPct val="100000"/>
              </a:lnSpc>
              <a:buNone/>
            </a:pPr>
            <a:r>
              <a:rPr lang="ja-JP" altLang="en-US" dirty="0"/>
              <a:t>期間：</a:t>
            </a:r>
            <a:r>
              <a:rPr lang="en-US" altLang="ja-JP" dirty="0"/>
              <a:t>2020/9/29 11:00- 2020/9/30 02:59</a:t>
            </a:r>
          </a:p>
          <a:p>
            <a:pPr marL="0" indent="0">
              <a:lnSpc>
                <a:spcPct val="100000"/>
              </a:lnSpc>
              <a:buNone/>
            </a:pPr>
            <a:endParaRPr lang="en-US" altLang="ja-JP" sz="3600" dirty="0"/>
          </a:p>
          <a:p>
            <a:pPr marL="0" indent="0">
              <a:lnSpc>
                <a:spcPct val="100000"/>
              </a:lnSpc>
              <a:buNone/>
            </a:pPr>
            <a:r>
              <a:rPr lang="ja-JP" altLang="en-US" sz="3600" dirty="0"/>
              <a:t>①</a:t>
            </a:r>
            <a:r>
              <a:rPr lang="en-US" altLang="ja-JP" sz="3600" dirty="0"/>
              <a:t>API</a:t>
            </a:r>
            <a:r>
              <a:rPr lang="ja-JP" altLang="en-US" sz="3600" dirty="0"/>
              <a:t>で１ｈごとに全ツイートの１％をサンプリング</a:t>
            </a:r>
            <a:endParaRPr lang="en-US" altLang="ja-JP" sz="3600" dirty="0"/>
          </a:p>
          <a:p>
            <a:pPr marL="0" indent="0">
              <a:lnSpc>
                <a:spcPct val="100000"/>
              </a:lnSpc>
              <a:buNone/>
            </a:pPr>
            <a:r>
              <a:rPr lang="ja-JP" altLang="en-US" sz="3600" dirty="0"/>
              <a:t>②</a:t>
            </a:r>
            <a:r>
              <a:rPr lang="en-US" altLang="ja-JP" sz="3600" dirty="0" err="1"/>
              <a:t>MeCab</a:t>
            </a:r>
            <a:r>
              <a:rPr lang="ja-JP" altLang="en-US" sz="3600" dirty="0"/>
              <a:t>で形態素解析（単語分割）</a:t>
            </a:r>
            <a:endParaRPr lang="en-US" altLang="ja-JP" sz="3600" dirty="0"/>
          </a:p>
          <a:p>
            <a:pPr marL="0" indent="0">
              <a:lnSpc>
                <a:spcPct val="100000"/>
              </a:lnSpc>
              <a:buNone/>
            </a:pPr>
            <a:r>
              <a:rPr lang="ja-JP" altLang="en-US" sz="3600" dirty="0"/>
              <a:t>➂形容詞・動詞を抽出</a:t>
            </a:r>
            <a:endParaRPr lang="en-US" altLang="ja-JP" sz="3600" dirty="0"/>
          </a:p>
          <a:p>
            <a:pPr marL="0" indent="0">
              <a:lnSpc>
                <a:spcPct val="100000"/>
              </a:lnSpc>
              <a:buNone/>
            </a:pPr>
            <a:r>
              <a:rPr lang="ja-JP" altLang="en-US" sz="3600" dirty="0"/>
              <a:t>④「する」「寝る」「楽しい」「眠い」の</a:t>
            </a:r>
            <a:r>
              <a:rPr lang="en-US" altLang="ja-JP" sz="3600" dirty="0"/>
              <a:t>4</a:t>
            </a:r>
            <a:r>
              <a:rPr lang="ja-JP" altLang="en-US" sz="3600" dirty="0"/>
              <a:t>単語について、</a:t>
            </a:r>
            <a:endParaRPr lang="en-US" altLang="ja-JP" sz="3600" dirty="0"/>
          </a:p>
          <a:p>
            <a:pPr marL="0" indent="0">
              <a:buNone/>
            </a:pPr>
            <a:r>
              <a:rPr lang="ja-JP" altLang="en-US" sz="4000" dirty="0"/>
              <a:t>　</a:t>
            </a:r>
            <a:r>
              <a:rPr lang="ja-JP" altLang="en-US" sz="3600" dirty="0"/>
              <a:t>　出現数の変化を観察</a:t>
            </a:r>
            <a:endParaRPr lang="en-US" altLang="ja-JP" sz="3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11</a:t>
            </a:fld>
            <a:endParaRPr lang="en-US" sz="2400" dirty="0"/>
          </a:p>
        </p:txBody>
      </p:sp>
    </p:spTree>
    <p:extLst>
      <p:ext uri="{BB962C8B-B14F-4D97-AF65-F5344CB8AC3E}">
        <p14:creationId xmlns:p14="http://schemas.microsoft.com/office/powerpoint/2010/main" val="99979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予備実験：結果：「する」「楽しい」</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12</a:t>
            </a:fld>
            <a:endParaRPr lang="en-US" sz="2400" dirty="0"/>
          </a:p>
        </p:txBody>
      </p:sp>
      <p:pic>
        <p:nvPicPr>
          <p:cNvPr id="7" name="図 6">
            <a:extLst>
              <a:ext uri="{FF2B5EF4-FFF2-40B4-BE49-F238E27FC236}">
                <a16:creationId xmlns:a16="http://schemas.microsoft.com/office/drawing/2014/main" id="{B0A6148D-B40E-466E-AB82-144721A3B489}"/>
              </a:ext>
            </a:extLst>
          </p:cNvPr>
          <p:cNvPicPr>
            <a:picLocks noChangeAspect="1"/>
          </p:cNvPicPr>
          <p:nvPr/>
        </p:nvPicPr>
        <p:blipFill>
          <a:blip r:embed="rId3"/>
          <a:stretch>
            <a:fillRect/>
          </a:stretch>
        </p:blipFill>
        <p:spPr>
          <a:xfrm>
            <a:off x="243828" y="1825625"/>
            <a:ext cx="5852172" cy="4389129"/>
          </a:xfrm>
          <a:prstGeom prst="rect">
            <a:avLst/>
          </a:prstGeom>
        </p:spPr>
      </p:pic>
      <p:sp>
        <p:nvSpPr>
          <p:cNvPr id="8" name="テキスト ボックス 7">
            <a:extLst>
              <a:ext uri="{FF2B5EF4-FFF2-40B4-BE49-F238E27FC236}">
                <a16:creationId xmlns:a16="http://schemas.microsoft.com/office/drawing/2014/main" id="{E1429811-FADD-4194-B4D7-AEAC3802BA19}"/>
              </a:ext>
            </a:extLst>
          </p:cNvPr>
          <p:cNvSpPr txBox="1"/>
          <p:nvPr/>
        </p:nvSpPr>
        <p:spPr>
          <a:xfrm>
            <a:off x="544010" y="1533237"/>
            <a:ext cx="1666755" cy="584775"/>
          </a:xfrm>
          <a:prstGeom prst="rect">
            <a:avLst/>
          </a:prstGeom>
          <a:noFill/>
        </p:spPr>
        <p:txBody>
          <a:bodyPr wrap="square" rtlCol="0">
            <a:spAutoFit/>
          </a:bodyPr>
          <a:lstStyle/>
          <a:p>
            <a:r>
              <a:rPr kumimoji="1" lang="ja-JP" altLang="en-US" sz="3200" dirty="0"/>
              <a:t>「する」</a:t>
            </a:r>
          </a:p>
        </p:txBody>
      </p:sp>
      <p:sp>
        <p:nvSpPr>
          <p:cNvPr id="9" name="テキスト ボックス 8">
            <a:extLst>
              <a:ext uri="{FF2B5EF4-FFF2-40B4-BE49-F238E27FC236}">
                <a16:creationId xmlns:a16="http://schemas.microsoft.com/office/drawing/2014/main" id="{4216AE53-83F9-4C26-91B0-FFE4343588B1}"/>
              </a:ext>
            </a:extLst>
          </p:cNvPr>
          <p:cNvSpPr txBox="1"/>
          <p:nvPr/>
        </p:nvSpPr>
        <p:spPr>
          <a:xfrm>
            <a:off x="2210765" y="2581154"/>
            <a:ext cx="706056" cy="369332"/>
          </a:xfrm>
          <a:prstGeom prst="rect">
            <a:avLst/>
          </a:prstGeom>
          <a:noFill/>
        </p:spPr>
        <p:txBody>
          <a:bodyPr wrap="square" rtlCol="0">
            <a:spAutoFit/>
          </a:bodyPr>
          <a:lstStyle/>
          <a:p>
            <a:r>
              <a:rPr kumimoji="1" lang="ja-JP" altLang="en-US" dirty="0">
                <a:solidFill>
                  <a:srgbClr val="FF0000"/>
                </a:solidFill>
              </a:rPr>
              <a:t>全体</a:t>
            </a:r>
          </a:p>
        </p:txBody>
      </p:sp>
      <p:sp>
        <p:nvSpPr>
          <p:cNvPr id="11" name="テキスト ボックス 10">
            <a:extLst>
              <a:ext uri="{FF2B5EF4-FFF2-40B4-BE49-F238E27FC236}">
                <a16:creationId xmlns:a16="http://schemas.microsoft.com/office/drawing/2014/main" id="{42449F70-54C8-4CD0-A132-3474A801140F}"/>
              </a:ext>
            </a:extLst>
          </p:cNvPr>
          <p:cNvSpPr txBox="1"/>
          <p:nvPr/>
        </p:nvSpPr>
        <p:spPr>
          <a:xfrm>
            <a:off x="2314937" y="4166886"/>
            <a:ext cx="706056" cy="369332"/>
          </a:xfrm>
          <a:prstGeom prst="rect">
            <a:avLst/>
          </a:prstGeom>
          <a:noFill/>
        </p:spPr>
        <p:txBody>
          <a:bodyPr wrap="square" rtlCol="0">
            <a:spAutoFit/>
          </a:bodyPr>
          <a:lstStyle/>
          <a:p>
            <a:r>
              <a:rPr kumimoji="1" lang="en-US" altLang="ja-JP" dirty="0">
                <a:solidFill>
                  <a:srgbClr val="00B050"/>
                </a:solidFill>
              </a:rPr>
              <a:t>RT</a:t>
            </a:r>
            <a:endParaRPr kumimoji="1" lang="ja-JP" altLang="en-US" dirty="0">
              <a:solidFill>
                <a:srgbClr val="00B050"/>
              </a:solidFill>
            </a:endParaRPr>
          </a:p>
        </p:txBody>
      </p:sp>
      <p:sp>
        <p:nvSpPr>
          <p:cNvPr id="14" name="テキスト ボックス 13">
            <a:extLst>
              <a:ext uri="{FF2B5EF4-FFF2-40B4-BE49-F238E27FC236}">
                <a16:creationId xmlns:a16="http://schemas.microsoft.com/office/drawing/2014/main" id="{FF1B08BF-3B72-4801-969D-FA55FA725661}"/>
              </a:ext>
            </a:extLst>
          </p:cNvPr>
          <p:cNvSpPr txBox="1"/>
          <p:nvPr/>
        </p:nvSpPr>
        <p:spPr>
          <a:xfrm>
            <a:off x="3565003" y="5428527"/>
            <a:ext cx="1169043" cy="369332"/>
          </a:xfrm>
          <a:prstGeom prst="rect">
            <a:avLst/>
          </a:prstGeom>
          <a:noFill/>
        </p:spPr>
        <p:txBody>
          <a:bodyPr wrap="square" rtlCol="0">
            <a:spAutoFit/>
          </a:bodyPr>
          <a:lstStyle/>
          <a:p>
            <a:r>
              <a:rPr kumimoji="1" lang="ja-JP" altLang="en-US" dirty="0">
                <a:solidFill>
                  <a:srgbClr val="0070C0"/>
                </a:solidFill>
              </a:rPr>
              <a:t>リプライ</a:t>
            </a:r>
          </a:p>
        </p:txBody>
      </p:sp>
      <p:sp>
        <p:nvSpPr>
          <p:cNvPr id="15" name="テキスト ボックス 14">
            <a:extLst>
              <a:ext uri="{FF2B5EF4-FFF2-40B4-BE49-F238E27FC236}">
                <a16:creationId xmlns:a16="http://schemas.microsoft.com/office/drawing/2014/main" id="{2C93ABB5-4FB3-4E79-8D34-5BE696AAD087}"/>
              </a:ext>
            </a:extLst>
          </p:cNvPr>
          <p:cNvSpPr txBox="1"/>
          <p:nvPr/>
        </p:nvSpPr>
        <p:spPr>
          <a:xfrm>
            <a:off x="2210765" y="4889191"/>
            <a:ext cx="1493134" cy="369332"/>
          </a:xfrm>
          <a:prstGeom prst="rect">
            <a:avLst/>
          </a:prstGeom>
          <a:noFill/>
        </p:spPr>
        <p:txBody>
          <a:bodyPr wrap="square" rtlCol="0">
            <a:spAutoFit/>
          </a:bodyPr>
          <a:lstStyle/>
          <a:p>
            <a:r>
              <a:rPr kumimoji="1" lang="ja-JP" altLang="en-US" dirty="0">
                <a:solidFill>
                  <a:srgbClr val="FFC000"/>
                </a:solidFill>
              </a:rPr>
              <a:t>通常</a:t>
            </a:r>
            <a:r>
              <a:rPr kumimoji="1" lang="en-US" altLang="ja-JP" dirty="0">
                <a:solidFill>
                  <a:srgbClr val="FFC000"/>
                </a:solidFill>
              </a:rPr>
              <a:t>Tweet</a:t>
            </a:r>
            <a:endParaRPr kumimoji="1" lang="ja-JP" altLang="en-US" dirty="0">
              <a:solidFill>
                <a:srgbClr val="FFC000"/>
              </a:solidFill>
            </a:endParaRPr>
          </a:p>
        </p:txBody>
      </p:sp>
      <p:pic>
        <p:nvPicPr>
          <p:cNvPr id="17" name="図 16">
            <a:extLst>
              <a:ext uri="{FF2B5EF4-FFF2-40B4-BE49-F238E27FC236}">
                <a16:creationId xmlns:a16="http://schemas.microsoft.com/office/drawing/2014/main" id="{970A5C5C-30ED-4F0A-B25A-7DC8E6EF37CF}"/>
              </a:ext>
            </a:extLst>
          </p:cNvPr>
          <p:cNvPicPr>
            <a:picLocks noChangeAspect="1"/>
          </p:cNvPicPr>
          <p:nvPr/>
        </p:nvPicPr>
        <p:blipFill>
          <a:blip r:embed="rId4"/>
          <a:stretch>
            <a:fillRect/>
          </a:stretch>
        </p:blipFill>
        <p:spPr>
          <a:xfrm>
            <a:off x="6096000" y="1825624"/>
            <a:ext cx="5852172" cy="4389129"/>
          </a:xfrm>
          <a:prstGeom prst="rect">
            <a:avLst/>
          </a:prstGeom>
        </p:spPr>
      </p:pic>
      <p:sp>
        <p:nvSpPr>
          <p:cNvPr id="19" name="テキスト ボックス 18">
            <a:extLst>
              <a:ext uri="{FF2B5EF4-FFF2-40B4-BE49-F238E27FC236}">
                <a16:creationId xmlns:a16="http://schemas.microsoft.com/office/drawing/2014/main" id="{8D006311-9C9D-4E2D-ABCB-500BD08B5A3B}"/>
              </a:ext>
            </a:extLst>
          </p:cNvPr>
          <p:cNvSpPr txBox="1"/>
          <p:nvPr/>
        </p:nvSpPr>
        <p:spPr>
          <a:xfrm>
            <a:off x="6096000" y="1533237"/>
            <a:ext cx="1855808" cy="584775"/>
          </a:xfrm>
          <a:prstGeom prst="rect">
            <a:avLst/>
          </a:prstGeom>
          <a:noFill/>
        </p:spPr>
        <p:txBody>
          <a:bodyPr wrap="square" rtlCol="0">
            <a:spAutoFit/>
          </a:bodyPr>
          <a:lstStyle/>
          <a:p>
            <a:r>
              <a:rPr kumimoji="1" lang="ja-JP" altLang="en-US" sz="3200" dirty="0"/>
              <a:t>「楽しい」</a:t>
            </a:r>
          </a:p>
        </p:txBody>
      </p:sp>
    </p:spTree>
    <p:extLst>
      <p:ext uri="{BB962C8B-B14F-4D97-AF65-F5344CB8AC3E}">
        <p14:creationId xmlns:p14="http://schemas.microsoft.com/office/powerpoint/2010/main" val="357496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予備実験：結果：「寝る」「眠い」</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13</a:t>
            </a:fld>
            <a:endParaRPr lang="en-US" sz="2400" dirty="0"/>
          </a:p>
        </p:txBody>
      </p:sp>
      <p:pic>
        <p:nvPicPr>
          <p:cNvPr id="7" name="図 6">
            <a:extLst>
              <a:ext uri="{FF2B5EF4-FFF2-40B4-BE49-F238E27FC236}">
                <a16:creationId xmlns:a16="http://schemas.microsoft.com/office/drawing/2014/main" id="{B0A6148D-B40E-466E-AB82-144721A3B489}"/>
              </a:ext>
            </a:extLst>
          </p:cNvPr>
          <p:cNvPicPr>
            <a:picLocks noChangeAspect="1"/>
          </p:cNvPicPr>
          <p:nvPr/>
        </p:nvPicPr>
        <p:blipFill>
          <a:blip r:embed="rId3"/>
          <a:srcRect/>
          <a:stretch/>
        </p:blipFill>
        <p:spPr>
          <a:xfrm>
            <a:off x="243828" y="1825625"/>
            <a:ext cx="5852172" cy="4389129"/>
          </a:xfrm>
          <a:prstGeom prst="rect">
            <a:avLst/>
          </a:prstGeom>
        </p:spPr>
      </p:pic>
      <p:sp>
        <p:nvSpPr>
          <p:cNvPr id="8" name="テキスト ボックス 7">
            <a:extLst>
              <a:ext uri="{FF2B5EF4-FFF2-40B4-BE49-F238E27FC236}">
                <a16:creationId xmlns:a16="http://schemas.microsoft.com/office/drawing/2014/main" id="{E1429811-FADD-4194-B4D7-AEAC3802BA19}"/>
              </a:ext>
            </a:extLst>
          </p:cNvPr>
          <p:cNvSpPr txBox="1"/>
          <p:nvPr/>
        </p:nvSpPr>
        <p:spPr>
          <a:xfrm>
            <a:off x="544010" y="1533237"/>
            <a:ext cx="1666755" cy="584775"/>
          </a:xfrm>
          <a:prstGeom prst="rect">
            <a:avLst/>
          </a:prstGeom>
          <a:noFill/>
        </p:spPr>
        <p:txBody>
          <a:bodyPr wrap="square" rtlCol="0">
            <a:spAutoFit/>
          </a:bodyPr>
          <a:lstStyle/>
          <a:p>
            <a:r>
              <a:rPr kumimoji="1" lang="ja-JP" altLang="en-US" sz="3200" dirty="0"/>
              <a:t>「寝る」</a:t>
            </a:r>
          </a:p>
        </p:txBody>
      </p:sp>
      <p:sp>
        <p:nvSpPr>
          <p:cNvPr id="9" name="テキスト ボックス 8">
            <a:extLst>
              <a:ext uri="{FF2B5EF4-FFF2-40B4-BE49-F238E27FC236}">
                <a16:creationId xmlns:a16="http://schemas.microsoft.com/office/drawing/2014/main" id="{4216AE53-83F9-4C26-91B0-FFE4343588B1}"/>
              </a:ext>
            </a:extLst>
          </p:cNvPr>
          <p:cNvSpPr txBox="1"/>
          <p:nvPr/>
        </p:nvSpPr>
        <p:spPr>
          <a:xfrm>
            <a:off x="4251768" y="2639028"/>
            <a:ext cx="706056" cy="369332"/>
          </a:xfrm>
          <a:prstGeom prst="rect">
            <a:avLst/>
          </a:prstGeom>
          <a:noFill/>
        </p:spPr>
        <p:txBody>
          <a:bodyPr wrap="square" rtlCol="0">
            <a:spAutoFit/>
          </a:bodyPr>
          <a:lstStyle/>
          <a:p>
            <a:r>
              <a:rPr kumimoji="1" lang="ja-JP" altLang="en-US" dirty="0">
                <a:solidFill>
                  <a:srgbClr val="FF0000"/>
                </a:solidFill>
              </a:rPr>
              <a:t>全体</a:t>
            </a:r>
          </a:p>
        </p:txBody>
      </p:sp>
      <p:sp>
        <p:nvSpPr>
          <p:cNvPr id="11" name="テキスト ボックス 10">
            <a:extLst>
              <a:ext uri="{FF2B5EF4-FFF2-40B4-BE49-F238E27FC236}">
                <a16:creationId xmlns:a16="http://schemas.microsoft.com/office/drawing/2014/main" id="{42449F70-54C8-4CD0-A132-3474A801140F}"/>
              </a:ext>
            </a:extLst>
          </p:cNvPr>
          <p:cNvSpPr txBox="1"/>
          <p:nvPr/>
        </p:nvSpPr>
        <p:spPr>
          <a:xfrm>
            <a:off x="5004123" y="5344741"/>
            <a:ext cx="706056" cy="369332"/>
          </a:xfrm>
          <a:prstGeom prst="rect">
            <a:avLst/>
          </a:prstGeom>
          <a:noFill/>
        </p:spPr>
        <p:txBody>
          <a:bodyPr wrap="square" rtlCol="0">
            <a:spAutoFit/>
          </a:bodyPr>
          <a:lstStyle/>
          <a:p>
            <a:r>
              <a:rPr kumimoji="1" lang="en-US" altLang="ja-JP" dirty="0">
                <a:solidFill>
                  <a:srgbClr val="00B050"/>
                </a:solidFill>
              </a:rPr>
              <a:t>RT</a:t>
            </a:r>
            <a:endParaRPr kumimoji="1" lang="ja-JP" altLang="en-US" dirty="0">
              <a:solidFill>
                <a:srgbClr val="00B050"/>
              </a:solidFill>
            </a:endParaRPr>
          </a:p>
        </p:txBody>
      </p:sp>
      <p:sp>
        <p:nvSpPr>
          <p:cNvPr id="14" name="テキスト ボックス 13">
            <a:extLst>
              <a:ext uri="{FF2B5EF4-FFF2-40B4-BE49-F238E27FC236}">
                <a16:creationId xmlns:a16="http://schemas.microsoft.com/office/drawing/2014/main" id="{FF1B08BF-3B72-4801-969D-FA55FA725661}"/>
              </a:ext>
            </a:extLst>
          </p:cNvPr>
          <p:cNvSpPr txBox="1"/>
          <p:nvPr/>
        </p:nvSpPr>
        <p:spPr>
          <a:xfrm>
            <a:off x="4566213" y="4840472"/>
            <a:ext cx="1169043" cy="369332"/>
          </a:xfrm>
          <a:prstGeom prst="rect">
            <a:avLst/>
          </a:prstGeom>
          <a:noFill/>
        </p:spPr>
        <p:txBody>
          <a:bodyPr wrap="square" rtlCol="0">
            <a:spAutoFit/>
          </a:bodyPr>
          <a:lstStyle/>
          <a:p>
            <a:r>
              <a:rPr kumimoji="1" lang="ja-JP" altLang="en-US" dirty="0">
                <a:solidFill>
                  <a:srgbClr val="0070C0"/>
                </a:solidFill>
              </a:rPr>
              <a:t>リプライ</a:t>
            </a:r>
          </a:p>
        </p:txBody>
      </p:sp>
      <p:sp>
        <p:nvSpPr>
          <p:cNvPr id="15" name="テキスト ボックス 14">
            <a:extLst>
              <a:ext uri="{FF2B5EF4-FFF2-40B4-BE49-F238E27FC236}">
                <a16:creationId xmlns:a16="http://schemas.microsoft.com/office/drawing/2014/main" id="{2C93ABB5-4FB3-4E79-8D34-5BE696AAD087}"/>
              </a:ext>
            </a:extLst>
          </p:cNvPr>
          <p:cNvSpPr txBox="1"/>
          <p:nvPr/>
        </p:nvSpPr>
        <p:spPr>
          <a:xfrm>
            <a:off x="4404168" y="3835522"/>
            <a:ext cx="1493134" cy="369332"/>
          </a:xfrm>
          <a:prstGeom prst="rect">
            <a:avLst/>
          </a:prstGeom>
          <a:noFill/>
        </p:spPr>
        <p:txBody>
          <a:bodyPr wrap="square" rtlCol="0">
            <a:spAutoFit/>
          </a:bodyPr>
          <a:lstStyle/>
          <a:p>
            <a:r>
              <a:rPr kumimoji="1" lang="ja-JP" altLang="en-US" dirty="0">
                <a:solidFill>
                  <a:srgbClr val="FFC000"/>
                </a:solidFill>
              </a:rPr>
              <a:t>通常</a:t>
            </a:r>
            <a:r>
              <a:rPr kumimoji="1" lang="en-US" altLang="ja-JP" dirty="0">
                <a:solidFill>
                  <a:srgbClr val="FFC000"/>
                </a:solidFill>
              </a:rPr>
              <a:t>Tweet</a:t>
            </a:r>
            <a:endParaRPr kumimoji="1" lang="ja-JP" altLang="en-US" dirty="0">
              <a:solidFill>
                <a:srgbClr val="FFC000"/>
              </a:solidFill>
            </a:endParaRPr>
          </a:p>
        </p:txBody>
      </p:sp>
      <p:pic>
        <p:nvPicPr>
          <p:cNvPr id="17" name="図 16">
            <a:extLst>
              <a:ext uri="{FF2B5EF4-FFF2-40B4-BE49-F238E27FC236}">
                <a16:creationId xmlns:a16="http://schemas.microsoft.com/office/drawing/2014/main" id="{970A5C5C-30ED-4F0A-B25A-7DC8E6EF37CF}"/>
              </a:ext>
            </a:extLst>
          </p:cNvPr>
          <p:cNvPicPr>
            <a:picLocks noChangeAspect="1"/>
          </p:cNvPicPr>
          <p:nvPr/>
        </p:nvPicPr>
        <p:blipFill>
          <a:blip r:embed="rId4"/>
          <a:srcRect/>
          <a:stretch/>
        </p:blipFill>
        <p:spPr>
          <a:xfrm>
            <a:off x="6096000" y="1825624"/>
            <a:ext cx="5852172" cy="4389129"/>
          </a:xfrm>
          <a:prstGeom prst="rect">
            <a:avLst/>
          </a:prstGeom>
        </p:spPr>
      </p:pic>
      <p:sp>
        <p:nvSpPr>
          <p:cNvPr id="19" name="テキスト ボックス 18">
            <a:extLst>
              <a:ext uri="{FF2B5EF4-FFF2-40B4-BE49-F238E27FC236}">
                <a16:creationId xmlns:a16="http://schemas.microsoft.com/office/drawing/2014/main" id="{8D006311-9C9D-4E2D-ABCB-500BD08B5A3B}"/>
              </a:ext>
            </a:extLst>
          </p:cNvPr>
          <p:cNvSpPr txBox="1"/>
          <p:nvPr/>
        </p:nvSpPr>
        <p:spPr>
          <a:xfrm>
            <a:off x="6096000" y="1533237"/>
            <a:ext cx="1855808" cy="584775"/>
          </a:xfrm>
          <a:prstGeom prst="rect">
            <a:avLst/>
          </a:prstGeom>
          <a:noFill/>
        </p:spPr>
        <p:txBody>
          <a:bodyPr wrap="square" rtlCol="0">
            <a:spAutoFit/>
          </a:bodyPr>
          <a:lstStyle/>
          <a:p>
            <a:r>
              <a:rPr kumimoji="1" lang="ja-JP" altLang="en-US" sz="3200" dirty="0"/>
              <a:t>「眠い」</a:t>
            </a:r>
          </a:p>
        </p:txBody>
      </p:sp>
    </p:spTree>
    <p:extLst>
      <p:ext uri="{BB962C8B-B14F-4D97-AF65-F5344CB8AC3E}">
        <p14:creationId xmlns:p14="http://schemas.microsoft.com/office/powerpoint/2010/main" val="255810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予備実験：考察</a:t>
            </a:r>
            <a:endParaRPr kumimoji="1" lang="ja-JP" altLang="en-US"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14</a:t>
            </a:fld>
            <a:endParaRPr lang="en-US" sz="2400" dirty="0"/>
          </a:p>
        </p:txBody>
      </p:sp>
      <p:sp>
        <p:nvSpPr>
          <p:cNvPr id="5" name="コンテンツ プレースホルダー 4">
            <a:extLst>
              <a:ext uri="{FF2B5EF4-FFF2-40B4-BE49-F238E27FC236}">
                <a16:creationId xmlns:a16="http://schemas.microsoft.com/office/drawing/2014/main" id="{6EB68D99-EDCB-492F-9442-C218B96A3BC1}"/>
              </a:ext>
            </a:extLst>
          </p:cNvPr>
          <p:cNvSpPr>
            <a:spLocks noGrp="1"/>
          </p:cNvSpPr>
          <p:nvPr>
            <p:ph idx="1"/>
          </p:nvPr>
        </p:nvSpPr>
        <p:spPr/>
        <p:txBody>
          <a:bodyPr/>
          <a:lstStyle/>
          <a:p>
            <a:endParaRPr lang="en-US" altLang="ja-JP" dirty="0"/>
          </a:p>
          <a:p>
            <a:pPr marL="0" indent="0">
              <a:buNone/>
            </a:pPr>
            <a:endParaRPr lang="en-US" altLang="ja-JP" dirty="0"/>
          </a:p>
          <a:p>
            <a:r>
              <a:rPr lang="ja-JP" altLang="en-US" dirty="0"/>
              <a:t>単語によって時系列による変動の仕方が違うことがわかる。</a:t>
            </a:r>
            <a:endParaRPr lang="en-US" altLang="ja-JP" dirty="0"/>
          </a:p>
          <a:p>
            <a:endParaRPr lang="en-US" altLang="ja-JP" dirty="0"/>
          </a:p>
          <a:p>
            <a:r>
              <a:rPr lang="ja-JP" altLang="en-US" dirty="0"/>
              <a:t>同じ単語でも</a:t>
            </a:r>
            <a:r>
              <a:rPr lang="en-US" altLang="ja-JP" dirty="0"/>
              <a:t>Tweet</a:t>
            </a:r>
            <a:r>
              <a:rPr lang="ja-JP" altLang="en-US" dirty="0"/>
              <a:t>のタイプによって変動の仕方が変わる。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324457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今後の課題</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endParaRPr lang="en-US" altLang="ja-JP" dirty="0"/>
          </a:p>
          <a:p>
            <a:pPr marL="0" indent="0">
              <a:lnSpc>
                <a:spcPct val="100000"/>
              </a:lnSpc>
              <a:buNone/>
            </a:pPr>
            <a:r>
              <a:rPr lang="ja-JP" altLang="en-US" dirty="0"/>
              <a:t>・ユーザがつぶやく使用環境による単語使用状況の違い</a:t>
            </a:r>
            <a:endParaRPr lang="en-US" altLang="ja-JP" dirty="0"/>
          </a:p>
          <a:p>
            <a:pPr marL="0" indent="0">
              <a:lnSpc>
                <a:spcPct val="100000"/>
              </a:lnSpc>
              <a:buNone/>
            </a:pPr>
            <a:r>
              <a:rPr lang="ja-JP" altLang="en-US" dirty="0"/>
              <a:t>　</a:t>
            </a:r>
            <a:endParaRPr lang="en-US" altLang="ja-JP" dirty="0"/>
          </a:p>
          <a:p>
            <a:pPr marL="0" indent="0">
              <a:lnSpc>
                <a:spcPct val="100000"/>
              </a:lnSpc>
              <a:buNone/>
            </a:pPr>
            <a:r>
              <a:rPr lang="ja-JP" altLang="en-US" dirty="0"/>
              <a:t>・感情語やネガポジの付与</a:t>
            </a:r>
            <a:endParaRPr lang="en-US" altLang="ja-JP" dirty="0"/>
          </a:p>
          <a:p>
            <a:pPr marL="0" indent="0">
              <a:lnSpc>
                <a:spcPct val="100000"/>
              </a:lnSpc>
              <a:buNone/>
            </a:pPr>
            <a:r>
              <a:rPr lang="ja-JP" altLang="en-US" dirty="0"/>
              <a:t>　</a:t>
            </a:r>
            <a:endParaRPr lang="en-US" altLang="ja-JP" dirty="0"/>
          </a:p>
          <a:p>
            <a:pPr marL="0" indent="0">
              <a:lnSpc>
                <a:spcPct val="100000"/>
              </a:lnSpc>
              <a:buNone/>
            </a:pPr>
            <a:r>
              <a:rPr lang="ja-JP" altLang="en-US" dirty="0"/>
              <a:t>・ユーザの属性、フォロワー数、</a:t>
            </a:r>
            <a:r>
              <a:rPr lang="en-US" altLang="ja-JP" dirty="0"/>
              <a:t>RT</a:t>
            </a:r>
            <a:r>
              <a:rPr lang="ja-JP" altLang="en-US" dirty="0"/>
              <a:t>数などの要因の影響</a:t>
            </a:r>
          </a:p>
          <a:p>
            <a:pPr marL="0" indent="0">
              <a:lnSpc>
                <a:spcPct val="100000"/>
              </a:lnSpc>
              <a:buNone/>
            </a:pPr>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15</a:t>
            </a:fld>
            <a:endParaRPr lang="en-US" sz="2400" dirty="0"/>
          </a:p>
        </p:txBody>
      </p:sp>
    </p:spTree>
    <p:extLst>
      <p:ext uri="{BB962C8B-B14F-4D97-AF65-F5344CB8AC3E}">
        <p14:creationId xmlns:p14="http://schemas.microsoft.com/office/powerpoint/2010/main" val="3232532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50478"/>
            <a:ext cx="10515600" cy="1045028"/>
          </a:xfrm>
        </p:spPr>
        <p:txBody>
          <a:bodyPr/>
          <a:lstStyle/>
          <a:p>
            <a:r>
              <a:rPr kumimoji="1" lang="ja-JP" altLang="en-US" dirty="0"/>
              <a:t>参考文献</a:t>
            </a:r>
          </a:p>
        </p:txBody>
      </p:sp>
      <p:sp>
        <p:nvSpPr>
          <p:cNvPr id="3" name="コンテンツ プレースホルダー 2"/>
          <p:cNvSpPr>
            <a:spLocks noGrp="1"/>
          </p:cNvSpPr>
          <p:nvPr>
            <p:ph idx="1"/>
          </p:nvPr>
        </p:nvSpPr>
        <p:spPr>
          <a:xfrm>
            <a:off x="838200" y="1395506"/>
            <a:ext cx="10515600" cy="7403437"/>
          </a:xfrm>
        </p:spPr>
        <p:txBody>
          <a:bodyPr>
            <a:normAutofit/>
          </a:bodyPr>
          <a:lstStyle/>
          <a:p>
            <a:pPr marL="342900" lvl="0" indent="-342900">
              <a:lnSpc>
                <a:spcPct val="150000"/>
              </a:lnSpc>
              <a:spcBef>
                <a:spcPts val="1000"/>
              </a:spcBef>
              <a:spcAft>
                <a:spcPts val="1000"/>
              </a:spcAft>
              <a:buFont typeface="+mj-lt"/>
              <a:buAutoNum type="arabicPeriod"/>
            </a:pPr>
            <a:r>
              <a:rPr lang="ja-JP" altLang="ja-JP" sz="2000" kern="100" dirty="0">
                <a:effectLst/>
                <a:latin typeface="游明朝" panose="02020400000000000000" pitchFamily="18" charset="-128"/>
                <a:ea typeface="ＭＳ Ｐ明朝" panose="02020600040205080304" pitchFamily="18" charset="-128"/>
                <a:cs typeface="Times New Roman" panose="02020603050405020304" pitchFamily="18" charset="0"/>
              </a:rPr>
              <a:t>鳥海不二夫、榊剛史、吉田光男</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(2020)</a:t>
            </a:r>
            <a:r>
              <a:rPr lang="ja-JP" altLang="ja-JP" sz="2000" kern="100" dirty="0">
                <a:effectLst/>
                <a:latin typeface="游明朝" panose="02020400000000000000" pitchFamily="18" charset="-128"/>
                <a:ea typeface="ＭＳ Ｐ明朝" panose="02020600040205080304" pitchFamily="18" charset="-128"/>
                <a:cs typeface="Times New Roman" panose="02020603050405020304" pitchFamily="18" charset="0"/>
              </a:rPr>
              <a:t>ソーシャルメディアを用いた新型コロナ禍における感情変化の分析、人工知能学会論文誌</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nSpc>
                <a:spcPct val="150000"/>
              </a:lnSpc>
              <a:spcBef>
                <a:spcPts val="1000"/>
              </a:spcBef>
              <a:spcAft>
                <a:spcPts val="1000"/>
              </a:spcAft>
              <a:buFont typeface="+mj-lt"/>
              <a:buAutoNum type="arabicPeriod"/>
            </a:pP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Fabon</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Dzogang</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Stafford Lightman, </a:t>
            </a: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Nello</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Cristianini</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(2018) Diurnal variations of psychometric indicators in Twitter content, </a:t>
            </a:r>
            <a:r>
              <a:rPr lang="en-US" altLang="ja-JP" sz="2000" i="1" kern="100" dirty="0">
                <a:effectLst/>
                <a:latin typeface="游明朝" panose="02020400000000000000" pitchFamily="18" charset="-128"/>
                <a:ea typeface="游明朝" panose="02020400000000000000" pitchFamily="18" charset="-128"/>
                <a:cs typeface="Times New Roman" panose="02020603050405020304" pitchFamily="18" charset="0"/>
              </a:rPr>
              <a:t>PLOS ONE(Open Access Journal)</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nSpc>
                <a:spcPct val="150000"/>
              </a:lnSpc>
              <a:spcBef>
                <a:spcPts val="1000"/>
              </a:spcBef>
              <a:spcAft>
                <a:spcPts val="1000"/>
              </a:spcAft>
              <a:buFont typeface="+mj-lt"/>
              <a:buAutoNum type="arabicPeriod"/>
            </a:pP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LIWC, </a:t>
            </a:r>
            <a:r>
              <a:rPr lang="en-US" altLang="ja-JP" sz="2000" u="sng" kern="100"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hlinkClick r:id="rId3"/>
              </a:rPr>
              <a:t>http://www.liwc.net/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nSpc>
                <a:spcPct val="150000"/>
              </a:lnSpc>
              <a:spcBef>
                <a:spcPts val="1000"/>
              </a:spcBef>
              <a:spcAft>
                <a:spcPts val="1000"/>
              </a:spcAft>
              <a:buFont typeface="+mj-lt"/>
              <a:buAutoNum type="arabicPeriod"/>
            </a:pPr>
            <a:r>
              <a:rPr lang="ja-JP" altLang="ja-JP" sz="2000" kern="100" dirty="0">
                <a:effectLst/>
                <a:latin typeface="游明朝" panose="02020400000000000000" pitchFamily="18" charset="-128"/>
                <a:ea typeface="ＭＳ Ｐ明朝" panose="02020600040205080304" pitchFamily="18" charset="-128"/>
                <a:cs typeface="Times New Roman" panose="02020603050405020304" pitchFamily="18" charset="0"/>
              </a:rPr>
              <a:t>ツイートをリアルタイムでストリーミング、</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Twitter</a:t>
            </a:r>
            <a:r>
              <a:rPr lang="ja-JP" altLang="ja-JP" sz="2000" kern="100" dirty="0">
                <a:effectLst/>
                <a:latin typeface="游明朝" panose="02020400000000000000" pitchFamily="18" charset="-128"/>
                <a:ea typeface="ＭＳ Ｐ明朝" panose="02020600040205080304" pitchFamily="18" charset="-128"/>
                <a:cs typeface="Times New Roman" panose="02020603050405020304" pitchFamily="18" charset="0"/>
              </a:rPr>
              <a:t>開発者チュートリアル</a:t>
            </a:r>
            <a:r>
              <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u="sng" kern="100" dirty="0">
                <a:solidFill>
                  <a:srgbClr val="0563C1"/>
                </a:solidFill>
                <a:effectLst/>
                <a:latin typeface="游明朝" panose="02020400000000000000" pitchFamily="18" charset="-128"/>
                <a:ea typeface="游明朝" panose="02020400000000000000" pitchFamily="18" charset="-128"/>
                <a:cs typeface="Times New Roman" panose="02020603050405020304" pitchFamily="18" charset="0"/>
                <a:hlinkClick r:id="rId4"/>
              </a:rPr>
              <a:t>https://developer.twitter.com/en/docs/tutorials/stream-tweets-in-real-time</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nSpc>
                <a:spcPct val="150000"/>
              </a:lnSpc>
              <a:spcBef>
                <a:spcPts val="1000"/>
              </a:spcBef>
              <a:spcAft>
                <a:spcPts val="1000"/>
              </a:spcAft>
              <a:buFont typeface="+mj-lt"/>
              <a:buAutoNum type="arabicPeriod"/>
            </a:pPr>
            <a:r>
              <a:rPr lang="ja-JP" altLang="ja-JP" sz="2000" kern="100" dirty="0">
                <a:effectLst/>
                <a:latin typeface="游明朝" panose="02020400000000000000" pitchFamily="18" charset="-128"/>
                <a:ea typeface="ＭＳ Ｐ明朝" panose="02020600040205080304" pitchFamily="18" charset="-128"/>
                <a:cs typeface="Times New Roman" panose="02020603050405020304" pitchFamily="18" charset="0"/>
              </a:rPr>
              <a:t>工藤拓</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(2013) </a:t>
            </a:r>
            <a:r>
              <a:rPr lang="en-US" altLang="ja-JP" sz="2000" kern="100" dirty="0" err="1">
                <a:effectLst/>
                <a:latin typeface="游明朝" panose="02020400000000000000" pitchFamily="18" charset="-128"/>
                <a:ea typeface="游明朝" panose="02020400000000000000" pitchFamily="18" charset="-128"/>
                <a:cs typeface="Times New Roman" panose="02020603050405020304" pitchFamily="18" charset="0"/>
              </a:rPr>
              <a:t>MeCab</a:t>
            </a:r>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http://taku910.github.io/mecab/</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00000"/>
              </a:lnSpc>
            </a:pPr>
            <a:endParaRPr lang="en-US" altLang="ja-JP" sz="24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16</a:t>
            </a:fld>
            <a:endParaRPr lang="en-US" sz="2400" dirty="0"/>
          </a:p>
        </p:txBody>
      </p:sp>
    </p:spTree>
    <p:extLst>
      <p:ext uri="{BB962C8B-B14F-4D97-AF65-F5344CB8AC3E}">
        <p14:creationId xmlns:p14="http://schemas.microsoft.com/office/powerpoint/2010/main" val="207720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dirty="0"/>
              <a:t>先行研究</a:t>
            </a:r>
            <a:r>
              <a:rPr kumimoji="1" lang="en-US" altLang="ja-JP" dirty="0"/>
              <a:t>2</a:t>
            </a:r>
            <a:endParaRPr kumimoji="1" lang="ja-JP" altLang="en-US" dirty="0"/>
          </a:p>
        </p:txBody>
      </p:sp>
      <p:sp>
        <p:nvSpPr>
          <p:cNvPr id="3" name="コンテンツ プレースホルダー 2"/>
          <p:cNvSpPr>
            <a:spLocks noGrp="1"/>
          </p:cNvSpPr>
          <p:nvPr>
            <p:ph idx="1"/>
          </p:nvPr>
        </p:nvSpPr>
        <p:spPr>
          <a:xfrm>
            <a:off x="838200" y="1449978"/>
            <a:ext cx="10515600" cy="4726986"/>
          </a:xfrm>
        </p:spPr>
        <p:txBody>
          <a:bodyPr>
            <a:normAutofit/>
          </a:bodyPr>
          <a:lstStyle/>
          <a:p>
            <a:pPr marL="0" indent="0">
              <a:lnSpc>
                <a:spcPct val="100000"/>
              </a:lnSpc>
              <a:buNone/>
            </a:pPr>
            <a:endParaRPr lang="en-US" altLang="ja-JP" dirty="0"/>
          </a:p>
          <a:p>
            <a:pPr marL="0" indent="0">
              <a:lnSpc>
                <a:spcPct val="100000"/>
              </a:lnSpc>
              <a:buNone/>
            </a:pPr>
            <a:r>
              <a:rPr lang="ja-JP" altLang="en-US" dirty="0"/>
              <a:t>以下に当てはまる</a:t>
            </a:r>
            <a:r>
              <a:rPr lang="en-US" altLang="ja-JP" dirty="0"/>
              <a:t>Tweet</a:t>
            </a:r>
            <a:r>
              <a:rPr lang="ja-JP" altLang="en-US" dirty="0"/>
              <a:t>は除外している</a:t>
            </a:r>
            <a:endParaRPr lang="en-US" altLang="ja-JP" dirty="0"/>
          </a:p>
          <a:p>
            <a:pPr marL="0" indent="0">
              <a:lnSpc>
                <a:spcPct val="100000"/>
              </a:lnSpc>
              <a:buNone/>
            </a:pPr>
            <a:endParaRPr lang="en-US" altLang="ja-JP" dirty="0"/>
          </a:p>
          <a:p>
            <a:pPr marL="0" indent="0">
              <a:lnSpc>
                <a:spcPct val="100000"/>
              </a:lnSpc>
              <a:buNone/>
            </a:pPr>
            <a:r>
              <a:rPr lang="ja-JP" altLang="en-US" dirty="0"/>
              <a:t>・季節（イベント）の挨拶</a:t>
            </a:r>
            <a:endParaRPr lang="en-US" altLang="ja-JP" dirty="0"/>
          </a:p>
          <a:p>
            <a:pPr marL="0" indent="0">
              <a:lnSpc>
                <a:spcPct val="100000"/>
              </a:lnSpc>
              <a:buNone/>
            </a:pPr>
            <a:r>
              <a:rPr lang="ja-JP" altLang="en-US" dirty="0"/>
              <a:t>・ハッシュタグを含む</a:t>
            </a:r>
            <a:endParaRPr lang="en-US" altLang="ja-JP" dirty="0"/>
          </a:p>
          <a:p>
            <a:pPr marL="0" indent="0">
              <a:lnSpc>
                <a:spcPct val="100000"/>
              </a:lnSpc>
              <a:buNone/>
            </a:pPr>
            <a:r>
              <a:rPr lang="ja-JP" altLang="en-US" dirty="0"/>
              <a:t>・ダッシュで区切られている</a:t>
            </a:r>
            <a:endParaRPr lang="en-US" altLang="ja-JP" dirty="0"/>
          </a:p>
          <a:p>
            <a:pPr marL="0" indent="0">
              <a:lnSpc>
                <a:spcPct val="100000"/>
              </a:lnSpc>
              <a:buNone/>
            </a:pPr>
            <a:r>
              <a:rPr lang="ja-JP" altLang="en-US" dirty="0"/>
              <a:t>・スペースで区切られている</a:t>
            </a:r>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17</a:t>
            </a:fld>
            <a:endParaRPr lang="en-US" sz="2400" dirty="0"/>
          </a:p>
        </p:txBody>
      </p:sp>
    </p:spTree>
    <p:extLst>
      <p:ext uri="{BB962C8B-B14F-4D97-AF65-F5344CB8AC3E}">
        <p14:creationId xmlns:p14="http://schemas.microsoft.com/office/powerpoint/2010/main" val="321127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normAutofit lnSpcReduction="10000"/>
          </a:bodyPr>
          <a:lstStyle/>
          <a:p>
            <a:pPr marL="0" indent="0">
              <a:lnSpc>
                <a:spcPct val="120000"/>
              </a:lnSpc>
              <a:buNone/>
            </a:pPr>
            <a:r>
              <a:rPr kumimoji="1" lang="ja-JP" altLang="en-US" sz="3600" dirty="0"/>
              <a:t>・研究背景</a:t>
            </a:r>
            <a:endParaRPr kumimoji="1" lang="en-US" altLang="ja-JP" sz="3600" dirty="0"/>
          </a:p>
          <a:p>
            <a:pPr marL="0" indent="0">
              <a:lnSpc>
                <a:spcPct val="120000"/>
              </a:lnSpc>
              <a:buNone/>
            </a:pPr>
            <a:r>
              <a:rPr lang="ja-JP" altLang="en-US" sz="3600" dirty="0"/>
              <a:t>・研究目的</a:t>
            </a:r>
            <a:endParaRPr lang="en-US" altLang="ja-JP" sz="3600" dirty="0"/>
          </a:p>
          <a:p>
            <a:pPr marL="0" indent="0">
              <a:lnSpc>
                <a:spcPct val="120000"/>
              </a:lnSpc>
              <a:buNone/>
            </a:pPr>
            <a:r>
              <a:rPr kumimoji="1" lang="ja-JP" altLang="en-US" sz="3600" dirty="0"/>
              <a:t>・先行研究</a:t>
            </a:r>
            <a:endParaRPr kumimoji="1" lang="en-US" altLang="ja-JP" sz="3600" dirty="0"/>
          </a:p>
          <a:p>
            <a:pPr marL="0" indent="0">
              <a:lnSpc>
                <a:spcPct val="120000"/>
              </a:lnSpc>
              <a:buNone/>
            </a:pPr>
            <a:r>
              <a:rPr lang="ja-JP" altLang="en-US" sz="3600" dirty="0"/>
              <a:t>・予備実験</a:t>
            </a:r>
            <a:endParaRPr lang="en-US" altLang="ja-JP" sz="3600" dirty="0"/>
          </a:p>
          <a:p>
            <a:pPr marL="0" indent="0">
              <a:lnSpc>
                <a:spcPct val="120000"/>
              </a:lnSpc>
              <a:buNone/>
            </a:pPr>
            <a:r>
              <a:rPr lang="ja-JP" altLang="en-US" sz="3600" dirty="0"/>
              <a:t>・今後の課題</a:t>
            </a:r>
            <a:endParaRPr lang="en-US" altLang="ja-JP" sz="3600" dirty="0"/>
          </a:p>
          <a:p>
            <a:pPr marL="0" indent="0">
              <a:lnSpc>
                <a:spcPct val="120000"/>
              </a:lnSpc>
              <a:buNone/>
            </a:pPr>
            <a:r>
              <a:rPr kumimoji="1" lang="ja-JP" altLang="en-US" sz="3600" dirty="0"/>
              <a:t>・参考文献</a:t>
            </a:r>
          </a:p>
        </p:txBody>
      </p:sp>
      <p:sp>
        <p:nvSpPr>
          <p:cNvPr id="6" name="スライド番号プレースホルダー 5"/>
          <p:cNvSpPr>
            <a:spLocks noGrp="1"/>
          </p:cNvSpPr>
          <p:nvPr>
            <p:ph type="sldNum" sz="quarter" idx="12"/>
          </p:nvPr>
        </p:nvSpPr>
        <p:spPr/>
        <p:txBody>
          <a:bodyPr/>
          <a:lstStyle/>
          <a:p>
            <a:fld id="{EE3DB209-DEBD-479C-8BB7-EABDCC48BEDB}" type="slidenum">
              <a:rPr lang="en-US" sz="2400" smtClean="0"/>
              <a:t>2</a:t>
            </a:fld>
            <a:endParaRPr lang="en-US" sz="2400" dirty="0"/>
          </a:p>
        </p:txBody>
      </p:sp>
    </p:spTree>
    <p:extLst>
      <p:ext uri="{BB962C8B-B14F-4D97-AF65-F5344CB8AC3E}">
        <p14:creationId xmlns:p14="http://schemas.microsoft.com/office/powerpoint/2010/main" val="100598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en-US" altLang="ja-JP" sz="3600" dirty="0"/>
              <a:t>Twitter</a:t>
            </a:r>
            <a:r>
              <a:rPr kumimoji="1" lang="ja-JP" altLang="en-US" sz="3600" dirty="0"/>
              <a:t>には多くの人の感情や行動が反映される。</a:t>
            </a:r>
            <a:endParaRPr kumimoji="1" lang="en-US" altLang="ja-JP" sz="3600" dirty="0"/>
          </a:p>
          <a:p>
            <a:pPr marL="0" indent="0">
              <a:buNone/>
            </a:pPr>
            <a:r>
              <a:rPr lang="ja-JP" altLang="en-US" sz="3600" dirty="0"/>
              <a:t>（リアルタイムに）</a:t>
            </a:r>
            <a:endParaRPr lang="en-US" altLang="ja-JP" sz="3600" dirty="0"/>
          </a:p>
          <a:p>
            <a:pPr marL="0" indent="0">
              <a:buNone/>
            </a:pPr>
            <a:endParaRPr lang="en-US" altLang="ja-JP" dirty="0"/>
          </a:p>
          <a:p>
            <a:pPr marL="0" indent="0">
              <a:buNone/>
            </a:pPr>
            <a:r>
              <a:rPr kumimoji="1" lang="en-US" altLang="ja-JP" sz="3600" dirty="0"/>
              <a:t>Twitter</a:t>
            </a:r>
            <a:r>
              <a:rPr lang="ja-JP" altLang="en-US" sz="3600" dirty="0"/>
              <a:t>の時系列変化に関する</a:t>
            </a:r>
            <a:r>
              <a:rPr kumimoji="1" lang="ja-JP" altLang="en-US" sz="3600" dirty="0"/>
              <a:t>研究が数多くある。</a:t>
            </a:r>
          </a:p>
        </p:txBody>
      </p:sp>
      <p:sp>
        <p:nvSpPr>
          <p:cNvPr id="6" name="スライド番号プレースホルダー 5"/>
          <p:cNvSpPr>
            <a:spLocks noGrp="1"/>
          </p:cNvSpPr>
          <p:nvPr>
            <p:ph type="sldNum" sz="quarter" idx="12"/>
          </p:nvPr>
        </p:nvSpPr>
        <p:spPr/>
        <p:txBody>
          <a:bodyPr/>
          <a:lstStyle/>
          <a:p>
            <a:fld id="{EE3DB209-DEBD-479C-8BB7-EABDCC48BEDB}" type="slidenum">
              <a:rPr lang="en-US" sz="2400" smtClean="0"/>
              <a:t>3</a:t>
            </a:fld>
            <a:endParaRPr lang="en-US" sz="2400" dirty="0"/>
          </a:p>
        </p:txBody>
      </p:sp>
    </p:spTree>
    <p:extLst>
      <p:ext uri="{BB962C8B-B14F-4D97-AF65-F5344CB8AC3E}">
        <p14:creationId xmlns:p14="http://schemas.microsoft.com/office/powerpoint/2010/main" val="376932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kumimoji="1" lang="ja-JP" altLang="en-US" dirty="0"/>
              <a:t>目的</a:t>
            </a:r>
          </a:p>
        </p:txBody>
      </p:sp>
      <p:sp>
        <p:nvSpPr>
          <p:cNvPr id="3" name="コンテンツ プレースホルダー 2"/>
          <p:cNvSpPr>
            <a:spLocks noGrp="1"/>
          </p:cNvSpPr>
          <p:nvPr>
            <p:ph idx="1"/>
          </p:nvPr>
        </p:nvSpPr>
        <p:spPr/>
        <p:txBody>
          <a:bodyPr>
            <a:normAutofit/>
          </a:bodyPr>
          <a:lstStyle/>
          <a:p>
            <a:pPr marL="0" indent="0">
              <a:buNone/>
            </a:pPr>
            <a:r>
              <a:rPr lang="en-US" altLang="ja-JP" sz="3600" dirty="0"/>
              <a:t>Twitter</a:t>
            </a:r>
            <a:r>
              <a:rPr lang="ja-JP" altLang="en-US" sz="3600" dirty="0"/>
              <a:t>における様々な感情・行動表現の</a:t>
            </a:r>
            <a:endParaRPr lang="en-US" altLang="ja-JP" sz="3600" dirty="0"/>
          </a:p>
          <a:p>
            <a:pPr marL="0" indent="0">
              <a:buNone/>
            </a:pPr>
            <a:r>
              <a:rPr lang="ja-JP" altLang="en-US" sz="3600" dirty="0"/>
              <a:t>時系列変化を観察する。　</a:t>
            </a:r>
            <a:endParaRPr lang="en-US" altLang="ja-JP" sz="3600" dirty="0"/>
          </a:p>
          <a:p>
            <a:pPr marL="0" indent="0">
              <a:buNone/>
            </a:pPr>
            <a:endParaRPr lang="en-US" altLang="ja-JP" sz="3600" dirty="0"/>
          </a:p>
          <a:p>
            <a:pPr marL="0" indent="0">
              <a:buNone/>
            </a:pPr>
            <a:r>
              <a:rPr lang="ja-JP" altLang="en-US" sz="3600" dirty="0"/>
              <a:t>特定の時刻や曜日によって増えたり減ったりする</a:t>
            </a:r>
            <a:endParaRPr lang="en-US" altLang="ja-JP" sz="3600" dirty="0"/>
          </a:p>
          <a:p>
            <a:pPr marL="0" indent="0">
              <a:buNone/>
            </a:pPr>
            <a:r>
              <a:rPr lang="ja-JP" altLang="en-US" sz="3600" dirty="0"/>
              <a:t>形容詞・動詞を抽出し、</a:t>
            </a:r>
            <a:endParaRPr lang="en-US" altLang="ja-JP" sz="3600" dirty="0"/>
          </a:p>
          <a:p>
            <a:pPr marL="0" indent="0">
              <a:buNone/>
            </a:pPr>
            <a:r>
              <a:rPr lang="ja-JP" altLang="en-US" sz="3600" dirty="0"/>
              <a:t>利用者の行動パターンとして分析する。</a:t>
            </a:r>
            <a:endParaRPr lang="en-US" altLang="ja-JP" sz="3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4</a:t>
            </a:fld>
            <a:endParaRPr lang="en-US" sz="2400" dirty="0"/>
          </a:p>
        </p:txBody>
      </p:sp>
    </p:spTree>
    <p:extLst>
      <p:ext uri="{BB962C8B-B14F-4D97-AF65-F5344CB8AC3E}">
        <p14:creationId xmlns:p14="http://schemas.microsoft.com/office/powerpoint/2010/main" val="122840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dirty="0"/>
              <a:t>先行研究</a:t>
            </a:r>
            <a:r>
              <a:rPr kumimoji="1" lang="en-US" altLang="ja-JP" dirty="0"/>
              <a:t>1</a:t>
            </a:r>
            <a:endParaRPr kumimoji="1" lang="ja-JP" altLang="en-US" dirty="0"/>
          </a:p>
        </p:txBody>
      </p:sp>
      <p:sp>
        <p:nvSpPr>
          <p:cNvPr id="3" name="コンテンツ プレースホルダー 2"/>
          <p:cNvSpPr>
            <a:spLocks noGrp="1"/>
          </p:cNvSpPr>
          <p:nvPr>
            <p:ph idx="1"/>
          </p:nvPr>
        </p:nvSpPr>
        <p:spPr>
          <a:xfrm>
            <a:off x="838200" y="1463040"/>
            <a:ext cx="10515600" cy="4713924"/>
          </a:xfrm>
        </p:spPr>
        <p:txBody>
          <a:bodyPr>
            <a:normAutofit/>
          </a:bodyPr>
          <a:lstStyle/>
          <a:p>
            <a:pPr marL="0" indent="0" algn="ctr">
              <a:lnSpc>
                <a:spcPct val="100000"/>
              </a:lnSpc>
              <a:buNone/>
            </a:pPr>
            <a:r>
              <a:rPr lang="ja-JP" altLang="en-US" sz="3600" b="1" dirty="0"/>
              <a:t>ソーシャルメディアを用いた</a:t>
            </a:r>
            <a:endParaRPr lang="en-US" altLang="ja-JP" sz="3600" b="1" dirty="0"/>
          </a:p>
          <a:p>
            <a:pPr marL="0" indent="0" algn="ctr">
              <a:lnSpc>
                <a:spcPct val="100000"/>
              </a:lnSpc>
              <a:buNone/>
            </a:pPr>
            <a:r>
              <a:rPr lang="ja-JP" altLang="en-US" sz="3600" b="1" dirty="0"/>
              <a:t>新型コロナ禍における感情変化の分析</a:t>
            </a:r>
            <a:r>
              <a:rPr lang="en-US" altLang="ja-JP" sz="2400" b="1" dirty="0"/>
              <a:t>(</a:t>
            </a:r>
            <a:r>
              <a:rPr lang="ja-JP" altLang="en-US" sz="2400" b="1" dirty="0"/>
              <a:t>鳥海ら</a:t>
            </a:r>
            <a:r>
              <a:rPr lang="en-US" altLang="ja-JP" sz="2400" b="1" dirty="0"/>
              <a:t>,2020)</a:t>
            </a:r>
          </a:p>
          <a:p>
            <a:pPr marL="0" indent="0">
              <a:lnSpc>
                <a:spcPct val="100000"/>
              </a:lnSpc>
              <a:buNone/>
            </a:pPr>
            <a:endParaRPr kumimoji="1" lang="en-US" altLang="ja-JP" dirty="0"/>
          </a:p>
          <a:p>
            <a:pPr marL="0" indent="0">
              <a:lnSpc>
                <a:spcPct val="100000"/>
              </a:lnSpc>
              <a:buNone/>
            </a:pPr>
            <a:r>
              <a:rPr lang="ja-JP" altLang="en-US" sz="2400" dirty="0"/>
              <a:t>対象：日本語</a:t>
            </a:r>
            <a:r>
              <a:rPr lang="en-US" altLang="ja-JP" sz="2400" dirty="0"/>
              <a:t>Tweet</a:t>
            </a:r>
            <a:r>
              <a:rPr lang="ja-JP" altLang="en-US" sz="2400" dirty="0"/>
              <a:t>のサンプリングデータ</a:t>
            </a:r>
            <a:endParaRPr lang="en-US" altLang="ja-JP" sz="2400" dirty="0"/>
          </a:p>
          <a:p>
            <a:pPr marL="0" indent="0">
              <a:lnSpc>
                <a:spcPct val="100000"/>
              </a:lnSpc>
              <a:buNone/>
            </a:pPr>
            <a:r>
              <a:rPr lang="ja-JP" altLang="en-US" sz="2400" dirty="0"/>
              <a:t>期間：</a:t>
            </a:r>
            <a:r>
              <a:rPr lang="en-US" altLang="ja-JP" sz="2400" dirty="0">
                <a:effectLst/>
                <a:latin typeface="游明朝" panose="02020400000000000000" pitchFamily="18" charset="-128"/>
                <a:ea typeface="ＭＳ Ｐ明朝" panose="02020600040205080304" pitchFamily="18" charset="-128"/>
                <a:cs typeface="Times New Roman" panose="02020603050405020304" pitchFamily="18" charset="0"/>
              </a:rPr>
              <a:t>2020/1/17-4/30</a:t>
            </a:r>
            <a:endParaRPr lang="en-US" altLang="ja-JP" sz="2400" dirty="0"/>
          </a:p>
          <a:p>
            <a:pPr marL="0" indent="0">
              <a:lnSpc>
                <a:spcPct val="100000"/>
              </a:lnSpc>
              <a:buNone/>
            </a:pPr>
            <a:r>
              <a:rPr lang="ja-JP" altLang="en-US" sz="2400" dirty="0"/>
              <a:t>手法</a:t>
            </a:r>
            <a:r>
              <a:rPr kumimoji="1" lang="ja-JP" altLang="en-US" sz="2400" dirty="0"/>
              <a:t>：ユーザの偏りの評価、感情成分の時間的変化</a:t>
            </a:r>
            <a:endParaRPr lang="en-US" altLang="ja-JP" sz="2400" dirty="0"/>
          </a:p>
          <a:p>
            <a:pPr marL="0" indent="0">
              <a:lnSpc>
                <a:spcPct val="100000"/>
              </a:lnSpc>
              <a:buNone/>
            </a:pPr>
            <a:r>
              <a:rPr lang="ja-JP" altLang="en-US" sz="2400" dirty="0"/>
              <a:t>結果：</a:t>
            </a:r>
            <a:r>
              <a:rPr lang="en-US" altLang="ja-JP" sz="2400" dirty="0"/>
              <a:t>3</a:t>
            </a:r>
            <a:r>
              <a:rPr lang="ja-JP" altLang="en-US" sz="2400" dirty="0"/>
              <a:t>月の三連休中に存在したと言われる「気の緩み」の存在を示唆する</a:t>
            </a:r>
            <a:endParaRPr lang="en-US" altLang="ja-JP" sz="2400" dirty="0"/>
          </a:p>
          <a:p>
            <a:pPr marL="0" indent="0">
              <a:lnSpc>
                <a:spcPct val="100000"/>
              </a:lnSpc>
              <a:buNone/>
            </a:pPr>
            <a:r>
              <a:rPr lang="ja-JP" altLang="en-US" sz="2400" dirty="0"/>
              <a:t>　　　　集合現象が観測された。</a:t>
            </a:r>
            <a:endParaRPr lang="en-US" altLang="ja-JP" sz="24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5</a:t>
            </a:fld>
            <a:endParaRPr lang="en-US" sz="2400" dirty="0"/>
          </a:p>
        </p:txBody>
      </p:sp>
    </p:spTree>
    <p:extLst>
      <p:ext uri="{BB962C8B-B14F-4D97-AF65-F5344CB8AC3E}">
        <p14:creationId xmlns:p14="http://schemas.microsoft.com/office/powerpoint/2010/main" val="281440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dirty="0"/>
              <a:t>先行研究</a:t>
            </a:r>
            <a:r>
              <a:rPr kumimoji="1" lang="en-US" altLang="ja-JP" dirty="0"/>
              <a:t>2</a:t>
            </a:r>
            <a:endParaRPr kumimoji="1" lang="ja-JP" altLang="en-US" dirty="0"/>
          </a:p>
        </p:txBody>
      </p:sp>
      <p:sp>
        <p:nvSpPr>
          <p:cNvPr id="3" name="コンテンツ プレースホルダー 2"/>
          <p:cNvSpPr>
            <a:spLocks noGrp="1"/>
          </p:cNvSpPr>
          <p:nvPr>
            <p:ph idx="1"/>
          </p:nvPr>
        </p:nvSpPr>
        <p:spPr>
          <a:xfrm>
            <a:off x="838200" y="1449978"/>
            <a:ext cx="10515600" cy="4726986"/>
          </a:xfrm>
        </p:spPr>
        <p:txBody>
          <a:bodyPr>
            <a:normAutofit lnSpcReduction="10000"/>
          </a:bodyPr>
          <a:lstStyle/>
          <a:p>
            <a:pPr marL="0" indent="0" algn="r">
              <a:lnSpc>
                <a:spcPct val="100000"/>
              </a:lnSpc>
              <a:buNone/>
            </a:pPr>
            <a:r>
              <a:rPr lang="en-US" altLang="ja-JP" b="1" dirty="0">
                <a:effectLst/>
                <a:latin typeface="游明朝" panose="02020400000000000000" pitchFamily="18" charset="-128"/>
                <a:ea typeface="ＭＳ Ｐ明朝" panose="02020600040205080304" pitchFamily="18" charset="-128"/>
                <a:cs typeface="Times New Roman" panose="02020603050405020304" pitchFamily="18" charset="0"/>
              </a:rPr>
              <a:t>Diurnal variations of psychometric indicators in Twitter content</a:t>
            </a:r>
            <a:r>
              <a:rPr lang="en-US" altLang="ja-JP" sz="2400" b="1" dirty="0">
                <a:effectLst/>
                <a:latin typeface="游明朝" panose="02020400000000000000" pitchFamily="18" charset="-128"/>
                <a:ea typeface="ＭＳ Ｐ明朝" panose="02020600040205080304" pitchFamily="18" charset="-128"/>
                <a:cs typeface="Times New Roman" panose="02020603050405020304" pitchFamily="18" charset="0"/>
              </a:rPr>
              <a:t> </a:t>
            </a:r>
          </a:p>
          <a:p>
            <a:pPr marL="0" indent="0" algn="r">
              <a:lnSpc>
                <a:spcPct val="100000"/>
              </a:lnSpc>
              <a:buNone/>
            </a:pPr>
            <a:r>
              <a:rPr lang="en-US" altLang="ja-JP" sz="2400" b="1" dirty="0"/>
              <a:t>(</a:t>
            </a:r>
            <a:r>
              <a:rPr lang="en-US" altLang="ja-JP" sz="1800" dirty="0" err="1">
                <a:effectLst/>
                <a:latin typeface="游明朝" panose="02020400000000000000" pitchFamily="18" charset="-128"/>
                <a:ea typeface="ＭＳ Ｐ明朝" panose="02020600040205080304" pitchFamily="18" charset="-128"/>
                <a:cs typeface="Times New Roman" panose="02020603050405020304" pitchFamily="18" charset="0"/>
              </a:rPr>
              <a:t>Dzogang</a:t>
            </a:r>
            <a:r>
              <a:rPr lang="ja-JP" altLang="en-US" sz="2400" b="1" dirty="0"/>
              <a:t>ら</a:t>
            </a:r>
            <a:r>
              <a:rPr lang="en-US" altLang="ja-JP" sz="2400" b="1" dirty="0"/>
              <a:t>,2018)</a:t>
            </a:r>
          </a:p>
          <a:p>
            <a:pPr marL="0" indent="0">
              <a:lnSpc>
                <a:spcPct val="100000"/>
              </a:lnSpc>
              <a:buNone/>
            </a:pPr>
            <a:endParaRPr lang="en-US" altLang="ja-JP" sz="2400" dirty="0"/>
          </a:p>
          <a:p>
            <a:pPr marL="0" indent="0">
              <a:lnSpc>
                <a:spcPct val="100000"/>
              </a:lnSpc>
              <a:buNone/>
            </a:pPr>
            <a:r>
              <a:rPr lang="ja-JP" altLang="en-US" sz="2400" dirty="0"/>
              <a:t>対象：英国の</a:t>
            </a:r>
            <a:r>
              <a:rPr lang="en-US" altLang="ja-JP" sz="2400" dirty="0"/>
              <a:t>54</a:t>
            </a:r>
            <a:r>
              <a:rPr lang="ja-JP" altLang="en-US" sz="2400" dirty="0"/>
              <a:t>都市から</a:t>
            </a:r>
            <a:r>
              <a:rPr lang="en-US" altLang="ja-JP" sz="2400" dirty="0"/>
              <a:t>Twitter</a:t>
            </a:r>
            <a:r>
              <a:rPr lang="ja-JP" altLang="en-US" sz="2400" dirty="0"/>
              <a:t>に投稿された約</a:t>
            </a:r>
            <a:r>
              <a:rPr lang="en-US" altLang="ja-JP" sz="2400" dirty="0"/>
              <a:t>8</a:t>
            </a:r>
            <a:r>
              <a:rPr lang="ja-JP" altLang="en-US" sz="2400" dirty="0"/>
              <a:t>億件の</a:t>
            </a:r>
            <a:r>
              <a:rPr lang="en-US" altLang="ja-JP" sz="2400" dirty="0"/>
              <a:t>Tweet</a:t>
            </a:r>
            <a:r>
              <a:rPr lang="ja-JP" altLang="en-US" sz="2400" dirty="0"/>
              <a:t>、</a:t>
            </a:r>
            <a:r>
              <a:rPr lang="en-US" altLang="ja-JP" sz="2400" dirty="0"/>
              <a:t>70</a:t>
            </a:r>
            <a:r>
              <a:rPr lang="ja-JP" altLang="en-US" sz="2400" dirty="0"/>
              <a:t>億の単語</a:t>
            </a:r>
            <a:endParaRPr lang="en-US" altLang="ja-JP" sz="2400" dirty="0"/>
          </a:p>
          <a:p>
            <a:pPr marL="0" indent="0">
              <a:lnSpc>
                <a:spcPct val="100000"/>
              </a:lnSpc>
              <a:buNone/>
            </a:pPr>
            <a:r>
              <a:rPr lang="ja-JP" altLang="en-US" sz="2400" dirty="0"/>
              <a:t>期間：</a:t>
            </a:r>
            <a:r>
              <a:rPr lang="en-US" altLang="ja-JP" sz="2400" dirty="0"/>
              <a:t>2010 – 2014</a:t>
            </a:r>
          </a:p>
          <a:p>
            <a:pPr marL="0" indent="0">
              <a:lnSpc>
                <a:spcPct val="100000"/>
              </a:lnSpc>
              <a:buNone/>
            </a:pPr>
            <a:r>
              <a:rPr lang="ja-JP" altLang="en-US" sz="2400" dirty="0"/>
              <a:t>手法：</a:t>
            </a:r>
            <a:r>
              <a:rPr lang="en-US" altLang="ja-JP" sz="2400" dirty="0"/>
              <a:t>LIWC</a:t>
            </a:r>
            <a:r>
              <a:rPr lang="ja-JP" altLang="en-US" sz="2400" dirty="0"/>
              <a:t>（語彙を抽象化してカテゴリ化するためのツール）</a:t>
            </a:r>
            <a:endParaRPr lang="en-US" altLang="ja-JP" sz="2400" dirty="0"/>
          </a:p>
          <a:p>
            <a:pPr marL="0" indent="0">
              <a:lnSpc>
                <a:spcPct val="100000"/>
              </a:lnSpc>
              <a:buNone/>
            </a:pPr>
            <a:r>
              <a:rPr lang="ja-JP" altLang="en-US" sz="2400" dirty="0"/>
              <a:t>　　　　</a:t>
            </a:r>
            <a:r>
              <a:rPr lang="en-US" altLang="ja-JP" sz="2400" dirty="0"/>
              <a:t>73</a:t>
            </a:r>
            <a:r>
              <a:rPr lang="ja-JP" altLang="en-US" sz="2400" dirty="0"/>
              <a:t>の心理測定変数を測定</a:t>
            </a:r>
            <a:endParaRPr lang="en-US" altLang="ja-JP" sz="2400" dirty="0"/>
          </a:p>
          <a:p>
            <a:pPr marL="0" indent="0">
              <a:lnSpc>
                <a:spcPct val="100000"/>
              </a:lnSpc>
              <a:buNone/>
            </a:pPr>
            <a:endParaRPr lang="en-US" altLang="ja-JP" sz="2400" dirty="0"/>
          </a:p>
          <a:p>
            <a:pPr marL="0" indent="0">
              <a:lnSpc>
                <a:spcPct val="100000"/>
              </a:lnSpc>
              <a:buNone/>
            </a:pPr>
            <a:r>
              <a:rPr lang="en-US" altLang="ja-JP" dirty="0"/>
              <a:t>5:00-6:00</a:t>
            </a:r>
            <a:r>
              <a:rPr lang="ja-JP" altLang="en-US" dirty="0"/>
              <a:t>　→　</a:t>
            </a:r>
            <a:r>
              <a:rPr lang="en-US" altLang="ja-JP" dirty="0"/>
              <a:t>F1</a:t>
            </a:r>
            <a:r>
              <a:rPr lang="ja-JP" altLang="en-US" dirty="0"/>
              <a:t>：分析的思考　</a:t>
            </a:r>
            <a:endParaRPr lang="en-US" altLang="ja-JP" dirty="0"/>
          </a:p>
          <a:p>
            <a:pPr marL="0" indent="0">
              <a:lnSpc>
                <a:spcPct val="100000"/>
              </a:lnSpc>
              <a:buNone/>
            </a:pPr>
            <a:r>
              <a:rPr lang="en-US" altLang="ja-JP" dirty="0"/>
              <a:t>3:00-4:00</a:t>
            </a:r>
            <a:r>
              <a:rPr lang="ja-JP" altLang="en-US" dirty="0"/>
              <a:t>　→　</a:t>
            </a:r>
            <a:r>
              <a:rPr lang="en-US" altLang="ja-JP" dirty="0"/>
              <a:t>F2</a:t>
            </a:r>
            <a:r>
              <a:rPr lang="ja-JP" altLang="en-US" dirty="0"/>
              <a:t>：実存的思考　</a:t>
            </a:r>
            <a:endParaRPr lang="en-US" altLang="ja-JP"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6</a:t>
            </a:fld>
            <a:endParaRPr lang="en-US" sz="2400" dirty="0"/>
          </a:p>
        </p:txBody>
      </p:sp>
    </p:spTree>
    <p:extLst>
      <p:ext uri="{BB962C8B-B14F-4D97-AF65-F5344CB8AC3E}">
        <p14:creationId xmlns:p14="http://schemas.microsoft.com/office/powerpoint/2010/main" val="211430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922A915-56D4-46F1-8DBB-4225EE7B2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353" y="721053"/>
            <a:ext cx="3765176" cy="4840941"/>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47E0EE5A-E712-4CC7-A4AD-0F55339A947B}"/>
              </a:ext>
            </a:extLst>
          </p:cNvPr>
          <p:cNvSpPr>
            <a:spLocks noChangeArrowheads="1"/>
          </p:cNvSpPr>
          <p:nvPr>
            <p:ph type="body" idx="4294967295"/>
          </p:nvPr>
        </p:nvSpPr>
        <p:spPr>
          <a:xfrm>
            <a:off x="1972235" y="246530"/>
            <a:ext cx="8258735" cy="287899"/>
          </a:xfrm>
          <a:noFill/>
          <a:ln/>
        </p:spPr>
        <p:txBody>
          <a:bodyPr>
            <a:spAutoFit/>
          </a:bodyPr>
          <a:lstStyle/>
          <a:p>
            <a:pPr marL="0" indent="0" algn="ctr">
              <a:spcBef>
                <a:spcPct val="0"/>
              </a:spcBef>
              <a:buNone/>
            </a:pPr>
            <a:r>
              <a:rPr lang="en-US" altLang="ja-JP" sz="1412" b="1">
                <a:solidFill>
                  <a:schemeClr val="tx2"/>
                </a:solidFill>
                <a:ea typeface="ＭＳ Ｐゴシック" panose="020B0600070205080204" pitchFamily="50" charset="-128"/>
              </a:rPr>
              <a:t>Fig 3. Leading factors behind the Diurnal Variation Profile of the 73 psychometric categories.</a:t>
            </a:r>
          </a:p>
        </p:txBody>
      </p:sp>
      <p:sp>
        <p:nvSpPr>
          <p:cNvPr id="4100" name="Text Box 4">
            <a:extLst>
              <a:ext uri="{FF2B5EF4-FFF2-40B4-BE49-F238E27FC236}">
                <a16:creationId xmlns:a16="http://schemas.microsoft.com/office/drawing/2014/main" id="{EC36DD00-0C05-4FF9-A5FB-035DB5AD5ECD}"/>
              </a:ext>
            </a:extLst>
          </p:cNvPr>
          <p:cNvSpPr txBox="1">
            <a:spLocks noChangeArrowheads="1"/>
          </p:cNvSpPr>
          <p:nvPr/>
        </p:nvSpPr>
        <p:spPr bwMode="auto">
          <a:xfrm>
            <a:off x="2050676" y="5748618"/>
            <a:ext cx="8101853" cy="5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ja-JP" sz="1059">
                <a:ea typeface="ＭＳ Ｐゴシック" panose="020B0600070205080204" pitchFamily="50" charset="-128"/>
              </a:rPr>
              <a:t>Dzogang F, Lightman S, Cristianini N (2018) Diurnal variations of psychometric indicators in Twitter content. PLOS ONE 13(6): e0197002. https://doi.org/10.1371/journal.pone.0197002</a:t>
            </a:r>
          </a:p>
          <a:p>
            <a:pPr eaLnBrk="1" hangingPunct="1"/>
            <a:r>
              <a:rPr lang="en-US" altLang="ja-JP" sz="1059">
                <a:ea typeface="ＭＳ Ｐゴシック" panose="020B0600070205080204" pitchFamily="50" charset="-128"/>
                <a:hlinkClick r:id="rId4"/>
              </a:rPr>
              <a:t>https://journals.plos.org/plosone/article?id=10.1371/journal.pone.0197002</a:t>
            </a:r>
            <a:endParaRPr lang="en-US" altLang="ja-JP" sz="1059">
              <a:ea typeface="ＭＳ Ｐゴシック" panose="020B0600070205080204" pitchFamily="50" charset="-128"/>
            </a:endParaRPr>
          </a:p>
        </p:txBody>
      </p:sp>
      <p:pic>
        <p:nvPicPr>
          <p:cNvPr id="4101" name="Picture 5">
            <a:extLst>
              <a:ext uri="{FF2B5EF4-FFF2-40B4-BE49-F238E27FC236}">
                <a16:creationId xmlns:a16="http://schemas.microsoft.com/office/drawing/2014/main" id="{7378EFD5-D1E4-4C4B-9A4A-7ABCCDCCE4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3941" y="6152030"/>
            <a:ext cx="4493559" cy="649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予備実験：準備</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lnSpc>
                <a:spcPct val="100000"/>
              </a:lnSpc>
              <a:buNone/>
            </a:pPr>
            <a:r>
              <a:rPr lang="ja-JP" altLang="en-US" dirty="0"/>
              <a:t>対象：言語設定が日本語である</a:t>
            </a:r>
            <a:r>
              <a:rPr lang="en-US" altLang="ja-JP" dirty="0"/>
              <a:t>Tweet5000</a:t>
            </a:r>
            <a:r>
              <a:rPr lang="ja-JP" altLang="en-US" dirty="0"/>
              <a:t>個</a:t>
            </a:r>
            <a:endParaRPr lang="en-US" altLang="ja-JP" dirty="0"/>
          </a:p>
          <a:p>
            <a:pPr marL="0" indent="0">
              <a:lnSpc>
                <a:spcPct val="100000"/>
              </a:lnSpc>
              <a:buNone/>
            </a:pPr>
            <a:r>
              <a:rPr lang="ja-JP" altLang="en-US" dirty="0"/>
              <a:t>期間：</a:t>
            </a:r>
            <a:r>
              <a:rPr lang="en-US" altLang="ja-JP" dirty="0"/>
              <a:t>2020/9/23 7:00-8:00</a:t>
            </a:r>
          </a:p>
          <a:p>
            <a:pPr marL="0" indent="0">
              <a:lnSpc>
                <a:spcPct val="100000"/>
              </a:lnSpc>
              <a:buNone/>
            </a:pPr>
            <a:endParaRPr lang="en-US" altLang="ja-JP" sz="3600" dirty="0"/>
          </a:p>
          <a:p>
            <a:pPr marL="0" indent="0">
              <a:lnSpc>
                <a:spcPct val="100000"/>
              </a:lnSpc>
              <a:buNone/>
            </a:pPr>
            <a:r>
              <a:rPr lang="ja-JP" altLang="en-US" sz="3600" dirty="0"/>
              <a:t>①</a:t>
            </a:r>
            <a:r>
              <a:rPr lang="en-US" altLang="ja-JP" sz="3600" dirty="0"/>
              <a:t>API</a:t>
            </a:r>
            <a:r>
              <a:rPr lang="ja-JP" altLang="en-US" sz="3600" dirty="0"/>
              <a:t>で全ツイートの１％をサンプリング</a:t>
            </a:r>
            <a:endParaRPr lang="en-US" altLang="ja-JP" sz="3600" dirty="0"/>
          </a:p>
          <a:p>
            <a:pPr marL="0" indent="0">
              <a:lnSpc>
                <a:spcPct val="100000"/>
              </a:lnSpc>
              <a:buNone/>
            </a:pPr>
            <a:r>
              <a:rPr lang="ja-JP" altLang="en-US" sz="3600" dirty="0"/>
              <a:t>②</a:t>
            </a:r>
            <a:r>
              <a:rPr lang="en-US" altLang="ja-JP" sz="3600" dirty="0" err="1"/>
              <a:t>MeCab</a:t>
            </a:r>
            <a:r>
              <a:rPr lang="ja-JP" altLang="en-US" sz="3600" dirty="0"/>
              <a:t>で形態素解析（単語分割）</a:t>
            </a:r>
            <a:endParaRPr lang="en-US" altLang="ja-JP" sz="3600" dirty="0"/>
          </a:p>
          <a:p>
            <a:pPr marL="0" indent="0">
              <a:lnSpc>
                <a:spcPct val="100000"/>
              </a:lnSpc>
              <a:buNone/>
            </a:pPr>
            <a:r>
              <a:rPr lang="ja-JP" altLang="en-US" sz="3600" dirty="0"/>
              <a:t>➂形容詞・動詞を抽出</a:t>
            </a:r>
            <a:endParaRPr lang="en-US" altLang="ja-JP" sz="3600" dirty="0"/>
          </a:p>
          <a:p>
            <a:pPr marL="0" indent="0">
              <a:lnSpc>
                <a:spcPct val="100000"/>
              </a:lnSpc>
              <a:buNone/>
            </a:pPr>
            <a:r>
              <a:rPr lang="ja-JP" altLang="en-US" sz="3600" dirty="0"/>
              <a:t>④出現数の多い順に出力</a:t>
            </a:r>
            <a:endParaRPr lang="en-US" altLang="ja-JP" sz="3600" dirty="0"/>
          </a:p>
          <a:p>
            <a:pPr marL="0" indent="0">
              <a:buNone/>
            </a:pPr>
            <a:endParaRPr lang="en-US" altLang="ja-JP" sz="4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8</a:t>
            </a:fld>
            <a:endParaRPr lang="en-US" sz="2400" dirty="0"/>
          </a:p>
        </p:txBody>
      </p:sp>
    </p:spTree>
    <p:extLst>
      <p:ext uri="{BB962C8B-B14F-4D97-AF65-F5344CB8AC3E}">
        <p14:creationId xmlns:p14="http://schemas.microsoft.com/office/powerpoint/2010/main" val="14349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予備実験：準備</a:t>
            </a:r>
            <a:endParaRPr kumimoji="1" lang="ja-JP" altLang="en-US" dirty="0"/>
          </a:p>
        </p:txBody>
      </p:sp>
      <p:sp>
        <p:nvSpPr>
          <p:cNvPr id="3" name="コンテンツ プレースホルダー 2"/>
          <p:cNvSpPr>
            <a:spLocks noGrp="1"/>
          </p:cNvSpPr>
          <p:nvPr>
            <p:ph idx="1"/>
          </p:nvPr>
        </p:nvSpPr>
        <p:spPr>
          <a:xfrm>
            <a:off x="838200" y="1825625"/>
            <a:ext cx="10515600" cy="4667250"/>
          </a:xfrm>
        </p:spPr>
        <p:txBody>
          <a:bodyPr>
            <a:normAutofit lnSpcReduction="10000"/>
          </a:bodyPr>
          <a:lstStyle/>
          <a:p>
            <a:pPr marL="0" indent="0">
              <a:buNone/>
            </a:pPr>
            <a:r>
              <a:rPr lang="ja-JP" altLang="en-US" sz="3200" dirty="0"/>
              <a:t>取得した属性情報</a:t>
            </a:r>
            <a:endParaRPr lang="en-US" altLang="ja-JP" sz="3200" dirty="0"/>
          </a:p>
          <a:p>
            <a:pPr marL="0" indent="0">
              <a:buNone/>
            </a:pPr>
            <a:endParaRPr lang="en-US" altLang="ja-JP" sz="3200" dirty="0"/>
          </a:p>
          <a:p>
            <a:pPr marL="0" indent="0">
              <a:buNone/>
            </a:pPr>
            <a:r>
              <a:rPr lang="en-US" altLang="ja-JP" sz="2800" b="0" dirty="0" err="1">
                <a:solidFill>
                  <a:srgbClr val="CE9178"/>
                </a:solidFill>
                <a:effectLst/>
                <a:latin typeface="Consolas" panose="020B0609020204030204" pitchFamily="49" charset="0"/>
              </a:rPr>
              <a:t>created_at</a:t>
            </a:r>
            <a:r>
              <a:rPr lang="en-US" altLang="ja-JP" sz="2800" b="0" dirty="0">
                <a:solidFill>
                  <a:srgbClr val="CE9178"/>
                </a:solidFill>
                <a:effectLst/>
                <a:latin typeface="Consolas" panose="020B0609020204030204" pitchFamily="49" charset="0"/>
              </a:rPr>
              <a:t>	</a:t>
            </a:r>
            <a:r>
              <a:rPr lang="en-US" altLang="ja-JP" dirty="0">
                <a:solidFill>
                  <a:srgbClr val="CE9178"/>
                </a:solidFill>
                <a:latin typeface="Consolas" panose="020B0609020204030204" pitchFamily="49" charset="0"/>
              </a:rPr>
              <a:t>	</a:t>
            </a:r>
            <a:r>
              <a:rPr lang="en-US" altLang="ja-JP" dirty="0">
                <a:latin typeface="Consolas" panose="020B0609020204030204" pitchFamily="49" charset="0"/>
              </a:rPr>
              <a:t>Tweet</a:t>
            </a:r>
            <a:r>
              <a:rPr lang="ja-JP" altLang="en-US" dirty="0">
                <a:latin typeface="Consolas" panose="020B0609020204030204" pitchFamily="49" charset="0"/>
              </a:rPr>
              <a:t>の作成時刻</a:t>
            </a:r>
            <a:endParaRPr lang="en-US" altLang="ja-JP" sz="2800" b="0" dirty="0">
              <a:solidFill>
                <a:srgbClr val="CE9178"/>
              </a:solidFill>
              <a:effectLst/>
              <a:latin typeface="Consolas" panose="020B0609020204030204" pitchFamily="49" charset="0"/>
            </a:endParaRPr>
          </a:p>
          <a:p>
            <a:pPr marL="0" indent="0">
              <a:buNone/>
            </a:pPr>
            <a:r>
              <a:rPr lang="en-US" altLang="ja-JP" dirty="0" err="1">
                <a:solidFill>
                  <a:srgbClr val="CE9178"/>
                </a:solidFill>
                <a:latin typeface="Consolas" panose="020B0609020204030204" pitchFamily="49" charset="0"/>
              </a:rPr>
              <a:t>a</a:t>
            </a:r>
            <a:r>
              <a:rPr lang="en-US" altLang="ja-JP" sz="2800" b="0" dirty="0" err="1">
                <a:solidFill>
                  <a:srgbClr val="CE9178"/>
                </a:solidFill>
                <a:effectLst/>
                <a:latin typeface="Consolas" panose="020B0609020204030204" pitchFamily="49" charset="0"/>
              </a:rPr>
              <a:t>uthor_id</a:t>
            </a:r>
            <a:r>
              <a:rPr lang="en-US" altLang="ja-JP" sz="2800" b="0" dirty="0">
                <a:solidFill>
                  <a:srgbClr val="CE9178"/>
                </a:solidFill>
                <a:effectLst/>
                <a:latin typeface="Consolas" panose="020B0609020204030204" pitchFamily="49" charset="0"/>
              </a:rPr>
              <a:t>			</a:t>
            </a:r>
            <a:r>
              <a:rPr lang="en-US" altLang="ja-JP" sz="2800" b="0" dirty="0">
                <a:effectLst/>
                <a:latin typeface="Consolas" panose="020B0609020204030204" pitchFamily="49" charset="0"/>
              </a:rPr>
              <a:t>Tweet</a:t>
            </a:r>
            <a:r>
              <a:rPr lang="ja-JP" altLang="en-US" sz="2800" b="0" dirty="0">
                <a:effectLst/>
                <a:latin typeface="Consolas" panose="020B0609020204030204" pitchFamily="49" charset="0"/>
              </a:rPr>
              <a:t>した人のユーザ</a:t>
            </a:r>
            <a:r>
              <a:rPr lang="en-US" altLang="ja-JP" sz="2800" b="0" dirty="0">
                <a:effectLst/>
                <a:latin typeface="Consolas" panose="020B0609020204030204" pitchFamily="49" charset="0"/>
              </a:rPr>
              <a:t>ID</a:t>
            </a:r>
            <a:endParaRPr lang="en-US" altLang="ja-JP" sz="2800" b="0" dirty="0">
              <a:solidFill>
                <a:srgbClr val="CE9178"/>
              </a:solidFill>
              <a:effectLst/>
              <a:latin typeface="Consolas" panose="020B0609020204030204" pitchFamily="49" charset="0"/>
            </a:endParaRPr>
          </a:p>
          <a:p>
            <a:pPr marL="0" indent="0">
              <a:buNone/>
            </a:pPr>
            <a:r>
              <a:rPr lang="en-US" altLang="ja-JP" sz="2800" b="0" dirty="0">
                <a:solidFill>
                  <a:srgbClr val="CE9178"/>
                </a:solidFill>
                <a:effectLst/>
                <a:latin typeface="Consolas" panose="020B0609020204030204" pitchFamily="49" charset="0"/>
              </a:rPr>
              <a:t>lang				</a:t>
            </a:r>
            <a:r>
              <a:rPr lang="ja-JP" altLang="en-US" sz="2800" b="0" dirty="0">
                <a:effectLst/>
                <a:latin typeface="Consolas" panose="020B0609020204030204" pitchFamily="49" charset="0"/>
              </a:rPr>
              <a:t>ユーザの言語設定（「</a:t>
            </a:r>
            <a:r>
              <a:rPr lang="en-US" altLang="ja-JP" sz="2800" b="0" dirty="0">
                <a:effectLst/>
                <a:latin typeface="Consolas" panose="020B0609020204030204" pitchFamily="49" charset="0"/>
              </a:rPr>
              <a:t>ja</a:t>
            </a:r>
            <a:r>
              <a:rPr lang="ja-JP" altLang="en-US" sz="2800" b="0" dirty="0">
                <a:effectLst/>
                <a:latin typeface="Consolas" panose="020B0609020204030204" pitchFamily="49" charset="0"/>
              </a:rPr>
              <a:t>」のみ取得）</a:t>
            </a:r>
            <a:endParaRPr lang="en-US" altLang="ja-JP" sz="2800" b="0" dirty="0">
              <a:solidFill>
                <a:srgbClr val="CE9178"/>
              </a:solidFill>
              <a:effectLst/>
              <a:latin typeface="Consolas" panose="020B0609020204030204" pitchFamily="49" charset="0"/>
            </a:endParaRPr>
          </a:p>
          <a:p>
            <a:pPr marL="0" indent="0">
              <a:buNone/>
            </a:pPr>
            <a:r>
              <a:rPr lang="en-US" altLang="ja-JP" dirty="0" err="1">
                <a:solidFill>
                  <a:srgbClr val="CE9178"/>
                </a:solidFill>
                <a:latin typeface="Consolas" panose="020B0609020204030204" pitchFamily="49" charset="0"/>
              </a:rPr>
              <a:t>c</a:t>
            </a:r>
            <a:r>
              <a:rPr lang="en-US" altLang="ja-JP" sz="2800" b="0" dirty="0" err="1">
                <a:solidFill>
                  <a:srgbClr val="CE9178"/>
                </a:solidFill>
                <a:effectLst/>
                <a:latin typeface="Consolas" panose="020B0609020204030204" pitchFamily="49" charset="0"/>
              </a:rPr>
              <a:t>onversation_id</a:t>
            </a:r>
            <a:r>
              <a:rPr lang="en-US" altLang="ja-JP" sz="2800" b="0" dirty="0">
                <a:solidFill>
                  <a:srgbClr val="CE9178"/>
                </a:solidFill>
                <a:effectLst/>
                <a:latin typeface="Consolas" panose="020B0609020204030204" pitchFamily="49" charset="0"/>
              </a:rPr>
              <a:t>	</a:t>
            </a:r>
            <a:r>
              <a:rPr lang="ja-JP" altLang="en-US" sz="2800" b="0" dirty="0">
                <a:effectLst/>
                <a:latin typeface="Consolas" panose="020B0609020204030204" pitchFamily="49" charset="0"/>
              </a:rPr>
              <a:t>会話元の</a:t>
            </a:r>
            <a:r>
              <a:rPr lang="en-US" altLang="ja-JP" sz="2800" b="0" dirty="0">
                <a:effectLst/>
                <a:latin typeface="Consolas" panose="020B0609020204030204" pitchFamily="49" charset="0"/>
              </a:rPr>
              <a:t>ID</a:t>
            </a:r>
            <a:endParaRPr lang="en-US" altLang="ja-JP" sz="2800" b="0" dirty="0">
              <a:solidFill>
                <a:srgbClr val="CE9178"/>
              </a:solidFill>
              <a:effectLst/>
              <a:latin typeface="Consolas" panose="020B0609020204030204" pitchFamily="49" charset="0"/>
            </a:endParaRPr>
          </a:p>
          <a:p>
            <a:pPr marL="0" indent="0">
              <a:buNone/>
            </a:pPr>
            <a:r>
              <a:rPr lang="en-US" altLang="ja-JP" sz="2800" b="0" dirty="0" err="1">
                <a:solidFill>
                  <a:srgbClr val="CE9178"/>
                </a:solidFill>
                <a:effectLst/>
                <a:latin typeface="Consolas" panose="020B0609020204030204" pitchFamily="49" charset="0"/>
              </a:rPr>
              <a:t>referenced_tweets</a:t>
            </a:r>
            <a:r>
              <a:rPr lang="en-US" altLang="ja-JP" sz="2800" b="0" dirty="0">
                <a:solidFill>
                  <a:srgbClr val="CE9178"/>
                </a:solidFill>
                <a:effectLst/>
                <a:latin typeface="Consolas" panose="020B0609020204030204" pitchFamily="49" charset="0"/>
              </a:rPr>
              <a:t>	</a:t>
            </a:r>
            <a:r>
              <a:rPr lang="ja-JP" altLang="en-US" sz="2800" b="0" dirty="0">
                <a:effectLst/>
                <a:latin typeface="Consolas" panose="020B0609020204030204" pitchFamily="49" charset="0"/>
              </a:rPr>
              <a:t>返信、</a:t>
            </a:r>
            <a:r>
              <a:rPr lang="en-US" altLang="ja-JP" sz="2800" b="0" dirty="0">
                <a:effectLst/>
                <a:latin typeface="Consolas" panose="020B0609020204030204" pitchFamily="49" charset="0"/>
              </a:rPr>
              <a:t>RT</a:t>
            </a:r>
            <a:r>
              <a:rPr lang="ja-JP" altLang="en-US" sz="2800" b="0" dirty="0">
                <a:effectLst/>
                <a:latin typeface="Consolas" panose="020B0609020204030204" pitchFamily="49" charset="0"/>
              </a:rPr>
              <a:t>、引用であるかどうか</a:t>
            </a:r>
            <a:endParaRPr lang="en-US" altLang="ja-JP" sz="2800" b="0" dirty="0">
              <a:solidFill>
                <a:srgbClr val="CE9178"/>
              </a:solidFill>
              <a:effectLst/>
              <a:latin typeface="Consolas" panose="020B0609020204030204" pitchFamily="49" charset="0"/>
            </a:endParaRPr>
          </a:p>
          <a:p>
            <a:pPr marL="0" indent="0">
              <a:buNone/>
            </a:pPr>
            <a:r>
              <a:rPr lang="en-US" altLang="ja-JP" sz="2800" b="0" dirty="0" err="1">
                <a:solidFill>
                  <a:srgbClr val="CE9178"/>
                </a:solidFill>
                <a:effectLst/>
                <a:latin typeface="Consolas" panose="020B0609020204030204" pitchFamily="49" charset="0"/>
              </a:rPr>
              <a:t>public_metrics</a:t>
            </a:r>
            <a:r>
              <a:rPr lang="en-US" altLang="ja-JP" sz="2800" b="0" dirty="0">
                <a:solidFill>
                  <a:srgbClr val="CE9178"/>
                </a:solidFill>
                <a:effectLst/>
                <a:latin typeface="Consolas" panose="020B0609020204030204" pitchFamily="49" charset="0"/>
              </a:rPr>
              <a:t>		</a:t>
            </a:r>
            <a:r>
              <a:rPr lang="ja-JP" altLang="en-US" sz="2800" b="0" dirty="0">
                <a:effectLst/>
                <a:latin typeface="Consolas" panose="020B0609020204030204" pitchFamily="49" charset="0"/>
              </a:rPr>
              <a:t>高評価、いいねの数</a:t>
            </a:r>
            <a:endParaRPr lang="en-US" altLang="ja-JP" sz="2800" b="0" dirty="0">
              <a:solidFill>
                <a:srgbClr val="CE9178"/>
              </a:solidFill>
              <a:effectLst/>
              <a:latin typeface="Consolas" panose="020B0609020204030204" pitchFamily="49" charset="0"/>
            </a:endParaRPr>
          </a:p>
          <a:p>
            <a:pPr marL="0" indent="0">
              <a:buNone/>
            </a:pPr>
            <a:r>
              <a:rPr lang="en-US" altLang="ja-JP" sz="2800" b="0" dirty="0">
                <a:solidFill>
                  <a:srgbClr val="CE9178"/>
                </a:solidFill>
                <a:effectLst/>
                <a:latin typeface="Consolas" panose="020B0609020204030204" pitchFamily="49" charset="0"/>
              </a:rPr>
              <a:t>source			</a:t>
            </a:r>
            <a:r>
              <a:rPr lang="en-US" altLang="ja-JP" sz="2800" b="0" dirty="0">
                <a:effectLst/>
                <a:latin typeface="Consolas" panose="020B0609020204030204" pitchFamily="49" charset="0"/>
              </a:rPr>
              <a:t>Tweet</a:t>
            </a:r>
            <a:r>
              <a:rPr lang="ja-JP" altLang="en-US" dirty="0">
                <a:latin typeface="Consolas" panose="020B0609020204030204" pitchFamily="49" charset="0"/>
              </a:rPr>
              <a:t>するのに使用したアプリケーション</a:t>
            </a:r>
            <a:endParaRPr lang="en-US" altLang="ja-JP" sz="2800" b="0" dirty="0">
              <a:solidFill>
                <a:srgbClr val="D4D4D4"/>
              </a:solidFill>
              <a:effectLst/>
              <a:latin typeface="Consolas" panose="020B0609020204030204" pitchFamily="49" charset="0"/>
            </a:endParaRPr>
          </a:p>
          <a:p>
            <a:pPr marL="0" indent="0">
              <a:buNone/>
            </a:pPr>
            <a:endParaRPr lang="en-US" altLang="ja-JP" sz="4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z="2400" smtClean="0"/>
              <a:pPr/>
              <a:t>9</a:t>
            </a:fld>
            <a:endParaRPr lang="en-US" sz="2400" dirty="0"/>
          </a:p>
        </p:txBody>
      </p:sp>
    </p:spTree>
    <p:extLst>
      <p:ext uri="{BB962C8B-B14F-4D97-AF65-F5344CB8AC3E}">
        <p14:creationId xmlns:p14="http://schemas.microsoft.com/office/powerpoint/2010/main" val="16635099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6591</TotalTime>
  <Words>2025</Words>
  <Application>Microsoft Office PowerPoint</Application>
  <PresentationFormat>ワイド画面</PresentationFormat>
  <Paragraphs>216</Paragraphs>
  <Slides>17</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游明朝</vt:lpstr>
      <vt:lpstr>Arial</vt:lpstr>
      <vt:lpstr>Calibri</vt:lpstr>
      <vt:lpstr>Calibri Light</vt:lpstr>
      <vt:lpstr>Consolas</vt:lpstr>
      <vt:lpstr>Office テーマ</vt:lpstr>
      <vt:lpstr>Twitter利用者の 感情・行動表現の時系列的変動</vt:lpstr>
      <vt:lpstr>目次</vt:lpstr>
      <vt:lpstr>研究背景</vt:lpstr>
      <vt:lpstr>研究目的</vt:lpstr>
      <vt:lpstr>先行研究1</vt:lpstr>
      <vt:lpstr>先行研究2</vt:lpstr>
      <vt:lpstr>PowerPoint プレゼンテーション</vt:lpstr>
      <vt:lpstr>予備実験：準備</vt:lpstr>
      <vt:lpstr>予備実験：準備</vt:lpstr>
      <vt:lpstr>予備実験：準備</vt:lpstr>
      <vt:lpstr>予備実験：概要＋手続き</vt:lpstr>
      <vt:lpstr>予備実験：結果：「する」「楽しい」</vt:lpstr>
      <vt:lpstr>予備実験：結果：「寝る」「眠い」</vt:lpstr>
      <vt:lpstr>予備実験：考察</vt:lpstr>
      <vt:lpstr>今後の課題</vt:lpstr>
      <vt:lpstr>参考文献</vt:lpstr>
      <vt:lpstr>先行研究2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楽器音の違いによる脳活動の変化</dc:title>
  <dc:creator>HisanoLab</dc:creator>
  <cp:lastModifiedBy>shuhei05279108@gmail.com</cp:lastModifiedBy>
  <cp:revision>289</cp:revision>
  <cp:lastPrinted>2018-02-12T03:44:10Z</cp:lastPrinted>
  <dcterms:created xsi:type="dcterms:W3CDTF">2017-09-22T11:51:36Z</dcterms:created>
  <dcterms:modified xsi:type="dcterms:W3CDTF">2020-09-30T06:13:36Z</dcterms:modified>
</cp:coreProperties>
</file>